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5" r:id="rId3"/>
    <p:sldId id="306" r:id="rId4"/>
    <p:sldId id="257" r:id="rId5"/>
    <p:sldId id="301" r:id="rId6"/>
    <p:sldId id="264" r:id="rId7"/>
    <p:sldId id="265" r:id="rId8"/>
    <p:sldId id="302" r:id="rId9"/>
    <p:sldId id="309" r:id="rId10"/>
    <p:sldId id="259" r:id="rId11"/>
    <p:sldId id="303" r:id="rId12"/>
    <p:sldId id="258" r:id="rId13"/>
    <p:sldId id="260" r:id="rId14"/>
    <p:sldId id="262" r:id="rId15"/>
    <p:sldId id="292" r:id="rId16"/>
    <p:sldId id="310" r:id="rId17"/>
    <p:sldId id="286" r:id="rId18"/>
    <p:sldId id="287" r:id="rId19"/>
    <p:sldId id="304" r:id="rId20"/>
    <p:sldId id="290" r:id="rId21"/>
    <p:sldId id="288" r:id="rId22"/>
    <p:sldId id="284" r:id="rId23"/>
    <p:sldId id="271" r:id="rId24"/>
    <p:sldId id="313" r:id="rId25"/>
    <p:sldId id="311" r:id="rId26"/>
    <p:sldId id="293" r:id="rId27"/>
    <p:sldId id="294" r:id="rId28"/>
    <p:sldId id="295" r:id="rId29"/>
    <p:sldId id="296" r:id="rId30"/>
    <p:sldId id="297" r:id="rId31"/>
    <p:sldId id="300" r:id="rId32"/>
    <p:sldId id="29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9" autoAdjust="0"/>
    <p:restoredTop sz="96327" autoAdjust="0"/>
  </p:normalViewPr>
  <p:slideViewPr>
    <p:cSldViewPr snapToGrid="0">
      <p:cViewPr varScale="1">
        <p:scale>
          <a:sx n="72" d="100"/>
          <a:sy n="72" d="100"/>
        </p:scale>
        <p:origin x="10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1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8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E279-4DB3-4837-8F7F-8BB7949116E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781F-AEAE-43F1-91BB-AC070F7B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udents at a table studying from an Anatomy textboo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496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D65CB-75B1-6157-851A-7382DC01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6600" dirty="0"/>
              <a:t>Study Strategies for Anatomy &amp; Physiology (A&amp;P)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460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Prioritizing school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200" kern="0" dirty="0"/>
              <a:t>Dependent on the number of classes for which you are registered, being a college student is like having a full or part-time job</a:t>
            </a:r>
          </a:p>
          <a:p>
            <a:pPr>
              <a:defRPr/>
            </a:pPr>
            <a:endParaRPr lang="en-US" sz="2200" kern="0" dirty="0"/>
          </a:p>
          <a:p>
            <a:pPr>
              <a:defRPr/>
            </a:pPr>
            <a:r>
              <a:rPr lang="en-US" sz="2200" kern="0" dirty="0"/>
              <a:t>Your short-term goal is to pass your classes</a:t>
            </a:r>
          </a:p>
          <a:p>
            <a:pPr>
              <a:defRPr/>
            </a:pPr>
            <a:r>
              <a:rPr lang="en-US" sz="2200" kern="0" dirty="0"/>
              <a:t>Your long-term goal is to earn a college degree to help you get a better job</a:t>
            </a:r>
          </a:p>
          <a:p>
            <a:pPr>
              <a:defRPr/>
            </a:pPr>
            <a:r>
              <a:rPr lang="en-US" sz="2200" kern="0" dirty="0"/>
              <a:t>Put in the work for each class to earn the grade you need</a:t>
            </a:r>
          </a:p>
          <a:p>
            <a:pPr marL="457177" lvl="1" indent="0">
              <a:buNone/>
              <a:defRPr/>
            </a:pPr>
            <a:endParaRPr lang="en-US" sz="2200" kern="0" dirty="0"/>
          </a:p>
          <a:p>
            <a:pPr marL="0" indent="0">
              <a:buNone/>
              <a:defRPr/>
            </a:pPr>
            <a:endParaRPr lang="en-US" sz="2200" kern="0" dirty="0"/>
          </a:p>
          <a:p>
            <a:pPr marL="0" indent="0">
              <a:buNone/>
              <a:defRPr/>
            </a:pPr>
            <a:endParaRPr lang="en-US" sz="2200" kern="0" dirty="0"/>
          </a:p>
          <a:p>
            <a:pPr marL="0" indent="0">
              <a:buNone/>
              <a:defRPr/>
            </a:pP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267649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Use every resource to succeed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kern="0" dirty="0"/>
              <a:t>Talk to your professor – go to your teacher’s office hours for help</a:t>
            </a:r>
          </a:p>
          <a:p>
            <a:pPr>
              <a:defRPr/>
            </a:pPr>
            <a:r>
              <a:rPr lang="en-US" sz="2200" kern="0" dirty="0"/>
              <a:t>Schedule a weekly tutoring appointment</a:t>
            </a:r>
          </a:p>
          <a:p>
            <a:pPr>
              <a:defRPr/>
            </a:pPr>
            <a:r>
              <a:rPr lang="en-US" sz="2200" kern="0" dirty="0"/>
              <a:t>Schedule academic coaching to improve your organizational and study strategies</a:t>
            </a:r>
          </a:p>
          <a:p>
            <a:pPr>
              <a:defRPr/>
            </a:pPr>
            <a:r>
              <a:rPr lang="en-US" sz="2200" kern="0" dirty="0"/>
              <a:t>Get an accommodation early if you have a disability</a:t>
            </a:r>
          </a:p>
          <a:p>
            <a:pPr>
              <a:defRPr/>
            </a:pPr>
            <a:r>
              <a:rPr lang="en-US" sz="2200" kern="0" dirty="0"/>
              <a:t>Work with Advising &amp; Counseling for academic advice and personal counseling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749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Course workload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/>
              <a:t>Success in A&amp;P correlates to the amount of time you spend studying the material  </a:t>
            </a:r>
          </a:p>
          <a:p>
            <a:pPr marL="0" indent="0">
              <a:buNone/>
            </a:pPr>
            <a:endParaRPr lang="en-US" altLang="en-US" sz="900" dirty="0"/>
          </a:p>
          <a:p>
            <a:r>
              <a:rPr lang="en-US" altLang="en-US" sz="2200" dirty="0"/>
              <a:t>Studying begins the first week of class</a:t>
            </a:r>
          </a:p>
          <a:p>
            <a:pPr lvl="1"/>
            <a:r>
              <a:rPr lang="en-US" altLang="en-US" sz="2200" dirty="0"/>
              <a:t>Get familiar with Blackboard and your online course materials </a:t>
            </a:r>
          </a:p>
          <a:p>
            <a:r>
              <a:rPr lang="en-US" altLang="en-US" sz="2200" dirty="0"/>
              <a:t>It is difficult to catch up if you put off reading and studying the first week</a:t>
            </a:r>
          </a:p>
          <a:p>
            <a:r>
              <a:rPr lang="en-US" altLang="en-US" sz="2200" dirty="0"/>
              <a:t>Plan on </a:t>
            </a:r>
            <a:r>
              <a:rPr lang="en-US" altLang="en-US" sz="2200" b="1" dirty="0"/>
              <a:t>spending at least 15+ hours per week </a:t>
            </a:r>
            <a:r>
              <a:rPr lang="en-US" altLang="en-US" sz="2200" dirty="0"/>
              <a:t>outside of class &amp; lab studying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This is a time intensive course – you need to commit to studying every day</a:t>
            </a:r>
          </a:p>
        </p:txBody>
      </p:sp>
    </p:spTree>
    <p:extLst>
      <p:ext uri="{BB962C8B-B14F-4D97-AF65-F5344CB8AC3E}">
        <p14:creationId xmlns:p14="http://schemas.microsoft.com/office/powerpoint/2010/main" val="7637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Time management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SzPct val="120000"/>
              <a:buNone/>
            </a:pPr>
            <a:r>
              <a:rPr lang="en-US" altLang="en-US" sz="2200" dirty="0"/>
              <a:t>There are 24 hours in a day, </a:t>
            </a:r>
            <a:r>
              <a:rPr lang="en-US" altLang="en-US" sz="2200" b="1" dirty="0"/>
              <a:t>use them intentionally</a:t>
            </a:r>
            <a:endParaRPr lang="en-US" altLang="en-US" sz="2200" dirty="0"/>
          </a:p>
          <a:p>
            <a:pPr marL="0" indent="0">
              <a:spcBef>
                <a:spcPct val="20000"/>
              </a:spcBef>
              <a:buSzPct val="120000"/>
              <a:buNone/>
            </a:pPr>
            <a:endParaRPr lang="en-US" altLang="en-US" sz="2200" dirty="0"/>
          </a:p>
          <a:p>
            <a:pPr>
              <a:buSzPct val="120000"/>
            </a:pPr>
            <a:r>
              <a:rPr lang="en-US" altLang="en-US" sz="2200" dirty="0"/>
              <a:t>Work with an Academic Coach to create a weekly study plan</a:t>
            </a:r>
          </a:p>
          <a:p>
            <a:pPr>
              <a:buSzPct val="120000"/>
            </a:pPr>
            <a:r>
              <a:rPr lang="en-US" altLang="ja-JP" sz="2200" dirty="0"/>
              <a:t>Set goals and stay on track to avoid procrastination</a:t>
            </a:r>
          </a:p>
          <a:p>
            <a:pPr>
              <a:buSzPct val="120000"/>
            </a:pPr>
            <a:r>
              <a:rPr lang="en-US" altLang="en-US" sz="2200" dirty="0"/>
              <a:t>Use a calendar and add dates of exams, deadlines, etc.</a:t>
            </a:r>
          </a:p>
          <a:p>
            <a:pPr>
              <a:buSzPct val="120000"/>
            </a:pPr>
            <a:r>
              <a:rPr lang="en-US" altLang="en-US" sz="2200" dirty="0"/>
              <a:t>Schedule relaxation, exercise and personal time</a:t>
            </a:r>
          </a:p>
          <a:p>
            <a:pPr>
              <a:buSzPct val="120000"/>
            </a:pPr>
            <a:r>
              <a:rPr lang="en-US" altLang="en-US" sz="2200" dirty="0"/>
              <a:t>Set reminders in your phone</a:t>
            </a:r>
          </a:p>
          <a:p>
            <a:pPr>
              <a:buSzPct val="120000"/>
            </a:pPr>
            <a:r>
              <a:rPr lang="en-US" altLang="en-US" sz="2200" dirty="0"/>
              <a:t>Make a </a:t>
            </a:r>
            <a:r>
              <a:rPr lang="ja-JP" altLang="en-US" sz="2200" dirty="0"/>
              <a:t>“</a:t>
            </a:r>
            <a:r>
              <a:rPr lang="en-US" altLang="ja-JP" sz="2200" dirty="0"/>
              <a:t>To do</a:t>
            </a:r>
            <a:r>
              <a:rPr lang="ja-JP" altLang="en-US" sz="2200" dirty="0"/>
              <a:t>”</a:t>
            </a:r>
            <a:r>
              <a:rPr lang="en-US" altLang="ja-JP" sz="2200" dirty="0"/>
              <a:t> list and check the list frequently</a:t>
            </a:r>
          </a:p>
          <a:p>
            <a:pPr>
              <a:buSzPct val="120000"/>
            </a:pPr>
            <a:r>
              <a:rPr lang="en-US" altLang="en-US" sz="2200" dirty="0"/>
              <a:t>Do not over commit yourself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907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678" y="329184"/>
            <a:ext cx="758228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Get organized before class starts</a:t>
            </a:r>
          </a:p>
        </p:txBody>
      </p:sp>
      <p:pic>
        <p:nvPicPr>
          <p:cNvPr id="5" name="Picture 4" descr="The calendar on a table stacked on top of notebooks">
            <a:extLst>
              <a:ext uri="{FF2B5EF4-FFF2-40B4-BE49-F238E27FC236}">
                <a16:creationId xmlns:a16="http://schemas.microsoft.com/office/drawing/2014/main" id="{402CF06C-7967-C748-C60C-BD5706E8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3" r="19495" b="-1"/>
          <a:stretch/>
        </p:blipFill>
        <p:spPr>
          <a:xfrm>
            <a:off x="-251936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678" y="2706624"/>
            <a:ext cx="7582280" cy="3483864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Buy the book and all course materials as soon as possible</a:t>
            </a:r>
          </a:p>
          <a:p>
            <a:r>
              <a:rPr lang="en-US" altLang="en-US" sz="2200" dirty="0"/>
              <a:t>Print your syllabus, class assignments and PowerPoints – keep them in a binder</a:t>
            </a:r>
          </a:p>
          <a:p>
            <a:r>
              <a:rPr lang="en-US" altLang="en-US" sz="2200" dirty="0"/>
              <a:t>Read the syllabus to understand the requirements for class</a:t>
            </a:r>
          </a:p>
          <a:p>
            <a:r>
              <a:rPr lang="en-US" altLang="en-US" sz="2200" dirty="0"/>
              <a:t>Understand the grading criteria</a:t>
            </a:r>
          </a:p>
          <a:p>
            <a:r>
              <a:rPr lang="en-US" altLang="en-US" sz="2200" dirty="0"/>
              <a:t>Learn how to use Blackboard</a:t>
            </a:r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72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Create a good learning environment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Find your comfort zone for studying – some students need: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200" dirty="0"/>
              <a:t>A quiet place or</a:t>
            </a:r>
          </a:p>
          <a:p>
            <a:r>
              <a:rPr lang="en-US" sz="2200" dirty="0"/>
              <a:t>Some background noise or</a:t>
            </a:r>
          </a:p>
          <a:p>
            <a:r>
              <a:rPr lang="en-US" sz="2200" dirty="0"/>
              <a:t>A study group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200" dirty="0"/>
              <a:t>Study in small chunks of time – 30, 35, or 45 minutes at a time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dirty="0"/>
              <a:t>Take real breaks from studying – at least 15-minute breaks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504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erial view of students studying">
            <a:extLst>
              <a:ext uri="{FF2B5EF4-FFF2-40B4-BE49-F238E27FC236}">
                <a16:creationId xmlns:a16="http://schemas.microsoft.com/office/drawing/2014/main" id="{9E703FED-9464-77EA-6654-AF66434C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r="7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997DF-4A23-908E-A087-01F665A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/>
              <a:t>Strategies for studying A&amp;P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1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Read your textbook &amp; course materials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Read the assigned chapters and PowerPoints </a:t>
            </a:r>
            <a:r>
              <a:rPr lang="en-US" altLang="en-US" sz="2200" b="1" dirty="0"/>
              <a:t>before class</a:t>
            </a:r>
            <a:r>
              <a:rPr lang="en-US" altLang="en-US" sz="2200" dirty="0"/>
              <a:t> 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Class won’t be the first time you’ve seen the material</a:t>
            </a:r>
          </a:p>
          <a:p>
            <a:r>
              <a:rPr lang="en-US" altLang="en-US" sz="2200" dirty="0"/>
              <a:t>Read difficult material out loud</a:t>
            </a:r>
          </a:p>
          <a:p>
            <a:r>
              <a:rPr lang="en-US" altLang="en-US" sz="2200" dirty="0"/>
              <a:t>Don’t skip the practice problems, reviews, and other resources in your textbook and atlas – they reinforce what you read</a:t>
            </a:r>
          </a:p>
          <a:p>
            <a:r>
              <a:rPr lang="en-US" altLang="en-US" sz="2200" dirty="0"/>
              <a:t>Identify material or terms you do not understand and ask your teacher to clarify</a:t>
            </a:r>
          </a:p>
          <a:p>
            <a:r>
              <a:rPr lang="en-US" sz="2200" dirty="0"/>
              <a:t>Use your own body to demonstrate your knowledge</a:t>
            </a:r>
            <a:endParaRPr lang="en-US" sz="1800" dirty="0"/>
          </a:p>
          <a:p>
            <a:endParaRPr lang="en-US" sz="2200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90A0F79-9F79-E52C-8716-FA00C0B8D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11445"/>
              </p:ext>
            </p:extLst>
          </p:nvPr>
        </p:nvGraphicFramePr>
        <p:xfrm>
          <a:off x="3604179" y="4949493"/>
          <a:ext cx="4980593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80593">
                  <a:extLst>
                    <a:ext uri="{9D8B030D-6E8A-4147-A177-3AD203B41FA5}">
                      <a16:colId xmlns:a16="http://schemas.microsoft.com/office/drawing/2014/main" val="368615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Directional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140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54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986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78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Learn and understand the terminology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SzPct val="150000"/>
            </a:pPr>
            <a:r>
              <a:rPr lang="en-US" altLang="en-US" sz="2200" dirty="0"/>
              <a:t>Break down complex words to identify their root</a:t>
            </a:r>
          </a:p>
          <a:p>
            <a:pPr>
              <a:buSzPct val="150000"/>
            </a:pPr>
            <a:r>
              <a:rPr lang="en-US" altLang="en-US" sz="2200" dirty="0"/>
              <a:t>Look up definitions you do not understand</a:t>
            </a:r>
          </a:p>
          <a:p>
            <a:pPr>
              <a:buSzPct val="150000"/>
            </a:pPr>
            <a:r>
              <a:rPr lang="en-US" altLang="en-US" sz="2200" dirty="0"/>
              <a:t>Use you own body as a guide</a:t>
            </a:r>
          </a:p>
          <a:p>
            <a:pPr>
              <a:buSzPct val="150000"/>
            </a:pPr>
            <a:r>
              <a:rPr lang="en-US" altLang="en-US" sz="2200" dirty="0"/>
              <a:t>Take your zoological roots seriously, they will help you throughout the whole class</a:t>
            </a:r>
          </a:p>
          <a:p>
            <a:pPr>
              <a:buSzPct val="150000"/>
            </a:pPr>
            <a:endParaRPr lang="en-US" altLang="en-US" sz="2200" dirty="0"/>
          </a:p>
          <a:p>
            <a:pPr>
              <a:buSzPct val="150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339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5108-7095-E356-1EE4-70653E4A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Examples of Word Roots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 descr="Table with word roots: prefixes, root words, and word/definitions">
            <a:extLst>
              <a:ext uri="{FF2B5EF4-FFF2-40B4-BE49-F238E27FC236}">
                <a16:creationId xmlns:a16="http://schemas.microsoft.com/office/drawing/2014/main" id="{B8FBCF2F-53D2-807F-ACA5-3EE838D5F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38622"/>
              </p:ext>
            </p:extLst>
          </p:nvPr>
        </p:nvGraphicFramePr>
        <p:xfrm>
          <a:off x="985973" y="2228087"/>
          <a:ext cx="10220055" cy="394887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775708">
                  <a:extLst>
                    <a:ext uri="{9D8B030D-6E8A-4147-A177-3AD203B41FA5}">
                      <a16:colId xmlns:a16="http://schemas.microsoft.com/office/drawing/2014/main" val="427414748"/>
                    </a:ext>
                  </a:extLst>
                </a:gridCol>
                <a:gridCol w="2584849">
                  <a:extLst>
                    <a:ext uri="{9D8B030D-6E8A-4147-A177-3AD203B41FA5}">
                      <a16:colId xmlns:a16="http://schemas.microsoft.com/office/drawing/2014/main" val="3805455750"/>
                    </a:ext>
                  </a:extLst>
                </a:gridCol>
                <a:gridCol w="3859498">
                  <a:extLst>
                    <a:ext uri="{9D8B030D-6E8A-4147-A177-3AD203B41FA5}">
                      <a16:colId xmlns:a16="http://schemas.microsoft.com/office/drawing/2014/main" val="2704958200"/>
                    </a:ext>
                  </a:extLst>
                </a:gridCol>
              </a:tblGrid>
              <a:tr h="7166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Prefix for Not/Without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Root Word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Word/Definition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72543"/>
                  </a:ext>
                </a:extLst>
              </a:tr>
              <a:tr h="7166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A-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Photo (light)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Aphotic – without light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97115"/>
                  </a:ext>
                </a:extLst>
              </a:tr>
              <a:tr h="71664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An-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Aerobic (air)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Anaerobic – without air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295264"/>
                  </a:ext>
                </a:extLst>
              </a:tr>
              <a:tr h="1082285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Non-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Renewable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Nonrenewable – cannot renew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91001"/>
                  </a:ext>
                </a:extLst>
              </a:tr>
              <a:tr h="71664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Un-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Fused (joined)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Unfused – not joined</a:t>
                      </a:r>
                    </a:p>
                  </a:txBody>
                  <a:tcPr marL="292509" marR="146255" marT="146255" marB="1462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51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63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62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4F73E-6D45-8F18-4E62-E9563F56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Agenda</a:t>
            </a:r>
          </a:p>
        </p:txBody>
      </p:sp>
      <p:sp>
        <p:nvSpPr>
          <p:cNvPr id="74" name="Rectangle 6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6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4012-79A8-1140-80FD-D3572D0E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What to expect in A&amp;P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Getting prepared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How to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Resources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723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027" y="329184"/>
            <a:ext cx="7693845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Learning to retain information</a:t>
            </a:r>
          </a:p>
        </p:txBody>
      </p:sp>
      <p:pic>
        <p:nvPicPr>
          <p:cNvPr id="22" name="Picture 21" descr="Top view of school supplies, headset, and iPad on a white surface">
            <a:extLst>
              <a:ext uri="{FF2B5EF4-FFF2-40B4-BE49-F238E27FC236}">
                <a16:creationId xmlns:a16="http://schemas.microsoft.com/office/drawing/2014/main" id="{480F08A1-9679-75F0-D4D6-7B64BB3E6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69" b="-1"/>
          <a:stretch/>
        </p:blipFill>
        <p:spPr>
          <a:xfrm>
            <a:off x="-72321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55027" y="2666868"/>
            <a:ext cx="7693845" cy="4021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950" dirty="0"/>
              <a:t>Your retention will increase the more you handle the material</a:t>
            </a:r>
          </a:p>
          <a:p>
            <a:pPr marL="0" indent="0">
              <a:buNone/>
            </a:pPr>
            <a:endParaRPr lang="en-US" altLang="en-US" sz="100" dirty="0"/>
          </a:p>
          <a:p>
            <a:r>
              <a:rPr lang="en-US" altLang="en-US" sz="1950" dirty="0"/>
              <a:t>Use the Mastering A&amp;P website for study resources</a:t>
            </a:r>
          </a:p>
          <a:p>
            <a:r>
              <a:rPr lang="en-US" altLang="en-US" sz="1950" dirty="0"/>
              <a:t>Read, write, draw, watch videos </a:t>
            </a:r>
          </a:p>
          <a:p>
            <a:r>
              <a:rPr lang="en-US" altLang="en-US" sz="1950" dirty="0"/>
              <a:t>Create quizzes and answer the questions at the end of the chapters in your text</a:t>
            </a:r>
          </a:p>
          <a:p>
            <a:r>
              <a:rPr lang="en-US" altLang="en-US" sz="1950" dirty="0"/>
              <a:t>Use coloring books, create flashcards, take paper and online quizzes</a:t>
            </a:r>
          </a:p>
          <a:p>
            <a:r>
              <a:rPr lang="en-US" altLang="en-US" sz="1950" dirty="0"/>
              <a:t>Meet weekly with a tutor</a:t>
            </a:r>
          </a:p>
          <a:p>
            <a:r>
              <a:rPr lang="en-US" altLang="en-US" sz="1950" dirty="0"/>
              <a:t>Visit the Student Success Center to use learning models</a:t>
            </a:r>
          </a:p>
          <a:p>
            <a:pPr marL="0" indent="0">
              <a:buNone/>
            </a:pPr>
            <a:endParaRPr lang="en-US" altLang="en-US" sz="500" dirty="0"/>
          </a:p>
          <a:p>
            <a:pPr marL="0" indent="0">
              <a:buNone/>
            </a:pPr>
            <a:r>
              <a:rPr lang="en-US" altLang="en-US" sz="1950" dirty="0"/>
              <a:t>Use all your senses to learn this material</a:t>
            </a:r>
          </a:p>
        </p:txBody>
      </p:sp>
    </p:spTree>
    <p:extLst>
      <p:ext uri="{BB962C8B-B14F-4D97-AF65-F5344CB8AC3E}">
        <p14:creationId xmlns:p14="http://schemas.microsoft.com/office/powerpoint/2010/main" val="185966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Taking notes in lecture &amp; lab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Use CCRI printers to print the PowerPoint slides for free</a:t>
            </a:r>
          </a:p>
          <a:p>
            <a:r>
              <a:rPr lang="en-US" altLang="en-US" sz="2200" dirty="0"/>
              <a:t>Review your slides before the lecture and lab</a:t>
            </a:r>
          </a:p>
          <a:p>
            <a:r>
              <a:rPr lang="en-US" altLang="en-US" sz="2200" dirty="0"/>
              <a:t>Use One Note – a free online note taking app available through your </a:t>
            </a:r>
            <a:r>
              <a:rPr lang="en-US" altLang="en-US" sz="2200" dirty="0" err="1"/>
              <a:t>MyCCRI</a:t>
            </a:r>
            <a:r>
              <a:rPr lang="en-US" altLang="en-US" sz="2200" dirty="0"/>
              <a:t> account</a:t>
            </a:r>
          </a:p>
          <a:p>
            <a:r>
              <a:rPr lang="en-US" altLang="en-US" sz="2200" dirty="0"/>
              <a:t>When your instructor emphasizes something or refers to something in the book:</a:t>
            </a:r>
          </a:p>
          <a:p>
            <a:pPr lvl="1"/>
            <a:r>
              <a:rPr lang="en-US" altLang="en-US" sz="2200" dirty="0"/>
              <a:t>Write down the page or diagram number so you can go back to it later</a:t>
            </a:r>
          </a:p>
          <a:p>
            <a:r>
              <a:rPr lang="en-US" altLang="en-US" sz="2200" dirty="0"/>
              <a:t>Don’t go overboard when writing notes because too many notes will become overwhelming to study from</a:t>
            </a:r>
          </a:p>
          <a:p>
            <a:r>
              <a:rPr lang="en-US" sz="2200" dirty="0"/>
              <a:t>Ask for permission to record and/or photograph the lecture and course materials</a:t>
            </a:r>
          </a:p>
          <a:p>
            <a:endParaRPr lang="en-US" alt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025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Draw your thoughts out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Drawing can help you understand a concept and remember information that would be difficult to define in words</a:t>
            </a:r>
          </a:p>
          <a:p>
            <a:r>
              <a:rPr lang="en-US" altLang="en-US" sz="2200" dirty="0"/>
              <a:t>Get used to drawing diagrams, (e.g. human heart) because you may be asked to draw and label structures on an exam or during lab</a:t>
            </a:r>
          </a:p>
          <a:p>
            <a:r>
              <a:rPr lang="en-US" altLang="en-US" sz="2200" dirty="0"/>
              <a:t>Use white boards in Student Success Center to draw and diagram what you are learning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 algn="ctr">
              <a:buNone/>
            </a:pPr>
            <a:r>
              <a:rPr lang="en-US" altLang="en-US" sz="2200" dirty="0"/>
              <a:t>Remember…</a:t>
            </a:r>
          </a:p>
          <a:p>
            <a:pPr marL="0" indent="0" algn="ctr">
              <a:buNone/>
            </a:pPr>
            <a:r>
              <a:rPr lang="en-US" altLang="en-US" sz="2200" dirty="0"/>
              <a:t>Repetition = Retention 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490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Organizing your notes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Concept maps help organize information in a very easy and visual way</a:t>
            </a:r>
          </a:p>
        </p:txBody>
      </p:sp>
      <p:pic>
        <p:nvPicPr>
          <p:cNvPr id="4" name="Picture 1" descr="Concept map of circulation of blood through the heart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10660"/>
            <a:ext cx="6903720" cy="5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1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Prepare for your quizzes and tests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If available, use your study guide to prepare for your quiz or test. Answer questions using your textbook and lecture notes</a:t>
            </a:r>
          </a:p>
          <a:p>
            <a:r>
              <a:rPr lang="en-US" altLang="en-US" sz="2200" dirty="0"/>
              <a:t>Re-write your notes – it is time-consuming but: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Gives you a chance to review class material and make sure you didn't miss anything 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Creates a well-organized and condensed set of notes to study from for the test</a:t>
            </a:r>
          </a:p>
          <a:p>
            <a:r>
              <a:rPr lang="en-US" sz="2200" dirty="0">
                <a:ea typeface="ＭＳ Ｐゴシック" charset="0"/>
              </a:rPr>
              <a:t>Have someone else quiz you (with the flash cards you created!)</a:t>
            </a:r>
            <a:endParaRPr lang="en-US" sz="2200" dirty="0"/>
          </a:p>
          <a:p>
            <a:r>
              <a:rPr lang="en-US" sz="2200" dirty="0"/>
              <a:t>Study every day of the week each week of the semester so you don’t fall behind</a:t>
            </a:r>
            <a:endParaRPr lang="en-US" sz="2200" b="1" dirty="0"/>
          </a:p>
          <a:p>
            <a:r>
              <a:rPr lang="en-US" sz="2200" dirty="0"/>
              <a:t>Sleep!</a:t>
            </a:r>
          </a:p>
          <a:p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9751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Busy office table">
            <a:extLst>
              <a:ext uri="{FF2B5EF4-FFF2-40B4-BE49-F238E27FC236}">
                <a16:creationId xmlns:a16="http://schemas.microsoft.com/office/drawing/2014/main" id="{9E703FED-9464-77EA-6654-AF66434C2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78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997DF-4A23-908E-A087-01F665A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/>
              <a:t>Resources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3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the Mastering A&amp;P website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View of Mastering A&amp;P home pa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54095"/>
            <a:ext cx="7214616" cy="51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Your textbook options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View of how to access your text book (e-text or loose leaf options) in Mastering A&amp;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9942" y="640080"/>
            <a:ext cx="634332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Use the online Study Area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View of study area activities in Mastering A&amp;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18821"/>
            <a:ext cx="7214616" cy="53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Art labeling activities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xample of art labeling activity in Mastering A&amp;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426" y="640080"/>
            <a:ext cx="685235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7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raising hand">
            <a:extLst>
              <a:ext uri="{FF2B5EF4-FFF2-40B4-BE49-F238E27FC236}">
                <a16:creationId xmlns:a16="http://schemas.microsoft.com/office/drawing/2014/main" id="{9E703FED-9464-77EA-6654-AF66434C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997DF-4A23-908E-A087-01F665A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/>
              <a:t>What to expect in A&amp;P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Practice tests and quizzes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936" y="2807208"/>
            <a:ext cx="3429000" cy="209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Tip: Quizzing yourself is a great way to prove you understand the material. Even if you get the answer wrong, this quiz will explain why! </a:t>
            </a:r>
          </a:p>
        </p:txBody>
      </p:sp>
      <p:pic>
        <p:nvPicPr>
          <p:cNvPr id="6" name="Content Placeholder 5" descr="Picture of quiz question in Mastering A&amp;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651292"/>
            <a:ext cx="6903720" cy="35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Practice Anatomy Lab (PAL)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ample of Practice Anatomy Lab pic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611630"/>
            <a:ext cx="7214616" cy="36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Mastering A&amp;P: PAL Flashcards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ample of Mastering A&amp;P flash car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16424"/>
            <a:ext cx="7214616" cy="47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8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Ask for help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2200" dirty="0"/>
              <a:t>Talk with your teacher and attend their office hours if possible</a:t>
            </a:r>
          </a:p>
          <a:p>
            <a:pPr>
              <a:buSzPct val="100000"/>
              <a:defRPr/>
            </a:pPr>
            <a:r>
              <a:rPr lang="en-US" sz="2200" dirty="0"/>
              <a:t>Ask questions in your lecture and lab</a:t>
            </a:r>
          </a:p>
          <a:p>
            <a:pPr>
              <a:buSzPct val="100000"/>
              <a:defRPr/>
            </a:pPr>
            <a:r>
              <a:rPr lang="en-US" sz="2200" dirty="0">
                <a:ea typeface="ＭＳ Ｐゴシック" charset="0"/>
              </a:rPr>
              <a:t>Form a study group with students from your class</a:t>
            </a:r>
          </a:p>
          <a:p>
            <a:pPr>
              <a:buSzPct val="100000"/>
              <a:defRPr/>
            </a:pPr>
            <a:r>
              <a:rPr lang="en-US" sz="2200" dirty="0">
                <a:ea typeface="ＭＳ Ｐゴシック" charset="0"/>
              </a:rPr>
              <a:t>Use the anatomy models in the Student Success Center</a:t>
            </a:r>
          </a:p>
          <a:p>
            <a:pPr>
              <a:buSzPct val="100000"/>
              <a:defRPr/>
            </a:pPr>
            <a:endParaRPr lang="en-US" sz="2200" dirty="0">
              <a:ea typeface="ＭＳ Ｐゴシック" charset="0"/>
            </a:endParaRPr>
          </a:p>
          <a:p>
            <a:pPr marL="0" indent="0">
              <a:buSzPct val="100000"/>
              <a:buNone/>
              <a:defRPr/>
            </a:pPr>
            <a:r>
              <a:rPr lang="en-US" sz="2200" dirty="0">
                <a:ea typeface="ＭＳ Ｐゴシック" charset="0"/>
              </a:rPr>
              <a:t>Meet with a tutor weekly to help learn the material and to learn how to study</a:t>
            </a:r>
          </a:p>
          <a:p>
            <a:pPr>
              <a:buSzPct val="100000"/>
              <a:defRPr/>
            </a:pPr>
            <a:r>
              <a:rPr lang="en-US" sz="2200" dirty="0">
                <a:ea typeface="ＭＳ Ｐゴシック" charset="0"/>
              </a:rPr>
              <a:t>Tutoring appointments are made through Starfish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556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 to expect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200" dirty="0"/>
              <a:t>BIOL 2201 &amp; 2202 are prerequisite courses for many healthcare programs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b="1" i="1" dirty="0"/>
              <a:t>Prepare</a:t>
            </a:r>
            <a:r>
              <a:rPr lang="en-US" sz="2200" dirty="0"/>
              <a:t> to be overwhelmed with information </a:t>
            </a:r>
          </a:p>
          <a:p>
            <a:pPr>
              <a:defRPr/>
            </a:pPr>
            <a:r>
              <a:rPr lang="en-US" sz="2200" b="1" i="1" dirty="0"/>
              <a:t>Adapt</a:t>
            </a:r>
            <a:r>
              <a:rPr lang="en-US" sz="2200" dirty="0"/>
              <a:t> to change – learn to be independent and work responsibly in groups</a:t>
            </a:r>
          </a:p>
          <a:p>
            <a:pPr>
              <a:defRPr/>
            </a:pPr>
            <a:r>
              <a:rPr lang="en-US" sz="2200" b="1" i="1" dirty="0"/>
              <a:t>Accept</a:t>
            </a:r>
            <a:r>
              <a:rPr lang="en-US" sz="2200" i="1" dirty="0"/>
              <a:t> </a:t>
            </a:r>
            <a:r>
              <a:rPr lang="en-US" sz="2200" dirty="0"/>
              <a:t>that you may need to spend more time preparing and studying for this class than any other course - welcome to your new part-time job! </a:t>
            </a:r>
          </a:p>
          <a:p>
            <a:pPr>
              <a:defRPr/>
            </a:pPr>
            <a:r>
              <a:rPr lang="en-US" sz="2200" b="1" i="1" dirty="0"/>
              <a:t>Assess</a:t>
            </a:r>
            <a:r>
              <a:rPr lang="en-US" sz="2200" dirty="0"/>
              <a:t> whether it is the right time for you to take the course 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It is OK to decide you are not ready (academically or due to a busy schedule) to take this course right now</a:t>
            </a:r>
          </a:p>
        </p:txBody>
      </p:sp>
    </p:spTree>
    <p:extLst>
      <p:ext uri="{BB962C8B-B14F-4D97-AF65-F5344CB8AC3E}">
        <p14:creationId xmlns:p14="http://schemas.microsoft.com/office/powerpoint/2010/main" val="189407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Course design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This course includes a weekly lecture and a laboratory component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Lecture meets for 2.5 hours per week</a:t>
            </a:r>
          </a:p>
          <a:p>
            <a:r>
              <a:rPr lang="en-US" sz="2200" dirty="0"/>
              <a:t>Lab meets for 3 hours per week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Labs may be on-campus or completed online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903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416" y="329184"/>
            <a:ext cx="7811759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Learning in the lab (on-campus) 1</a:t>
            </a:r>
          </a:p>
        </p:txBody>
      </p:sp>
      <p:pic>
        <p:nvPicPr>
          <p:cNvPr id="12" name="Picture 11" descr="Close up of rack of test tubes with solution in lab">
            <a:extLst>
              <a:ext uri="{FF2B5EF4-FFF2-40B4-BE49-F238E27FC236}">
                <a16:creationId xmlns:a16="http://schemas.microsoft.com/office/drawing/2014/main" id="{2E64FCE5-0A54-F7A8-35DB-2D52A9223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8" r="12601" b="-1"/>
          <a:stretch/>
        </p:blipFill>
        <p:spPr>
          <a:xfrm>
            <a:off x="-56917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416" y="2706624"/>
            <a:ext cx="7811759" cy="3908780"/>
          </a:xfrm>
        </p:spPr>
        <p:txBody>
          <a:bodyPr>
            <a:normAutofit/>
          </a:bodyPr>
          <a:lstStyle/>
          <a:p>
            <a:r>
              <a:rPr lang="en-US" altLang="en-US" sz="2200" b="1" dirty="0"/>
              <a:t>Don’t leave your lab early</a:t>
            </a:r>
            <a:r>
              <a:rPr lang="en-US" altLang="en-US" sz="2200" dirty="0"/>
              <a:t> – use the full lab to review and test yourself on all relevant materials</a:t>
            </a:r>
          </a:p>
          <a:p>
            <a:r>
              <a:rPr lang="en-US" altLang="en-US" sz="2200" dirty="0"/>
              <a:t>Review your lab assignment before lab and complete the assignments</a:t>
            </a:r>
          </a:p>
          <a:p>
            <a:r>
              <a:rPr lang="en-US" altLang="en-US" sz="2200" dirty="0"/>
              <a:t>Follow safety rules</a:t>
            </a:r>
          </a:p>
          <a:p>
            <a:r>
              <a:rPr lang="en-US" altLang="en-US" sz="2200" dirty="0"/>
              <a:t>Expect to work in groups</a:t>
            </a:r>
          </a:p>
          <a:p>
            <a:r>
              <a:rPr lang="en-US" altLang="en-US" sz="2200" dirty="0"/>
              <a:t>Study with more than one model in lab</a:t>
            </a:r>
          </a:p>
          <a:p>
            <a:pPr lvl="1">
              <a:spcBef>
                <a:spcPts val="1000"/>
              </a:spcBef>
            </a:pPr>
            <a:r>
              <a:rPr lang="en-US" altLang="en-US" sz="2200" dirty="0"/>
              <a:t>Being able to identify a structure in multiple specimens will be helpful for the lab practical exam</a:t>
            </a:r>
          </a:p>
        </p:txBody>
      </p:sp>
    </p:spTree>
    <p:extLst>
      <p:ext uri="{BB962C8B-B14F-4D97-AF65-F5344CB8AC3E}">
        <p14:creationId xmlns:p14="http://schemas.microsoft.com/office/powerpoint/2010/main" val="12347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Learning in the lab (on-campus) 2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It is OK to make mistakes</a:t>
            </a:r>
          </a:p>
          <a:p>
            <a:r>
              <a:rPr lang="en-US" altLang="en-US" sz="2200" dirty="0"/>
              <a:t>Ask the teacher questions and don’t be afraid to speak up if you’re confused</a:t>
            </a:r>
          </a:p>
          <a:p>
            <a:r>
              <a:rPr lang="en-US" altLang="en-US" sz="2200" dirty="0"/>
              <a:t>Ask professor if it is OK to take pictures of lab specimens</a:t>
            </a:r>
          </a:p>
          <a:p>
            <a:r>
              <a:rPr lang="en-US" altLang="en-US" sz="2200" dirty="0"/>
              <a:t>Take notes that will help you identify and remember the location of certain muscles, bones, etc. </a:t>
            </a:r>
          </a:p>
          <a:p>
            <a:pPr lvl="1"/>
            <a:r>
              <a:rPr lang="en-US" altLang="en-US" sz="2200" dirty="0"/>
              <a:t>This will help you immensely when you are studying from pictures at home. It will also help you on your lab practical exam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885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Learning in the lab (online)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ea typeface="Times New Roman" panose="02020603050405020304" pitchFamily="18" charset="0"/>
              </a:rPr>
              <a:t>Be sure to sign into the online programs as soon as the semester start and familiarize yourself with how the program works</a:t>
            </a:r>
            <a:endParaRPr lang="en-US" sz="2200" dirty="0">
              <a:effectLst/>
              <a:ea typeface="Calibri" panose="020F0502020204030204" pitchFamily="34" charset="0"/>
            </a:endParaRP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Start each week by checking your syllabus </a:t>
            </a:r>
            <a:endParaRPr lang="en-US" sz="2200" dirty="0">
              <a:effectLst/>
              <a:ea typeface="Calibri" panose="020F0502020204030204" pitchFamily="34" charset="0"/>
            </a:endParaRP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Complete the assigned reading BEFORE beginning any lab work and take notes</a:t>
            </a: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Complete lab work when you have time to focus on the assignment, just like in-person lab, you want to be able to complete the entire experiment in one sitting</a:t>
            </a:r>
            <a:endParaRPr lang="en-US" sz="2200" dirty="0">
              <a:effectLst/>
              <a:ea typeface="Calibri" panose="020F0502020204030204" pitchFamily="34" charset="0"/>
            </a:endParaRP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Complete any follow-up work shortly after completing your assignments, no more than a day or two</a:t>
            </a:r>
            <a:endParaRPr lang="en-US" sz="2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Don’t wait until the due date to complete assignments! Things can and will go wrong.</a:t>
            </a:r>
            <a:endParaRPr lang="en-US" sz="2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785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Calendar dates">
            <a:extLst>
              <a:ext uri="{FF2B5EF4-FFF2-40B4-BE49-F238E27FC236}">
                <a16:creationId xmlns:a16="http://schemas.microsoft.com/office/drawing/2014/main" id="{9E703FED-9464-77EA-6654-AF66434C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78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A997DF-4A23-908E-A087-01F665A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/>
              <a:t>Getting prepared for A&amp;P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38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6918</TotalTime>
  <Words>1493</Words>
  <Application>Microsoft Office PowerPoint</Application>
  <PresentationFormat>Widescreen</PresentationFormat>
  <Paragraphs>182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 Narrow</vt:lpstr>
      <vt:lpstr>Calibri</vt:lpstr>
      <vt:lpstr>Office Theme</vt:lpstr>
      <vt:lpstr>Study Strategies for Anatomy &amp; Physiology (A&amp;P)</vt:lpstr>
      <vt:lpstr>Agenda</vt:lpstr>
      <vt:lpstr>What to expect in A&amp;P</vt:lpstr>
      <vt:lpstr>What to expect</vt:lpstr>
      <vt:lpstr>Course design</vt:lpstr>
      <vt:lpstr>Learning in the lab (on-campus) 1</vt:lpstr>
      <vt:lpstr>Learning in the lab (on-campus) 2</vt:lpstr>
      <vt:lpstr>Learning in the lab (online)</vt:lpstr>
      <vt:lpstr>Getting prepared for A&amp;P</vt:lpstr>
      <vt:lpstr>Prioritizing school</vt:lpstr>
      <vt:lpstr>Use every resource to succeed</vt:lpstr>
      <vt:lpstr>Course workload</vt:lpstr>
      <vt:lpstr>Time management</vt:lpstr>
      <vt:lpstr>Get organized before class starts</vt:lpstr>
      <vt:lpstr>Create a good learning environment</vt:lpstr>
      <vt:lpstr>Strategies for studying A&amp;P</vt:lpstr>
      <vt:lpstr>Read your textbook &amp; course materials</vt:lpstr>
      <vt:lpstr>Learn and understand the terminology</vt:lpstr>
      <vt:lpstr>Examples of Word Roots</vt:lpstr>
      <vt:lpstr>Learning to retain information</vt:lpstr>
      <vt:lpstr>Taking notes in lecture &amp; lab</vt:lpstr>
      <vt:lpstr>Draw your thoughts out</vt:lpstr>
      <vt:lpstr>Organizing your notes</vt:lpstr>
      <vt:lpstr>Prepare for your quizzes and tests</vt:lpstr>
      <vt:lpstr>Resources</vt:lpstr>
      <vt:lpstr>Use the Mastering A&amp;P website</vt:lpstr>
      <vt:lpstr>Mastering A&amp;P: Your textbook options</vt:lpstr>
      <vt:lpstr>Mastering A&amp;P: Use the online Study Area</vt:lpstr>
      <vt:lpstr>Mastering A&amp;P: Art labeling activities</vt:lpstr>
      <vt:lpstr>Mastering A&amp;P: Practice tests and quizzes</vt:lpstr>
      <vt:lpstr>Mastering A&amp;P: Practice Anatomy Lab (PAL)</vt:lpstr>
      <vt:lpstr>Mastering A&amp;P: PAL Flashcards</vt:lpstr>
      <vt:lpstr>Ask for help</vt:lpstr>
    </vt:vector>
  </TitlesOfParts>
  <Company>Community College of Rhode Island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Galliano, Joanne</dc:creator>
  <cp:lastModifiedBy>Williams Ascott, Tatianna</cp:lastModifiedBy>
  <cp:revision>82</cp:revision>
  <dcterms:created xsi:type="dcterms:W3CDTF">2022-02-23T21:50:53Z</dcterms:created>
  <dcterms:modified xsi:type="dcterms:W3CDTF">2022-08-15T18:14:42Z</dcterms:modified>
</cp:coreProperties>
</file>