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71" r:id="rId4"/>
    <p:sldId id="273" r:id="rId5"/>
    <p:sldId id="257" r:id="rId6"/>
    <p:sldId id="260" r:id="rId7"/>
    <p:sldId id="261" r:id="rId8"/>
    <p:sldId id="264" r:id="rId9"/>
    <p:sldId id="263" r:id="rId10"/>
    <p:sldId id="262" r:id="rId11"/>
    <p:sldId id="259" r:id="rId12"/>
    <p:sldId id="265" r:id="rId13"/>
    <p:sldId id="258" r:id="rId14"/>
    <p:sldId id="269" r:id="rId15"/>
    <p:sldId id="274" r:id="rId16"/>
    <p:sldId id="266" r:id="rId17"/>
    <p:sldId id="267" r:id="rId18"/>
    <p:sldId id="268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12/31/2020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12/31/2020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12/31/2020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12/31/2020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12/31/2020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12/31/2020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12/31/2020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tm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tm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tm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tm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tm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tm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tm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3C71FA-C9FB-42C6-9CF2-E3A1F421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167" y="2590984"/>
            <a:ext cx="7369642" cy="3608480"/>
          </a:xfrm>
        </p:spPr>
        <p:txBody>
          <a:bodyPr>
            <a:normAutofit/>
          </a:bodyPr>
          <a:lstStyle/>
          <a:p>
            <a:pPr algn="l"/>
            <a:r>
              <a:rPr lang="en-US" sz="8000"/>
              <a:t>LaunchPad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166B8-48F6-43C8-B79E-456B6CBC6B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3168" y="1079212"/>
            <a:ext cx="6437630" cy="1335503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An Overview of Macmillan’s</a:t>
            </a:r>
          </a:p>
        </p:txBody>
      </p:sp>
    </p:spTree>
    <p:extLst>
      <p:ext uri="{BB962C8B-B14F-4D97-AF65-F5344CB8AC3E}">
        <p14:creationId xmlns:p14="http://schemas.microsoft.com/office/powerpoint/2010/main" val="4233764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E284CB-6F3E-4580-A46F-6A16895ED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FD6FA7-C4C8-43BC-9D6F-BE913BC95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CE076F-81C8-402E-9FEF-15B3DA199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B383BE-C88D-40DE-BB65-176AB7D91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302042-3044-4C0E-89A6-9A5023710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83F5AD-95D8-4E05-98FF-0E831F5B5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E527AF-1AFF-43F5-AF98-0F3DE610C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3D9C211-8F21-4A97-8049-2B8C68A6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FA68E2-A597-4244-9D7F-815908A7A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187A76-8E49-4C96-81CB-2441826EF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D29D549-B400-4CC1-A4C4-2BBD0103D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CDF5F3-8D6A-46B5-9CEE-3781FE9D2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25548B-B730-4DC4-847E-0BCC3FBDA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01D372-28BE-4BD6-A4E5-78668438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223" y="82338"/>
            <a:ext cx="4293264" cy="10772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accent6"/>
                </a:solidFill>
              </a:rPr>
              <a:t>GRADEBOOK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5644BE-2805-48E5-8731-0A72115D1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5686" y="990195"/>
            <a:ext cx="8444856" cy="13315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Check this regularly to see your progress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Check to see assigned and completed assignments as well as grades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F17A2B8-8706-44BB-A567-40E0955B99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68" r="1" b="1728"/>
          <a:stretch/>
        </p:blipFill>
        <p:spPr>
          <a:xfrm>
            <a:off x="2194943" y="2339916"/>
            <a:ext cx="8170543" cy="417405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E3AB02F-4F56-4FF9-A7F4-9D975CC9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8929FF-C999-46D8-881D-558448590CB7}"/>
              </a:ext>
            </a:extLst>
          </p:cNvPr>
          <p:cNvSpPr txBox="1"/>
          <p:nvPr/>
        </p:nvSpPr>
        <p:spPr>
          <a:xfrm>
            <a:off x="8581478" y="6561517"/>
            <a:ext cx="18373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(“Launchpad Overview” 2:35)</a:t>
            </a:r>
          </a:p>
        </p:txBody>
      </p:sp>
    </p:spTree>
    <p:extLst>
      <p:ext uri="{BB962C8B-B14F-4D97-AF65-F5344CB8AC3E}">
        <p14:creationId xmlns:p14="http://schemas.microsoft.com/office/powerpoint/2010/main" val="294873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B5BF35E-AB97-4CFB-9DC2-43B638C18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706F57B-7F62-49EF-9B23-B0BDF0C31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3B78202-005C-497D-8A4B-C001345A4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B871B25-98AE-4AEC-87DE-2FA17CF8C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A0F0AD9-C262-4256-B713-D5BF2AAC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578B44C-A14C-4022-B8F8-6018F9836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81DFD4-3A2D-469D-8ACE-C1E55D890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4FF45E05-D141-4A25-8E14-BD1B668BA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DE250E4-F24F-4598-AFEF-08BF9B14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128105D-9E29-4F8F-B16B-BC337D041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D76B3794-4517-42B9-98DF-F1A43A8B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6F70691-42ED-46B1-9728-F7B5AF3A7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6C07E2-27D0-4E84-947B-60C89EB7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4392" y="5669054"/>
            <a:ext cx="3712540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800" dirty="0">
                <a:solidFill>
                  <a:schemeClr val="accent6"/>
                </a:solidFill>
              </a:rPr>
              <a:t>CALENDAR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8F39EF-EE2D-4944-9E81-793EEE35F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6982" y="4030678"/>
            <a:ext cx="9074816" cy="1443741"/>
          </a:xfrm>
        </p:spPr>
        <p:txBody>
          <a:bodyPr vert="horz" lIns="91440" tIns="0" rIns="91440" bIns="45720" rtlCol="0" anchor="b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the </a:t>
            </a:r>
            <a:r>
              <a:rPr lang="en-US" sz="2400" dirty="0">
                <a:solidFill>
                  <a:schemeClr val="accent6"/>
                </a:solidFill>
              </a:rPr>
              <a:t>CALENDAR</a:t>
            </a:r>
            <a:r>
              <a:rPr lang="en-US" dirty="0"/>
              <a:t> to get a visual of when exams, quizzes and  assignments are due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Calendar items are also hyperlinks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AADDB97-DC3A-4C7C-B565-1C1FF5095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5D55718A-11D6-4C0F-81B6-5AA3B4744A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47" r="-1" b="13587"/>
          <a:stretch/>
        </p:blipFill>
        <p:spPr>
          <a:xfrm>
            <a:off x="1005401" y="-1"/>
            <a:ext cx="10380133" cy="403067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CD3DCADB-5BB9-4BD2-875A-9A1C1D970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39AB6-C01F-4922-957B-654E3E2B2AAD}"/>
              </a:ext>
            </a:extLst>
          </p:cNvPr>
          <p:cNvSpPr txBox="1"/>
          <p:nvPr/>
        </p:nvSpPr>
        <p:spPr>
          <a:xfrm>
            <a:off x="8844939" y="6552578"/>
            <a:ext cx="18373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solidFill>
                  <a:schemeClr val="accent6"/>
                </a:solidFill>
              </a:rPr>
              <a:t>(“Launchpad Overview” 0:26)</a:t>
            </a:r>
          </a:p>
        </p:txBody>
      </p:sp>
    </p:spTree>
    <p:extLst>
      <p:ext uri="{BB962C8B-B14F-4D97-AF65-F5344CB8AC3E}">
        <p14:creationId xmlns:p14="http://schemas.microsoft.com/office/powerpoint/2010/main" val="455337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37">
            <a:extLst>
              <a:ext uri="{FF2B5EF4-FFF2-40B4-BE49-F238E27FC236}">
                <a16:creationId xmlns:a16="http://schemas.microsoft.com/office/drawing/2014/main" id="{007A5E4F-B2CF-4910-B0CF-417EAEE4E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8" name="Picture 39">
            <a:extLst>
              <a:ext uri="{FF2B5EF4-FFF2-40B4-BE49-F238E27FC236}">
                <a16:creationId xmlns:a16="http://schemas.microsoft.com/office/drawing/2014/main" id="{017E3877-8A1C-477E-BB3A-18F38AEE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9" name="Rectangle 41">
            <a:extLst>
              <a:ext uri="{FF2B5EF4-FFF2-40B4-BE49-F238E27FC236}">
                <a16:creationId xmlns:a16="http://schemas.microsoft.com/office/drawing/2014/main" id="{92FEC1C0-5024-424E-B657-652C37F4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43">
            <a:extLst>
              <a:ext uri="{FF2B5EF4-FFF2-40B4-BE49-F238E27FC236}">
                <a16:creationId xmlns:a16="http://schemas.microsoft.com/office/drawing/2014/main" id="{55EB883C-0E52-4E82-8F38-1D3CB92A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45">
            <a:extLst>
              <a:ext uri="{FF2B5EF4-FFF2-40B4-BE49-F238E27FC236}">
                <a16:creationId xmlns:a16="http://schemas.microsoft.com/office/drawing/2014/main" id="{F6021371-2382-46CE-BF7C-0445DCF60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47">
            <a:extLst>
              <a:ext uri="{FF2B5EF4-FFF2-40B4-BE49-F238E27FC236}">
                <a16:creationId xmlns:a16="http://schemas.microsoft.com/office/drawing/2014/main" id="{7816B335-94BF-4BBE-A496-165284106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TextBox 49">
            <a:extLst>
              <a:ext uri="{FF2B5EF4-FFF2-40B4-BE49-F238E27FC236}">
                <a16:creationId xmlns:a16="http://schemas.microsoft.com/office/drawing/2014/main" id="{B3AAE4AD-4670-4D33-BF62-B4B2197CC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4" name="Rectangle 51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53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86" name="Freeform: Shape 55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7" name="Picture 57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8" name="Rectangle 59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F658C5-E4D4-449C-B000-7B4F3BCB97BA}"/>
              </a:ext>
            </a:extLst>
          </p:cNvPr>
          <p:cNvSpPr txBox="1"/>
          <p:nvPr/>
        </p:nvSpPr>
        <p:spPr>
          <a:xfrm>
            <a:off x="2193167" y="2590984"/>
            <a:ext cx="7369642" cy="36084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6 TAKEAWAYS</a:t>
            </a:r>
          </a:p>
        </p:txBody>
      </p:sp>
    </p:spTree>
    <p:extLst>
      <p:ext uri="{BB962C8B-B14F-4D97-AF65-F5344CB8AC3E}">
        <p14:creationId xmlns:p14="http://schemas.microsoft.com/office/powerpoint/2010/main" val="1727970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2CE284CB-6F3E-4580-A46F-6A16895ED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0FD6FA7-C4C8-43BC-9D6F-BE913BC95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9FCE076F-81C8-402E-9FEF-15B3DA199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EB383BE-C88D-40DE-BB65-176AB7D91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36C427E-0CA7-47E4-8E55-EB594475A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A183417-D68B-4C9F-A578-172A7B2B8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D570E4-540C-447D-9819-A57A38546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3588405B-7D78-493D-BB57-693DD5ED9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C726BFCA-45C8-4194-BFF8-29C2A4F17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43966AB-DA43-4069-B40F-35B9146BF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F8BC92D-7695-4D7A-8D3D-EB3B6F38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14C5854-B405-4592-884B-5EAF7AAEA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E8D6466-FDD9-47A7-8371-D21052A06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761" y="0"/>
            <a:ext cx="573791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978381F-E8C1-4B8B-949A-6B9733D17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8123" y="0"/>
            <a:ext cx="463972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4A1FD02-5612-4A71-A465-3046E5486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255" y="1043918"/>
            <a:ext cx="3954021" cy="74618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sz="4800" dirty="0">
                <a:solidFill>
                  <a:schemeClr val="accent6"/>
                </a:solidFill>
              </a:rPr>
              <a:t>1. EXPLORE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509C5D6-05BD-4832-B51B-B40AAA8B1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0107" y="2037108"/>
            <a:ext cx="3370127" cy="3374817"/>
          </a:xfrm>
        </p:spPr>
        <p:txBody>
          <a:bodyPr vert="horz" lIns="91440" tIns="0" rIns="91440" bIns="45720" rtlCol="0" anchor="b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is </a:t>
            </a:r>
            <a:r>
              <a:rPr lang="en-US" dirty="0">
                <a:solidFill>
                  <a:schemeClr val="accent6"/>
                </a:solidFill>
              </a:rPr>
              <a:t>NEW TO YOU</a:t>
            </a:r>
            <a:r>
              <a:rPr lang="en-US" dirty="0"/>
              <a:t>. Look around and </a:t>
            </a:r>
            <a:r>
              <a:rPr lang="en-US" dirty="0">
                <a:solidFill>
                  <a:schemeClr val="accent6"/>
                </a:solidFill>
              </a:rPr>
              <a:t>GET COMFORTABLE </a:t>
            </a:r>
            <a:r>
              <a:rPr lang="en-US" dirty="0"/>
              <a:t>with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the </a:t>
            </a:r>
            <a:r>
              <a:rPr lang="en-US" dirty="0">
                <a:solidFill>
                  <a:schemeClr val="accent6"/>
                </a:solidFill>
              </a:rPr>
              <a:t>LEFT MENU TO NAVIGATE </a:t>
            </a:r>
            <a:r>
              <a:rPr lang="en-US" dirty="0"/>
              <a:t>the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Don’t be afraid to click on items   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A7BCD7E-0FD6-45D1-90D6-7D9EF2652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66" y="236475"/>
            <a:ext cx="5255628" cy="637335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7B658BF-71C7-4338-991D-F4375052B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782970-2705-47B2-AEDE-FD19AD3A15AF}"/>
              </a:ext>
            </a:extLst>
          </p:cNvPr>
          <p:cNvSpPr txBox="1"/>
          <p:nvPr/>
        </p:nvSpPr>
        <p:spPr>
          <a:xfrm>
            <a:off x="8569705" y="6547560"/>
            <a:ext cx="28825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(“How to Use LaunchPad: Student Video” 0:04 )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B4A1EDF-32DB-4142-BCAB-ED57AC48C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20" y="-2718"/>
            <a:ext cx="5883646" cy="685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8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2CE284CB-6F3E-4580-A46F-6A16895ED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0FD6FA7-C4C8-43BC-9D6F-BE913BC95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9FCE076F-81C8-402E-9FEF-15B3DA199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EB383BE-C88D-40DE-BB65-176AB7D91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C302042-3044-4C0E-89A6-9A5023710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183F5AD-95D8-4E05-98FF-0E831F5B5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4E527AF-1AFF-43F5-AF98-0F3DE610C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6015C941-B6E2-427B-A786-811A09EE5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D4914085-62C8-4066-8CD5-B736B07FE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BCBA8F8-2B5B-4E10-B3E6-C3C60804B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8CF5748B-30AF-4C80-B2B8-32B65B8CE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66DAAF2-6E09-40A3-B848-561D42DDB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8DEBB06-2F2B-4613-A653-AF24819D8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95CA51-1EC4-404E-884F-7678B97A7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557" y="808056"/>
            <a:ext cx="5093666" cy="19616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dirty="0">
                <a:solidFill>
                  <a:schemeClr val="accent6"/>
                </a:solidFill>
              </a:rPr>
              <a:t>2. SPEND TIME</a:t>
            </a:r>
            <a:br>
              <a:rPr lang="en-US" sz="4800" dirty="0">
                <a:solidFill>
                  <a:schemeClr val="accent6"/>
                </a:solidFill>
              </a:rPr>
            </a:br>
            <a:r>
              <a:rPr lang="en-US" sz="4800" dirty="0">
                <a:solidFill>
                  <a:schemeClr val="accent6"/>
                </a:solidFill>
              </a:rPr>
              <a:t>     ON YOUR</a:t>
            </a:r>
            <a:br>
              <a:rPr lang="en-US" sz="4800" dirty="0">
                <a:solidFill>
                  <a:schemeClr val="accent6"/>
                </a:solidFill>
              </a:rPr>
            </a:br>
            <a:r>
              <a:rPr lang="en-US" sz="4800" dirty="0">
                <a:solidFill>
                  <a:schemeClr val="accent6"/>
                </a:solidFill>
              </a:rPr>
              <a:t>  ASSIGNMENTS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D71D9-E274-4279-A118-7A2623177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8066" y="3312937"/>
            <a:ext cx="5491369" cy="2670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YOUR PROFESSOR CAN SEE: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Which </a:t>
            </a:r>
            <a:r>
              <a:rPr lang="en-US" dirty="0">
                <a:solidFill>
                  <a:schemeClr val="accent6"/>
                </a:solidFill>
              </a:rPr>
              <a:t>ASSIGNMENTS</a:t>
            </a:r>
            <a:r>
              <a:rPr lang="en-US" dirty="0"/>
              <a:t> you  have </a:t>
            </a:r>
            <a:r>
              <a:rPr lang="en-US" dirty="0">
                <a:solidFill>
                  <a:schemeClr val="accent6"/>
                </a:solidFill>
              </a:rPr>
              <a:t>OPENED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How much </a:t>
            </a:r>
            <a:r>
              <a:rPr lang="en-US" dirty="0">
                <a:solidFill>
                  <a:schemeClr val="accent6"/>
                </a:solidFill>
              </a:rPr>
              <a:t>TIME </a:t>
            </a:r>
            <a:r>
              <a:rPr lang="en-US" dirty="0"/>
              <a:t>is</a:t>
            </a:r>
            <a:r>
              <a:rPr lang="en-US" dirty="0">
                <a:solidFill>
                  <a:schemeClr val="accent6"/>
                </a:solidFill>
              </a:rPr>
              <a:t> SPENT </a:t>
            </a:r>
            <a:r>
              <a:rPr lang="en-US" dirty="0"/>
              <a:t>on each task            </a:t>
            </a:r>
          </a:p>
          <a:p>
            <a:r>
              <a:rPr lang="en-US" dirty="0"/>
              <a:t>  </a:t>
            </a:r>
          </a:p>
        </p:txBody>
      </p:sp>
      <p:pic>
        <p:nvPicPr>
          <p:cNvPr id="14" name="Picture Placeholder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C2E1C15-AA26-4BB6-81DD-C6849C8B61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911" r="37785"/>
          <a:stretch/>
        </p:blipFill>
        <p:spPr>
          <a:xfrm>
            <a:off x="6794715" y="644140"/>
            <a:ext cx="4290728" cy="5564283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63BE936C-D06F-4A37-A432-00F3432CF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FB66CC-3B99-4097-BD81-ABA5F18E3D47}"/>
              </a:ext>
            </a:extLst>
          </p:cNvPr>
          <p:cNvSpPr txBox="1"/>
          <p:nvPr/>
        </p:nvSpPr>
        <p:spPr>
          <a:xfrm>
            <a:off x="8569705" y="6547560"/>
            <a:ext cx="28825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(“How to Use LaunchPad: Student Video” 0:14 )</a:t>
            </a:r>
          </a:p>
        </p:txBody>
      </p:sp>
    </p:spTree>
    <p:extLst>
      <p:ext uri="{BB962C8B-B14F-4D97-AF65-F5344CB8AC3E}">
        <p14:creationId xmlns:p14="http://schemas.microsoft.com/office/powerpoint/2010/main" val="4200981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F5E3-1EE8-44DC-969B-234439D1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872" y="728154"/>
            <a:ext cx="8598901" cy="1554174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accent6"/>
                </a:solidFill>
              </a:rPr>
              <a:t>3. KNOW IF YOUR PROFESSOR USES BLACKBOARD </a:t>
            </a:r>
            <a:r>
              <a:rPr lang="en-US" sz="3600" b="1" dirty="0">
                <a:solidFill>
                  <a:schemeClr val="accent6"/>
                </a:solidFill>
              </a:rPr>
              <a:t>&amp;</a:t>
            </a:r>
            <a:r>
              <a:rPr lang="en-US" sz="3600" dirty="0">
                <a:solidFill>
                  <a:schemeClr val="accent6"/>
                </a:solidFill>
              </a:rPr>
              <a:t> LAUNCHPAD</a:t>
            </a:r>
            <a:br>
              <a:rPr lang="en-US" sz="3600" dirty="0">
                <a:solidFill>
                  <a:schemeClr val="accent6"/>
                </a:solidFill>
              </a:rPr>
            </a:br>
            <a:r>
              <a:rPr lang="en-US" sz="3600" dirty="0">
                <a:solidFill>
                  <a:schemeClr val="accent6"/>
                </a:solidFill>
              </a:rPr>
              <a:t>(</a:t>
            </a:r>
            <a:r>
              <a:rPr lang="en-US" sz="2400" dirty="0">
                <a:solidFill>
                  <a:schemeClr val="accent6"/>
                </a:solidFill>
              </a:rPr>
              <a:t>EACH PROFESSOR IS DIFFERENT)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30FCE-B3F5-4A21-93F1-17351DA13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9872" y="2652372"/>
            <a:ext cx="3896467" cy="71381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IF USING BLACKBOARD &amp; LAUNCHPAD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C487C-CDDF-438A-9F60-239C46B42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16653" y="3429000"/>
            <a:ext cx="3893623" cy="336511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Must use </a:t>
            </a:r>
            <a:r>
              <a:rPr lang="en-US" u="sng" dirty="0">
                <a:solidFill>
                  <a:schemeClr val="accent6"/>
                </a:solidFill>
              </a:rPr>
              <a:t>both</a:t>
            </a:r>
            <a:r>
              <a:rPr lang="en-US" dirty="0">
                <a:solidFill>
                  <a:schemeClr val="accent6"/>
                </a:solidFill>
              </a:rPr>
              <a:t> Blackboard and Launchpad </a:t>
            </a:r>
            <a:r>
              <a:rPr lang="en-US" u="sng" dirty="0">
                <a:solidFill>
                  <a:schemeClr val="accent6"/>
                </a:solidFill>
              </a:rPr>
              <a:t>fully</a:t>
            </a:r>
          </a:p>
          <a:p>
            <a:r>
              <a:rPr lang="en-US" dirty="0"/>
              <a:t>BB will likely have syllabus &amp; announcements</a:t>
            </a:r>
          </a:p>
          <a:p>
            <a:r>
              <a:rPr lang="en-US" dirty="0">
                <a:solidFill>
                  <a:schemeClr val="accent6"/>
                </a:solidFill>
              </a:rPr>
              <a:t>Lectures &amp; exams may be posted in BB with exercises in LP</a:t>
            </a:r>
          </a:p>
          <a:p>
            <a:r>
              <a:rPr lang="en-US" dirty="0"/>
              <a:t>BB My Grade or LP Gradebook may be used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F8518-06A8-45F2-B220-DCE3903D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19699" y="2652372"/>
            <a:ext cx="3899798" cy="71381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IF USING LAUNCHPAD ONLY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273B8B-A863-4EF9-BBC5-5DB8AF0A4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308975" y="3429000"/>
            <a:ext cx="3899798" cy="307143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Everything will be here</a:t>
            </a:r>
          </a:p>
          <a:p>
            <a:r>
              <a:rPr lang="en-US" dirty="0"/>
              <a:t>Calendar gives an overview</a:t>
            </a:r>
          </a:p>
          <a:p>
            <a:r>
              <a:rPr lang="en-US" dirty="0">
                <a:solidFill>
                  <a:schemeClr val="accent6"/>
                </a:solidFill>
              </a:rPr>
              <a:t>Set a reminder to check Launchpad as it is not with your other classes in BB</a:t>
            </a:r>
          </a:p>
          <a:p>
            <a:r>
              <a:rPr lang="en-US" dirty="0"/>
              <a:t> LP Gradebook will show progress and assignments</a:t>
            </a:r>
          </a:p>
        </p:txBody>
      </p:sp>
    </p:spTree>
    <p:extLst>
      <p:ext uri="{BB962C8B-B14F-4D97-AF65-F5344CB8AC3E}">
        <p14:creationId xmlns:p14="http://schemas.microsoft.com/office/powerpoint/2010/main" val="539786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B5BF35E-AB97-4CFB-9DC2-43B638C18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706F57B-7F62-49EF-9B23-B0BDF0C31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3B78202-005C-497D-8A4B-C001345A4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B871B25-98AE-4AEC-87DE-2FA17CF8C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A0F0AD9-C262-4256-B713-D5BF2AAC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578B44C-A14C-4022-B8F8-6018F9836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81DFD4-3A2D-469D-8ACE-C1E55D890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4FF45E05-D141-4A25-8E14-BD1B668BA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DE250E4-F24F-4598-AFEF-08BF9B14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128105D-9E29-4F8F-B16B-BC337D041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D76B3794-4517-42B9-98DF-F1A43A8B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6F70691-42ED-46B1-9728-F7B5AF3A7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6C07E2-27D0-4E84-947B-60C89EB7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171" y="5626332"/>
            <a:ext cx="4649419" cy="88352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5300" dirty="0">
                <a:solidFill>
                  <a:schemeClr val="accent6"/>
                </a:solidFill>
              </a:rPr>
              <a:t> 4. </a:t>
            </a:r>
            <a:r>
              <a:rPr lang="en-US" sz="4800" dirty="0">
                <a:solidFill>
                  <a:schemeClr val="accent6"/>
                </a:solidFill>
              </a:rPr>
              <a:t>PLAN AHEAD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AADDB97-DC3A-4C7C-B565-1C1FF5095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5D55718A-11D6-4C0F-81B6-5AA3B4744A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47" r="-1" b="13587"/>
          <a:stretch/>
        </p:blipFill>
        <p:spPr>
          <a:xfrm>
            <a:off x="1005401" y="2718"/>
            <a:ext cx="10292959" cy="444306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CD3DCADB-5BB9-4BD2-875A-9A1C1D970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39AB6-C01F-4922-957B-654E3E2B2AAD}"/>
              </a:ext>
            </a:extLst>
          </p:cNvPr>
          <p:cNvSpPr txBox="1"/>
          <p:nvPr/>
        </p:nvSpPr>
        <p:spPr>
          <a:xfrm>
            <a:off x="9454438" y="6487310"/>
            <a:ext cx="18373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solidFill>
                  <a:schemeClr val="accent6"/>
                </a:solidFill>
              </a:rPr>
              <a:t>(“Launchpad Overview” 0:26)</a:t>
            </a:r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7EA36D19-3FC8-4B09-932F-ED82989AC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35696" y="4585495"/>
            <a:ext cx="9498985" cy="1065036"/>
          </a:xfrm>
        </p:spPr>
        <p:txBody>
          <a:bodyPr vert="horz" lIns="91440" tIns="0" rIns="91440" bIns="45720" rtlCol="0" anchor="b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the </a:t>
            </a:r>
            <a:r>
              <a:rPr lang="en-US" sz="2400" dirty="0">
                <a:solidFill>
                  <a:schemeClr val="accent6"/>
                </a:solidFill>
              </a:rPr>
              <a:t>CALENDAR</a:t>
            </a:r>
            <a:r>
              <a:rPr lang="en-US" dirty="0"/>
              <a:t> to see when exams, quizzes and  assignments are due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Plan your time with these in mind</a:t>
            </a:r>
          </a:p>
        </p:txBody>
      </p:sp>
    </p:spTree>
    <p:extLst>
      <p:ext uri="{BB962C8B-B14F-4D97-AF65-F5344CB8AC3E}">
        <p14:creationId xmlns:p14="http://schemas.microsoft.com/office/powerpoint/2010/main" val="2656314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14">
            <a:extLst>
              <a:ext uri="{FF2B5EF4-FFF2-40B4-BE49-F238E27FC236}">
                <a16:creationId xmlns:a16="http://schemas.microsoft.com/office/drawing/2014/main" id="{EB5BF35E-AB97-4CFB-9DC2-43B638C18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6" name="Picture 16">
            <a:extLst>
              <a:ext uri="{FF2B5EF4-FFF2-40B4-BE49-F238E27FC236}">
                <a16:creationId xmlns:a16="http://schemas.microsoft.com/office/drawing/2014/main" id="{0706F57B-7F62-49EF-9B23-B0BDF0C31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7" name="Rectangle 18">
            <a:extLst>
              <a:ext uri="{FF2B5EF4-FFF2-40B4-BE49-F238E27FC236}">
                <a16:creationId xmlns:a16="http://schemas.microsoft.com/office/drawing/2014/main" id="{D3B78202-005C-497D-8A4B-C001345A4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20">
            <a:extLst>
              <a:ext uri="{FF2B5EF4-FFF2-40B4-BE49-F238E27FC236}">
                <a16:creationId xmlns:a16="http://schemas.microsoft.com/office/drawing/2014/main" id="{5B871B25-98AE-4AEC-87DE-2FA17CF8C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22">
            <a:extLst>
              <a:ext uri="{FF2B5EF4-FFF2-40B4-BE49-F238E27FC236}">
                <a16:creationId xmlns:a16="http://schemas.microsoft.com/office/drawing/2014/main" id="{8A0F0AD9-C262-4256-B713-D5BF2AAC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24">
            <a:extLst>
              <a:ext uri="{FF2B5EF4-FFF2-40B4-BE49-F238E27FC236}">
                <a16:creationId xmlns:a16="http://schemas.microsoft.com/office/drawing/2014/main" id="{4578B44C-A14C-4022-B8F8-6018F9836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TextBox 26">
            <a:extLst>
              <a:ext uri="{FF2B5EF4-FFF2-40B4-BE49-F238E27FC236}">
                <a16:creationId xmlns:a16="http://schemas.microsoft.com/office/drawing/2014/main" id="{FD81DFD4-3A2D-469D-8ACE-C1E55D890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2" name="Rectangle 28">
            <a:extLst>
              <a:ext uri="{FF2B5EF4-FFF2-40B4-BE49-F238E27FC236}">
                <a16:creationId xmlns:a16="http://schemas.microsoft.com/office/drawing/2014/main" id="{147E635D-C3B4-465B-AF24-991B6BF63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30">
            <a:extLst>
              <a:ext uri="{FF2B5EF4-FFF2-40B4-BE49-F238E27FC236}">
                <a16:creationId xmlns:a16="http://schemas.microsoft.com/office/drawing/2014/main" id="{4A0623D0-396B-499E-BBFB-C17F1BB0F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Placeholder 9" descr="Graphical user interface&#10;&#10;Description automatically generated">
            <a:extLst>
              <a:ext uri="{FF2B5EF4-FFF2-40B4-BE49-F238E27FC236}">
                <a16:creationId xmlns:a16="http://schemas.microsoft.com/office/drawing/2014/main" id="{B45CFA68-EB85-4401-9FEC-65AD58DCB5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alphaModFix amt="35000"/>
          </a:blip>
          <a:srcRect t="11006" r="-1" b="4722"/>
          <a:stretch/>
        </p:blipFill>
        <p:spPr>
          <a:xfrm>
            <a:off x="19965" y="-2"/>
            <a:ext cx="12191695" cy="6858000"/>
          </a:xfrm>
          <a:prstGeom prst="rect">
            <a:avLst/>
          </a:prstGeom>
        </p:spPr>
      </p:pic>
      <p:sp>
        <p:nvSpPr>
          <p:cNvPr id="84" name="Rectangle 32">
            <a:extLst>
              <a:ext uri="{FF2B5EF4-FFF2-40B4-BE49-F238E27FC236}">
                <a16:creationId xmlns:a16="http://schemas.microsoft.com/office/drawing/2014/main" id="{14E56C4B-C9E0-4F01-AF43-E69279A06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34">
            <a:extLst>
              <a:ext uri="{FF2B5EF4-FFF2-40B4-BE49-F238E27FC236}">
                <a16:creationId xmlns:a16="http://schemas.microsoft.com/office/drawing/2014/main" id="{6CCFC05F-DF0D-4B1B-8FD8-51B508CB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2" y="0"/>
            <a:ext cx="11228892" cy="6858000"/>
          </a:xfrm>
          <a:prstGeom prst="rect">
            <a:avLst/>
          </a:prstGeom>
        </p:spPr>
      </p:pic>
      <p:sp>
        <p:nvSpPr>
          <p:cNvPr id="86" name="Rectangle 36">
            <a:extLst>
              <a:ext uri="{FF2B5EF4-FFF2-40B4-BE49-F238E27FC236}">
                <a16:creationId xmlns:a16="http://schemas.microsoft.com/office/drawing/2014/main" id="{8C654A17-56DA-4921-A42B-DE255FA66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408792-4C44-4207-9BF1-06ECE39C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054" y="3428998"/>
            <a:ext cx="5816024" cy="26234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600" dirty="0">
                <a:solidFill>
                  <a:schemeClr val="accent6"/>
                </a:solidFill>
              </a:rPr>
              <a:t>5. USE THE GRADEBOOK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70488-213D-4DF4-A234-7678D63C0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51093" y="2268786"/>
            <a:ext cx="5676648" cy="1160213"/>
          </a:xfrm>
        </p:spPr>
        <p:txBody>
          <a:bodyPr vert="horz" lIns="91440" tIns="0" rIns="91440" bIns="45720" rtlCol="0" anchor="b">
            <a:normAutofit/>
          </a:bodyPr>
          <a:lstStyle/>
          <a:p>
            <a:pPr algn="r"/>
            <a:r>
              <a:rPr lang="en-US" dirty="0"/>
              <a:t>The </a:t>
            </a:r>
            <a:r>
              <a:rPr lang="en-US" sz="2400" dirty="0">
                <a:solidFill>
                  <a:schemeClr val="accent6"/>
                </a:solidFill>
              </a:rPr>
              <a:t>GRADEBOOK </a:t>
            </a:r>
            <a:r>
              <a:rPr lang="en-US" dirty="0"/>
              <a:t>can help you </a:t>
            </a:r>
            <a:r>
              <a:rPr lang="en-US" dirty="0">
                <a:solidFill>
                  <a:schemeClr val="accent6"/>
                </a:solidFill>
              </a:rPr>
              <a:t>KEEP TRACK </a:t>
            </a:r>
            <a:r>
              <a:rPr lang="en-US" dirty="0"/>
              <a:t>of assignments as well as your progress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AFE7D9-77FA-4A25-8B28-F20BBCE300B6}"/>
              </a:ext>
            </a:extLst>
          </p:cNvPr>
          <p:cNvSpPr txBox="1"/>
          <p:nvPr/>
        </p:nvSpPr>
        <p:spPr>
          <a:xfrm>
            <a:off x="10362336" y="6611777"/>
            <a:ext cx="18373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(“Launchpad Overview” 2:35)</a:t>
            </a:r>
          </a:p>
        </p:txBody>
      </p:sp>
    </p:spTree>
    <p:extLst>
      <p:ext uri="{BB962C8B-B14F-4D97-AF65-F5344CB8AC3E}">
        <p14:creationId xmlns:p14="http://schemas.microsoft.com/office/powerpoint/2010/main" val="3615904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EB5BF35E-AB97-4CFB-9DC2-43B638C18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706F57B-7F62-49EF-9B23-B0BDF0C31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3B78202-005C-497D-8A4B-C001345A4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B871B25-98AE-4AEC-87DE-2FA17CF8C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EA5522-A845-4D42-A874-03C135311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9EC5BC6-68B0-4437-B494-E22240D2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6A9A08C-2236-423F-BF8D-3CF030475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33C1F660-1147-4C18-A95B-D3C41940F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F3A53E0-E5AF-448F-9989-9108DC646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2DF4CB9-1508-477E-A77B-B15F40330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239C9FC1-D1ED-4829-A607-88F2600F0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563C02E-2CB4-4630-89B8-A0506F5DB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C17ABC-D3FF-4E0B-98F8-F2EF11AB0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0" y="808056"/>
            <a:ext cx="5776298" cy="1077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dirty="0">
                <a:solidFill>
                  <a:schemeClr val="accent6"/>
                </a:solidFill>
              </a:rPr>
              <a:t>6. ASK FOR HELP</a:t>
            </a:r>
          </a:p>
        </p:txBody>
      </p:sp>
      <p:pic>
        <p:nvPicPr>
          <p:cNvPr id="3" name="Picture 2" descr="Question mark on green pastel background">
            <a:extLst>
              <a:ext uri="{FF2B5EF4-FFF2-40B4-BE49-F238E27FC236}">
                <a16:creationId xmlns:a16="http://schemas.microsoft.com/office/drawing/2014/main" id="{8F6851BD-DE5C-4983-B494-356E438346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53" r="6265"/>
          <a:stretch/>
        </p:blipFill>
        <p:spPr>
          <a:xfrm>
            <a:off x="1005401" y="227"/>
            <a:ext cx="4424045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2D5ADD1-9952-4148-B859-F221D7D1D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54B5A6-68E4-4D71-83AB-010D72B5F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5266" y="1885285"/>
            <a:ext cx="4203365" cy="37117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CONTACT</a:t>
            </a:r>
            <a:r>
              <a:rPr lang="en-US" sz="2400" dirty="0"/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Your </a:t>
            </a:r>
            <a:r>
              <a:rPr lang="en-US" dirty="0">
                <a:solidFill>
                  <a:schemeClr val="accent6"/>
                </a:solidFill>
              </a:rPr>
              <a:t>PROFESSOR </a:t>
            </a:r>
            <a:r>
              <a:rPr lang="en-US" dirty="0"/>
              <a:t>first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The </a:t>
            </a:r>
            <a:r>
              <a:rPr lang="en-US" dirty="0">
                <a:solidFill>
                  <a:schemeClr val="accent6"/>
                </a:solidFill>
              </a:rPr>
              <a:t>STUDENT SUCCESS CENTER </a:t>
            </a:r>
            <a:r>
              <a:rPr lang="en-US" dirty="0"/>
              <a:t>offers t</a:t>
            </a:r>
            <a:r>
              <a:rPr lang="en-US" dirty="0">
                <a:solidFill>
                  <a:schemeClr val="accent6"/>
                </a:solidFill>
              </a:rPr>
              <a:t>utoring </a:t>
            </a:r>
            <a:r>
              <a:rPr lang="en-US" dirty="0"/>
              <a:t>and</a:t>
            </a:r>
            <a:r>
              <a:rPr lang="en-US" dirty="0">
                <a:solidFill>
                  <a:schemeClr val="accent6"/>
                </a:solidFill>
              </a:rPr>
              <a:t> academic coaching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6"/>
                </a:solidFill>
              </a:rPr>
              <a:t>IT </a:t>
            </a:r>
            <a:r>
              <a:rPr lang="en-US" dirty="0"/>
              <a:t>provides assistance with </a:t>
            </a:r>
            <a:r>
              <a:rPr lang="en-US" dirty="0">
                <a:solidFill>
                  <a:schemeClr val="accent6"/>
                </a:solidFill>
              </a:rPr>
              <a:t>technical issues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F11DAD2-A7EF-4003-ABB5-8FEA3C520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12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07A5E4F-B2CF-4910-B0CF-417EAEE4E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17E3877-8A1C-477E-BB3A-18F38AEE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2FEC1C0-5024-424E-B657-652C37F4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5EB883C-0E52-4E82-8F38-1D3CB92A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6021371-2382-46CE-BF7C-0445DCF60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816B335-94BF-4BBE-A496-165284106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AAE4AD-4670-4D33-BF62-B4B2197CC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55980-B906-4C89-9455-A2E5B5C6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167" y="2590984"/>
            <a:ext cx="7369642" cy="36084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5600" dirty="0"/>
              <a:t>A special THANK YOU to Professor Ronald Schertz, Ph.D. for sharing his expertise.</a:t>
            </a:r>
          </a:p>
        </p:txBody>
      </p:sp>
    </p:spTree>
    <p:extLst>
      <p:ext uri="{BB962C8B-B14F-4D97-AF65-F5344CB8AC3E}">
        <p14:creationId xmlns:p14="http://schemas.microsoft.com/office/powerpoint/2010/main" val="53756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007A5E4F-B2CF-4910-B0CF-417EAEE4E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017E3877-8A1C-477E-BB3A-18F38AEE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92FEC1C0-5024-424E-B657-652C37F4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5EB883C-0E52-4E82-8F38-1D3CB92A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6021371-2382-46CE-BF7C-0445DCF60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7816B335-94BF-4BBE-A496-165284106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3AAE4AD-4670-4D33-BF62-B4B2197CC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7A9074EF-75C6-40E4-B8AE-48DDDC359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5200" y="0"/>
            <a:ext cx="1936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483018C7-4970-4022-A967-85B66E74F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3C38C329-05C1-44E0-942C-D7A60A7F2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02552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4B0A902-5CB3-407A-994C-037D7DB4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74" y="356813"/>
            <a:ext cx="6036314" cy="8497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accent6"/>
                </a:solidFill>
              </a:rPr>
              <a:t>What Is LaunchPad?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433ACE-802D-4FCB-B8A7-8CDC5B4F6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438" y="1555802"/>
            <a:ext cx="6840524" cy="4867121"/>
          </a:xfrm>
        </p:spPr>
        <p:txBody>
          <a:bodyPr vert="horz" lIns="91440" tIns="0" rIns="91440" bIns="45720" rtlCol="0" anchor="t">
            <a:noAutofit/>
          </a:bodyPr>
          <a:lstStyle/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i="0" dirty="0"/>
              <a:t>LaunchPad is an </a:t>
            </a:r>
            <a:r>
              <a:rPr lang="en-US" sz="2400" i="0" dirty="0">
                <a:solidFill>
                  <a:schemeClr val="accent6"/>
                </a:solidFill>
              </a:rPr>
              <a:t>online resource</a:t>
            </a:r>
            <a:r>
              <a:rPr lang="en-US" sz="2400" dirty="0">
                <a:solidFill>
                  <a:schemeClr val="accent6"/>
                </a:solidFill>
              </a:rPr>
              <a:t> offered by </a:t>
            </a:r>
            <a:r>
              <a:rPr lang="en-US" sz="2400" i="0" dirty="0"/>
              <a:t>Macmillan </a:t>
            </a:r>
            <a:r>
              <a:rPr lang="en-US" sz="2400" dirty="0"/>
              <a:t>Publishing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Access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6"/>
                </a:solidFill>
              </a:rPr>
              <a:t>is connected to specific </a:t>
            </a:r>
            <a:r>
              <a:rPr lang="en-US" sz="2400" i="0" dirty="0">
                <a:solidFill>
                  <a:schemeClr val="accent6"/>
                </a:solidFill>
              </a:rPr>
              <a:t>textbooks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i="0" dirty="0"/>
              <a:t>Students need to </a:t>
            </a:r>
            <a:r>
              <a:rPr lang="en-US" sz="2400" i="0" dirty="0">
                <a:solidFill>
                  <a:schemeClr val="accent6"/>
                </a:solidFill>
              </a:rPr>
              <a:t>purchase a code </a:t>
            </a:r>
            <a:r>
              <a:rPr lang="en-US" sz="2400" i="0" dirty="0"/>
              <a:t>to access LaunchPad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accent6"/>
                </a:solidFill>
              </a:rPr>
              <a:t>Professors </a:t>
            </a:r>
            <a:r>
              <a:rPr lang="en-US" sz="2400" i="0" dirty="0"/>
              <a:t>select and </a:t>
            </a:r>
            <a:r>
              <a:rPr lang="en-US" sz="2400" i="0" dirty="0">
                <a:solidFill>
                  <a:schemeClr val="accent6"/>
                </a:solidFill>
              </a:rPr>
              <a:t>assign </a:t>
            </a:r>
            <a:r>
              <a:rPr lang="en-US" sz="2400" i="0" dirty="0"/>
              <a:t>various</a:t>
            </a:r>
            <a:r>
              <a:rPr lang="en-US" sz="2400" i="0" dirty="0">
                <a:solidFill>
                  <a:schemeClr val="accent6"/>
                </a:solidFill>
              </a:rPr>
              <a:t> activities </a:t>
            </a:r>
            <a:r>
              <a:rPr lang="en-US" sz="2400" i="0" dirty="0"/>
              <a:t>for students’ learning, including reading, exercises, videos, quizzes, practice tests, etc. 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Students access and complete their assignments in LaunchPad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A98F3A3-687B-4002-93F2-58E8590DC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E8DDCB6-CB7F-4357-B284-774DFD05F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335" y="2316631"/>
            <a:ext cx="849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dirty="0"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127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38C329-05C1-44E0-942C-D7A60A7F2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0E99DB-69B1-42D9-9A2E-A196302E0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98F3A3-687B-4002-93F2-58E8590DC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1367E-049C-45E5-9C32-CC32DCEAE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174" y="0"/>
            <a:ext cx="9590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55980-B906-4C89-9455-A2E5B5C6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56" y="326017"/>
            <a:ext cx="7974851" cy="10772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accent6"/>
                </a:solidFill>
              </a:rPr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5C876-15D4-4438-98B0-729DF9F7A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461" y="1591733"/>
            <a:ext cx="7710141" cy="4684887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effectLst/>
                <a:latin typeface="Times New Roman" panose="02020603050405020304" pitchFamily="18" charset="0"/>
              </a:rPr>
              <a:t>“How to Use LaunchPad: Student Video.” 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YouTube</a:t>
            </a:r>
            <a:r>
              <a:rPr lang="en-US" dirty="0">
                <a:effectLst/>
                <a:latin typeface="Times New Roman" panose="02020603050405020304" pitchFamily="18" charset="0"/>
              </a:rPr>
              <a:t>, uploaded by Macmillan Learning, 6 Dec. 2017, www.youtube.com/watch?v=vAH5Lo1haRM.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ffectLst/>
                <a:latin typeface="Times New Roman" panose="02020603050405020304" pitchFamily="18" charset="0"/>
              </a:rPr>
              <a:t>“Launchpad Overview.” 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YouTube</a:t>
            </a:r>
            <a:r>
              <a:rPr lang="en-US" dirty="0">
                <a:effectLst/>
                <a:latin typeface="Times New Roman" panose="02020603050405020304" pitchFamily="18" charset="0"/>
              </a:rPr>
              <a:t>, uploaded by Macmillan Learning, 8 Jan. 2016, www.youtube.com/watch?v=e6ABKKJs2CE.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ffectLst/>
                <a:latin typeface="Times New Roman" panose="02020603050405020304" pitchFamily="18" charset="0"/>
              </a:rPr>
              <a:t>“LaunchPad Student Tutorial.” 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YouTube</a:t>
            </a:r>
            <a:r>
              <a:rPr lang="en-US" dirty="0">
                <a:effectLst/>
                <a:latin typeface="Times New Roman" panose="02020603050405020304" pitchFamily="18" charset="0"/>
              </a:rPr>
              <a:t>, uploaded by Macmillan Learning, 13 Apr. 2020, www.youtube.com/watch?v=j6L6Qjrdbgo.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26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5BF35E-AB97-4CFB-9DC2-43B638C18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06F57B-7F62-49EF-9B23-B0BDF0C31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3B78202-005C-497D-8A4B-C001345A4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871B25-98AE-4AEC-87DE-2FA17CF8C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0F0AD9-C262-4256-B713-D5BF2AAC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78B44C-A14C-4022-B8F8-6018F9836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81DFD4-3A2D-469D-8ACE-C1E55D890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8094F62-F8E9-406A-B6D6-9F5C10D93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F4F4114-D721-4059-B20D-5E30295D2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0CA5B3B-77C4-4A4B-92B4-3EA9E0C55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5F9A31F-0CEE-4B50-8DD2-DDA041D70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58CC60-1CEE-4D9E-9190-5DF277A6C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8123" y="0"/>
            <a:ext cx="463972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rry image of a library&#10;&#10;Description automatically generated with low confidence">
            <a:extLst>
              <a:ext uri="{FF2B5EF4-FFF2-40B4-BE49-F238E27FC236}">
                <a16:creationId xmlns:a16="http://schemas.microsoft.com/office/drawing/2014/main" id="{00197CCD-8A02-44D8-84A6-4E4E593D53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94" r="33233" b="-2"/>
          <a:stretch/>
        </p:blipFill>
        <p:spPr>
          <a:xfrm>
            <a:off x="1007761" y="227"/>
            <a:ext cx="5740362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2424749-5AFA-4CE1-A7F1-3DB0A208A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E830CF7-6C0B-45D3-8FEB-F08D0CD7C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492" y="489576"/>
            <a:ext cx="3651495" cy="15338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dirty="0">
                <a:solidFill>
                  <a:schemeClr val="accent6"/>
                </a:solidFill>
              </a:rPr>
              <a:t>Who will use LaunchPad?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66653D-B9E5-4733-9238-D47B1B4F6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9938" y="2346999"/>
            <a:ext cx="3620566" cy="3105572"/>
          </a:xfrm>
        </p:spPr>
        <p:txBody>
          <a:bodyPr vert="horz" lIns="91440" tIns="0" rIns="91440" bIns="45720" rtlCol="0" anchor="b">
            <a:no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</a:t>
            </a:r>
            <a:r>
              <a:rPr lang="en-US" sz="2400" dirty="0">
                <a:solidFill>
                  <a:schemeClr val="accent6"/>
                </a:solidFill>
              </a:rPr>
              <a:t>Psychology department </a:t>
            </a:r>
            <a:r>
              <a:rPr lang="en-US" sz="2400" dirty="0"/>
              <a:t>uses LaunchPad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If you take a </a:t>
            </a:r>
            <a:r>
              <a:rPr lang="en-US" sz="2400" dirty="0">
                <a:solidFill>
                  <a:schemeClr val="accent6"/>
                </a:solidFill>
              </a:rPr>
              <a:t>psychology class</a:t>
            </a:r>
            <a:r>
              <a:rPr lang="en-US" sz="2400" dirty="0"/>
              <a:t>, you will be expected to use LaunchPad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ED41E6-877A-4425-B2E3-CE82ACB5F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9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44">
            <a:extLst>
              <a:ext uri="{FF2B5EF4-FFF2-40B4-BE49-F238E27FC236}">
                <a16:creationId xmlns:a16="http://schemas.microsoft.com/office/drawing/2014/main" id="{EB5BF35E-AB97-4CFB-9DC2-43B638C18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2" name="Picture 46">
            <a:extLst>
              <a:ext uri="{FF2B5EF4-FFF2-40B4-BE49-F238E27FC236}">
                <a16:creationId xmlns:a16="http://schemas.microsoft.com/office/drawing/2014/main" id="{0706F57B-7F62-49EF-9B23-B0BDF0C31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3" name="Rectangle 48">
            <a:extLst>
              <a:ext uri="{FF2B5EF4-FFF2-40B4-BE49-F238E27FC236}">
                <a16:creationId xmlns:a16="http://schemas.microsoft.com/office/drawing/2014/main" id="{D3B78202-005C-497D-8A4B-C001345A4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50">
            <a:extLst>
              <a:ext uri="{FF2B5EF4-FFF2-40B4-BE49-F238E27FC236}">
                <a16:creationId xmlns:a16="http://schemas.microsoft.com/office/drawing/2014/main" id="{5B871B25-98AE-4AEC-87DE-2FA17CF8C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52">
            <a:extLst>
              <a:ext uri="{FF2B5EF4-FFF2-40B4-BE49-F238E27FC236}">
                <a16:creationId xmlns:a16="http://schemas.microsoft.com/office/drawing/2014/main" id="{8A0F0AD9-C262-4256-B713-D5BF2AAC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54">
            <a:extLst>
              <a:ext uri="{FF2B5EF4-FFF2-40B4-BE49-F238E27FC236}">
                <a16:creationId xmlns:a16="http://schemas.microsoft.com/office/drawing/2014/main" id="{4578B44C-A14C-4022-B8F8-6018F9836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TextBox 56">
            <a:extLst>
              <a:ext uri="{FF2B5EF4-FFF2-40B4-BE49-F238E27FC236}">
                <a16:creationId xmlns:a16="http://schemas.microsoft.com/office/drawing/2014/main" id="{FD81DFD4-3A2D-469D-8ACE-C1E55D890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78" name="Rectangle 58">
            <a:extLst>
              <a:ext uri="{FF2B5EF4-FFF2-40B4-BE49-F238E27FC236}">
                <a16:creationId xmlns:a16="http://schemas.microsoft.com/office/drawing/2014/main" id="{76437381-BD67-4A22-BAAC-557E2051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60">
            <a:extLst>
              <a:ext uri="{FF2B5EF4-FFF2-40B4-BE49-F238E27FC236}">
                <a16:creationId xmlns:a16="http://schemas.microsoft.com/office/drawing/2014/main" id="{9F4CC749-BABF-466B-84D9-0318717AB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0" name="Picture 62">
            <a:extLst>
              <a:ext uri="{FF2B5EF4-FFF2-40B4-BE49-F238E27FC236}">
                <a16:creationId xmlns:a16="http://schemas.microsoft.com/office/drawing/2014/main" id="{4C9930BD-8277-414D-9F5A-AF0B83BD6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1" name="Rectangle 64">
            <a:extLst>
              <a:ext uri="{FF2B5EF4-FFF2-40B4-BE49-F238E27FC236}">
                <a16:creationId xmlns:a16="http://schemas.microsoft.com/office/drawing/2014/main" id="{29D5CE87-8670-4AC1-A53D-8B22AB024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66">
            <a:extLst>
              <a:ext uri="{FF2B5EF4-FFF2-40B4-BE49-F238E27FC236}">
                <a16:creationId xmlns:a16="http://schemas.microsoft.com/office/drawing/2014/main" id="{AF101FF4-EED2-466B-9476-26405E71E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2928" y="0"/>
            <a:ext cx="733491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rry image of a library&#10;&#10;Description automatically generated with low confidence">
            <a:extLst>
              <a:ext uri="{FF2B5EF4-FFF2-40B4-BE49-F238E27FC236}">
                <a16:creationId xmlns:a16="http://schemas.microsoft.com/office/drawing/2014/main" id="{00197CCD-8A02-44D8-84A6-4E4E593D5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3980" r="46312" b="-2"/>
          <a:stretch/>
        </p:blipFill>
        <p:spPr>
          <a:xfrm>
            <a:off x="1007761" y="227"/>
            <a:ext cx="3052134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161F35C1-586A-4BB3-BC6F-557976FF3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E830CF7-6C0B-45D3-8FEB-F08D0CD7C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667" y="4085302"/>
            <a:ext cx="5223390" cy="15780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accent6"/>
                </a:solidFill>
              </a:rPr>
              <a:t>How does LaunchPad work?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66653D-B9E5-4733-9238-D47B1B4F6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3928" y="1065573"/>
            <a:ext cx="5062524" cy="2337618"/>
          </a:xfrm>
        </p:spPr>
        <p:txBody>
          <a:bodyPr vert="horz" lIns="91440" tIns="0" rIns="91440" bIns="45720" rtlCol="0" anchor="b">
            <a:no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Student Tutorial video </a:t>
            </a:r>
            <a:r>
              <a:rPr lang="en-US" sz="2400" dirty="0"/>
              <a:t>from Macmillan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Highlight specific </a:t>
            </a:r>
            <a:r>
              <a:rPr lang="en-US" sz="2400" dirty="0">
                <a:solidFill>
                  <a:schemeClr val="accent6"/>
                </a:solidFill>
              </a:rPr>
              <a:t>Features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6 Takeaways </a:t>
            </a:r>
            <a:r>
              <a:rPr lang="en-US" sz="2400" dirty="0"/>
              <a:t>to help you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6EBEF46-CF98-476B-ACED-B45CEBD5A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94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C7F317-EDCF-4162-BEE3-EFD58A7C3816}"/>
              </a:ext>
            </a:extLst>
          </p:cNvPr>
          <p:cNvSpPr txBox="1"/>
          <p:nvPr/>
        </p:nvSpPr>
        <p:spPr>
          <a:xfrm>
            <a:off x="8751452" y="6501166"/>
            <a:ext cx="25426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(“LaunchPad Student Tutorial” 0:00-1:41)</a:t>
            </a:r>
          </a:p>
        </p:txBody>
      </p:sp>
      <p:pic>
        <p:nvPicPr>
          <p:cNvPr id="2" name="LaunchPad Student Tutorial">
            <a:hlinkClick r:id="" action="ppaction://media"/>
            <a:extLst>
              <a:ext uri="{FF2B5EF4-FFF2-40B4-BE49-F238E27FC236}">
                <a16:creationId xmlns:a16="http://schemas.microsoft.com/office/drawing/2014/main" id="{BA074F0A-9054-49FA-9B15-222F25503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161" y="1165123"/>
            <a:ext cx="10258323" cy="4616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78631F-2AAD-4EE7-9162-57081B631C1C}"/>
              </a:ext>
            </a:extLst>
          </p:cNvPr>
          <p:cNvSpPr txBox="1"/>
          <p:nvPr/>
        </p:nvSpPr>
        <p:spPr>
          <a:xfrm>
            <a:off x="1065161" y="110613"/>
            <a:ext cx="77938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0" i="0" dirty="0">
                <a:solidFill>
                  <a:schemeClr val="accent6"/>
                </a:solidFill>
                <a:effectLst/>
                <a:latin typeface="+mj-lt"/>
              </a:rPr>
              <a:t>LaunchPad Student Tutorial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E284CB-6F3E-4580-A46F-6A16895ED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FD6FA7-C4C8-43BC-9D6F-BE913BC95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CE076F-81C8-402E-9FEF-15B3DA199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B383BE-C88D-40DE-BB65-176AB7D91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6C427E-0CA7-47E4-8E55-EB594475A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183417-D68B-4C9F-A578-172A7B2B8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D570E4-540C-447D-9819-A57A38546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6D37670-865C-4DE6-AE06-2B64447AC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25C71BE-8DEE-4AE6-9D42-F162E18E9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38C8D1F-0195-4DC4-94A5-C97D91054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84BD5D8-BD17-429C-9402-209E6683D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FA4675C-D98C-4240-AF20-6A74F83D2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C72C76-467E-411B-86A8-473EA9132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869420-36EE-41D9-859F-F96756DC8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4533194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800" dirty="0">
                <a:solidFill>
                  <a:schemeClr val="accent6"/>
                </a:solidFill>
              </a:rPr>
              <a:t>MENU FEATURES</a:t>
            </a:r>
          </a:p>
        </p:txBody>
      </p:sp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57095B2-4830-4680-949A-729CC462E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835" y="647190"/>
            <a:ext cx="1251963" cy="5564283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B4ACAD5-6518-40A6-BBE9-6F1E3FF8D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18267A-88B0-4A65-A545-679310428DC5}"/>
              </a:ext>
            </a:extLst>
          </p:cNvPr>
          <p:cNvSpPr txBox="1"/>
          <p:nvPr/>
        </p:nvSpPr>
        <p:spPr>
          <a:xfrm>
            <a:off x="8342065" y="6611779"/>
            <a:ext cx="28825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(“How to Use LaunchPad: Student Video” 0:04 )</a:t>
            </a:r>
          </a:p>
        </p:txBody>
      </p:sp>
    </p:spTree>
    <p:extLst>
      <p:ext uri="{BB962C8B-B14F-4D97-AF65-F5344CB8AC3E}">
        <p14:creationId xmlns:p14="http://schemas.microsoft.com/office/powerpoint/2010/main" val="3250417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CF5E07-B02A-4904-B144-F9B11A81C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342" y="2362979"/>
            <a:ext cx="8995315" cy="4128476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72074BE-FA14-4573-83E5-F4A1684BAD71}"/>
              </a:ext>
            </a:extLst>
          </p:cNvPr>
          <p:cNvSpPr txBox="1">
            <a:spLocks/>
          </p:cNvSpPr>
          <p:nvPr/>
        </p:nvSpPr>
        <p:spPr>
          <a:xfrm>
            <a:off x="1381671" y="896057"/>
            <a:ext cx="9650083" cy="1466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Your </a:t>
            </a:r>
            <a:r>
              <a:rPr lang="en-US" dirty="0">
                <a:solidFill>
                  <a:schemeClr val="accent6"/>
                </a:solidFill>
              </a:rPr>
              <a:t>assignments</a:t>
            </a:r>
            <a:r>
              <a:rPr lang="en-US" dirty="0"/>
              <a:t> are listed on the </a:t>
            </a:r>
            <a:r>
              <a:rPr lang="en-US" dirty="0">
                <a:solidFill>
                  <a:schemeClr val="accent6"/>
                </a:solidFill>
              </a:rPr>
              <a:t>HOME</a:t>
            </a:r>
            <a:r>
              <a:rPr lang="en-US" dirty="0"/>
              <a:t> page along with the </a:t>
            </a:r>
            <a:r>
              <a:rPr lang="en-US" dirty="0">
                <a:solidFill>
                  <a:schemeClr val="accent6"/>
                </a:solidFill>
              </a:rPr>
              <a:t>due date and % completed</a:t>
            </a:r>
          </a:p>
          <a:p>
            <a:r>
              <a:rPr lang="en-US" dirty="0">
                <a:solidFill>
                  <a:schemeClr val="accent6"/>
                </a:solidFill>
              </a:rPr>
              <a:t>Past due assignments </a:t>
            </a:r>
            <a:r>
              <a:rPr lang="en-US" dirty="0"/>
              <a:t>can also be accessed here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CB0E1F7-508E-4334-9D4C-D8A203E9D8ED}"/>
              </a:ext>
            </a:extLst>
          </p:cNvPr>
          <p:cNvSpPr txBox="1">
            <a:spLocks/>
          </p:cNvSpPr>
          <p:nvPr/>
        </p:nvSpPr>
        <p:spPr>
          <a:xfrm>
            <a:off x="1160246" y="156844"/>
            <a:ext cx="2240862" cy="779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accent6"/>
                </a:solidFill>
              </a:rPr>
              <a:t>HOME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574523-101E-494E-9718-167455DAB3B5}"/>
              </a:ext>
            </a:extLst>
          </p:cNvPr>
          <p:cNvSpPr txBox="1"/>
          <p:nvPr/>
        </p:nvSpPr>
        <p:spPr>
          <a:xfrm>
            <a:off x="8508103" y="6611779"/>
            <a:ext cx="22172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(“LaunchPad Student Tutorial” 0:04)</a:t>
            </a:r>
          </a:p>
        </p:txBody>
      </p:sp>
    </p:spTree>
    <p:extLst>
      <p:ext uri="{BB962C8B-B14F-4D97-AF65-F5344CB8AC3E}">
        <p14:creationId xmlns:p14="http://schemas.microsoft.com/office/powerpoint/2010/main" val="3029561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CE284CB-6F3E-4580-A46F-6A16895ED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FD6FA7-C4C8-43BC-9D6F-BE913BC95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FCE076F-81C8-402E-9FEF-15B3DA199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B383BE-C88D-40DE-BB65-176AB7D91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302042-3044-4C0E-89A6-9A5023710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83F5AD-95D8-4E05-98FF-0E831F5B5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E527AF-1AFF-43F5-AF98-0F3DE610C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3D9C211-8F21-4A97-8049-2B8C68A6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AFA68E2-A597-4244-9D7F-815908A7A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9187A76-8E49-4C96-81CB-2441826EF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D29D549-B400-4CC1-A4C4-2BBD0103D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CDF5F3-8D6A-46B5-9CEE-3781FE9D2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25548B-B730-4DC4-847E-0BCC3FBDA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A29FCB9-5CB2-4317-B981-AC4E1E9E7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563" y="2249088"/>
            <a:ext cx="8917658" cy="434735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E3AB02F-4F56-4FF9-A7F4-9D975CC9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F2139A9B-215B-4D04-AECD-ED653F2A876C}"/>
              </a:ext>
            </a:extLst>
          </p:cNvPr>
          <p:cNvSpPr txBox="1">
            <a:spLocks/>
          </p:cNvSpPr>
          <p:nvPr/>
        </p:nvSpPr>
        <p:spPr>
          <a:xfrm>
            <a:off x="2411065" y="5768671"/>
            <a:ext cx="6803154" cy="946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/>
          </a:p>
        </p:txBody>
      </p:sp>
      <p:sp>
        <p:nvSpPr>
          <p:cNvPr id="62" name="Title 8">
            <a:extLst>
              <a:ext uri="{FF2B5EF4-FFF2-40B4-BE49-F238E27FC236}">
                <a16:creationId xmlns:a16="http://schemas.microsoft.com/office/drawing/2014/main" id="{92D15AE6-D4EB-42D6-B5FB-AD8F932FB4BE}"/>
              </a:ext>
            </a:extLst>
          </p:cNvPr>
          <p:cNvSpPr txBox="1">
            <a:spLocks/>
          </p:cNvSpPr>
          <p:nvPr/>
        </p:nvSpPr>
        <p:spPr>
          <a:xfrm>
            <a:off x="1160246" y="156844"/>
            <a:ext cx="2240862" cy="779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accent6"/>
                </a:solidFill>
              </a:rPr>
              <a:t>HOME</a:t>
            </a:r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A22B199B-BC34-424E-83FD-DEADEB8539C3}"/>
              </a:ext>
            </a:extLst>
          </p:cNvPr>
          <p:cNvSpPr txBox="1">
            <a:spLocks/>
          </p:cNvSpPr>
          <p:nvPr/>
        </p:nvSpPr>
        <p:spPr>
          <a:xfrm>
            <a:off x="1381671" y="708133"/>
            <a:ext cx="9650083" cy="1466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/>
                </a:solidFill>
              </a:rPr>
              <a:t>Click on an assigned unit </a:t>
            </a:r>
            <a:r>
              <a:rPr lang="en-US" sz="2000" dirty="0"/>
              <a:t>to reveal the various tasks assigned along with their point values and due dates </a:t>
            </a:r>
          </a:p>
          <a:p>
            <a:r>
              <a:rPr lang="en-US" dirty="0">
                <a:solidFill>
                  <a:schemeClr val="accent6"/>
                </a:solidFill>
              </a:rPr>
              <a:t>Click on each assignment </a:t>
            </a:r>
            <a:r>
              <a:rPr lang="en-US" dirty="0"/>
              <a:t>to complete 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A3C34F-569A-4773-AE2E-F9892B05C832}"/>
              </a:ext>
            </a:extLst>
          </p:cNvPr>
          <p:cNvSpPr txBox="1"/>
          <p:nvPr/>
        </p:nvSpPr>
        <p:spPr>
          <a:xfrm>
            <a:off x="8508103" y="6611779"/>
            <a:ext cx="22172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(“LaunchPad Student Tutorial” 0:49)</a:t>
            </a:r>
          </a:p>
        </p:txBody>
      </p:sp>
    </p:spTree>
    <p:extLst>
      <p:ext uri="{BB962C8B-B14F-4D97-AF65-F5344CB8AC3E}">
        <p14:creationId xmlns:p14="http://schemas.microsoft.com/office/powerpoint/2010/main" val="1904418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767B03D-BE8D-479B-8B57-A41FDCE75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A9128F-376A-4FDA-AA04-10D02D977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6544598-2BC3-4CB8-BF38-018668EFD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2025C5-D3DE-4DDE-9633-BA594DE43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D2B02-A7BE-4D17-9718-CF3D2256A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24C8C1-FF5D-4D5B-887E-41C5ACD98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CD1C77-FCE9-486B-B6DF-07CBE907F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5D5FA80-D99A-463A-BA6D-FBCB2EC11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06E755B-606D-4276-B904-9F0C9C87E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377A01A-D864-4C14-A9B7-48851D1E5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6E467B4-89B8-494C-AD13-E408F1BCE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07C5A4-BE25-49C3-8143-AFC0B5FAA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63905E1-5808-492A-8A1F-0567484A5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C845B6D-445C-4B34-AE09-6F57B0BA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144" y="5362836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800" dirty="0">
                <a:solidFill>
                  <a:schemeClr val="accent6"/>
                </a:solidFill>
              </a:rPr>
              <a:t>E-BOOK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6C6584B0-497C-4C5A-821F-7DCA17466B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461" b="2"/>
          <a:stretch/>
        </p:blipFill>
        <p:spPr>
          <a:xfrm>
            <a:off x="1648589" y="647190"/>
            <a:ext cx="4447502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1FBDD07A-D43C-46DE-9786-D82B4E852A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353" b="2"/>
          <a:stretch/>
        </p:blipFill>
        <p:spPr>
          <a:xfrm>
            <a:off x="6275762" y="647191"/>
            <a:ext cx="446630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19A7F5F-FE41-409B-9A4E-EF68ACC82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D31844-9D95-4CE6-84CF-8728397A8253}"/>
              </a:ext>
            </a:extLst>
          </p:cNvPr>
          <p:cNvSpPr txBox="1"/>
          <p:nvPr/>
        </p:nvSpPr>
        <p:spPr>
          <a:xfrm>
            <a:off x="4305780" y="3986672"/>
            <a:ext cx="18373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(“Launchpad Overview” 0:43)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B6714F-4F18-4C81-8FD0-4E3526F7BFDA}"/>
              </a:ext>
            </a:extLst>
          </p:cNvPr>
          <p:cNvSpPr txBox="1"/>
          <p:nvPr/>
        </p:nvSpPr>
        <p:spPr>
          <a:xfrm>
            <a:off x="8978757" y="3955402"/>
            <a:ext cx="1872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</a:rPr>
              <a:t>(“Launchpad Overview” 0:34)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D53B0B0A-1621-4555-83F9-A26B33085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9061" y="3854461"/>
            <a:ext cx="8787288" cy="14600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 If reading is assigned, it can be accessed here as well as in the textbook</a:t>
            </a:r>
          </a:p>
        </p:txBody>
      </p:sp>
    </p:spTree>
    <p:extLst>
      <p:ext uri="{BB962C8B-B14F-4D97-AF65-F5344CB8AC3E}">
        <p14:creationId xmlns:p14="http://schemas.microsoft.com/office/powerpoint/2010/main" val="2684087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2C2D1F"/>
      </a:dk2>
      <a:lt2>
        <a:srgbClr val="FAF2C5"/>
      </a:lt2>
      <a:accent1>
        <a:srgbClr val="EA9736"/>
      </a:accent1>
      <a:accent2>
        <a:srgbClr val="EACF56"/>
      </a:accent2>
      <a:accent3>
        <a:srgbClr val="77D4D6"/>
      </a:accent3>
      <a:accent4>
        <a:srgbClr val="54AFDC"/>
      </a:accent4>
      <a:accent5>
        <a:srgbClr val="88C363"/>
      </a:accent5>
      <a:accent6>
        <a:srgbClr val="D9D899"/>
      </a:accent6>
      <a:hlink>
        <a:srgbClr val="A7A574"/>
      </a:hlink>
      <a:folHlink>
        <a:srgbClr val="8B887A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9B359FC9-1E88-4883-B31D-CCECAE2A7B3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667</Words>
  <Application>Microsoft Office PowerPoint</Application>
  <PresentationFormat>Widescreen</PresentationFormat>
  <Paragraphs>95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MS Shell Dlg 2</vt:lpstr>
      <vt:lpstr>Times New Roman</vt:lpstr>
      <vt:lpstr>Wingdings</vt:lpstr>
      <vt:lpstr>Wingdings 3</vt:lpstr>
      <vt:lpstr>Madison</vt:lpstr>
      <vt:lpstr>LaunchPad</vt:lpstr>
      <vt:lpstr>What Is LaunchPad?</vt:lpstr>
      <vt:lpstr>Who will use LaunchPad?</vt:lpstr>
      <vt:lpstr>How does LaunchPad work?</vt:lpstr>
      <vt:lpstr>PowerPoint Presentation</vt:lpstr>
      <vt:lpstr>MENU FEATURES</vt:lpstr>
      <vt:lpstr>PowerPoint Presentation</vt:lpstr>
      <vt:lpstr>PowerPoint Presentation</vt:lpstr>
      <vt:lpstr>E-BOOK</vt:lpstr>
      <vt:lpstr>GRADEBOOK</vt:lpstr>
      <vt:lpstr>CALENDAR</vt:lpstr>
      <vt:lpstr>PowerPoint Presentation</vt:lpstr>
      <vt:lpstr>1. EXPLORE</vt:lpstr>
      <vt:lpstr>2. SPEND TIME      ON YOUR   ASSIGNMENTS</vt:lpstr>
      <vt:lpstr>3. KNOW IF YOUR PROFESSOR USES BLACKBOARD &amp; LAUNCHPAD (EACH PROFESSOR IS DIFFERENT)</vt:lpstr>
      <vt:lpstr> 4. PLAN AHEAD</vt:lpstr>
      <vt:lpstr>5. USE THE GRADEBOOK</vt:lpstr>
      <vt:lpstr>6. ASK FOR HELP</vt:lpstr>
      <vt:lpstr>A special THANK YOU to Professor Ronald Schertz, Ph.D. for sharing his expertise.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LaunchPad</dc:title>
  <dc:creator>Patty Reardon</dc:creator>
  <cp:lastModifiedBy>Patty Reardon</cp:lastModifiedBy>
  <cp:revision>13</cp:revision>
  <dcterms:created xsi:type="dcterms:W3CDTF">2020-12-30T14:49:03Z</dcterms:created>
  <dcterms:modified xsi:type="dcterms:W3CDTF">2020-12-31T17:19:20Z</dcterms:modified>
</cp:coreProperties>
</file>