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7" r:id="rId2"/>
    <p:sldId id="262" r:id="rId3"/>
    <p:sldId id="264" r:id="rId4"/>
    <p:sldId id="259" r:id="rId5"/>
    <p:sldId id="260" r:id="rId6"/>
    <p:sldId id="258" r:id="rId7"/>
    <p:sldId id="265" r:id="rId8"/>
    <p:sldId id="268" r:id="rId9"/>
    <p:sldId id="261" r:id="rId10"/>
    <p:sldId id="263" r:id="rId11"/>
    <p:sldId id="267" r:id="rId12"/>
    <p:sldId id="266" r:id="rId13"/>
    <p:sldId id="270" r:id="rId14"/>
    <p:sldId id="272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5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02" autoAdjust="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196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22BBB0-1BE2-45C8-A425-C095FAA7FC1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74BB806-296E-434D-AF21-0E574970F571}">
      <dgm:prSet/>
      <dgm:spPr/>
      <dgm:t>
        <a:bodyPr/>
        <a:lstStyle/>
        <a:p>
          <a:pPr rtl="0"/>
          <a:r>
            <a:rPr lang="en-US" dirty="0" smtClean="0"/>
            <a:t>455-6028:  Flanagan Campus/Lincoln</a:t>
          </a:r>
          <a:endParaRPr lang="en-US" dirty="0"/>
        </a:p>
      </dgm:t>
    </dgm:pt>
    <dgm:pt modelId="{8966DD75-C3B5-4492-A741-45A9684E6A72}" type="parTrans" cxnId="{B9B3EE83-B0E0-4385-B6E9-5DCDCBF5E6B9}">
      <dgm:prSet/>
      <dgm:spPr/>
      <dgm:t>
        <a:bodyPr/>
        <a:lstStyle/>
        <a:p>
          <a:endParaRPr lang="en-US"/>
        </a:p>
      </dgm:t>
    </dgm:pt>
    <dgm:pt modelId="{AF1BE199-BACF-4837-9DE6-910843326A34}" type="sibTrans" cxnId="{B9B3EE83-B0E0-4385-B6E9-5DCDCBF5E6B9}">
      <dgm:prSet/>
      <dgm:spPr/>
      <dgm:t>
        <a:bodyPr/>
        <a:lstStyle/>
        <a:p>
          <a:endParaRPr lang="en-US"/>
        </a:p>
      </dgm:t>
    </dgm:pt>
    <dgm:pt modelId="{D44922A2-D70E-45C1-9A40-51436D248281}">
      <dgm:prSet/>
      <dgm:spPr/>
      <dgm:t>
        <a:bodyPr/>
        <a:lstStyle/>
        <a:p>
          <a:pPr rtl="0"/>
          <a:r>
            <a:rPr lang="en-US" dirty="0" smtClean="0"/>
            <a:t>455-6028 :  Knight Campus/Warwick</a:t>
          </a:r>
          <a:endParaRPr lang="en-US" dirty="0"/>
        </a:p>
      </dgm:t>
    </dgm:pt>
    <dgm:pt modelId="{08D7BFF1-54C1-4514-93DC-51EAB22694DD}" type="parTrans" cxnId="{EDB5FEBB-E74B-4169-8275-66C64124191D}">
      <dgm:prSet/>
      <dgm:spPr/>
      <dgm:t>
        <a:bodyPr/>
        <a:lstStyle/>
        <a:p>
          <a:endParaRPr lang="en-US"/>
        </a:p>
      </dgm:t>
    </dgm:pt>
    <dgm:pt modelId="{A18E89C9-344A-4DCB-8AAC-B994D96F21FF}" type="sibTrans" cxnId="{EDB5FEBB-E74B-4169-8275-66C64124191D}">
      <dgm:prSet/>
      <dgm:spPr/>
      <dgm:t>
        <a:bodyPr/>
        <a:lstStyle/>
        <a:p>
          <a:endParaRPr lang="en-US"/>
        </a:p>
      </dgm:t>
    </dgm:pt>
    <dgm:pt modelId="{8A1C9996-862B-478F-8895-C57213327A5D}">
      <dgm:prSet/>
      <dgm:spPr>
        <a:solidFill>
          <a:schemeClr val="accent1"/>
        </a:solidFill>
      </dgm:spPr>
      <dgm:t>
        <a:bodyPr/>
        <a:lstStyle/>
        <a:p>
          <a:pPr rtl="0"/>
          <a:r>
            <a:rPr lang="en-US" dirty="0" smtClean="0"/>
            <a:t>455-6028 :  Liston Campus/Providence</a:t>
          </a:r>
          <a:endParaRPr lang="en-US" dirty="0"/>
        </a:p>
      </dgm:t>
    </dgm:pt>
    <dgm:pt modelId="{2C142DC5-8E38-4D15-85E9-3F1D067B2529}" type="parTrans" cxnId="{5B4508A9-0219-44A3-A7E5-8ED8401F639B}">
      <dgm:prSet/>
      <dgm:spPr/>
      <dgm:t>
        <a:bodyPr/>
        <a:lstStyle/>
        <a:p>
          <a:endParaRPr lang="en-US"/>
        </a:p>
      </dgm:t>
    </dgm:pt>
    <dgm:pt modelId="{5C6F0327-25A8-44D1-8EF0-8F3DE5B4CEB2}" type="sibTrans" cxnId="{5B4508A9-0219-44A3-A7E5-8ED8401F639B}">
      <dgm:prSet/>
      <dgm:spPr/>
      <dgm:t>
        <a:bodyPr/>
        <a:lstStyle/>
        <a:p>
          <a:endParaRPr lang="en-US"/>
        </a:p>
      </dgm:t>
    </dgm:pt>
    <dgm:pt modelId="{0FCEE518-397F-4963-9C50-55FB4AFF6656}">
      <dgm:prSet/>
      <dgm:spPr/>
      <dgm:t>
        <a:bodyPr/>
        <a:lstStyle/>
        <a:p>
          <a:pPr rtl="0"/>
          <a:r>
            <a:rPr lang="en-US" dirty="0" smtClean="0"/>
            <a:t>851-1638:  Newport County Campus</a:t>
          </a:r>
          <a:endParaRPr lang="en-US" dirty="0"/>
        </a:p>
      </dgm:t>
    </dgm:pt>
    <dgm:pt modelId="{4BF15EF9-0494-4F24-AC89-3DE11D589117}" type="parTrans" cxnId="{D9B01ABA-0F36-4083-A19F-E0DAF86E9203}">
      <dgm:prSet/>
      <dgm:spPr/>
      <dgm:t>
        <a:bodyPr/>
        <a:lstStyle/>
        <a:p>
          <a:endParaRPr lang="en-US"/>
        </a:p>
      </dgm:t>
    </dgm:pt>
    <dgm:pt modelId="{CC0F3C6F-6D6F-44B1-9848-A9A9CDDED7B6}" type="sibTrans" cxnId="{D9B01ABA-0F36-4083-A19F-E0DAF86E9203}">
      <dgm:prSet/>
      <dgm:spPr/>
      <dgm:t>
        <a:bodyPr/>
        <a:lstStyle/>
        <a:p>
          <a:endParaRPr lang="en-US"/>
        </a:p>
      </dgm:t>
    </dgm:pt>
    <dgm:pt modelId="{F33AC974-9F89-4D34-B173-D84366C692E4}">
      <dgm:prSet/>
      <dgm:spPr/>
      <dgm:t>
        <a:bodyPr/>
        <a:lstStyle/>
        <a:p>
          <a:pPr rtl="0"/>
          <a:endParaRPr lang="en-US" dirty="0"/>
        </a:p>
      </dgm:t>
    </dgm:pt>
    <dgm:pt modelId="{5C8E505B-C5B6-46F1-BFA9-CE62C8D26739}" type="parTrans" cxnId="{78C96C12-68E5-4CBC-89C8-E8D7FFFD0804}">
      <dgm:prSet/>
      <dgm:spPr/>
      <dgm:t>
        <a:bodyPr/>
        <a:lstStyle/>
        <a:p>
          <a:endParaRPr lang="en-US"/>
        </a:p>
      </dgm:t>
    </dgm:pt>
    <dgm:pt modelId="{527C5231-8C34-480B-8C87-31146BD9BB46}" type="sibTrans" cxnId="{78C96C12-68E5-4CBC-89C8-E8D7FFFD0804}">
      <dgm:prSet/>
      <dgm:spPr/>
      <dgm:t>
        <a:bodyPr/>
        <a:lstStyle/>
        <a:p>
          <a:endParaRPr lang="en-US"/>
        </a:p>
      </dgm:t>
    </dgm:pt>
    <dgm:pt modelId="{4C38ECE6-5114-4F57-88BE-3B69F9E7068F}" type="pres">
      <dgm:prSet presAssocID="{0622BBB0-1BE2-45C8-A425-C095FAA7FC1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504BEFB-0AFC-4A4E-AE6D-592EF44A3F27}" type="pres">
      <dgm:prSet presAssocID="{374BB806-296E-434D-AF21-0E574970F571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3A442A-D48E-4A66-917B-C10C86017906}" type="pres">
      <dgm:prSet presAssocID="{AF1BE199-BACF-4837-9DE6-910843326A34}" presName="spacer" presStyleCnt="0"/>
      <dgm:spPr/>
    </dgm:pt>
    <dgm:pt modelId="{6EB5E920-1BA4-4F66-86B8-91A920FF0AB8}" type="pres">
      <dgm:prSet presAssocID="{D44922A2-D70E-45C1-9A40-51436D248281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E32134-1EF8-422F-B4F2-44EAD4B3DF77}" type="pres">
      <dgm:prSet presAssocID="{A18E89C9-344A-4DCB-8AAC-B994D96F21FF}" presName="spacer" presStyleCnt="0"/>
      <dgm:spPr/>
    </dgm:pt>
    <dgm:pt modelId="{425BF241-4F51-4763-964A-92CE021F1C46}" type="pres">
      <dgm:prSet presAssocID="{8A1C9996-862B-478F-8895-C57213327A5D}" presName="parentText" presStyleLbl="node1" presStyleIdx="2" presStyleCnt="4" custLinFactNeighborX="0" custLinFactNeighborY="2862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A6C190-D4DB-4DEE-BA07-371807A3A17B}" type="pres">
      <dgm:prSet presAssocID="{5C6F0327-25A8-44D1-8EF0-8F3DE5B4CEB2}" presName="spacer" presStyleCnt="0"/>
      <dgm:spPr/>
    </dgm:pt>
    <dgm:pt modelId="{9CB8CF40-5A34-4A2D-B95D-2AD056DB1F77}" type="pres">
      <dgm:prSet presAssocID="{0FCEE518-397F-4963-9C50-55FB4AFF6656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125A54-1568-4615-9EAD-88E4BC8B5861}" type="pres">
      <dgm:prSet presAssocID="{0FCEE518-397F-4963-9C50-55FB4AFF6656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B4508A9-0219-44A3-A7E5-8ED8401F639B}" srcId="{0622BBB0-1BE2-45C8-A425-C095FAA7FC11}" destId="{8A1C9996-862B-478F-8895-C57213327A5D}" srcOrd="2" destOrd="0" parTransId="{2C142DC5-8E38-4D15-85E9-3F1D067B2529}" sibTransId="{5C6F0327-25A8-44D1-8EF0-8F3DE5B4CEB2}"/>
    <dgm:cxn modelId="{3B60A5D0-C487-4883-A1C7-69FD9A353A23}" type="presOf" srcId="{0FCEE518-397F-4963-9C50-55FB4AFF6656}" destId="{9CB8CF40-5A34-4A2D-B95D-2AD056DB1F77}" srcOrd="0" destOrd="0" presId="urn:microsoft.com/office/officeart/2005/8/layout/vList2"/>
    <dgm:cxn modelId="{D9B01ABA-0F36-4083-A19F-E0DAF86E9203}" srcId="{0622BBB0-1BE2-45C8-A425-C095FAA7FC11}" destId="{0FCEE518-397F-4963-9C50-55FB4AFF6656}" srcOrd="3" destOrd="0" parTransId="{4BF15EF9-0494-4F24-AC89-3DE11D589117}" sibTransId="{CC0F3C6F-6D6F-44B1-9848-A9A9CDDED7B6}"/>
    <dgm:cxn modelId="{B9B3EE83-B0E0-4385-B6E9-5DCDCBF5E6B9}" srcId="{0622BBB0-1BE2-45C8-A425-C095FAA7FC11}" destId="{374BB806-296E-434D-AF21-0E574970F571}" srcOrd="0" destOrd="0" parTransId="{8966DD75-C3B5-4492-A741-45A9684E6A72}" sibTransId="{AF1BE199-BACF-4837-9DE6-910843326A34}"/>
    <dgm:cxn modelId="{EDB5FEBB-E74B-4169-8275-66C64124191D}" srcId="{0622BBB0-1BE2-45C8-A425-C095FAA7FC11}" destId="{D44922A2-D70E-45C1-9A40-51436D248281}" srcOrd="1" destOrd="0" parTransId="{08D7BFF1-54C1-4514-93DC-51EAB22694DD}" sibTransId="{A18E89C9-344A-4DCB-8AAC-B994D96F21FF}"/>
    <dgm:cxn modelId="{34AFA91B-4A8C-4078-ADD0-6C68DC9C39D8}" type="presOf" srcId="{8A1C9996-862B-478F-8895-C57213327A5D}" destId="{425BF241-4F51-4763-964A-92CE021F1C46}" srcOrd="0" destOrd="0" presId="urn:microsoft.com/office/officeart/2005/8/layout/vList2"/>
    <dgm:cxn modelId="{A0048454-E6B4-486E-B824-53BAA3697942}" type="presOf" srcId="{0622BBB0-1BE2-45C8-A425-C095FAA7FC11}" destId="{4C38ECE6-5114-4F57-88BE-3B69F9E7068F}" srcOrd="0" destOrd="0" presId="urn:microsoft.com/office/officeart/2005/8/layout/vList2"/>
    <dgm:cxn modelId="{A1BD0361-B395-4D24-A2B8-FAE6FC2423A6}" type="presOf" srcId="{374BB806-296E-434D-AF21-0E574970F571}" destId="{8504BEFB-0AFC-4A4E-AE6D-592EF44A3F27}" srcOrd="0" destOrd="0" presId="urn:microsoft.com/office/officeart/2005/8/layout/vList2"/>
    <dgm:cxn modelId="{78C96C12-68E5-4CBC-89C8-E8D7FFFD0804}" srcId="{0FCEE518-397F-4963-9C50-55FB4AFF6656}" destId="{F33AC974-9F89-4D34-B173-D84366C692E4}" srcOrd="0" destOrd="0" parTransId="{5C8E505B-C5B6-46F1-BFA9-CE62C8D26739}" sibTransId="{527C5231-8C34-480B-8C87-31146BD9BB46}"/>
    <dgm:cxn modelId="{A237702D-3DAD-4E40-A9A9-B6856B2C93E3}" type="presOf" srcId="{F33AC974-9F89-4D34-B173-D84366C692E4}" destId="{C9125A54-1568-4615-9EAD-88E4BC8B5861}" srcOrd="0" destOrd="0" presId="urn:microsoft.com/office/officeart/2005/8/layout/vList2"/>
    <dgm:cxn modelId="{A3A2E753-4782-4C39-9E32-C67843C715AD}" type="presOf" srcId="{D44922A2-D70E-45C1-9A40-51436D248281}" destId="{6EB5E920-1BA4-4F66-86B8-91A920FF0AB8}" srcOrd="0" destOrd="0" presId="urn:microsoft.com/office/officeart/2005/8/layout/vList2"/>
    <dgm:cxn modelId="{16AB1B91-E38C-45D3-991D-8C8745554C63}" type="presParOf" srcId="{4C38ECE6-5114-4F57-88BE-3B69F9E7068F}" destId="{8504BEFB-0AFC-4A4E-AE6D-592EF44A3F27}" srcOrd="0" destOrd="0" presId="urn:microsoft.com/office/officeart/2005/8/layout/vList2"/>
    <dgm:cxn modelId="{E775DD79-F76E-4E19-939F-9BF0384FCBAF}" type="presParOf" srcId="{4C38ECE6-5114-4F57-88BE-3B69F9E7068F}" destId="{CB3A442A-D48E-4A66-917B-C10C86017906}" srcOrd="1" destOrd="0" presId="urn:microsoft.com/office/officeart/2005/8/layout/vList2"/>
    <dgm:cxn modelId="{330F2FCC-4A4B-4E9D-A794-EBBEA830F01C}" type="presParOf" srcId="{4C38ECE6-5114-4F57-88BE-3B69F9E7068F}" destId="{6EB5E920-1BA4-4F66-86B8-91A920FF0AB8}" srcOrd="2" destOrd="0" presId="urn:microsoft.com/office/officeart/2005/8/layout/vList2"/>
    <dgm:cxn modelId="{F5EA8BCC-C63B-4823-88E8-FA821B473F7D}" type="presParOf" srcId="{4C38ECE6-5114-4F57-88BE-3B69F9E7068F}" destId="{B4E32134-1EF8-422F-B4F2-44EAD4B3DF77}" srcOrd="3" destOrd="0" presId="urn:microsoft.com/office/officeart/2005/8/layout/vList2"/>
    <dgm:cxn modelId="{DDA586EB-C3B9-4057-93A5-A9CDC6D235EB}" type="presParOf" srcId="{4C38ECE6-5114-4F57-88BE-3B69F9E7068F}" destId="{425BF241-4F51-4763-964A-92CE021F1C46}" srcOrd="4" destOrd="0" presId="urn:microsoft.com/office/officeart/2005/8/layout/vList2"/>
    <dgm:cxn modelId="{927DB4AE-3AB0-458D-BD4C-C3F01FFA3EB1}" type="presParOf" srcId="{4C38ECE6-5114-4F57-88BE-3B69F9E7068F}" destId="{85A6C190-D4DB-4DEE-BA07-371807A3A17B}" srcOrd="5" destOrd="0" presId="urn:microsoft.com/office/officeart/2005/8/layout/vList2"/>
    <dgm:cxn modelId="{2A3B3593-59DE-403B-AFED-6A5C9EC89AB5}" type="presParOf" srcId="{4C38ECE6-5114-4F57-88BE-3B69F9E7068F}" destId="{9CB8CF40-5A34-4A2D-B95D-2AD056DB1F77}" srcOrd="6" destOrd="0" presId="urn:microsoft.com/office/officeart/2005/8/layout/vList2"/>
    <dgm:cxn modelId="{10D6658F-EADA-4E9F-BE8C-C7913BCB0D42}" type="presParOf" srcId="{4C38ECE6-5114-4F57-88BE-3B69F9E7068F}" destId="{C9125A54-1568-4615-9EAD-88E4BC8B5861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04BEFB-0AFC-4A4E-AE6D-592EF44A3F27}">
      <dsp:nvSpPr>
        <dsp:cNvPr id="0" name=""/>
        <dsp:cNvSpPr/>
      </dsp:nvSpPr>
      <dsp:spPr>
        <a:xfrm>
          <a:off x="0" y="50054"/>
          <a:ext cx="5772839" cy="5036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455-6028:  Flanagan Campus/Lincoln</a:t>
          </a:r>
          <a:endParaRPr lang="en-US" sz="2100" kern="1200" dirty="0"/>
        </a:p>
      </dsp:txBody>
      <dsp:txXfrm>
        <a:off x="24588" y="74642"/>
        <a:ext cx="5723663" cy="454509"/>
      </dsp:txXfrm>
    </dsp:sp>
    <dsp:sp modelId="{6EB5E920-1BA4-4F66-86B8-91A920FF0AB8}">
      <dsp:nvSpPr>
        <dsp:cNvPr id="0" name=""/>
        <dsp:cNvSpPr/>
      </dsp:nvSpPr>
      <dsp:spPr>
        <a:xfrm>
          <a:off x="0" y="614219"/>
          <a:ext cx="5772839" cy="5036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455-6028 :  Knight Campus/Warwick</a:t>
          </a:r>
          <a:endParaRPr lang="en-US" sz="2100" kern="1200" dirty="0"/>
        </a:p>
      </dsp:txBody>
      <dsp:txXfrm>
        <a:off x="24588" y="638807"/>
        <a:ext cx="5723663" cy="454509"/>
      </dsp:txXfrm>
    </dsp:sp>
    <dsp:sp modelId="{425BF241-4F51-4763-964A-92CE021F1C46}">
      <dsp:nvSpPr>
        <dsp:cNvPr id="0" name=""/>
        <dsp:cNvSpPr/>
      </dsp:nvSpPr>
      <dsp:spPr>
        <a:xfrm>
          <a:off x="0" y="1195693"/>
          <a:ext cx="5772839" cy="503685"/>
        </a:xfrm>
        <a:prstGeom prst="roundRect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455-6028 :  Liston Campus/Providence</a:t>
          </a:r>
          <a:endParaRPr lang="en-US" sz="2100" kern="1200" dirty="0"/>
        </a:p>
      </dsp:txBody>
      <dsp:txXfrm>
        <a:off x="24588" y="1220281"/>
        <a:ext cx="5723663" cy="454509"/>
      </dsp:txXfrm>
    </dsp:sp>
    <dsp:sp modelId="{9CB8CF40-5A34-4A2D-B95D-2AD056DB1F77}">
      <dsp:nvSpPr>
        <dsp:cNvPr id="0" name=""/>
        <dsp:cNvSpPr/>
      </dsp:nvSpPr>
      <dsp:spPr>
        <a:xfrm>
          <a:off x="0" y="1742549"/>
          <a:ext cx="5772839" cy="5036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851-1638:  Newport County Campus</a:t>
          </a:r>
          <a:endParaRPr lang="en-US" sz="2100" kern="1200" dirty="0"/>
        </a:p>
      </dsp:txBody>
      <dsp:txXfrm>
        <a:off x="24588" y="1767137"/>
        <a:ext cx="5723663" cy="454509"/>
      </dsp:txXfrm>
    </dsp:sp>
    <dsp:sp modelId="{C9125A54-1568-4615-9EAD-88E4BC8B5861}">
      <dsp:nvSpPr>
        <dsp:cNvPr id="0" name=""/>
        <dsp:cNvSpPr/>
      </dsp:nvSpPr>
      <dsp:spPr>
        <a:xfrm>
          <a:off x="0" y="2246234"/>
          <a:ext cx="5772839" cy="347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3288" tIns="26670" rIns="149352" bIns="26670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n-US" sz="1600" kern="1200" dirty="0"/>
        </a:p>
      </dsp:txBody>
      <dsp:txXfrm>
        <a:off x="0" y="2246234"/>
        <a:ext cx="5772839" cy="3477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738245-42EA-CA46-B2B7-0FEA1F49EF64}" type="datetimeFigureOut">
              <a:rPr lang="en-US" smtClean="0"/>
              <a:t>1/9/2018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BA3EB3-6FC4-A948-8B58-F47CF1D82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4777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17E62D-6066-7D4F-824E-3DAC411E4A28}" type="datetimeFigureOut">
              <a:rPr lang="en-US" smtClean="0"/>
              <a:t>1/9/2018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965B67-D48D-6849-9F8E-89D145BEF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440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object 2"/>
          <p:cNvSpPr/>
          <p:nvPr userDrawn="1"/>
        </p:nvSpPr>
        <p:spPr>
          <a:xfrm>
            <a:off x="0" y="381000"/>
            <a:ext cx="9144000" cy="5358765"/>
          </a:xfrm>
          <a:custGeom>
            <a:avLst/>
            <a:gdLst/>
            <a:ahLst/>
            <a:cxnLst/>
            <a:rect l="l" t="t" r="r" b="b"/>
            <a:pathLst>
              <a:path w="9144000" h="5358765">
                <a:moveTo>
                  <a:pt x="0" y="5358384"/>
                </a:moveTo>
                <a:lnTo>
                  <a:pt x="9144000" y="5358384"/>
                </a:lnTo>
                <a:lnTo>
                  <a:pt x="9144000" y="0"/>
                </a:lnTo>
                <a:lnTo>
                  <a:pt x="0" y="0"/>
                </a:lnTo>
                <a:lnTo>
                  <a:pt x="0" y="5358384"/>
                </a:lnTo>
                <a:close/>
              </a:path>
            </a:pathLst>
          </a:custGeom>
          <a:solidFill>
            <a:srgbClr val="CADED2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Group 7"/>
          <p:cNvGrpSpPr/>
          <p:nvPr userDrawn="1"/>
        </p:nvGrpSpPr>
        <p:grpSpPr>
          <a:xfrm>
            <a:off x="6349" y="417829"/>
            <a:ext cx="9131756" cy="231793"/>
            <a:chOff x="6349" y="417829"/>
            <a:chExt cx="9131756" cy="231793"/>
          </a:xfrm>
        </p:grpSpPr>
        <p:sp>
          <p:nvSpPr>
            <p:cNvPr id="9" name="object 3"/>
            <p:cNvSpPr/>
            <p:nvPr/>
          </p:nvSpPr>
          <p:spPr>
            <a:xfrm>
              <a:off x="6350" y="611522"/>
              <a:ext cx="38100" cy="38100"/>
            </a:xfrm>
            <a:custGeom>
              <a:avLst/>
              <a:gdLst/>
              <a:ahLst/>
              <a:cxnLst/>
              <a:rect l="l" t="t" r="r" b="b"/>
              <a:pathLst>
                <a:path w="38100" h="38100">
                  <a:moveTo>
                    <a:pt x="0" y="0"/>
                  </a:moveTo>
                  <a:lnTo>
                    <a:pt x="37700" y="37700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4"/>
            <p:cNvSpPr/>
            <p:nvPr/>
          </p:nvSpPr>
          <p:spPr>
            <a:xfrm>
              <a:off x="6349" y="491172"/>
              <a:ext cx="158115" cy="158115"/>
            </a:xfrm>
            <a:custGeom>
              <a:avLst/>
              <a:gdLst/>
              <a:ahLst/>
              <a:cxnLst/>
              <a:rect l="l" t="t" r="r" b="b"/>
              <a:pathLst>
                <a:path w="158115" h="158115">
                  <a:moveTo>
                    <a:pt x="0" y="0"/>
                  </a:moveTo>
                  <a:lnTo>
                    <a:pt x="158051" y="158051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5"/>
            <p:cNvSpPr/>
            <p:nvPr/>
          </p:nvSpPr>
          <p:spPr>
            <a:xfrm>
              <a:off x="53357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6"/>
            <p:cNvSpPr/>
            <p:nvPr/>
          </p:nvSpPr>
          <p:spPr>
            <a:xfrm>
              <a:off x="173706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7"/>
            <p:cNvSpPr/>
            <p:nvPr/>
          </p:nvSpPr>
          <p:spPr>
            <a:xfrm>
              <a:off x="294056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8"/>
            <p:cNvSpPr/>
            <p:nvPr/>
          </p:nvSpPr>
          <p:spPr>
            <a:xfrm>
              <a:off x="414407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9"/>
            <p:cNvSpPr/>
            <p:nvPr/>
          </p:nvSpPr>
          <p:spPr>
            <a:xfrm>
              <a:off x="534756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0"/>
            <p:cNvSpPr/>
            <p:nvPr/>
          </p:nvSpPr>
          <p:spPr>
            <a:xfrm>
              <a:off x="668824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1"/>
            <p:cNvSpPr/>
            <p:nvPr/>
          </p:nvSpPr>
          <p:spPr>
            <a:xfrm>
              <a:off x="789173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2"/>
            <p:cNvSpPr/>
            <p:nvPr/>
          </p:nvSpPr>
          <p:spPr>
            <a:xfrm>
              <a:off x="909524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3"/>
            <p:cNvSpPr/>
            <p:nvPr/>
          </p:nvSpPr>
          <p:spPr>
            <a:xfrm>
              <a:off x="1029874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14"/>
            <p:cNvSpPr/>
            <p:nvPr/>
          </p:nvSpPr>
          <p:spPr>
            <a:xfrm>
              <a:off x="1150227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15"/>
            <p:cNvSpPr/>
            <p:nvPr/>
          </p:nvSpPr>
          <p:spPr>
            <a:xfrm>
              <a:off x="1270577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16"/>
            <p:cNvSpPr/>
            <p:nvPr/>
          </p:nvSpPr>
          <p:spPr>
            <a:xfrm>
              <a:off x="1390927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17"/>
            <p:cNvSpPr/>
            <p:nvPr/>
          </p:nvSpPr>
          <p:spPr>
            <a:xfrm>
              <a:off x="1511276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18"/>
            <p:cNvSpPr/>
            <p:nvPr/>
          </p:nvSpPr>
          <p:spPr>
            <a:xfrm>
              <a:off x="1631627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19"/>
            <p:cNvSpPr/>
            <p:nvPr/>
          </p:nvSpPr>
          <p:spPr>
            <a:xfrm>
              <a:off x="1751981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0"/>
            <p:cNvSpPr/>
            <p:nvPr/>
          </p:nvSpPr>
          <p:spPr>
            <a:xfrm>
              <a:off x="1872330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1"/>
            <p:cNvSpPr/>
            <p:nvPr/>
          </p:nvSpPr>
          <p:spPr>
            <a:xfrm>
              <a:off x="1992684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2"/>
            <p:cNvSpPr/>
            <p:nvPr/>
          </p:nvSpPr>
          <p:spPr>
            <a:xfrm>
              <a:off x="2113027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3"/>
            <p:cNvSpPr/>
            <p:nvPr/>
          </p:nvSpPr>
          <p:spPr>
            <a:xfrm>
              <a:off x="2233383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24"/>
            <p:cNvSpPr/>
            <p:nvPr/>
          </p:nvSpPr>
          <p:spPr>
            <a:xfrm>
              <a:off x="2353726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25"/>
            <p:cNvSpPr/>
            <p:nvPr/>
          </p:nvSpPr>
          <p:spPr>
            <a:xfrm>
              <a:off x="2474084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26"/>
            <p:cNvSpPr/>
            <p:nvPr/>
          </p:nvSpPr>
          <p:spPr>
            <a:xfrm>
              <a:off x="2594433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27"/>
            <p:cNvSpPr/>
            <p:nvPr/>
          </p:nvSpPr>
          <p:spPr>
            <a:xfrm>
              <a:off x="2714783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28"/>
            <p:cNvSpPr/>
            <p:nvPr/>
          </p:nvSpPr>
          <p:spPr>
            <a:xfrm>
              <a:off x="2835133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29"/>
            <p:cNvSpPr/>
            <p:nvPr/>
          </p:nvSpPr>
          <p:spPr>
            <a:xfrm>
              <a:off x="2955482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0"/>
            <p:cNvSpPr/>
            <p:nvPr/>
          </p:nvSpPr>
          <p:spPr>
            <a:xfrm>
              <a:off x="3075832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1"/>
            <p:cNvSpPr/>
            <p:nvPr/>
          </p:nvSpPr>
          <p:spPr>
            <a:xfrm>
              <a:off x="3196183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2"/>
            <p:cNvSpPr/>
            <p:nvPr/>
          </p:nvSpPr>
          <p:spPr>
            <a:xfrm>
              <a:off x="3316539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3"/>
            <p:cNvSpPr/>
            <p:nvPr/>
          </p:nvSpPr>
          <p:spPr>
            <a:xfrm>
              <a:off x="3436882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34"/>
            <p:cNvSpPr/>
            <p:nvPr/>
          </p:nvSpPr>
          <p:spPr>
            <a:xfrm>
              <a:off x="3557240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35"/>
            <p:cNvSpPr/>
            <p:nvPr/>
          </p:nvSpPr>
          <p:spPr>
            <a:xfrm>
              <a:off x="3677582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36"/>
            <p:cNvSpPr/>
            <p:nvPr/>
          </p:nvSpPr>
          <p:spPr>
            <a:xfrm>
              <a:off x="3797939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37"/>
            <p:cNvSpPr/>
            <p:nvPr/>
          </p:nvSpPr>
          <p:spPr>
            <a:xfrm>
              <a:off x="3918282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38"/>
            <p:cNvSpPr/>
            <p:nvPr/>
          </p:nvSpPr>
          <p:spPr>
            <a:xfrm>
              <a:off x="4038639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39"/>
            <p:cNvSpPr/>
            <p:nvPr/>
          </p:nvSpPr>
          <p:spPr>
            <a:xfrm>
              <a:off x="4158989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0"/>
            <p:cNvSpPr/>
            <p:nvPr/>
          </p:nvSpPr>
          <p:spPr>
            <a:xfrm>
              <a:off x="4279339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1"/>
            <p:cNvSpPr/>
            <p:nvPr/>
          </p:nvSpPr>
          <p:spPr>
            <a:xfrm>
              <a:off x="4399688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2"/>
            <p:cNvSpPr/>
            <p:nvPr/>
          </p:nvSpPr>
          <p:spPr>
            <a:xfrm>
              <a:off x="4520038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3"/>
            <p:cNvSpPr/>
            <p:nvPr/>
          </p:nvSpPr>
          <p:spPr>
            <a:xfrm>
              <a:off x="4640388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44"/>
            <p:cNvSpPr/>
            <p:nvPr/>
          </p:nvSpPr>
          <p:spPr>
            <a:xfrm>
              <a:off x="4760738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45"/>
            <p:cNvSpPr/>
            <p:nvPr/>
          </p:nvSpPr>
          <p:spPr>
            <a:xfrm>
              <a:off x="4881096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46"/>
            <p:cNvSpPr/>
            <p:nvPr/>
          </p:nvSpPr>
          <p:spPr>
            <a:xfrm>
              <a:off x="5001438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47"/>
            <p:cNvSpPr/>
            <p:nvPr/>
          </p:nvSpPr>
          <p:spPr>
            <a:xfrm>
              <a:off x="5121795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48"/>
            <p:cNvSpPr/>
            <p:nvPr/>
          </p:nvSpPr>
          <p:spPr>
            <a:xfrm>
              <a:off x="5242138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49"/>
            <p:cNvSpPr/>
            <p:nvPr/>
          </p:nvSpPr>
          <p:spPr>
            <a:xfrm>
              <a:off x="5362488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0"/>
            <p:cNvSpPr/>
            <p:nvPr/>
          </p:nvSpPr>
          <p:spPr>
            <a:xfrm>
              <a:off x="5482838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1"/>
            <p:cNvSpPr/>
            <p:nvPr/>
          </p:nvSpPr>
          <p:spPr>
            <a:xfrm>
              <a:off x="5603187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2"/>
            <p:cNvSpPr/>
            <p:nvPr/>
          </p:nvSpPr>
          <p:spPr>
            <a:xfrm>
              <a:off x="5723537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3"/>
            <p:cNvSpPr/>
            <p:nvPr/>
          </p:nvSpPr>
          <p:spPr>
            <a:xfrm>
              <a:off x="5843895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3" y="231394"/>
                  </a:lnTo>
                </a:path>
              </a:pathLst>
            </a:custGeom>
            <a:ln w="5714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54"/>
            <p:cNvSpPr/>
            <p:nvPr/>
          </p:nvSpPr>
          <p:spPr>
            <a:xfrm>
              <a:off x="5964237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55"/>
            <p:cNvSpPr/>
            <p:nvPr/>
          </p:nvSpPr>
          <p:spPr>
            <a:xfrm>
              <a:off x="6084595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56"/>
            <p:cNvSpPr/>
            <p:nvPr/>
          </p:nvSpPr>
          <p:spPr>
            <a:xfrm>
              <a:off x="6204938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57"/>
            <p:cNvSpPr/>
            <p:nvPr/>
          </p:nvSpPr>
          <p:spPr>
            <a:xfrm>
              <a:off x="6325294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58"/>
            <p:cNvSpPr/>
            <p:nvPr/>
          </p:nvSpPr>
          <p:spPr>
            <a:xfrm>
              <a:off x="6445637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59"/>
            <p:cNvSpPr/>
            <p:nvPr/>
          </p:nvSpPr>
          <p:spPr>
            <a:xfrm>
              <a:off x="6565993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3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0"/>
            <p:cNvSpPr/>
            <p:nvPr/>
          </p:nvSpPr>
          <p:spPr>
            <a:xfrm>
              <a:off x="6686343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3" y="231394"/>
                  </a:lnTo>
                </a:path>
              </a:pathLst>
            </a:custGeom>
            <a:ln w="5714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1"/>
            <p:cNvSpPr/>
            <p:nvPr/>
          </p:nvSpPr>
          <p:spPr>
            <a:xfrm>
              <a:off x="6806693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2"/>
            <p:cNvSpPr/>
            <p:nvPr/>
          </p:nvSpPr>
          <p:spPr>
            <a:xfrm>
              <a:off x="6927043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3"/>
            <p:cNvSpPr/>
            <p:nvPr/>
          </p:nvSpPr>
          <p:spPr>
            <a:xfrm>
              <a:off x="7047393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64"/>
            <p:cNvSpPr/>
            <p:nvPr/>
          </p:nvSpPr>
          <p:spPr>
            <a:xfrm>
              <a:off x="7167743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65"/>
            <p:cNvSpPr/>
            <p:nvPr/>
          </p:nvSpPr>
          <p:spPr>
            <a:xfrm>
              <a:off x="7288093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66"/>
            <p:cNvSpPr/>
            <p:nvPr/>
          </p:nvSpPr>
          <p:spPr>
            <a:xfrm>
              <a:off x="7408450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67"/>
            <p:cNvSpPr/>
            <p:nvPr/>
          </p:nvSpPr>
          <p:spPr>
            <a:xfrm>
              <a:off x="7528793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68"/>
            <p:cNvSpPr/>
            <p:nvPr/>
          </p:nvSpPr>
          <p:spPr>
            <a:xfrm>
              <a:off x="7649150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69"/>
            <p:cNvSpPr/>
            <p:nvPr/>
          </p:nvSpPr>
          <p:spPr>
            <a:xfrm>
              <a:off x="7769493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0"/>
            <p:cNvSpPr/>
            <p:nvPr/>
          </p:nvSpPr>
          <p:spPr>
            <a:xfrm>
              <a:off x="7889849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1"/>
            <p:cNvSpPr/>
            <p:nvPr/>
          </p:nvSpPr>
          <p:spPr>
            <a:xfrm>
              <a:off x="8010199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2"/>
            <p:cNvSpPr/>
            <p:nvPr/>
          </p:nvSpPr>
          <p:spPr>
            <a:xfrm>
              <a:off x="8130550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73"/>
            <p:cNvSpPr/>
            <p:nvPr/>
          </p:nvSpPr>
          <p:spPr>
            <a:xfrm>
              <a:off x="8250898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74"/>
            <p:cNvSpPr/>
            <p:nvPr/>
          </p:nvSpPr>
          <p:spPr>
            <a:xfrm>
              <a:off x="8371249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75"/>
            <p:cNvSpPr/>
            <p:nvPr/>
          </p:nvSpPr>
          <p:spPr>
            <a:xfrm>
              <a:off x="8491599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76"/>
            <p:cNvSpPr/>
            <p:nvPr/>
          </p:nvSpPr>
          <p:spPr>
            <a:xfrm>
              <a:off x="8611950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77"/>
            <p:cNvSpPr/>
            <p:nvPr/>
          </p:nvSpPr>
          <p:spPr>
            <a:xfrm>
              <a:off x="8732305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3" y="231394"/>
                  </a:lnTo>
                </a:path>
              </a:pathLst>
            </a:custGeom>
            <a:ln w="5714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78"/>
            <p:cNvSpPr/>
            <p:nvPr/>
          </p:nvSpPr>
          <p:spPr>
            <a:xfrm>
              <a:off x="8852649" y="41782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0"/>
                  </a:moveTo>
                  <a:lnTo>
                    <a:pt x="231394" y="23139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79"/>
            <p:cNvSpPr/>
            <p:nvPr/>
          </p:nvSpPr>
          <p:spPr>
            <a:xfrm>
              <a:off x="8973005" y="417829"/>
              <a:ext cx="165100" cy="165100"/>
            </a:xfrm>
            <a:custGeom>
              <a:avLst/>
              <a:gdLst/>
              <a:ahLst/>
              <a:cxnLst/>
              <a:rect l="l" t="t" r="r" b="b"/>
              <a:pathLst>
                <a:path w="165100" h="165100">
                  <a:moveTo>
                    <a:pt x="0" y="0"/>
                  </a:moveTo>
                  <a:lnTo>
                    <a:pt x="164644" y="164644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80"/>
            <p:cNvSpPr/>
            <p:nvPr/>
          </p:nvSpPr>
          <p:spPr>
            <a:xfrm>
              <a:off x="9093348" y="417829"/>
              <a:ext cx="44450" cy="44450"/>
            </a:xfrm>
            <a:custGeom>
              <a:avLst/>
              <a:gdLst/>
              <a:ahLst/>
              <a:cxnLst/>
              <a:rect l="l" t="t" r="r" b="b"/>
              <a:pathLst>
                <a:path w="44450" h="44450">
                  <a:moveTo>
                    <a:pt x="0" y="0"/>
                  </a:moveTo>
                  <a:lnTo>
                    <a:pt x="44301" y="44300"/>
                  </a:lnTo>
                </a:path>
              </a:pathLst>
            </a:custGeom>
            <a:ln w="5715">
              <a:solidFill>
                <a:srgbClr val="0070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1" name="object 81"/>
          <p:cNvSpPr txBox="1">
            <a:spLocks/>
          </p:cNvSpPr>
          <p:nvPr userDrawn="1"/>
        </p:nvSpPr>
        <p:spPr>
          <a:xfrm>
            <a:off x="0" y="2509154"/>
            <a:ext cx="9144000" cy="974626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91160" marR="5080" indent="-379095">
              <a:lnSpc>
                <a:spcPts val="3800"/>
              </a:lnSpc>
            </a:pPr>
            <a:r>
              <a:rPr lang="en-US" sz="3400" spc="-20" smtClean="0">
                <a:latin typeface="Gill Sans MT" panose="020B0502020104020203" pitchFamily="34" charset="0"/>
              </a:rPr>
              <a:t>Lorem </a:t>
            </a:r>
            <a:r>
              <a:rPr lang="en-US" sz="3400" spc="-5" smtClean="0">
                <a:latin typeface="Gill Sans MT" panose="020B0502020104020203" pitchFamily="34" charset="0"/>
              </a:rPr>
              <a:t>ipsum </a:t>
            </a:r>
            <a:r>
              <a:rPr lang="en-US" sz="3400" smtClean="0">
                <a:latin typeface="Gill Sans MT" panose="020B0502020104020203" pitchFamily="34" charset="0"/>
              </a:rPr>
              <a:t>dolar</a:t>
            </a:r>
            <a:r>
              <a:rPr lang="en-US" sz="3400" spc="-50" smtClean="0">
                <a:latin typeface="Gill Sans MT" panose="020B0502020104020203" pitchFamily="34" charset="0"/>
              </a:rPr>
              <a:t> </a:t>
            </a:r>
            <a:r>
              <a:rPr lang="en-US" sz="3400" smtClean="0">
                <a:latin typeface="Gill Sans MT" panose="020B0502020104020203" pitchFamily="34" charset="0"/>
              </a:rPr>
              <a:t>sit </a:t>
            </a:r>
            <a:br>
              <a:rPr lang="en-US" sz="3400" smtClean="0">
                <a:latin typeface="Gill Sans MT" panose="020B0502020104020203" pitchFamily="34" charset="0"/>
              </a:rPr>
            </a:br>
            <a:r>
              <a:rPr lang="en-US" sz="3400" smtClean="0">
                <a:latin typeface="Gill Sans MT" panose="020B0502020104020203" pitchFamily="34" charset="0"/>
              </a:rPr>
              <a:t>amet</a:t>
            </a:r>
            <a:r>
              <a:rPr lang="en-US" sz="3400" spc="-65" smtClean="0">
                <a:latin typeface="Gill Sans MT" panose="020B0502020104020203" pitchFamily="34" charset="0"/>
              </a:rPr>
              <a:t> </a:t>
            </a:r>
            <a:r>
              <a:rPr lang="en-US" sz="3400" spc="-10" smtClean="0">
                <a:latin typeface="Gill Sans MT" panose="020B0502020104020203" pitchFamily="34" charset="0"/>
              </a:rPr>
              <a:t>consecturer</a:t>
            </a:r>
            <a:endParaRPr lang="en-US" sz="3400" dirty="0">
              <a:latin typeface="Gill Sans MT" panose="020B0502020104020203" pitchFamily="34" charset="0"/>
            </a:endParaRPr>
          </a:p>
        </p:txBody>
      </p:sp>
      <p:sp>
        <p:nvSpPr>
          <p:cNvPr id="92" name="object 82"/>
          <p:cNvSpPr txBox="1"/>
          <p:nvPr userDrawn="1"/>
        </p:nvSpPr>
        <p:spPr>
          <a:xfrm>
            <a:off x="0" y="3703419"/>
            <a:ext cx="9144000" cy="9607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635" algn="ctr">
              <a:lnSpc>
                <a:spcPct val="122200"/>
              </a:lnSpc>
            </a:pPr>
            <a:r>
              <a:rPr sz="1500" dirty="0">
                <a:solidFill>
                  <a:srgbClr val="231F20"/>
                </a:solidFill>
                <a:latin typeface="Gill Sans MT" panose="020B0502020104020203" pitchFamily="34" charset="0"/>
                <a:cs typeface="Gill Sans"/>
              </a:rPr>
              <a:t>Dr. Jane Smith, Title and/or Department  </a:t>
            </a:r>
            <a:r>
              <a:rPr lang="en-US" sz="1500" dirty="0" smtClean="0">
                <a:solidFill>
                  <a:srgbClr val="231F20"/>
                </a:solidFill>
                <a:latin typeface="Gill Sans MT" panose="020B0502020104020203" pitchFamily="34" charset="0"/>
                <a:cs typeface="Gill Sans"/>
              </a:rPr>
              <a:t/>
            </a:r>
            <a:br>
              <a:rPr lang="en-US" sz="1500" dirty="0" smtClean="0">
                <a:solidFill>
                  <a:srgbClr val="231F20"/>
                </a:solidFill>
                <a:latin typeface="Gill Sans MT" panose="020B0502020104020203" pitchFamily="34" charset="0"/>
                <a:cs typeface="Gill Sans"/>
              </a:rPr>
            </a:br>
            <a:r>
              <a:rPr sz="1500" dirty="0" smtClean="0">
                <a:solidFill>
                  <a:srgbClr val="231F20"/>
                </a:solidFill>
                <a:latin typeface="Gill Sans MT" panose="020B0502020104020203" pitchFamily="34" charset="0"/>
                <a:cs typeface="Gill Sans"/>
              </a:rPr>
              <a:t>Professor </a:t>
            </a:r>
            <a:r>
              <a:rPr sz="1500" dirty="0">
                <a:solidFill>
                  <a:srgbClr val="231F20"/>
                </a:solidFill>
                <a:latin typeface="Gill Sans MT" panose="020B0502020104020203" pitchFamily="34" charset="0"/>
                <a:cs typeface="Gill Sans"/>
              </a:rPr>
              <a:t>John Smith, Title and/or</a:t>
            </a:r>
            <a:r>
              <a:rPr sz="1500" spc="-120" dirty="0">
                <a:solidFill>
                  <a:srgbClr val="231F20"/>
                </a:solidFill>
                <a:latin typeface="Gill Sans MT" panose="020B0502020104020203" pitchFamily="34" charset="0"/>
                <a:cs typeface="Gill Sans"/>
              </a:rPr>
              <a:t> </a:t>
            </a:r>
            <a:r>
              <a:rPr sz="1500" dirty="0">
                <a:solidFill>
                  <a:srgbClr val="231F20"/>
                </a:solidFill>
                <a:latin typeface="Gill Sans MT" panose="020B0502020104020203" pitchFamily="34" charset="0"/>
                <a:cs typeface="Gill Sans"/>
              </a:rPr>
              <a:t>Department</a:t>
            </a:r>
            <a:endParaRPr sz="1500" dirty="0">
              <a:latin typeface="Gill Sans MT" panose="020B0502020104020203" pitchFamily="34" charset="0"/>
              <a:cs typeface="Gill Sans"/>
            </a:endParaRPr>
          </a:p>
          <a:p>
            <a:pPr algn="ctr">
              <a:lnSpc>
                <a:spcPct val="100000"/>
              </a:lnSpc>
              <a:spcBef>
                <a:spcPts val="1300"/>
              </a:spcBef>
            </a:pPr>
            <a:r>
              <a:rPr sz="1500" dirty="0">
                <a:solidFill>
                  <a:srgbClr val="231F20"/>
                </a:solidFill>
                <a:latin typeface="Gill Sans MT" panose="020B0502020104020203" pitchFamily="34" charset="0"/>
                <a:cs typeface="Gill Sans"/>
              </a:rPr>
              <a:t>Date: Sept. 5,</a:t>
            </a:r>
            <a:r>
              <a:rPr sz="1500" spc="-105" dirty="0">
                <a:solidFill>
                  <a:srgbClr val="231F20"/>
                </a:solidFill>
                <a:latin typeface="Gill Sans MT" panose="020B0502020104020203" pitchFamily="34" charset="0"/>
                <a:cs typeface="Gill Sans"/>
              </a:rPr>
              <a:t> </a:t>
            </a:r>
            <a:r>
              <a:rPr sz="1500" dirty="0">
                <a:solidFill>
                  <a:srgbClr val="231F20"/>
                </a:solidFill>
                <a:latin typeface="Gill Sans MT" panose="020B0502020104020203" pitchFamily="34" charset="0"/>
                <a:cs typeface="Gill Sans"/>
              </a:rPr>
              <a:t>2017</a:t>
            </a:r>
            <a:endParaRPr sz="1500" dirty="0">
              <a:latin typeface="Gill Sans MT" panose="020B0502020104020203" pitchFamily="34" charset="0"/>
              <a:cs typeface="Gill Sans"/>
            </a:endParaRPr>
          </a:p>
        </p:txBody>
      </p:sp>
      <p:sp>
        <p:nvSpPr>
          <p:cNvPr id="93" name="object 83"/>
          <p:cNvSpPr/>
          <p:nvPr userDrawn="1"/>
        </p:nvSpPr>
        <p:spPr>
          <a:xfrm>
            <a:off x="3960591" y="1399336"/>
            <a:ext cx="1197419" cy="7239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bk object 16"/>
          <p:cNvSpPr/>
          <p:nvPr userDrawn="1"/>
        </p:nvSpPr>
        <p:spPr>
          <a:xfrm>
            <a:off x="3950208" y="5869432"/>
            <a:ext cx="5194300" cy="685800"/>
          </a:xfrm>
          <a:custGeom>
            <a:avLst/>
            <a:gdLst/>
            <a:ahLst/>
            <a:cxnLst/>
            <a:rect l="l" t="t" r="r" b="b"/>
            <a:pathLst>
              <a:path w="5194300" h="685800">
                <a:moveTo>
                  <a:pt x="0" y="685800"/>
                </a:moveTo>
                <a:lnTo>
                  <a:pt x="5193792" y="685800"/>
                </a:lnTo>
                <a:lnTo>
                  <a:pt x="5193792" y="0"/>
                </a:lnTo>
                <a:lnTo>
                  <a:pt x="0" y="0"/>
                </a:lnTo>
                <a:lnTo>
                  <a:pt x="0" y="685800"/>
                </a:lnTo>
                <a:close/>
              </a:path>
            </a:pathLst>
          </a:custGeom>
          <a:solidFill>
            <a:srgbClr val="7F858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bk object 17"/>
          <p:cNvSpPr/>
          <p:nvPr userDrawn="1"/>
        </p:nvSpPr>
        <p:spPr>
          <a:xfrm>
            <a:off x="0" y="5869432"/>
            <a:ext cx="3950335" cy="685800"/>
          </a:xfrm>
          <a:custGeom>
            <a:avLst/>
            <a:gdLst/>
            <a:ahLst/>
            <a:cxnLst/>
            <a:rect l="l" t="t" r="r" b="b"/>
            <a:pathLst>
              <a:path w="3950335" h="685800">
                <a:moveTo>
                  <a:pt x="0" y="0"/>
                </a:moveTo>
                <a:lnTo>
                  <a:pt x="0" y="685800"/>
                </a:lnTo>
                <a:lnTo>
                  <a:pt x="3950208" y="685800"/>
                </a:lnTo>
                <a:lnTo>
                  <a:pt x="395020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703C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69892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Gill Sans MT"/>
                <a:cs typeface="Gill Sans M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Gill Sans MT"/>
                <a:cs typeface="Gill Sans M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9" name="Picture 8" descr="CCRI_1Line_Wht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089178"/>
            <a:ext cx="3029527" cy="271225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3964082" y="6111200"/>
            <a:ext cx="51799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solidFill>
                  <a:schemeClr val="bg1"/>
                </a:solidFill>
                <a:latin typeface="Gill Sans MT"/>
                <a:cs typeface="Gill Sans MT"/>
              </a:rPr>
              <a:t>Warwick • Lincoln • Providence</a:t>
            </a:r>
            <a:r>
              <a:rPr lang="en-US" sz="1100" baseline="0" dirty="0" smtClean="0">
                <a:solidFill>
                  <a:schemeClr val="bg1"/>
                </a:solidFill>
                <a:latin typeface="Gill Sans MT"/>
                <a:cs typeface="Gill Sans MT"/>
              </a:rPr>
              <a:t> • Newport County • Westerly • Online</a:t>
            </a:r>
            <a:endParaRPr lang="en-US" sz="1100" dirty="0">
              <a:solidFill>
                <a:schemeClr val="bg1"/>
              </a:solidFill>
              <a:latin typeface="Gill Sans MT"/>
              <a:cs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3989648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753B"/>
                </a:solidFill>
                <a:latin typeface="Gill Sans MT"/>
                <a:cs typeface="Gill Sans M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>
            <a:lvl1pPr>
              <a:buClr>
                <a:srgbClr val="00753B"/>
              </a:buClr>
              <a:defRPr>
                <a:latin typeface="Gill Sans MT"/>
                <a:cs typeface="Gill Sans MT"/>
              </a:defRPr>
            </a:lvl1pPr>
            <a:lvl2pPr>
              <a:buClr>
                <a:srgbClr val="00753B"/>
              </a:buClr>
              <a:defRPr>
                <a:latin typeface="Gill Sans MT"/>
                <a:cs typeface="Gill Sans MT"/>
              </a:defRPr>
            </a:lvl2pPr>
            <a:lvl3pPr>
              <a:buClr>
                <a:srgbClr val="00753B"/>
              </a:buClr>
              <a:defRPr>
                <a:latin typeface="Gill Sans MT"/>
                <a:cs typeface="Gill Sans MT"/>
              </a:defRPr>
            </a:lvl3pPr>
            <a:lvl4pPr>
              <a:buClr>
                <a:srgbClr val="00753B"/>
              </a:buClr>
              <a:defRPr>
                <a:latin typeface="Gill Sans MT"/>
                <a:cs typeface="Gill Sans MT"/>
              </a:defRPr>
            </a:lvl4pPr>
            <a:lvl5pPr>
              <a:buClr>
                <a:srgbClr val="00753B"/>
              </a:buClr>
              <a:defRPr>
                <a:latin typeface="Gill Sans MT"/>
                <a:cs typeface="Gill Sans M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8" name="Picture 7" descr="CCRI_1Line_Wht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089178"/>
            <a:ext cx="3029527" cy="27122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3964082" y="6111200"/>
            <a:ext cx="51799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solidFill>
                  <a:schemeClr val="bg1"/>
                </a:solidFill>
                <a:latin typeface="Gill Sans MT"/>
                <a:cs typeface="Gill Sans MT"/>
              </a:rPr>
              <a:t>Warwick • Lincoln • Providence</a:t>
            </a:r>
            <a:r>
              <a:rPr lang="en-US" sz="1100" baseline="0" dirty="0" smtClean="0">
                <a:solidFill>
                  <a:schemeClr val="bg1"/>
                </a:solidFill>
                <a:latin typeface="Gill Sans MT"/>
                <a:cs typeface="Gill Sans MT"/>
              </a:rPr>
              <a:t> • Newport County • Westerly • Online</a:t>
            </a:r>
            <a:endParaRPr lang="en-US" sz="1100" dirty="0">
              <a:solidFill>
                <a:schemeClr val="bg1"/>
              </a:solidFill>
              <a:latin typeface="Gill Sans MT"/>
              <a:cs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37584831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5120"/>
            <a:ext cx="2057400" cy="5226541"/>
          </a:xfrm>
          <a:prstGeom prst="rect">
            <a:avLst/>
          </a:prstGeom>
        </p:spPr>
        <p:txBody>
          <a:bodyPr vert="eaVert"/>
          <a:lstStyle>
            <a:lvl1pPr>
              <a:buClr>
                <a:srgbClr val="00753B"/>
              </a:buClr>
              <a:defRPr>
                <a:latin typeface="Gill Sans MT"/>
                <a:cs typeface="Gill Sans M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5120"/>
            <a:ext cx="6019800" cy="5226541"/>
          </a:xfrm>
          <a:prstGeom prst="rect">
            <a:avLst/>
          </a:prstGeom>
        </p:spPr>
        <p:txBody>
          <a:bodyPr vert="eaVert"/>
          <a:lstStyle>
            <a:lvl1pPr>
              <a:buClr>
                <a:srgbClr val="00753B"/>
              </a:buClr>
              <a:defRPr>
                <a:latin typeface="Gill Sans MT"/>
                <a:cs typeface="Gill Sans MT"/>
              </a:defRPr>
            </a:lvl1pPr>
            <a:lvl2pPr>
              <a:buClr>
                <a:srgbClr val="00753B"/>
              </a:buClr>
              <a:defRPr>
                <a:latin typeface="Gill Sans MT"/>
                <a:cs typeface="Gill Sans MT"/>
              </a:defRPr>
            </a:lvl2pPr>
            <a:lvl3pPr>
              <a:buClr>
                <a:srgbClr val="00753B"/>
              </a:buClr>
              <a:defRPr>
                <a:latin typeface="Gill Sans MT"/>
                <a:cs typeface="Gill Sans MT"/>
              </a:defRPr>
            </a:lvl3pPr>
            <a:lvl4pPr>
              <a:buClr>
                <a:srgbClr val="00753B"/>
              </a:buClr>
              <a:defRPr>
                <a:latin typeface="Gill Sans MT"/>
                <a:cs typeface="Gill Sans MT"/>
              </a:defRPr>
            </a:lvl4pPr>
            <a:lvl5pPr>
              <a:buClr>
                <a:srgbClr val="00753B"/>
              </a:buClr>
              <a:defRPr>
                <a:latin typeface="Gill Sans MT"/>
                <a:cs typeface="Gill Sans M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8" name="Picture 7" descr="CCRI_1Line_Wht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089178"/>
            <a:ext cx="3029527" cy="271225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3964082" y="6111200"/>
            <a:ext cx="51799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solidFill>
                  <a:schemeClr val="bg1"/>
                </a:solidFill>
                <a:latin typeface="Gill Sans MT"/>
                <a:cs typeface="Gill Sans MT"/>
              </a:rPr>
              <a:t>Warwick • Lincoln • Providence</a:t>
            </a:r>
            <a:r>
              <a:rPr lang="en-US" sz="1100" baseline="0" dirty="0" smtClean="0">
                <a:solidFill>
                  <a:schemeClr val="bg1"/>
                </a:solidFill>
                <a:latin typeface="Gill Sans MT"/>
                <a:cs typeface="Gill Sans MT"/>
              </a:rPr>
              <a:t> • Newport County • Westerly • Online</a:t>
            </a:r>
            <a:endParaRPr lang="en-US" sz="1100" dirty="0">
              <a:solidFill>
                <a:schemeClr val="bg1"/>
              </a:solidFill>
              <a:latin typeface="Gill Sans MT"/>
              <a:cs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82134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853901"/>
          </a:xfrm>
          <a:prstGeom prst="rect">
            <a:avLst/>
          </a:prstGeom>
        </p:spPr>
        <p:txBody>
          <a:bodyPr/>
          <a:lstStyle>
            <a:lvl1pPr>
              <a:buClr>
                <a:srgbClr val="00753B"/>
              </a:buClr>
              <a:buFont typeface="Arial"/>
              <a:buChar char="•"/>
              <a:defRPr sz="1800">
                <a:latin typeface="Gill Sans MT"/>
                <a:cs typeface="Gill Sans MT"/>
              </a:defRPr>
            </a:lvl1pPr>
            <a:lvl2pPr>
              <a:buClr>
                <a:srgbClr val="00753B"/>
              </a:buClr>
              <a:defRPr sz="1600">
                <a:latin typeface="Gill Sans MT"/>
                <a:cs typeface="Gill Sans MT"/>
              </a:defRPr>
            </a:lvl2pPr>
            <a:lvl3pPr>
              <a:buClr>
                <a:srgbClr val="00753B"/>
              </a:buClr>
              <a:defRPr sz="1200">
                <a:latin typeface="Gill Sans MT"/>
                <a:cs typeface="Gill Sans MT"/>
              </a:defRPr>
            </a:lvl3pPr>
            <a:lvl4pPr>
              <a:buClr>
                <a:srgbClr val="00753B"/>
              </a:buClr>
              <a:defRPr sz="1100">
                <a:latin typeface="Gill Sans MT"/>
                <a:cs typeface="Gill Sans MT"/>
              </a:defRPr>
            </a:lvl4pPr>
            <a:lvl5pPr>
              <a:buClr>
                <a:srgbClr val="00753B"/>
              </a:buClr>
              <a:defRPr sz="1050">
                <a:latin typeface="Gill Sans MT"/>
                <a:cs typeface="Gill Sans M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8" name="Picture 7" descr="CCRI_1Line_Wht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089178"/>
            <a:ext cx="3029527" cy="271225"/>
          </a:xfrm>
          <a:prstGeom prst="rect">
            <a:avLst/>
          </a:prstGeom>
        </p:spPr>
      </p:pic>
      <p:sp>
        <p:nvSpPr>
          <p:cNvPr id="12" name="object 3"/>
          <p:cNvSpPr txBox="1">
            <a:spLocks noGrp="1"/>
          </p:cNvSpPr>
          <p:nvPr>
            <p:ph type="title"/>
          </p:nvPr>
        </p:nvSpPr>
        <p:spPr>
          <a:xfrm>
            <a:off x="444500" y="643224"/>
            <a:ext cx="8255000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algn="l">
              <a:defRPr sz="3000">
                <a:solidFill>
                  <a:srgbClr val="00753B"/>
                </a:solidFill>
                <a:latin typeface="Gill Sans MT"/>
                <a:cs typeface="Gill Sans MT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15" dirty="0"/>
              <a:t>Lorem </a:t>
            </a:r>
            <a:r>
              <a:rPr spc="-5" dirty="0"/>
              <a:t>ipsum </a:t>
            </a:r>
            <a:r>
              <a:rPr dirty="0"/>
              <a:t>dolar sit amet elit sed do</a:t>
            </a:r>
            <a:r>
              <a:rPr spc="-90" dirty="0"/>
              <a:t> </a:t>
            </a:r>
            <a:r>
              <a:rPr dirty="0"/>
              <a:t>enim</a:t>
            </a:r>
          </a:p>
        </p:txBody>
      </p:sp>
      <p:sp>
        <p:nvSpPr>
          <p:cNvPr id="17" name="TextBox 16"/>
          <p:cNvSpPr txBox="1"/>
          <p:nvPr userDrawn="1"/>
        </p:nvSpPr>
        <p:spPr>
          <a:xfrm>
            <a:off x="3964082" y="6111200"/>
            <a:ext cx="51799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solidFill>
                  <a:schemeClr val="bg1"/>
                </a:solidFill>
                <a:latin typeface="Gill Sans MT"/>
                <a:cs typeface="Gill Sans MT"/>
              </a:rPr>
              <a:t>Warwick • Lincoln • Providence</a:t>
            </a:r>
            <a:r>
              <a:rPr lang="en-US" sz="1100" baseline="0" dirty="0" smtClean="0">
                <a:solidFill>
                  <a:schemeClr val="bg1"/>
                </a:solidFill>
                <a:latin typeface="Gill Sans MT"/>
                <a:cs typeface="Gill Sans MT"/>
              </a:rPr>
              <a:t> • Newport County • Westerly • Online</a:t>
            </a:r>
            <a:endParaRPr lang="en-US" sz="1100" dirty="0">
              <a:solidFill>
                <a:schemeClr val="bg1"/>
              </a:solidFill>
              <a:latin typeface="Gill Sans MT"/>
              <a:cs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3656443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906713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00753B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406526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Gill Sans MT"/>
                <a:cs typeface="Gill Sans M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11" name="Picture 10" descr="CCRI_1Line_Wht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089178"/>
            <a:ext cx="3029527" cy="271225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3964082" y="6111200"/>
            <a:ext cx="51799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solidFill>
                  <a:schemeClr val="bg1"/>
                </a:solidFill>
                <a:latin typeface="Gill Sans MT"/>
                <a:cs typeface="Gill Sans MT"/>
              </a:rPr>
              <a:t>Warwick • Lincoln • Providence</a:t>
            </a:r>
            <a:r>
              <a:rPr lang="en-US" sz="1100" baseline="0" dirty="0" smtClean="0">
                <a:solidFill>
                  <a:schemeClr val="bg1"/>
                </a:solidFill>
                <a:latin typeface="Gill Sans MT"/>
                <a:cs typeface="Gill Sans MT"/>
              </a:rPr>
              <a:t> • Newport County • Westerly • Online</a:t>
            </a:r>
            <a:endParaRPr lang="en-US" sz="1100" dirty="0">
              <a:solidFill>
                <a:schemeClr val="bg1"/>
              </a:solidFill>
              <a:latin typeface="Gill Sans MT"/>
              <a:cs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3559097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two content are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088802"/>
          </a:xfrm>
          <a:prstGeom prst="rect">
            <a:avLst/>
          </a:prstGeom>
        </p:spPr>
        <p:txBody>
          <a:bodyPr/>
          <a:lstStyle>
            <a:lvl1pPr>
              <a:buClr>
                <a:srgbClr val="00753B"/>
              </a:buClr>
              <a:defRPr sz="1800">
                <a:latin typeface="Gill Sans MT"/>
                <a:cs typeface="Gill Sans MT"/>
              </a:defRPr>
            </a:lvl1pPr>
            <a:lvl2pPr>
              <a:buClr>
                <a:srgbClr val="00753B"/>
              </a:buClr>
              <a:defRPr sz="1600">
                <a:latin typeface="Gill Sans MT"/>
                <a:cs typeface="Gill Sans MT"/>
              </a:defRPr>
            </a:lvl2pPr>
            <a:lvl3pPr>
              <a:buClr>
                <a:srgbClr val="00753B"/>
              </a:buClr>
              <a:defRPr sz="1400">
                <a:latin typeface="Gill Sans MT"/>
                <a:cs typeface="Gill Sans MT"/>
              </a:defRPr>
            </a:lvl3pPr>
            <a:lvl4pPr>
              <a:buClr>
                <a:srgbClr val="00753B"/>
              </a:buClr>
              <a:defRPr sz="1200">
                <a:latin typeface="Gill Sans MT"/>
                <a:cs typeface="Gill Sans MT"/>
              </a:defRPr>
            </a:lvl4pPr>
            <a:lvl5pPr>
              <a:buClr>
                <a:srgbClr val="00753B"/>
              </a:buClr>
              <a:defRPr sz="1050">
                <a:latin typeface="Gill Sans MT"/>
                <a:cs typeface="Gill Sans M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9148" y="1600201"/>
            <a:ext cx="3420856" cy="3442824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Gill Sans MT"/>
                <a:cs typeface="Gill Sans MT"/>
              </a:defRPr>
            </a:lvl1pPr>
            <a:lvl2pPr>
              <a:defRPr sz="1600">
                <a:latin typeface="Gill Sans MT"/>
                <a:cs typeface="Gill Sans MT"/>
              </a:defRPr>
            </a:lvl2pPr>
            <a:lvl3pPr>
              <a:defRPr sz="1400">
                <a:latin typeface="Gill Sans MT"/>
                <a:cs typeface="Gill Sans MT"/>
              </a:defRPr>
            </a:lvl3pPr>
            <a:lvl4pPr>
              <a:defRPr sz="1200">
                <a:latin typeface="Gill Sans MT"/>
                <a:cs typeface="Gill Sans MT"/>
              </a:defRPr>
            </a:lvl4pPr>
            <a:lvl5pPr>
              <a:defRPr sz="1050">
                <a:latin typeface="Gill Sans MT"/>
                <a:cs typeface="Gill Sans M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9" name="Picture 8" descr="CCRI_1Line_Wht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089178"/>
            <a:ext cx="3029527" cy="271225"/>
          </a:xfrm>
          <a:prstGeom prst="rect">
            <a:avLst/>
          </a:prstGeom>
        </p:spPr>
      </p:pic>
      <p:sp>
        <p:nvSpPr>
          <p:cNvPr id="10" name="object 3"/>
          <p:cNvSpPr txBox="1">
            <a:spLocks noGrp="1"/>
          </p:cNvSpPr>
          <p:nvPr>
            <p:ph type="title"/>
          </p:nvPr>
        </p:nvSpPr>
        <p:spPr>
          <a:xfrm>
            <a:off x="444500" y="643224"/>
            <a:ext cx="8255000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algn="l">
              <a:defRPr sz="3000">
                <a:solidFill>
                  <a:srgbClr val="00753B"/>
                </a:solidFill>
                <a:latin typeface="Gill Sans MT"/>
                <a:cs typeface="Gill Sans MT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15" dirty="0"/>
              <a:t>Lorem </a:t>
            </a:r>
            <a:r>
              <a:rPr spc="-5" dirty="0"/>
              <a:t>ipsum </a:t>
            </a:r>
            <a:r>
              <a:rPr dirty="0"/>
              <a:t>dolar sit amet elit sed do</a:t>
            </a:r>
            <a:r>
              <a:rPr spc="-90" dirty="0"/>
              <a:t> </a:t>
            </a:r>
            <a:r>
              <a:rPr dirty="0"/>
              <a:t>enim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3964082" y="6111200"/>
            <a:ext cx="51799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solidFill>
                  <a:schemeClr val="bg1"/>
                </a:solidFill>
                <a:latin typeface="Gill Sans MT"/>
                <a:cs typeface="Gill Sans MT"/>
              </a:rPr>
              <a:t>Warwick • Lincoln • Providence</a:t>
            </a:r>
            <a:r>
              <a:rPr lang="en-US" sz="1100" baseline="0" dirty="0" smtClean="0">
                <a:solidFill>
                  <a:schemeClr val="bg1"/>
                </a:solidFill>
                <a:latin typeface="Gill Sans MT"/>
                <a:cs typeface="Gill Sans MT"/>
              </a:rPr>
              <a:t> • Newport County • Westerly • Online</a:t>
            </a:r>
            <a:endParaRPr lang="en-US" sz="1100" dirty="0">
              <a:solidFill>
                <a:schemeClr val="bg1"/>
              </a:solidFill>
              <a:latin typeface="Gill Sans MT"/>
              <a:cs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452089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Gill Sans MT"/>
                <a:cs typeface="Gill Sans M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440720"/>
          </a:xfrm>
          <a:prstGeom prst="rect">
            <a:avLst/>
          </a:prstGeom>
        </p:spPr>
        <p:txBody>
          <a:bodyPr/>
          <a:lstStyle>
            <a:lvl1pPr>
              <a:buClr>
                <a:srgbClr val="00753B"/>
              </a:buClr>
              <a:defRPr sz="1800">
                <a:latin typeface="Gill Sans MT"/>
                <a:cs typeface="Gill Sans MT"/>
              </a:defRPr>
            </a:lvl1pPr>
            <a:lvl2pPr>
              <a:buClr>
                <a:srgbClr val="00753B"/>
              </a:buClr>
              <a:defRPr sz="1600">
                <a:latin typeface="Gill Sans MT"/>
                <a:cs typeface="Gill Sans MT"/>
              </a:defRPr>
            </a:lvl2pPr>
            <a:lvl3pPr>
              <a:buClr>
                <a:srgbClr val="00753B"/>
              </a:buClr>
              <a:defRPr sz="1400">
                <a:latin typeface="Gill Sans MT"/>
                <a:cs typeface="Gill Sans MT"/>
              </a:defRPr>
            </a:lvl3pPr>
            <a:lvl4pPr>
              <a:buClr>
                <a:srgbClr val="00753B"/>
              </a:buClr>
              <a:defRPr sz="1200">
                <a:latin typeface="Gill Sans MT"/>
                <a:cs typeface="Gill Sans MT"/>
              </a:defRPr>
            </a:lvl4pPr>
            <a:lvl5pPr>
              <a:buClr>
                <a:srgbClr val="00753B"/>
              </a:buClr>
              <a:defRPr sz="1050">
                <a:latin typeface="Gill Sans MT"/>
                <a:cs typeface="Gill Sans M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Gill Sans MT"/>
                <a:cs typeface="Gill Sans M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440720"/>
          </a:xfrm>
          <a:prstGeom prst="rect">
            <a:avLst/>
          </a:prstGeom>
        </p:spPr>
        <p:txBody>
          <a:bodyPr/>
          <a:lstStyle>
            <a:lvl1pPr>
              <a:buClr>
                <a:srgbClr val="00753B"/>
              </a:buClr>
              <a:defRPr sz="1800">
                <a:latin typeface="Gill Sans MT"/>
                <a:cs typeface="Gill Sans MT"/>
              </a:defRPr>
            </a:lvl1pPr>
            <a:lvl2pPr>
              <a:buClr>
                <a:srgbClr val="00753B"/>
              </a:buClr>
              <a:defRPr sz="1600">
                <a:latin typeface="Gill Sans MT"/>
                <a:cs typeface="Gill Sans MT"/>
              </a:defRPr>
            </a:lvl2pPr>
            <a:lvl3pPr>
              <a:buClr>
                <a:srgbClr val="00753B"/>
              </a:buClr>
              <a:defRPr sz="1400">
                <a:latin typeface="Gill Sans MT"/>
                <a:cs typeface="Gill Sans MT"/>
              </a:defRPr>
            </a:lvl3pPr>
            <a:lvl4pPr>
              <a:buClr>
                <a:srgbClr val="00753B"/>
              </a:buClr>
              <a:defRPr sz="1200">
                <a:latin typeface="Gill Sans MT"/>
                <a:cs typeface="Gill Sans MT"/>
              </a:defRPr>
            </a:lvl4pPr>
            <a:lvl5pPr>
              <a:buClr>
                <a:srgbClr val="00753B"/>
              </a:buClr>
              <a:defRPr sz="1050">
                <a:latin typeface="Gill Sans MT"/>
                <a:cs typeface="Gill Sans M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1" name="Picture 10" descr="CCRI_1Line_Wht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089178"/>
            <a:ext cx="3029527" cy="271225"/>
          </a:xfrm>
          <a:prstGeom prst="rect">
            <a:avLst/>
          </a:prstGeom>
        </p:spPr>
      </p:pic>
      <p:sp>
        <p:nvSpPr>
          <p:cNvPr id="12" name="object 3"/>
          <p:cNvSpPr txBox="1">
            <a:spLocks noGrp="1"/>
          </p:cNvSpPr>
          <p:nvPr>
            <p:ph type="title"/>
          </p:nvPr>
        </p:nvSpPr>
        <p:spPr>
          <a:xfrm>
            <a:off x="444500" y="643224"/>
            <a:ext cx="8255000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algn="l">
              <a:defRPr sz="3000">
                <a:solidFill>
                  <a:srgbClr val="00753B"/>
                </a:solidFill>
                <a:latin typeface="Gill Sans MT"/>
                <a:cs typeface="Gill Sans MT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15" dirty="0"/>
              <a:t>Lorem </a:t>
            </a:r>
            <a:r>
              <a:rPr spc="-5" dirty="0"/>
              <a:t>ipsum </a:t>
            </a:r>
            <a:r>
              <a:rPr dirty="0"/>
              <a:t>dolar sit amet elit sed do</a:t>
            </a:r>
            <a:r>
              <a:rPr spc="-90" dirty="0"/>
              <a:t> </a:t>
            </a:r>
            <a:r>
              <a:rPr dirty="0"/>
              <a:t>enim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3964082" y="6111200"/>
            <a:ext cx="51799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solidFill>
                  <a:schemeClr val="bg1"/>
                </a:solidFill>
                <a:latin typeface="Gill Sans MT"/>
                <a:cs typeface="Gill Sans MT"/>
              </a:rPr>
              <a:t>Warwick • Lincoln • Providence</a:t>
            </a:r>
            <a:r>
              <a:rPr lang="en-US" sz="1100" baseline="0" dirty="0" smtClean="0">
                <a:solidFill>
                  <a:schemeClr val="bg1"/>
                </a:solidFill>
                <a:latin typeface="Gill Sans MT"/>
                <a:cs typeface="Gill Sans MT"/>
              </a:rPr>
              <a:t> • Newport County • Westerly • Online</a:t>
            </a:r>
            <a:endParaRPr lang="en-US" sz="1100" dirty="0">
              <a:solidFill>
                <a:schemeClr val="bg1"/>
              </a:solidFill>
              <a:latin typeface="Gill Sans MT"/>
              <a:cs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2414744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7517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rgbClr val="00753B"/>
                </a:solidFill>
                <a:latin typeface="Gill Sans MT"/>
                <a:cs typeface="Gill Sans M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7" name="Picture 6" descr="CCRI_1Line_Wht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089178"/>
            <a:ext cx="3029527" cy="27122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3964082" y="6111200"/>
            <a:ext cx="51799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solidFill>
                  <a:schemeClr val="bg1"/>
                </a:solidFill>
                <a:latin typeface="Gill Sans MT"/>
                <a:cs typeface="Gill Sans MT"/>
              </a:rPr>
              <a:t>Warwick • Lincoln • Providence</a:t>
            </a:r>
            <a:r>
              <a:rPr lang="en-US" sz="1100" baseline="0" dirty="0" smtClean="0">
                <a:solidFill>
                  <a:schemeClr val="bg1"/>
                </a:solidFill>
                <a:latin typeface="Gill Sans MT"/>
                <a:cs typeface="Gill Sans MT"/>
              </a:rPr>
              <a:t> • Newport County • Westerly • Online</a:t>
            </a:r>
            <a:endParaRPr lang="en-US" sz="1100" dirty="0">
              <a:solidFill>
                <a:schemeClr val="bg1"/>
              </a:solidFill>
              <a:latin typeface="Gill Sans MT"/>
              <a:cs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1154568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/>
          <p:cNvSpPr>
            <a:spLocks noGrp="1"/>
          </p:cNvSpPr>
          <p:nvPr>
            <p:ph type="pic" sz="quarter" idx="12"/>
          </p:nvPr>
        </p:nvSpPr>
        <p:spPr>
          <a:xfrm>
            <a:off x="0" y="374650"/>
            <a:ext cx="9144000" cy="53736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pic>
        <p:nvPicPr>
          <p:cNvPr id="6" name="Picture 5" descr="CCRI_1Line_Wht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089178"/>
            <a:ext cx="3029527" cy="271225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3964082" y="6111200"/>
            <a:ext cx="51799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solidFill>
                  <a:schemeClr val="bg1"/>
                </a:solidFill>
                <a:latin typeface="Gill Sans MT"/>
                <a:cs typeface="Gill Sans MT"/>
              </a:rPr>
              <a:t>Warwick • Lincoln • Providence</a:t>
            </a:r>
            <a:r>
              <a:rPr lang="en-US" sz="1100" baseline="0" dirty="0" smtClean="0">
                <a:solidFill>
                  <a:schemeClr val="bg1"/>
                </a:solidFill>
                <a:latin typeface="Gill Sans MT"/>
                <a:cs typeface="Gill Sans MT"/>
              </a:rPr>
              <a:t> • Newport County • Westerly • Online</a:t>
            </a:r>
            <a:endParaRPr lang="en-US" sz="1100" dirty="0">
              <a:solidFill>
                <a:schemeClr val="bg1"/>
              </a:solidFill>
              <a:latin typeface="Gill Sans MT"/>
              <a:cs typeface="Gill Sans MT"/>
            </a:endParaRPr>
          </a:p>
        </p:txBody>
      </p:sp>
      <p:sp>
        <p:nvSpPr>
          <p:cNvPr id="11" name="object 5"/>
          <p:cNvSpPr txBox="1">
            <a:spLocks noGrp="1"/>
          </p:cNvSpPr>
          <p:nvPr>
            <p:ph type="title"/>
          </p:nvPr>
        </p:nvSpPr>
        <p:spPr>
          <a:xfrm>
            <a:off x="444500" y="894683"/>
            <a:ext cx="4363085" cy="4705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>
              <a:defRPr sz="3000">
                <a:solidFill>
                  <a:srgbClr val="00753B"/>
                </a:solidFill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15" dirty="0">
                <a:latin typeface="Gill Sans MT" panose="020B0502020104020203" pitchFamily="34" charset="0"/>
              </a:rPr>
              <a:t>Lorem </a:t>
            </a:r>
            <a:r>
              <a:rPr spc="-5" dirty="0">
                <a:latin typeface="Gill Sans MT" panose="020B0502020104020203" pitchFamily="34" charset="0"/>
              </a:rPr>
              <a:t>ipsum </a:t>
            </a:r>
            <a:r>
              <a:rPr dirty="0">
                <a:latin typeface="Gill Sans MT" panose="020B0502020104020203" pitchFamily="34" charset="0"/>
              </a:rPr>
              <a:t>dolar sit</a:t>
            </a:r>
            <a:r>
              <a:rPr spc="-75" dirty="0">
                <a:latin typeface="Gill Sans MT" panose="020B0502020104020203" pitchFamily="34" charset="0"/>
              </a:rPr>
              <a:t> </a:t>
            </a:r>
            <a:r>
              <a:rPr dirty="0">
                <a:latin typeface="Gill Sans MT" panose="020B0502020104020203" pitchFamily="34" charset="0"/>
              </a:rPr>
              <a:t>amed</a:t>
            </a:r>
          </a:p>
        </p:txBody>
      </p:sp>
    </p:spTree>
    <p:extLst>
      <p:ext uri="{BB962C8B-B14F-4D97-AF65-F5344CB8AC3E}">
        <p14:creationId xmlns:p14="http://schemas.microsoft.com/office/powerpoint/2010/main" val="1120355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s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4500" y="643224"/>
            <a:ext cx="8255000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algn="l">
              <a:defRPr sz="3000">
                <a:solidFill>
                  <a:srgbClr val="00753B"/>
                </a:solidFill>
                <a:latin typeface="Gill Sans MT"/>
                <a:cs typeface="Gill Sans MT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15" dirty="0"/>
              <a:t>Lorem </a:t>
            </a:r>
            <a:r>
              <a:rPr spc="-5" dirty="0"/>
              <a:t>ipsum </a:t>
            </a:r>
            <a:r>
              <a:rPr dirty="0"/>
              <a:t>dolar sit amet elit sed do</a:t>
            </a:r>
            <a:r>
              <a:rPr spc="-90" dirty="0"/>
              <a:t> </a:t>
            </a:r>
            <a:r>
              <a:rPr dirty="0"/>
              <a:t>enim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98475" y="1666875"/>
            <a:ext cx="2357438" cy="2355850"/>
          </a:xfrm>
          <a:prstGeom prst="rect">
            <a:avLst/>
          </a:prstGeom>
        </p:spPr>
        <p:txBody>
          <a:bodyPr vert="horz"/>
          <a:lstStyle/>
          <a:p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498475" y="4140200"/>
            <a:ext cx="2357438" cy="71913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>
                <a:latin typeface="Gill Sans MT"/>
                <a:cs typeface="Gill Sans MT"/>
              </a:defRPr>
            </a:lvl1pPr>
            <a:lvl2pPr marL="457200" indent="0">
              <a:buFontTx/>
              <a:buNone/>
              <a:defRPr sz="1800">
                <a:latin typeface="Gill Sans MT"/>
                <a:cs typeface="Gill Sans MT"/>
              </a:defRPr>
            </a:lvl2pPr>
            <a:lvl3pPr marL="914400" indent="0">
              <a:buFontTx/>
              <a:buNone/>
              <a:defRPr sz="1800">
                <a:latin typeface="Gill Sans MT"/>
                <a:cs typeface="Gill Sans MT"/>
              </a:defRPr>
            </a:lvl3pPr>
            <a:lvl4pPr marL="1371600" indent="0">
              <a:buFontTx/>
              <a:buNone/>
              <a:defRPr sz="1800">
                <a:latin typeface="Gill Sans MT"/>
                <a:cs typeface="Gill Sans MT"/>
              </a:defRPr>
            </a:lvl4pPr>
            <a:lvl5pPr marL="1828800" indent="0">
              <a:buFontTx/>
              <a:buNone/>
              <a:defRPr sz="1800">
                <a:latin typeface="Gill Sans MT"/>
                <a:cs typeface="Gill Sans M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3" name="Picture Placeholder 4"/>
          <p:cNvSpPr>
            <a:spLocks noGrp="1"/>
          </p:cNvSpPr>
          <p:nvPr>
            <p:ph type="pic" sz="quarter" idx="12"/>
          </p:nvPr>
        </p:nvSpPr>
        <p:spPr>
          <a:xfrm>
            <a:off x="3337641" y="1666875"/>
            <a:ext cx="2357438" cy="2355850"/>
          </a:xfrm>
          <a:prstGeom prst="rect">
            <a:avLst/>
          </a:prstGeom>
        </p:spPr>
        <p:txBody>
          <a:bodyPr vert="horz"/>
          <a:lstStyle/>
          <a:p>
            <a:endParaRPr lang="en-US"/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337641" y="4140200"/>
            <a:ext cx="2357438" cy="71913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>
                <a:latin typeface="Gill Sans MT"/>
                <a:cs typeface="Gill Sans MT"/>
              </a:defRPr>
            </a:lvl1pPr>
            <a:lvl2pPr marL="457200" indent="0">
              <a:buFontTx/>
              <a:buNone/>
              <a:defRPr sz="1800">
                <a:latin typeface="Gill Sans MT"/>
                <a:cs typeface="Gill Sans MT"/>
              </a:defRPr>
            </a:lvl2pPr>
            <a:lvl3pPr marL="914400" indent="0">
              <a:buFontTx/>
              <a:buNone/>
              <a:defRPr sz="1800">
                <a:latin typeface="Gill Sans MT"/>
                <a:cs typeface="Gill Sans MT"/>
              </a:defRPr>
            </a:lvl3pPr>
            <a:lvl4pPr marL="1371600" indent="0">
              <a:buFontTx/>
              <a:buNone/>
              <a:defRPr sz="1800">
                <a:latin typeface="Gill Sans MT"/>
                <a:cs typeface="Gill Sans MT"/>
              </a:defRPr>
            </a:lvl4pPr>
            <a:lvl5pPr marL="1828800" indent="0">
              <a:buFontTx/>
              <a:buNone/>
              <a:defRPr sz="1800">
                <a:latin typeface="Gill Sans MT"/>
                <a:cs typeface="Gill Sans M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5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6171227" y="1666875"/>
            <a:ext cx="2357438" cy="2355850"/>
          </a:xfrm>
          <a:prstGeom prst="rect">
            <a:avLst/>
          </a:prstGeom>
        </p:spPr>
        <p:txBody>
          <a:bodyPr vert="horz"/>
          <a:lstStyle/>
          <a:p>
            <a:endParaRPr lang="en-US"/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6171227" y="4140200"/>
            <a:ext cx="2357438" cy="71913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>
                <a:latin typeface="Gill Sans MT"/>
                <a:cs typeface="Gill Sans MT"/>
              </a:defRPr>
            </a:lvl1pPr>
            <a:lvl2pPr marL="457200" indent="0">
              <a:buFontTx/>
              <a:buNone/>
              <a:defRPr sz="1800">
                <a:latin typeface="Gill Sans MT"/>
                <a:cs typeface="Gill Sans MT"/>
              </a:defRPr>
            </a:lvl2pPr>
            <a:lvl3pPr marL="914400" indent="0">
              <a:buFontTx/>
              <a:buNone/>
              <a:defRPr sz="1800">
                <a:latin typeface="Gill Sans MT"/>
                <a:cs typeface="Gill Sans MT"/>
              </a:defRPr>
            </a:lvl3pPr>
            <a:lvl4pPr marL="1371600" indent="0">
              <a:buFontTx/>
              <a:buNone/>
              <a:defRPr sz="1800">
                <a:latin typeface="Gill Sans MT"/>
                <a:cs typeface="Gill Sans MT"/>
              </a:defRPr>
            </a:lvl4pPr>
            <a:lvl5pPr marL="1828800" indent="0">
              <a:buFontTx/>
              <a:buNone/>
              <a:defRPr sz="1800">
                <a:latin typeface="Gill Sans MT"/>
                <a:cs typeface="Gill Sans M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44032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3568"/>
            <a:ext cx="3008313" cy="1011421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Gill Sans MT"/>
                <a:cs typeface="Gill Sans M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477142"/>
            <a:ext cx="5111750" cy="5094409"/>
          </a:xfrm>
          <a:prstGeom prst="rect">
            <a:avLst/>
          </a:prstGeom>
        </p:spPr>
        <p:txBody>
          <a:bodyPr/>
          <a:lstStyle>
            <a:lvl1pPr>
              <a:buClr>
                <a:srgbClr val="00753B"/>
              </a:buClr>
              <a:defRPr sz="3200">
                <a:latin typeface="Gill Sans MT"/>
                <a:cs typeface="Gill Sans MT"/>
              </a:defRPr>
            </a:lvl1pPr>
            <a:lvl2pPr>
              <a:buClr>
                <a:srgbClr val="00753B"/>
              </a:buClr>
              <a:defRPr sz="2800">
                <a:latin typeface="Gill Sans MT"/>
                <a:cs typeface="Gill Sans MT"/>
              </a:defRPr>
            </a:lvl2pPr>
            <a:lvl3pPr>
              <a:buClr>
                <a:srgbClr val="00753B"/>
              </a:buClr>
              <a:defRPr sz="2400">
                <a:latin typeface="Gill Sans MT"/>
                <a:cs typeface="Gill Sans MT"/>
              </a:defRPr>
            </a:lvl3pPr>
            <a:lvl4pPr>
              <a:buClr>
                <a:srgbClr val="00753B"/>
              </a:buClr>
              <a:defRPr sz="2000">
                <a:latin typeface="Gill Sans MT"/>
                <a:cs typeface="Gill Sans MT"/>
              </a:defRPr>
            </a:lvl4pPr>
            <a:lvl5pPr>
              <a:buClr>
                <a:srgbClr val="00753B"/>
              </a:buClr>
              <a:defRPr sz="2000">
                <a:latin typeface="Gill Sans MT"/>
                <a:cs typeface="Gill Sans MT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598673"/>
            <a:ext cx="3008313" cy="40829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Gill Sans MT"/>
                <a:cs typeface="Gill Sans M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9" name="Picture 8" descr="CCRI_1Line_Wht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089178"/>
            <a:ext cx="3029527" cy="271225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3964082" y="6111200"/>
            <a:ext cx="51799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solidFill>
                  <a:schemeClr val="bg1"/>
                </a:solidFill>
                <a:latin typeface="Gill Sans MT"/>
                <a:cs typeface="Gill Sans MT"/>
              </a:rPr>
              <a:t>Warwick • Lincoln • Providence</a:t>
            </a:r>
            <a:r>
              <a:rPr lang="en-US" sz="1100" baseline="0" dirty="0" smtClean="0">
                <a:solidFill>
                  <a:schemeClr val="bg1"/>
                </a:solidFill>
                <a:latin typeface="Gill Sans MT"/>
                <a:cs typeface="Gill Sans MT"/>
              </a:rPr>
              <a:t> • Newport County • Westerly • Online</a:t>
            </a:r>
            <a:endParaRPr lang="en-US" sz="1100" dirty="0">
              <a:solidFill>
                <a:schemeClr val="bg1"/>
              </a:solidFill>
              <a:latin typeface="Gill Sans MT"/>
              <a:cs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2788840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/>
          <p:cNvSpPr/>
          <p:nvPr userDrawn="1"/>
        </p:nvSpPr>
        <p:spPr>
          <a:xfrm>
            <a:off x="0" y="381000"/>
            <a:ext cx="9144000" cy="5358765"/>
          </a:xfrm>
          <a:custGeom>
            <a:avLst/>
            <a:gdLst/>
            <a:ahLst/>
            <a:cxnLst/>
            <a:rect l="l" t="t" r="r" b="b"/>
            <a:pathLst>
              <a:path w="9144000" h="5358765">
                <a:moveTo>
                  <a:pt x="0" y="5358384"/>
                </a:moveTo>
                <a:lnTo>
                  <a:pt x="9144000" y="5358384"/>
                </a:lnTo>
                <a:lnTo>
                  <a:pt x="9144000" y="0"/>
                </a:lnTo>
                <a:lnTo>
                  <a:pt x="0" y="0"/>
                </a:lnTo>
                <a:lnTo>
                  <a:pt x="0" y="5358384"/>
                </a:lnTo>
                <a:close/>
              </a:path>
            </a:pathLst>
          </a:custGeom>
          <a:solidFill>
            <a:srgbClr val="CADE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bk object 16"/>
          <p:cNvSpPr/>
          <p:nvPr userDrawn="1"/>
        </p:nvSpPr>
        <p:spPr>
          <a:xfrm>
            <a:off x="3950208" y="5869432"/>
            <a:ext cx="5194300" cy="685800"/>
          </a:xfrm>
          <a:custGeom>
            <a:avLst/>
            <a:gdLst/>
            <a:ahLst/>
            <a:cxnLst/>
            <a:rect l="l" t="t" r="r" b="b"/>
            <a:pathLst>
              <a:path w="5194300" h="685800">
                <a:moveTo>
                  <a:pt x="0" y="685800"/>
                </a:moveTo>
                <a:lnTo>
                  <a:pt x="5193792" y="685800"/>
                </a:lnTo>
                <a:lnTo>
                  <a:pt x="5193792" y="0"/>
                </a:lnTo>
                <a:lnTo>
                  <a:pt x="0" y="0"/>
                </a:lnTo>
                <a:lnTo>
                  <a:pt x="0" y="685800"/>
                </a:lnTo>
                <a:close/>
              </a:path>
            </a:pathLst>
          </a:custGeom>
          <a:solidFill>
            <a:srgbClr val="7F858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bk object 17"/>
          <p:cNvSpPr/>
          <p:nvPr userDrawn="1"/>
        </p:nvSpPr>
        <p:spPr>
          <a:xfrm>
            <a:off x="0" y="5869432"/>
            <a:ext cx="3950335" cy="685800"/>
          </a:xfrm>
          <a:custGeom>
            <a:avLst/>
            <a:gdLst/>
            <a:ahLst/>
            <a:cxnLst/>
            <a:rect l="l" t="t" r="r" b="b"/>
            <a:pathLst>
              <a:path w="3950335" h="685800">
                <a:moveTo>
                  <a:pt x="0" y="0"/>
                </a:moveTo>
                <a:lnTo>
                  <a:pt x="0" y="685800"/>
                </a:lnTo>
                <a:lnTo>
                  <a:pt x="3950208" y="685800"/>
                </a:lnTo>
                <a:lnTo>
                  <a:pt x="395020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703C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65454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>
                <a:latin typeface="Gill Sans MT" panose="020B0502020104020203" pitchFamily="34" charset="0"/>
              </a:rPr>
              <a:t>Colleges charge </a:t>
            </a:r>
            <a:r>
              <a:rPr lang="en-US" sz="2400" dirty="0" smtClean="0">
                <a:latin typeface="Gill Sans MT" panose="020B0502020104020203" pitchFamily="34" charset="0"/>
              </a:rPr>
              <a:t>you tuition </a:t>
            </a:r>
            <a:r>
              <a:rPr lang="en-US" sz="2400" dirty="0">
                <a:latin typeface="Gill Sans MT" panose="020B0502020104020203" pitchFamily="34" charset="0"/>
              </a:rPr>
              <a:t>to attend.  CCRI is state supported and tuition is based on whether or not you are a RI resident. </a:t>
            </a:r>
            <a:r>
              <a:rPr lang="en-US" sz="2400" dirty="0" smtClean="0">
                <a:latin typeface="Gill Sans MT" panose="020B0502020104020203" pitchFamily="34" charset="0"/>
              </a:rPr>
              <a:t> Additional </a:t>
            </a:r>
            <a:r>
              <a:rPr lang="en-US" sz="2400" dirty="0">
                <a:latin typeface="Gill Sans MT" panose="020B0502020104020203" pitchFamily="34" charset="0"/>
              </a:rPr>
              <a:t>fees (e.g. fees for lab, technology, etc.) </a:t>
            </a:r>
            <a:r>
              <a:rPr lang="en-US" sz="2400" dirty="0" smtClean="0">
                <a:latin typeface="Gill Sans MT" panose="020B0502020104020203" pitchFamily="34" charset="0"/>
              </a:rPr>
              <a:t>are </a:t>
            </a:r>
            <a:r>
              <a:rPr lang="en-US" sz="2400" dirty="0">
                <a:latin typeface="Gill Sans MT" panose="020B0502020104020203" pitchFamily="34" charset="0"/>
              </a:rPr>
              <a:t>charged each semester.  Books </a:t>
            </a:r>
            <a:r>
              <a:rPr lang="en-US" sz="2400" dirty="0" smtClean="0">
                <a:latin typeface="Gill Sans MT" panose="020B0502020104020203" pitchFamily="34" charset="0"/>
              </a:rPr>
              <a:t>and </a:t>
            </a:r>
            <a:r>
              <a:rPr lang="en-US" sz="2400" dirty="0">
                <a:latin typeface="Gill Sans MT" panose="020B0502020104020203" pitchFamily="34" charset="0"/>
              </a:rPr>
              <a:t>course supplies are purchased separately by </a:t>
            </a:r>
            <a:r>
              <a:rPr lang="en-US" sz="2400" dirty="0" smtClean="0">
                <a:latin typeface="Gill Sans MT" panose="020B0502020104020203" pitchFamily="34" charset="0"/>
              </a:rPr>
              <a:t>you </a:t>
            </a:r>
            <a:r>
              <a:rPr lang="en-US" sz="2400" dirty="0">
                <a:latin typeface="Gill Sans MT" panose="020B0502020104020203" pitchFamily="34" charset="0"/>
              </a:rPr>
              <a:t>each </a:t>
            </a:r>
            <a:r>
              <a:rPr lang="en-US" sz="2400" dirty="0" smtClean="0">
                <a:latin typeface="Gill Sans MT" panose="020B0502020104020203" pitchFamily="34" charset="0"/>
              </a:rPr>
              <a:t>semester. </a:t>
            </a:r>
            <a:r>
              <a:rPr lang="en-US" sz="2400" b="1" dirty="0" smtClean="0">
                <a:latin typeface="Gill Sans MT" panose="020B0502020104020203" pitchFamily="34" charset="0"/>
              </a:rPr>
              <a:t>You </a:t>
            </a:r>
            <a:r>
              <a:rPr lang="en-US" sz="2400" b="1" dirty="0">
                <a:latin typeface="Gill Sans MT" panose="020B0502020104020203" pitchFamily="34" charset="0"/>
              </a:rPr>
              <a:t>are responsible for paying each semester all</a:t>
            </a:r>
            <a:r>
              <a:rPr lang="en-US" sz="2400" dirty="0">
                <a:latin typeface="Gill Sans MT" panose="020B0502020104020203" pitchFamily="34" charset="0"/>
              </a:rPr>
              <a:t>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>
                <a:latin typeface="Gill Sans MT" panose="020B0502020104020203" pitchFamily="34" charset="0"/>
              </a:rPr>
              <a:t>tuition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>
                <a:latin typeface="Gill Sans MT" panose="020B0502020104020203" pitchFamily="34" charset="0"/>
              </a:rPr>
              <a:t>fees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>
                <a:latin typeface="Gill Sans MT" panose="020B0502020104020203" pitchFamily="34" charset="0"/>
              </a:rPr>
              <a:t>books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>
                <a:latin typeface="Gill Sans MT" panose="020B0502020104020203" pitchFamily="34" charset="0"/>
              </a:rPr>
              <a:t>course materials </a:t>
            </a:r>
          </a:p>
          <a:p>
            <a:pPr marL="0" indent="0">
              <a:lnSpc>
                <a:spcPct val="100000"/>
              </a:lnSpc>
              <a:spcBef>
                <a:spcPts val="16"/>
              </a:spcBef>
              <a:buNone/>
            </a:pPr>
            <a:endParaRPr lang="en-US" sz="2000" dirty="0">
              <a:latin typeface="Gill Sans MT" panose="020B0502020104020203" pitchFamily="34" charset="0"/>
              <a:cs typeface="Times New Roman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44500" y="643224"/>
            <a:ext cx="8255000" cy="738664"/>
          </a:xfrm>
        </p:spPr>
        <p:txBody>
          <a:bodyPr/>
          <a:lstStyle/>
          <a:p>
            <a:r>
              <a:rPr lang="en-US" sz="4800" dirty="0"/>
              <a:t>The </a:t>
            </a:r>
            <a:r>
              <a:rPr lang="en-US" sz="4800" dirty="0" smtClean="0"/>
              <a:t>Cost of College</a:t>
            </a:r>
            <a:endParaRPr lang="en-US" sz="48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6913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ClrTx/>
              <a:buNone/>
            </a:pPr>
            <a:r>
              <a:rPr lang="en-US" altLang="en-US" sz="2000" dirty="0">
                <a:latin typeface="Gill Sans MT" panose="020B0502020104020203" pitchFamily="34" charset="0"/>
              </a:rPr>
              <a:t>Completing the </a:t>
            </a:r>
            <a:r>
              <a:rPr lang="en-US" alt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Free Application for Federal Student Aid </a:t>
            </a:r>
            <a:r>
              <a:rPr lang="en-US" altLang="en-US" sz="2000" dirty="0">
                <a:latin typeface="Gill Sans MT" panose="020B0502020104020203" pitchFamily="34" charset="0"/>
              </a:rPr>
              <a:t>(FAFSA) form is the first step to determine if you are eligible for financial assistance. </a:t>
            </a:r>
            <a:r>
              <a:rPr lang="en-US" altLang="en-US" sz="2000" dirty="0" smtClean="0">
                <a:latin typeface="Gill Sans MT" panose="020B0502020104020203" pitchFamily="34" charset="0"/>
              </a:rPr>
              <a:t> Apply </a:t>
            </a:r>
            <a:r>
              <a:rPr lang="en-US" altLang="en-US" sz="2000" dirty="0">
                <a:latin typeface="Gill Sans MT" panose="020B0502020104020203" pitchFamily="34" charset="0"/>
              </a:rPr>
              <a:t>at </a:t>
            </a:r>
            <a:r>
              <a:rPr lang="en-US" altLang="en-US" sz="2000" b="1" dirty="0">
                <a:latin typeface="Gill Sans MT" panose="020B0502020104020203" pitchFamily="34" charset="0"/>
              </a:rPr>
              <a:t>www.fafsa.ed.gov</a:t>
            </a:r>
            <a:r>
              <a:rPr lang="en-US" altLang="en-US" sz="2000" dirty="0">
                <a:latin typeface="Gill Sans MT" panose="020B0502020104020203" pitchFamily="34" charset="0"/>
              </a:rPr>
              <a:t>. </a:t>
            </a:r>
            <a:r>
              <a:rPr lang="en-US" altLang="en-US" sz="2000" dirty="0" smtClean="0">
                <a:latin typeface="Gill Sans MT" panose="020B0502020104020203" pitchFamily="34" charset="0"/>
              </a:rPr>
              <a:t> The </a:t>
            </a:r>
            <a:r>
              <a:rPr lang="en-US" altLang="en-US" sz="2000" dirty="0">
                <a:latin typeface="Gill Sans MT" panose="020B0502020104020203" pitchFamily="34" charset="0"/>
              </a:rPr>
              <a:t>FAFSA is used for the following programs</a:t>
            </a:r>
            <a:r>
              <a:rPr lang="en-US" altLang="en-US" sz="2000" dirty="0" smtClean="0">
                <a:latin typeface="Gill Sans MT" panose="020B0502020104020203" pitchFamily="34" charset="0"/>
              </a:rPr>
              <a:t>.  </a:t>
            </a:r>
            <a:endParaRPr lang="en-US" altLang="en-US" sz="2000" dirty="0">
              <a:latin typeface="Gill Sans MT" panose="020B0502020104020203" pitchFamily="34" charset="0"/>
            </a:endParaRPr>
          </a:p>
          <a:p>
            <a:pPr>
              <a:buClrTx/>
            </a:pPr>
            <a:endParaRPr lang="en-US" altLang="en-US" sz="900" dirty="0">
              <a:latin typeface="Gill Sans MT" panose="020B0502020104020203" pitchFamily="34" charset="0"/>
            </a:endParaRPr>
          </a:p>
          <a:p>
            <a:pPr marL="457200" indent="-457200">
              <a:buClrTx/>
              <a:buFont typeface="Arial" panose="020B0604020202020204" pitchFamily="34" charset="0"/>
              <a:buChar char="•"/>
            </a:pPr>
            <a:r>
              <a:rPr lang="en-US" altLang="en-US" dirty="0">
                <a:latin typeface="Gill Sans MT" panose="020B0502020104020203" pitchFamily="34" charset="0"/>
              </a:rPr>
              <a:t>Pell Grants (Federal Aid)</a:t>
            </a:r>
          </a:p>
          <a:p>
            <a:pPr marL="457200" indent="-457200">
              <a:buClrTx/>
              <a:buFont typeface="Arial" panose="020B0604020202020204" pitchFamily="34" charset="0"/>
              <a:buChar char="•"/>
            </a:pPr>
            <a:r>
              <a:rPr lang="en-US" altLang="en-US" dirty="0">
                <a:latin typeface="Gill Sans MT" panose="020B0502020104020203" pitchFamily="34" charset="0"/>
              </a:rPr>
              <a:t>Rhode Island Promise Scholarship (State Aid)</a:t>
            </a:r>
          </a:p>
          <a:p>
            <a:pPr marL="457200" indent="-457200">
              <a:buClrTx/>
              <a:buFont typeface="Arial" panose="020B0604020202020204" pitchFamily="34" charset="0"/>
              <a:buChar char="•"/>
            </a:pPr>
            <a:r>
              <a:rPr lang="en-US" altLang="en-US" dirty="0">
                <a:latin typeface="Gill Sans MT" panose="020B0502020104020203" pitchFamily="34" charset="0"/>
              </a:rPr>
              <a:t>Institutional Aid</a:t>
            </a:r>
          </a:p>
          <a:p>
            <a:pPr marL="457200" indent="-457200">
              <a:buClrTx/>
              <a:buFont typeface="Arial" panose="020B0604020202020204" pitchFamily="34" charset="0"/>
              <a:buChar char="•"/>
            </a:pPr>
            <a:r>
              <a:rPr lang="en-US" altLang="en-US" dirty="0">
                <a:latin typeface="Gill Sans MT" panose="020B0502020104020203" pitchFamily="34" charset="0"/>
              </a:rPr>
              <a:t>College Work-Study</a:t>
            </a:r>
          </a:p>
          <a:p>
            <a:pPr marL="457200" indent="-457200">
              <a:buClrTx/>
              <a:buFont typeface="Arial" panose="020B0604020202020204" pitchFamily="34" charset="0"/>
              <a:buChar char="•"/>
            </a:pPr>
            <a:r>
              <a:rPr lang="en-US" altLang="en-US" dirty="0">
                <a:latin typeface="Gill Sans MT" panose="020B0502020104020203" pitchFamily="34" charset="0"/>
              </a:rPr>
              <a:t>Subsidized Direct Loans </a:t>
            </a:r>
          </a:p>
          <a:p>
            <a:pPr marL="457200" indent="-457200">
              <a:buClrTx/>
              <a:buFont typeface="Arial" panose="020B0604020202020204" pitchFamily="34" charset="0"/>
              <a:buChar char="•"/>
            </a:pPr>
            <a:r>
              <a:rPr lang="en-US" altLang="en-US" dirty="0">
                <a:latin typeface="Gill Sans MT" panose="020B0502020104020203" pitchFamily="34" charset="0"/>
              </a:rPr>
              <a:t>Unsubsidized Direct Loans</a:t>
            </a:r>
          </a:p>
          <a:p>
            <a:pPr marL="457200" indent="-457200">
              <a:buClrTx/>
              <a:buFont typeface="Arial" panose="020B0604020202020204" pitchFamily="34" charset="0"/>
              <a:buChar char="•"/>
            </a:pPr>
            <a:r>
              <a:rPr lang="en-US" altLang="en-US" dirty="0">
                <a:latin typeface="Gill Sans MT" panose="020B0502020104020203" pitchFamily="34" charset="0"/>
              </a:rPr>
              <a:t>Often used by state &amp; private aid &amp; grant organizations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44500" y="643224"/>
            <a:ext cx="8255000" cy="738664"/>
          </a:xfrm>
        </p:spPr>
        <p:txBody>
          <a:bodyPr/>
          <a:lstStyle/>
          <a:p>
            <a:r>
              <a:rPr lang="en-US" sz="4800" dirty="0" smtClean="0"/>
              <a:t>Applying for Financial Aid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640971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>
                <a:latin typeface="Gill Sans MT" panose="020B0502020104020203" pitchFamily="34" charset="0"/>
              </a:rPr>
              <a:t>Educational Opportunity Center (EOC) is an office located on each campus that helps students complete financial aid forms including the Free Application for Federal Student Aid (FAFSA</a:t>
            </a:r>
            <a:r>
              <a:rPr lang="en-US" sz="2400" dirty="0" smtClean="0">
                <a:latin typeface="Gill Sans MT" panose="020B0502020104020203" pitchFamily="34" charset="0"/>
              </a:rPr>
              <a:t>).</a:t>
            </a:r>
          </a:p>
          <a:p>
            <a:pPr marL="0" indent="0">
              <a:buNone/>
            </a:pPr>
            <a:endParaRPr lang="en-US" sz="2400" dirty="0">
              <a:latin typeface="Gill Sans MT" panose="020B0502020104020203" pitchFamily="34" charset="0"/>
            </a:endParaRPr>
          </a:p>
          <a:p>
            <a:pPr marL="0" indent="0">
              <a:buNone/>
            </a:pPr>
            <a:endParaRPr lang="en-US" sz="2400" dirty="0">
              <a:latin typeface="Gill Sans MT" panose="020B0502020104020203" pitchFamily="34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44500" y="643224"/>
            <a:ext cx="8255000" cy="615553"/>
          </a:xfrm>
        </p:spPr>
        <p:txBody>
          <a:bodyPr/>
          <a:lstStyle/>
          <a:p>
            <a:r>
              <a:rPr lang="en-US" sz="4000" dirty="0" smtClean="0"/>
              <a:t>Getting Help to Fill Out FAFSA</a:t>
            </a:r>
            <a:endParaRPr lang="en-US" sz="4000" dirty="0"/>
          </a:p>
        </p:txBody>
      </p:sp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4722887"/>
              </p:ext>
            </p:extLst>
          </p:nvPr>
        </p:nvGraphicFramePr>
        <p:xfrm>
          <a:off x="1961002" y="3062689"/>
          <a:ext cx="5772839" cy="2644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41266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4500" y="1390680"/>
            <a:ext cx="8229600" cy="3853901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2600" dirty="0" smtClean="0"/>
              <a:t>Complete </a:t>
            </a:r>
            <a:r>
              <a:rPr lang="en-US" altLang="en-US" sz="2600" dirty="0"/>
              <a:t>a FAFSA </a:t>
            </a:r>
            <a:r>
              <a:rPr lang="en-US" altLang="en-US" sz="2600" b="1" i="1" dirty="0">
                <a:solidFill>
                  <a:srgbClr val="FF0000"/>
                </a:solidFill>
              </a:rPr>
              <a:t>every year</a:t>
            </a:r>
            <a:r>
              <a:rPr lang="en-US" altLang="en-US" sz="2600" b="1" dirty="0">
                <a:solidFill>
                  <a:srgbClr val="FF0000"/>
                </a:solidFill>
              </a:rPr>
              <a:t> </a:t>
            </a:r>
            <a:r>
              <a:rPr lang="en-US" altLang="en-US" sz="2600" dirty="0" smtClean="0"/>
              <a:t>you </a:t>
            </a:r>
            <a:r>
              <a:rPr lang="en-US" altLang="en-US" sz="2600" dirty="0"/>
              <a:t>wish to apply for financial </a:t>
            </a:r>
            <a:r>
              <a:rPr lang="en-US" altLang="en-US" sz="2600" dirty="0" smtClean="0"/>
              <a:t>aid and it is available to you as early as October 1</a:t>
            </a:r>
            <a:r>
              <a:rPr lang="en-US" altLang="en-US" sz="2600" baseline="30000" dirty="0" smtClean="0"/>
              <a:t>st</a:t>
            </a:r>
            <a:r>
              <a:rPr lang="en-US" altLang="en-US" sz="2600" dirty="0" smtClean="0"/>
              <a:t> for </a:t>
            </a:r>
            <a:r>
              <a:rPr lang="en-US" altLang="en-US" sz="2600" dirty="0"/>
              <a:t>the upcoming academic year </a:t>
            </a:r>
            <a:r>
              <a:rPr lang="en-US" altLang="en-US" sz="2600" dirty="0" smtClean="0"/>
              <a:t>(</a:t>
            </a:r>
            <a:r>
              <a:rPr lang="en-US" altLang="en-US" sz="2000" i="1" dirty="0" smtClean="0"/>
              <a:t>September - June</a:t>
            </a:r>
            <a:r>
              <a:rPr lang="en-US" altLang="en-US" sz="2600" dirty="0" smtClean="0"/>
              <a:t>).</a:t>
            </a:r>
          </a:p>
          <a:p>
            <a:pPr marL="0" indent="0">
              <a:buNone/>
            </a:pPr>
            <a:endParaRPr lang="en-US" altLang="en-US" sz="1200" dirty="0"/>
          </a:p>
          <a:p>
            <a:r>
              <a:rPr lang="en-US" altLang="en-US" sz="2400" dirty="0" smtClean="0"/>
              <a:t>High School graduates eligible to participate in the Promise Program must complete a FAFSA each year.</a:t>
            </a:r>
          </a:p>
          <a:p>
            <a:r>
              <a:rPr lang="en-US" altLang="en-US" sz="2400" dirty="0" smtClean="0"/>
              <a:t>CCRI </a:t>
            </a:r>
            <a:r>
              <a:rPr lang="en-US" altLang="en-US" sz="2400" b="1" i="1" dirty="0" smtClean="0"/>
              <a:t>Priority Deadline </a:t>
            </a:r>
            <a:r>
              <a:rPr lang="en-US" altLang="en-US" sz="2400" dirty="0" smtClean="0"/>
              <a:t>to submit is July 1</a:t>
            </a:r>
            <a:r>
              <a:rPr lang="en-US" altLang="en-US" sz="2400" baseline="30000" dirty="0" smtClean="0"/>
              <a:t>st</a:t>
            </a:r>
            <a:r>
              <a:rPr lang="en-US" altLang="en-US" sz="2400" dirty="0"/>
              <a:t>.</a:t>
            </a:r>
            <a:endParaRPr lang="en-US" altLang="en-US" sz="2400" dirty="0" smtClean="0"/>
          </a:p>
          <a:p>
            <a:pPr marL="0" indent="0">
              <a:buNone/>
            </a:pPr>
            <a:endParaRPr lang="en-US" altLang="en-US" sz="1200" dirty="0"/>
          </a:p>
          <a:p>
            <a:pPr marL="0" indent="0" algn="ctr">
              <a:buNone/>
            </a:pPr>
            <a:r>
              <a:rPr lang="en-US" altLang="en-US" sz="2400" i="1" dirty="0"/>
              <a:t>Complete the FAFSA </a:t>
            </a:r>
            <a:r>
              <a:rPr lang="en-US" altLang="en-US" sz="2400" b="1" i="1" dirty="0">
                <a:solidFill>
                  <a:srgbClr val="FF0000"/>
                </a:solidFill>
              </a:rPr>
              <a:t>as early as possible</a:t>
            </a:r>
            <a:r>
              <a:rPr lang="en-US" altLang="en-US" sz="2400" i="1" dirty="0">
                <a:solidFill>
                  <a:srgbClr val="FF0000"/>
                </a:solidFill>
              </a:rPr>
              <a:t> </a:t>
            </a:r>
            <a:r>
              <a:rPr lang="en-US" altLang="en-US" sz="2400" i="1" dirty="0" smtClean="0"/>
              <a:t>to </a:t>
            </a:r>
            <a:r>
              <a:rPr lang="en-US" altLang="en-US" sz="2400" i="1" dirty="0"/>
              <a:t>ensure </a:t>
            </a:r>
            <a:r>
              <a:rPr lang="en-US" altLang="en-US" sz="2400" i="1" dirty="0" smtClean="0"/>
              <a:t>you are receiving the maximum aid available!</a:t>
            </a:r>
            <a:endParaRPr lang="en-US" sz="2400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44500" y="643224"/>
            <a:ext cx="8255000" cy="738664"/>
          </a:xfrm>
        </p:spPr>
        <p:txBody>
          <a:bodyPr/>
          <a:lstStyle/>
          <a:p>
            <a:r>
              <a:rPr lang="en-US" sz="4800" dirty="0" smtClean="0"/>
              <a:t>FAFSA Deadlines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725782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 smtClean="0"/>
              <a:t>When you completed the FAFSA, you listed </a:t>
            </a:r>
            <a:r>
              <a:rPr lang="nl-NL" sz="2000" dirty="0"/>
              <a:t>CCRI’s School Code </a:t>
            </a:r>
            <a:r>
              <a:rPr lang="nl-NL" sz="2000" dirty="0" smtClean="0"/>
              <a:t>(004916).  You </a:t>
            </a:r>
            <a:r>
              <a:rPr lang="nl-NL" sz="2000" smtClean="0"/>
              <a:t>will receive </a:t>
            </a:r>
            <a:r>
              <a:rPr lang="nl-NL" sz="2000" dirty="0" smtClean="0"/>
              <a:t>a Student Aid Report (SAR) that will tell you if you are eligible for a Federal Pell grant. CCRI’s Financial Aid department will also receive your information and will put together a financial aid package based on your SAR.  </a:t>
            </a:r>
          </a:p>
          <a:p>
            <a:pPr marL="0" indent="0">
              <a:buNone/>
            </a:pPr>
            <a:endParaRPr lang="nl-NL" sz="1200" dirty="0"/>
          </a:p>
          <a:p>
            <a:pPr marL="0" indent="0">
              <a:buNone/>
            </a:pPr>
            <a:r>
              <a:rPr lang="nl-NL" sz="2000" dirty="0" smtClean="0"/>
              <a:t>CCRI’s Financial Aid department may require that you submit additional information.  </a:t>
            </a:r>
            <a:r>
              <a:rPr lang="nl-NL" sz="2000" b="1" i="1" dirty="0" smtClean="0"/>
              <a:t>It is important you check your CCRI email for messages and to log into your MyCCRI on a daily basis </a:t>
            </a:r>
            <a:r>
              <a:rPr lang="nl-NL" sz="2000" i="1" dirty="0" smtClean="0"/>
              <a:t>to view your billing and financial aid status.</a:t>
            </a:r>
            <a:r>
              <a:rPr lang="nl-NL" sz="2000" dirty="0" smtClean="0"/>
              <a:t> </a:t>
            </a:r>
          </a:p>
          <a:p>
            <a:pPr marL="0" indent="0">
              <a:buNone/>
            </a:pPr>
            <a:endParaRPr lang="nl-NL" sz="1200" dirty="0"/>
          </a:p>
          <a:p>
            <a:pPr marL="0" indent="0">
              <a:buNone/>
            </a:pPr>
            <a:r>
              <a:rPr lang="nl-NL" sz="2000" dirty="0" smtClean="0"/>
              <a:t>Visit </a:t>
            </a:r>
            <a:r>
              <a:rPr lang="nl-NL" sz="2000" b="1" dirty="0" smtClean="0"/>
              <a:t>www.ccri.edu/oes/fa</a:t>
            </a:r>
            <a:r>
              <a:rPr lang="nl-NL" sz="2000" dirty="0" smtClean="0"/>
              <a:t> for detailed information.</a:t>
            </a:r>
            <a:endParaRPr lang="nl-NL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44500" y="643224"/>
            <a:ext cx="8255000" cy="553998"/>
          </a:xfrm>
        </p:spPr>
        <p:txBody>
          <a:bodyPr/>
          <a:lstStyle/>
          <a:p>
            <a:r>
              <a:rPr lang="en-US" sz="3600" dirty="0" smtClean="0"/>
              <a:t>What Happens After You Submit a FAFSA?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6472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4500" y="1467997"/>
            <a:ext cx="8229600" cy="3853901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latin typeface="Gill Sans MT" panose="020B0502020104020203" pitchFamily="34" charset="0"/>
              </a:rPr>
              <a:t>The </a:t>
            </a:r>
            <a:r>
              <a:rPr lang="en-US" sz="2400" b="1" dirty="0">
                <a:latin typeface="Gill Sans MT" panose="020B0502020104020203" pitchFamily="34" charset="0"/>
              </a:rPr>
              <a:t>MyCCRI web portal </a:t>
            </a:r>
            <a:r>
              <a:rPr lang="en-US" sz="2400" dirty="0">
                <a:latin typeface="Gill Sans MT" panose="020B0502020104020203" pitchFamily="34" charset="0"/>
              </a:rPr>
              <a:t>allows </a:t>
            </a:r>
            <a:r>
              <a:rPr lang="en-US" sz="2400" dirty="0" smtClean="0">
                <a:latin typeface="Gill Sans MT" panose="020B0502020104020203" pitchFamily="34" charset="0"/>
              </a:rPr>
              <a:t>you access </a:t>
            </a:r>
            <a:r>
              <a:rPr lang="en-US" sz="2400" dirty="0">
                <a:latin typeface="Gill Sans MT" panose="020B0502020104020203" pitchFamily="34" charset="0"/>
              </a:rPr>
              <a:t>to </a:t>
            </a:r>
            <a:r>
              <a:rPr lang="en-US" sz="2400" dirty="0" smtClean="0">
                <a:latin typeface="Gill Sans MT" panose="020B0502020104020203" pitchFamily="34" charset="0"/>
              </a:rPr>
              <a:t>view </a:t>
            </a:r>
            <a:r>
              <a:rPr lang="en-US" sz="2400" dirty="0">
                <a:latin typeface="Gill Sans MT" panose="020B0502020104020203" pitchFamily="34" charset="0"/>
              </a:rPr>
              <a:t>and pay your </a:t>
            </a:r>
            <a:r>
              <a:rPr lang="en-US" sz="2400" dirty="0" smtClean="0">
                <a:latin typeface="Gill Sans MT" panose="020B0502020104020203" pitchFamily="34" charset="0"/>
              </a:rPr>
              <a:t>bill.  </a:t>
            </a:r>
            <a:r>
              <a:rPr lang="en-US" sz="2400" dirty="0" smtClean="0">
                <a:latin typeface="Gill Sans MT" panose="020B0502020104020203" pitchFamily="34" charset="0"/>
              </a:rPr>
              <a:t>It also has your financial aid information.</a:t>
            </a:r>
            <a:endParaRPr lang="en-US" sz="2400" dirty="0" smtClean="0">
              <a:latin typeface="Gill Sans MT" panose="020B0502020104020203" pitchFamily="34" charset="0"/>
            </a:endParaRPr>
          </a:p>
          <a:p>
            <a:pPr marL="0" indent="0">
              <a:buNone/>
            </a:pPr>
            <a:endParaRPr lang="en-US" sz="1200" dirty="0">
              <a:latin typeface="Gill Sans MT" panose="020B0502020104020203" pitchFamily="34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Gill Sans MT" panose="020B0502020104020203" pitchFamily="34" charset="0"/>
              </a:rPr>
              <a:t>You will view a brief video (five minutes) that shows you the actual view of the billing and financial aid pages on your MyCCRI pages.  </a:t>
            </a:r>
          </a:p>
          <a:p>
            <a:pPr marL="0" indent="0">
              <a:buNone/>
            </a:pPr>
            <a:endParaRPr lang="en-US" sz="1200" dirty="0" smtClean="0">
              <a:latin typeface="Gill Sans MT" panose="020B0502020104020203" pitchFamily="34" charset="0"/>
            </a:endParaRPr>
          </a:p>
          <a:p>
            <a:r>
              <a:rPr lang="en-US" sz="2400" dirty="0" smtClean="0">
                <a:latin typeface="Gill Sans MT" panose="020B0502020104020203" pitchFamily="34" charset="0"/>
              </a:rPr>
              <a:t>For detailed information about financial aid go to: </a:t>
            </a:r>
            <a:r>
              <a:rPr lang="en-US" sz="2400" b="1" dirty="0" smtClean="0">
                <a:latin typeface="Gill Sans MT" panose="020B0502020104020203" pitchFamily="34" charset="0"/>
              </a:rPr>
              <a:t>www.ccri.edu/oes/fa</a:t>
            </a:r>
          </a:p>
          <a:p>
            <a:r>
              <a:rPr lang="en-US" sz="2400" dirty="0" smtClean="0">
                <a:latin typeface="Gill Sans MT" panose="020B0502020104020203" pitchFamily="34" charset="0"/>
              </a:rPr>
              <a:t>For detailed information about paying your bill go to:  </a:t>
            </a:r>
            <a:r>
              <a:rPr lang="en-US" sz="2400" b="1" dirty="0" smtClean="0">
                <a:latin typeface="Gill Sans MT" panose="020B0502020104020203" pitchFamily="34" charset="0"/>
              </a:rPr>
              <a:t>www.ccri.edu/bursar</a:t>
            </a:r>
            <a:r>
              <a:rPr lang="en-US" sz="2400" dirty="0" smtClean="0">
                <a:latin typeface="Gill Sans MT" panose="020B0502020104020203" pitchFamily="34" charset="0"/>
              </a:rPr>
              <a:t>   </a:t>
            </a:r>
          </a:p>
          <a:p>
            <a:pPr marL="0" indent="0">
              <a:buNone/>
            </a:pPr>
            <a:endParaRPr lang="en-US" sz="2400" dirty="0" smtClean="0">
              <a:latin typeface="Gill Sans MT" panose="020B0502020104020203" pitchFamily="34" charset="0"/>
            </a:endParaRPr>
          </a:p>
          <a:p>
            <a:pPr marL="0" indent="0">
              <a:buNone/>
            </a:pPr>
            <a:endParaRPr lang="en-US" sz="1200" dirty="0">
              <a:latin typeface="Gill Sans MT" panose="020B0502020104020203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44500" y="643224"/>
            <a:ext cx="8255000" cy="553998"/>
          </a:xfrm>
        </p:spPr>
        <p:txBody>
          <a:bodyPr/>
          <a:lstStyle/>
          <a:p>
            <a:r>
              <a:rPr lang="en-US" sz="3600" dirty="0" smtClean="0"/>
              <a:t>Using MyCCRI	</a:t>
            </a:r>
            <a:r>
              <a:rPr lang="en-US" sz="3600" dirty="0" smtClean="0"/>
              <a:t>to View &amp; Pay Your Bill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58920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305908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>
                <a:latin typeface="Gill Sans MT" panose="020B0502020104020203" pitchFamily="34" charset="0"/>
              </a:rPr>
              <a:t>In addition to tuition and fees, you have to consider the daily </a:t>
            </a:r>
            <a:r>
              <a:rPr lang="en-US" sz="2800" dirty="0">
                <a:latin typeface="Gill Sans MT" panose="020B0502020104020203" pitchFamily="34" charset="0"/>
              </a:rPr>
              <a:t>living and commuting costs </a:t>
            </a:r>
            <a:r>
              <a:rPr lang="en-US" sz="2800" dirty="0" smtClean="0">
                <a:latin typeface="Gill Sans MT" panose="020B0502020104020203" pitchFamily="34" charset="0"/>
              </a:rPr>
              <a:t>of attending college such as: </a:t>
            </a:r>
            <a:endParaRPr lang="en-US" sz="2800" dirty="0">
              <a:latin typeface="Gill Sans MT" panose="020B0502020104020203" pitchFamily="34" charset="0"/>
            </a:endParaRPr>
          </a:p>
          <a:p>
            <a:pPr marL="0" indent="0">
              <a:buNone/>
            </a:pPr>
            <a:endParaRPr lang="en-US" sz="1200" dirty="0">
              <a:latin typeface="Gill Sans MT" panose="020B0502020104020203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600" dirty="0">
                <a:latin typeface="Gill Sans MT" panose="020B0502020104020203" pitchFamily="34" charset="0"/>
              </a:rPr>
              <a:t>Transportation (Automobile, Insurance, Gas, RIPTA</a:t>
            </a:r>
            <a:r>
              <a:rPr lang="en-US" sz="2600" dirty="0" smtClean="0">
                <a:latin typeface="Gill Sans MT" panose="020B0502020104020203" pitchFamily="34" charset="0"/>
              </a:rPr>
              <a:t>).</a:t>
            </a:r>
            <a:endParaRPr lang="en-US" sz="2600" dirty="0">
              <a:latin typeface="Gill Sans MT" panose="020B0502020104020203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600" dirty="0">
                <a:latin typeface="Gill Sans MT" panose="020B0502020104020203" pitchFamily="34" charset="0"/>
              </a:rPr>
              <a:t>Child </a:t>
            </a:r>
            <a:r>
              <a:rPr lang="en-US" sz="2600" dirty="0" smtClean="0">
                <a:latin typeface="Gill Sans MT" panose="020B0502020104020203" pitchFamily="34" charset="0"/>
              </a:rPr>
              <a:t>care for when you are in class</a:t>
            </a:r>
            <a:r>
              <a:rPr lang="en-US" sz="2600" dirty="0" smtClean="0">
                <a:latin typeface="Gill Sans MT" panose="020B0502020104020203" pitchFamily="34" charset="0"/>
              </a:rPr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44500" y="643224"/>
            <a:ext cx="8255000" cy="738664"/>
          </a:xfrm>
        </p:spPr>
        <p:txBody>
          <a:bodyPr/>
          <a:lstStyle/>
          <a:p>
            <a:r>
              <a:rPr lang="en-US" sz="4800" dirty="0" smtClean="0"/>
              <a:t>Hidden Costs to Consider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253142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  <a:defRPr/>
            </a:pPr>
            <a:r>
              <a:rPr lang="en-US" sz="2800" dirty="0" smtClean="0">
                <a:latin typeface="Gill Sans MT" panose="020B0502020104020203" pitchFamily="34" charset="0"/>
              </a:rPr>
              <a:t>You are billed each semester you attend CCRI.</a:t>
            </a:r>
          </a:p>
          <a:p>
            <a:pPr marL="571500" indent="-571500">
              <a:buFont typeface="Arial" panose="020B0604020202020204" pitchFamily="34" charset="0"/>
              <a:buChar char="•"/>
              <a:defRPr/>
            </a:pPr>
            <a:r>
              <a:rPr lang="en-US" sz="2800" dirty="0" smtClean="0">
                <a:latin typeface="Gill Sans MT" panose="020B0502020104020203" pitchFamily="34" charset="0"/>
              </a:rPr>
              <a:t>The amount </a:t>
            </a:r>
            <a:r>
              <a:rPr lang="en-US" sz="2800" b="1" i="1" dirty="0" smtClean="0">
                <a:latin typeface="Gill Sans MT" panose="020B0502020104020203" pitchFamily="34" charset="0"/>
              </a:rPr>
              <a:t>you owe is based on the number of credits you are registered </a:t>
            </a:r>
            <a:r>
              <a:rPr lang="en-US" sz="2800" dirty="0" smtClean="0">
                <a:latin typeface="Gill Sans MT" panose="020B0502020104020203" pitchFamily="34" charset="0"/>
              </a:rPr>
              <a:t>for and additional fees.</a:t>
            </a:r>
            <a:endParaRPr lang="en-US" sz="2800" dirty="0">
              <a:latin typeface="Gill Sans MT" panose="020B0502020104020203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  <a:defRPr/>
            </a:pPr>
            <a:r>
              <a:rPr lang="en-US" sz="2800" dirty="0" smtClean="0">
                <a:latin typeface="Gill Sans MT" panose="020B0502020104020203" pitchFamily="34" charset="0"/>
              </a:rPr>
              <a:t>You may pay your bill using personal funds by check, credit card or cash.</a:t>
            </a:r>
          </a:p>
          <a:p>
            <a:pPr marL="571500" indent="-571500">
              <a:buFont typeface="Arial" panose="020B0604020202020204" pitchFamily="34" charset="0"/>
              <a:buChar char="•"/>
              <a:defRPr/>
            </a:pPr>
            <a:r>
              <a:rPr lang="en-US" sz="2800" dirty="0" smtClean="0">
                <a:latin typeface="Gill Sans MT" panose="020B0502020104020203" pitchFamily="34" charset="0"/>
              </a:rPr>
              <a:t>Pell grants, Promise scholarships, private scholarships and student loans may also be used to pay your bill.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44500" y="643224"/>
            <a:ext cx="8255000" cy="738664"/>
          </a:xfrm>
        </p:spPr>
        <p:txBody>
          <a:bodyPr/>
          <a:lstStyle/>
          <a:p>
            <a:r>
              <a:rPr lang="en-US" sz="4800" dirty="0" smtClean="0"/>
              <a:t>Your Semester Bill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211862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9900" y="1472777"/>
            <a:ext cx="8229600" cy="3853901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latin typeface="Gill Sans MT" panose="020B0502020104020203" pitchFamily="34" charset="0"/>
              </a:rPr>
              <a:t>The terms full-time and part-time status at CCRI are tricky to understand.  For billing and financial aid purposes a student registered for: </a:t>
            </a:r>
          </a:p>
          <a:p>
            <a:pPr marL="0" indent="0">
              <a:buNone/>
            </a:pPr>
            <a:endParaRPr lang="en-US" sz="2800" dirty="0">
              <a:latin typeface="Gill Sans MT" panose="020B0502020104020203" pitchFamily="34" charset="0"/>
            </a:endParaRPr>
          </a:p>
          <a:p>
            <a:r>
              <a:rPr lang="en-US" sz="2800" dirty="0">
                <a:latin typeface="Gill Sans MT" panose="020B0502020104020203" pitchFamily="34" charset="0"/>
              </a:rPr>
              <a:t>	</a:t>
            </a:r>
            <a:r>
              <a:rPr lang="en-US" sz="2800" dirty="0" smtClean="0">
                <a:latin typeface="Gill Sans MT" panose="020B0502020104020203" pitchFamily="34" charset="0"/>
              </a:rPr>
              <a:t>12 </a:t>
            </a:r>
            <a:r>
              <a:rPr lang="en-US" sz="2800" dirty="0">
                <a:latin typeface="Gill Sans MT" panose="020B0502020104020203" pitchFamily="34" charset="0"/>
              </a:rPr>
              <a:t>to 19 credits is considered </a:t>
            </a:r>
            <a:r>
              <a:rPr lang="en-US" sz="2800" dirty="0" smtClean="0">
                <a:latin typeface="Gill Sans MT" panose="020B0502020104020203" pitchFamily="34" charset="0"/>
              </a:rPr>
              <a:t>full-time.</a:t>
            </a:r>
            <a:endParaRPr lang="en-US" sz="2800" dirty="0">
              <a:latin typeface="Gill Sans MT" panose="020B0502020104020203" pitchFamily="34" charset="0"/>
            </a:endParaRPr>
          </a:p>
          <a:p>
            <a:r>
              <a:rPr lang="en-US" sz="2800" dirty="0">
                <a:latin typeface="Gill Sans MT" panose="020B0502020104020203" pitchFamily="34" charset="0"/>
              </a:rPr>
              <a:t>	1 to 11 credits is considered </a:t>
            </a:r>
            <a:r>
              <a:rPr lang="en-US" sz="2800" dirty="0" smtClean="0">
                <a:latin typeface="Gill Sans MT" panose="020B0502020104020203" pitchFamily="34" charset="0"/>
              </a:rPr>
              <a:t>part-time.</a:t>
            </a:r>
          </a:p>
          <a:p>
            <a:pPr marL="0" indent="0">
              <a:buNone/>
            </a:pPr>
            <a:endParaRPr lang="en-US" sz="1200" dirty="0">
              <a:latin typeface="Gill Sans MT" panose="020B050202010402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16"/>
              </a:spcBef>
              <a:buNone/>
            </a:pPr>
            <a:endParaRPr lang="en-US" sz="2000" dirty="0">
              <a:latin typeface="Gill Sans MT" panose="020B0502020104020203" pitchFamily="34" charset="0"/>
              <a:cs typeface="Times New Roman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632207"/>
            <a:ext cx="8255000" cy="738664"/>
          </a:xfrm>
        </p:spPr>
        <p:txBody>
          <a:bodyPr/>
          <a:lstStyle/>
          <a:p>
            <a:r>
              <a:rPr lang="en-US" sz="4800" dirty="0" smtClean="0"/>
              <a:t>Full-Time &amp; Part-time Status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091094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16"/>
              </a:spcBef>
              <a:buNone/>
            </a:pPr>
            <a:r>
              <a:rPr lang="en-US" sz="2800" dirty="0" smtClean="0">
                <a:latin typeface="Gill Sans MT" panose="020B0502020104020203" pitchFamily="34" charset="0"/>
              </a:rPr>
              <a:t>If you plan </a:t>
            </a:r>
            <a:r>
              <a:rPr lang="en-US" sz="2800" dirty="0">
                <a:latin typeface="Gill Sans MT" panose="020B0502020104020203" pitchFamily="34" charset="0"/>
              </a:rPr>
              <a:t>to graduate or transfer in </a:t>
            </a:r>
            <a:r>
              <a:rPr lang="en-US" sz="2800" b="1" i="1" dirty="0">
                <a:latin typeface="Gill Sans MT" panose="020B0502020104020203" pitchFamily="34" charset="0"/>
              </a:rPr>
              <a:t>two years </a:t>
            </a:r>
            <a:r>
              <a:rPr lang="en-US" sz="2800" b="1" i="1" dirty="0" smtClean="0">
                <a:latin typeface="Gill Sans MT" panose="020B0502020104020203" pitchFamily="34" charset="0"/>
              </a:rPr>
              <a:t>you must be </a:t>
            </a:r>
            <a:r>
              <a:rPr lang="en-US" sz="2800" b="1" i="1" dirty="0">
                <a:latin typeface="Gill Sans MT" panose="020B0502020104020203" pitchFamily="34" charset="0"/>
              </a:rPr>
              <a:t>registered for at least 15 credits per semester</a:t>
            </a:r>
            <a:r>
              <a:rPr lang="en-US" sz="2800" dirty="0">
                <a:latin typeface="Gill Sans MT" panose="020B0502020104020203" pitchFamily="34" charset="0"/>
              </a:rPr>
              <a:t> (successfully completing </a:t>
            </a:r>
            <a:r>
              <a:rPr lang="en-US" sz="2800" b="1" dirty="0">
                <a:latin typeface="Gill Sans MT" panose="020B0502020104020203" pitchFamily="34" charset="0"/>
              </a:rPr>
              <a:t>5</a:t>
            </a:r>
            <a:r>
              <a:rPr lang="en-US" sz="2800" dirty="0">
                <a:latin typeface="Gill Sans MT" panose="020B0502020104020203" pitchFamily="34" charset="0"/>
              </a:rPr>
              <a:t> courses per semester</a:t>
            </a:r>
            <a:r>
              <a:rPr lang="en-US" sz="2800" dirty="0" smtClean="0">
                <a:latin typeface="Gill Sans MT" panose="020B0502020104020203" pitchFamily="34" charset="0"/>
              </a:rPr>
              <a:t>).</a:t>
            </a:r>
            <a:endParaRPr lang="en-US" sz="2800" dirty="0">
              <a:latin typeface="Gill Sans MT" panose="020B0502020104020203" pitchFamily="34" charset="0"/>
            </a:endParaRPr>
          </a:p>
          <a:p>
            <a:pPr marL="0" indent="0">
              <a:spcBef>
                <a:spcPts val="16"/>
              </a:spcBef>
              <a:buNone/>
            </a:pPr>
            <a:endParaRPr lang="en-US" sz="1200" dirty="0" smtClean="0">
              <a:latin typeface="Gill Sans MT" panose="020B0502020104020203" pitchFamily="34" charset="0"/>
            </a:endParaRPr>
          </a:p>
          <a:p>
            <a:pPr marL="0" indent="0">
              <a:spcBef>
                <a:spcPts val="16"/>
              </a:spcBef>
              <a:buNone/>
            </a:pPr>
            <a:r>
              <a:rPr lang="en-US" sz="2800" dirty="0" smtClean="0">
                <a:latin typeface="Gill Sans MT" panose="020B0502020104020203" pitchFamily="34" charset="0"/>
              </a:rPr>
              <a:t>If you have been </a:t>
            </a:r>
            <a:r>
              <a:rPr lang="en-US" sz="2800" dirty="0">
                <a:latin typeface="Gill Sans MT" panose="020B0502020104020203" pitchFamily="34" charset="0"/>
              </a:rPr>
              <a:t>accepted into CCRI as </a:t>
            </a:r>
            <a:r>
              <a:rPr lang="en-US" sz="2800" dirty="0" smtClean="0">
                <a:latin typeface="Gill Sans MT" panose="020B0502020104020203" pitchFamily="34" charset="0"/>
              </a:rPr>
              <a:t>a </a:t>
            </a:r>
            <a:r>
              <a:rPr lang="en-US" sz="2800" b="1" i="1" dirty="0" smtClean="0">
                <a:latin typeface="Gill Sans MT" panose="020B0502020104020203" pitchFamily="34" charset="0"/>
              </a:rPr>
              <a:t>Promise Scholar, you are required to earn at least 30 credits each academic year</a:t>
            </a:r>
            <a:r>
              <a:rPr lang="en-US" sz="2800" dirty="0" smtClean="0">
                <a:latin typeface="Gill Sans MT" panose="020B0502020104020203" pitchFamily="34" charset="0"/>
              </a:rPr>
              <a:t> to remain eligible to participate in the program.</a:t>
            </a:r>
            <a:endParaRPr lang="en-US" sz="2800" dirty="0">
              <a:latin typeface="Gill Sans MT" panose="020B0502020104020203" pitchFamily="34" charset="0"/>
              <a:cs typeface="Times New Roman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44500" y="643224"/>
            <a:ext cx="8255000" cy="738664"/>
          </a:xfrm>
        </p:spPr>
        <p:txBody>
          <a:bodyPr/>
          <a:lstStyle/>
          <a:p>
            <a:r>
              <a:rPr lang="en-US" sz="4800" dirty="0" smtClean="0"/>
              <a:t>Graduating in Two Years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206633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9900" y="1373096"/>
            <a:ext cx="8229600" cy="3853901"/>
          </a:xfrm>
        </p:spPr>
        <p:txBody>
          <a:bodyPr/>
          <a:lstStyle/>
          <a:p>
            <a:pPr marL="0" lvl="1" indent="0">
              <a:buSzPct val="70000"/>
              <a:buNone/>
            </a:pPr>
            <a:r>
              <a:rPr lang="en-US" altLang="en-US" sz="2800" dirty="0" smtClean="0">
                <a:latin typeface="Gill Sans MT" panose="020B0502020104020203" pitchFamily="34" charset="0"/>
              </a:rPr>
              <a:t>This office issues bills, collects payments and issues refunds. </a:t>
            </a:r>
            <a:r>
              <a:rPr lang="en-US" altLang="en-US" sz="2800" i="1" dirty="0" smtClean="0">
                <a:latin typeface="Gill Sans MT" panose="020B0502020104020203" pitchFamily="34" charset="0"/>
              </a:rPr>
              <a:t>Visit </a:t>
            </a:r>
            <a:r>
              <a:rPr lang="en-US" altLang="en-US" sz="2800" b="1" i="1" dirty="0" smtClean="0">
                <a:latin typeface="Gill Sans MT" panose="020B0502020104020203" pitchFamily="34" charset="0"/>
              </a:rPr>
              <a:t>www.ccri.edu/bursar</a:t>
            </a:r>
            <a:r>
              <a:rPr lang="en-US" altLang="en-US" sz="2800" i="1" dirty="0" smtClean="0">
                <a:latin typeface="Gill Sans MT" panose="020B0502020104020203" pitchFamily="34" charset="0"/>
              </a:rPr>
              <a:t> for more information.</a:t>
            </a:r>
          </a:p>
          <a:p>
            <a:pPr marL="0" lvl="1" indent="0">
              <a:buSzPct val="70000"/>
              <a:buNone/>
            </a:pPr>
            <a:endParaRPr lang="en-US" altLang="en-US" sz="1200" dirty="0" smtClean="0">
              <a:latin typeface="Gill Sans MT" panose="020B0502020104020203" pitchFamily="34" charset="0"/>
            </a:endParaRPr>
          </a:p>
          <a:p>
            <a:pPr marL="571500" lvl="1" indent="-571500">
              <a:buSzPct val="70000"/>
              <a:buFont typeface="Arial" panose="020B0604020202020204" pitchFamily="34" charset="0"/>
              <a:buChar char="•"/>
            </a:pPr>
            <a:r>
              <a:rPr lang="en-US" altLang="en-US" sz="2600" dirty="0" smtClean="0">
                <a:latin typeface="Gill Sans MT" panose="020B0502020104020203" pitchFamily="34" charset="0"/>
              </a:rPr>
              <a:t>Your </a:t>
            </a:r>
            <a:r>
              <a:rPr lang="en-US" altLang="en-US" sz="2600" dirty="0">
                <a:latin typeface="Gill Sans MT" panose="020B0502020104020203" pitchFamily="34" charset="0"/>
              </a:rPr>
              <a:t>tuition </a:t>
            </a:r>
            <a:r>
              <a:rPr lang="en-US" altLang="en-US" sz="2600" dirty="0" smtClean="0">
                <a:latin typeface="Gill Sans MT" panose="020B0502020104020203" pitchFamily="34" charset="0"/>
              </a:rPr>
              <a:t>and </a:t>
            </a:r>
            <a:r>
              <a:rPr lang="en-US" altLang="en-US" sz="2600" dirty="0">
                <a:latin typeface="Gill Sans MT" panose="020B0502020104020203" pitchFamily="34" charset="0"/>
              </a:rPr>
              <a:t>financial aid needs to be paid </a:t>
            </a:r>
            <a:r>
              <a:rPr lang="en-US" altLang="en-US" sz="2600" dirty="0" smtClean="0">
                <a:latin typeface="Gill Sans MT" panose="020B0502020104020203" pitchFamily="34" charset="0"/>
              </a:rPr>
              <a:t>or </a:t>
            </a:r>
            <a:r>
              <a:rPr lang="en-US" altLang="en-US" sz="2600" dirty="0">
                <a:latin typeface="Gill Sans MT" panose="020B0502020104020203" pitchFamily="34" charset="0"/>
              </a:rPr>
              <a:t>in order by the due </a:t>
            </a:r>
            <a:r>
              <a:rPr lang="en-US" altLang="en-US" sz="2600" dirty="0" smtClean="0">
                <a:latin typeface="Gill Sans MT" panose="020B0502020104020203" pitchFamily="34" charset="0"/>
              </a:rPr>
              <a:t>date each semester.</a:t>
            </a:r>
            <a:endParaRPr lang="en-US" altLang="en-US" sz="2600" dirty="0">
              <a:latin typeface="Gill Sans MT" panose="020B0502020104020203" pitchFamily="34" charset="0"/>
            </a:endParaRPr>
          </a:p>
          <a:p>
            <a:pPr marL="571500" lvl="1" indent="-571500">
              <a:buSzPct val="70000"/>
              <a:buFont typeface="Arial" panose="020B0604020202020204" pitchFamily="34" charset="0"/>
              <a:buChar char="•"/>
            </a:pPr>
            <a:r>
              <a:rPr lang="en-US" altLang="en-US" sz="2600" dirty="0">
                <a:latin typeface="Gill Sans MT" panose="020B0502020104020203" pitchFamily="34" charset="0"/>
              </a:rPr>
              <a:t>Tuition is always due before the semester </a:t>
            </a:r>
            <a:r>
              <a:rPr lang="en-US" altLang="en-US" sz="2600" dirty="0" smtClean="0">
                <a:latin typeface="Gill Sans MT" panose="020B0502020104020203" pitchFamily="34" charset="0"/>
              </a:rPr>
              <a:t>begins. </a:t>
            </a:r>
          </a:p>
          <a:p>
            <a:pPr marL="571500" lvl="1" indent="-571500">
              <a:buSzPct val="70000"/>
              <a:buFont typeface="Arial" panose="020B0604020202020204" pitchFamily="34" charset="0"/>
              <a:buChar char="•"/>
            </a:pPr>
            <a:r>
              <a:rPr lang="en-US" altLang="en-US" sz="2600" dirty="0" smtClean="0">
                <a:latin typeface="Gill Sans MT" panose="020B0502020104020203" pitchFamily="34" charset="0"/>
              </a:rPr>
              <a:t>You may pay your bill online (MyCCRI), by mail or in person.</a:t>
            </a:r>
          </a:p>
          <a:p>
            <a:pPr marL="571500" lvl="1" indent="-571500">
              <a:buSzPct val="70000"/>
              <a:buFont typeface="Arial" panose="020B0604020202020204" pitchFamily="34" charset="0"/>
              <a:buChar char="•"/>
            </a:pPr>
            <a:endParaRPr lang="en-US" sz="2800" dirty="0" smtClean="0"/>
          </a:p>
          <a:p>
            <a:pPr marL="0" lvl="1" indent="0">
              <a:buSzPct val="70000"/>
              <a:buNone/>
            </a:pPr>
            <a:endParaRPr lang="en-US" altLang="en-US" sz="2800" dirty="0" smtClean="0">
              <a:latin typeface="Gill Sans MT" panose="020B0502020104020203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44500" y="643224"/>
            <a:ext cx="8255000" cy="738664"/>
          </a:xfrm>
        </p:spPr>
        <p:txBody>
          <a:bodyPr/>
          <a:lstStyle/>
          <a:p>
            <a:r>
              <a:rPr lang="en-US" sz="4800" dirty="0" smtClean="0"/>
              <a:t>The Bursar’s Office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213501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/>
              <a:t>EasyPay</a:t>
            </a:r>
            <a:r>
              <a:rPr lang="en-US" sz="2800" dirty="0"/>
              <a:t> is an interest-free monthly payment plan available to all students who meet the payment-plan criteria regardless of financial need. It is offered for the fall, spring and summer semesters. </a:t>
            </a:r>
            <a:endParaRPr lang="en-US" sz="2800" dirty="0" smtClean="0"/>
          </a:p>
          <a:p>
            <a:r>
              <a:rPr lang="en-US" sz="2800" dirty="0"/>
              <a:t>Registration is simple and handled completely by </a:t>
            </a:r>
            <a:r>
              <a:rPr lang="en-US" sz="2800" dirty="0" smtClean="0"/>
              <a:t>the Bursar's </a:t>
            </a:r>
            <a:r>
              <a:rPr lang="en-US" sz="2800" dirty="0"/>
              <a:t>Office for a $30.00 enrollment fee per semester. 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44500" y="643224"/>
            <a:ext cx="8255000" cy="615553"/>
          </a:xfrm>
        </p:spPr>
        <p:txBody>
          <a:bodyPr/>
          <a:lstStyle/>
          <a:p>
            <a:r>
              <a:rPr lang="en-US" sz="4000" dirty="0" err="1" smtClean="0"/>
              <a:t>EasyPay</a:t>
            </a:r>
            <a:r>
              <a:rPr lang="en-US" sz="4000" dirty="0" smtClean="0"/>
              <a:t> – Monthly Payment Plan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202553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sz="2800" dirty="0">
                <a:latin typeface="Gill Sans MT" panose="020B0502020104020203" pitchFamily="34" charset="0"/>
              </a:rPr>
              <a:t>The CCRI Foundation &amp; Alumni Association have several scholarships </a:t>
            </a:r>
            <a:r>
              <a:rPr lang="en-US" sz="2800" dirty="0" smtClean="0">
                <a:latin typeface="Gill Sans MT" panose="020B0502020104020203" pitchFamily="34" charset="0"/>
              </a:rPr>
              <a:t>available </a:t>
            </a:r>
            <a:r>
              <a:rPr lang="en-US" sz="2800" dirty="0">
                <a:latin typeface="Gill Sans MT" panose="020B0502020104020203" pitchFamily="34" charset="0"/>
              </a:rPr>
              <a:t>to </a:t>
            </a:r>
            <a:r>
              <a:rPr lang="en-US" sz="2800" dirty="0" smtClean="0">
                <a:latin typeface="Gill Sans MT" panose="020B0502020104020203" pitchFamily="34" charset="0"/>
              </a:rPr>
              <a:t>you. </a:t>
            </a:r>
          </a:p>
          <a:p>
            <a:pPr marL="0" indent="0">
              <a:buNone/>
              <a:defRPr/>
            </a:pPr>
            <a:endParaRPr lang="en-US" sz="1200" dirty="0">
              <a:latin typeface="Gill Sans MT" panose="020B0502020104020203" pitchFamily="34" charset="0"/>
            </a:endParaRPr>
          </a:p>
          <a:p>
            <a:pPr>
              <a:defRPr/>
            </a:pPr>
            <a:r>
              <a:rPr lang="en-US" sz="2800" dirty="0" smtClean="0">
                <a:latin typeface="Gill Sans MT" panose="020B0502020104020203" pitchFamily="34" charset="0"/>
              </a:rPr>
              <a:t>Criteria</a:t>
            </a:r>
            <a:r>
              <a:rPr lang="en-US" sz="2800" dirty="0">
                <a:latin typeface="Gill Sans MT" panose="020B0502020104020203" pitchFamily="34" charset="0"/>
              </a:rPr>
              <a:t>, application deadlines, and award amounts </a:t>
            </a:r>
            <a:r>
              <a:rPr lang="en-US" sz="2800" dirty="0" smtClean="0">
                <a:latin typeface="Gill Sans MT" panose="020B0502020104020203" pitchFamily="34" charset="0"/>
              </a:rPr>
              <a:t>differ.  </a:t>
            </a:r>
            <a:endParaRPr lang="en-US" sz="2800" dirty="0">
              <a:latin typeface="Gill Sans MT" panose="020B0502020104020203" pitchFamily="34" charset="0"/>
            </a:endParaRPr>
          </a:p>
          <a:p>
            <a:pPr>
              <a:defRPr/>
            </a:pPr>
            <a:r>
              <a:rPr lang="en-US" sz="2800" dirty="0">
                <a:latin typeface="Gill Sans MT" panose="020B0502020104020203" pitchFamily="34" charset="0"/>
              </a:rPr>
              <a:t>Scholarships available to incoming, continuing, transferring, and graduating </a:t>
            </a:r>
            <a:r>
              <a:rPr lang="en-US" sz="2800" dirty="0" smtClean="0">
                <a:latin typeface="Gill Sans MT" panose="020B0502020104020203" pitchFamily="34" charset="0"/>
              </a:rPr>
              <a:t>students. </a:t>
            </a:r>
            <a:endParaRPr lang="en-US" sz="2800" dirty="0">
              <a:latin typeface="Gill Sans MT" panose="020B0502020104020203" pitchFamily="34" charset="0"/>
            </a:endParaRPr>
          </a:p>
          <a:p>
            <a:pPr marL="0" indent="0">
              <a:buNone/>
              <a:defRPr/>
            </a:pPr>
            <a:endParaRPr lang="en-US" sz="1200" dirty="0">
              <a:latin typeface="Gill Sans MT" panose="020B0502020104020203" pitchFamily="34" charset="0"/>
            </a:endParaRPr>
          </a:p>
          <a:p>
            <a:pPr marL="0" indent="0">
              <a:buNone/>
              <a:defRPr/>
            </a:pPr>
            <a:r>
              <a:rPr lang="en-US" sz="2800" dirty="0" smtClean="0">
                <a:latin typeface="Gill Sans MT" panose="020B0502020104020203" pitchFamily="34" charset="0"/>
              </a:rPr>
              <a:t>Visit </a:t>
            </a:r>
            <a:r>
              <a:rPr lang="en-US" sz="2800" i="1" dirty="0">
                <a:latin typeface="Gill Sans MT" panose="020B0502020104020203" pitchFamily="34" charset="0"/>
              </a:rPr>
              <a:t>www.ccri.edu/foundation</a:t>
            </a:r>
            <a:r>
              <a:rPr lang="en-US" sz="2800" dirty="0">
                <a:latin typeface="Gill Sans MT" panose="020B0502020104020203" pitchFamily="34" charset="0"/>
              </a:rPr>
              <a:t> for more </a:t>
            </a:r>
            <a:r>
              <a:rPr lang="en-US" sz="2800" dirty="0" smtClean="0">
                <a:latin typeface="Gill Sans MT" panose="020B0502020104020203" pitchFamily="34" charset="0"/>
              </a:rPr>
              <a:t>information.</a:t>
            </a:r>
            <a:endParaRPr lang="en-US" sz="2800" dirty="0">
              <a:latin typeface="Gill Sans MT" panose="020B0502020104020203" pitchFamily="34" charset="0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  <a:defRPr/>
            </a:pPr>
            <a:endParaRPr lang="en-US" dirty="0">
              <a:latin typeface="Gill Sans MT" panose="020B0502020104020203" pitchFamily="34" charset="0"/>
            </a:endParaRPr>
          </a:p>
          <a:p>
            <a:pPr marL="0" indent="0">
              <a:buNone/>
              <a:defRPr/>
            </a:pPr>
            <a:endParaRPr lang="en-US" sz="800" dirty="0">
              <a:latin typeface="Gill Sans MT" panose="020B0502020104020203" pitchFamily="34" charset="0"/>
            </a:endParaRPr>
          </a:p>
          <a:p>
            <a:pPr marL="0" indent="0">
              <a:buClrTx/>
              <a:buNone/>
              <a:defRPr/>
            </a:pPr>
            <a:endParaRPr lang="en-US" sz="800" dirty="0">
              <a:latin typeface="Gill Sans MT" panose="020B0502020104020203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44500" y="643224"/>
            <a:ext cx="8255000" cy="738664"/>
          </a:xfrm>
        </p:spPr>
        <p:txBody>
          <a:bodyPr/>
          <a:lstStyle/>
          <a:p>
            <a:r>
              <a:rPr lang="en-US" sz="4800" dirty="0" smtClean="0"/>
              <a:t>Scholarship Opportunities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804242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buSzPct val="70000"/>
              <a:buNone/>
            </a:pPr>
            <a:r>
              <a:rPr lang="en-US" altLang="en-US" sz="2800" dirty="0">
                <a:latin typeface="Gill Sans MT" panose="020B0502020104020203" pitchFamily="34" charset="0"/>
              </a:rPr>
              <a:t>If you register for courses but decide not to </a:t>
            </a:r>
            <a:r>
              <a:rPr lang="en-US" altLang="en-US" sz="2800" dirty="0" smtClean="0">
                <a:latin typeface="Gill Sans MT" panose="020B0502020104020203" pitchFamily="34" charset="0"/>
              </a:rPr>
              <a:t>attend, </a:t>
            </a:r>
            <a:r>
              <a:rPr lang="en-US" altLang="en-US" sz="2800" b="1" i="1" dirty="0">
                <a:latin typeface="Gill Sans MT" panose="020B0502020104020203" pitchFamily="34" charset="0"/>
              </a:rPr>
              <a:t>you must drop the </a:t>
            </a:r>
            <a:r>
              <a:rPr lang="en-US" altLang="en-US" sz="2800" b="1" i="1" dirty="0" smtClean="0">
                <a:latin typeface="Gill Sans MT" panose="020B0502020104020203" pitchFamily="34" charset="0"/>
              </a:rPr>
              <a:t>courses via MyCCRI.</a:t>
            </a:r>
            <a:endParaRPr lang="en-US" altLang="en-US" sz="2800" b="1" i="1" dirty="0">
              <a:latin typeface="Gill Sans MT" panose="020B0502020104020203" pitchFamily="34" charset="0"/>
            </a:endParaRPr>
          </a:p>
          <a:p>
            <a:pPr marL="571500" lvl="1" indent="-571500">
              <a:buSzPct val="70000"/>
              <a:buFont typeface="Arial" panose="020B0604020202020204" pitchFamily="34" charset="0"/>
              <a:buChar char="•"/>
            </a:pPr>
            <a:r>
              <a:rPr lang="en-US" altLang="en-US" sz="2800" dirty="0" smtClean="0">
                <a:latin typeface="Gill Sans MT" panose="020B0502020104020203" pitchFamily="34" charset="0"/>
              </a:rPr>
              <a:t>If you don’t officially drop your courses you will have an unpaid balance.</a:t>
            </a:r>
            <a:endParaRPr lang="en-US" altLang="en-US" sz="2800" dirty="0">
              <a:latin typeface="Gill Sans MT" panose="020B0502020104020203" pitchFamily="34" charset="0"/>
            </a:endParaRPr>
          </a:p>
          <a:p>
            <a:pPr marL="571500" lvl="1" indent="-571500">
              <a:buSzPct val="70000"/>
              <a:buFont typeface="Arial" panose="020B0604020202020204" pitchFamily="34" charset="0"/>
              <a:buChar char="•"/>
            </a:pPr>
            <a:r>
              <a:rPr lang="en-US" altLang="en-US" sz="2800" dirty="0" smtClean="0">
                <a:latin typeface="Gill Sans MT" panose="020B0502020104020203" pitchFamily="34" charset="0"/>
              </a:rPr>
              <a:t>You cannot attend CCRI or access transcripts if you have an unpaid balance.</a:t>
            </a:r>
            <a:endParaRPr lang="en-US" altLang="en-US" sz="2800" dirty="0">
              <a:latin typeface="Gill Sans MT" panose="020B0502020104020203" pitchFamily="34" charset="0"/>
            </a:endParaRPr>
          </a:p>
          <a:p>
            <a:pPr marL="571500" lvl="1" indent="-571500">
              <a:buSzPct val="70000"/>
              <a:buFont typeface="Arial" panose="020B0604020202020204" pitchFamily="34" charset="0"/>
              <a:buChar char="•"/>
            </a:pPr>
            <a:r>
              <a:rPr lang="en-US" altLang="en-US" sz="2800" dirty="0">
                <a:latin typeface="Gill Sans MT" panose="020B0502020104020203" pitchFamily="34" charset="0"/>
              </a:rPr>
              <a:t>Delinquent accounts </a:t>
            </a:r>
            <a:r>
              <a:rPr lang="en-US" altLang="en-US" sz="2800" dirty="0" smtClean="0">
                <a:latin typeface="Gill Sans MT" panose="020B0502020104020203" pitchFamily="34" charset="0"/>
              </a:rPr>
              <a:t>are </a:t>
            </a:r>
            <a:r>
              <a:rPr lang="en-US" altLang="en-US" sz="2800" dirty="0">
                <a:latin typeface="Gill Sans MT" panose="020B0502020104020203" pitchFamily="34" charset="0"/>
              </a:rPr>
              <a:t>reported to national credit </a:t>
            </a:r>
            <a:r>
              <a:rPr lang="en-US" altLang="en-US" sz="2800" dirty="0" smtClean="0">
                <a:latin typeface="Gill Sans MT" panose="020B0502020104020203" pitchFamily="34" charset="0"/>
              </a:rPr>
              <a:t>bureaus.</a:t>
            </a:r>
            <a:endParaRPr lang="en-US" altLang="en-US" sz="2800" dirty="0">
              <a:latin typeface="Gill Sans MT" panose="020B0502020104020203" pitchFamily="34" charset="0"/>
            </a:endParaRPr>
          </a:p>
          <a:p>
            <a:pPr marL="0" lvl="1" algn="r">
              <a:buSzPct val="70000"/>
            </a:pPr>
            <a:endParaRPr lang="en-US" altLang="en-US" sz="2800" dirty="0">
              <a:latin typeface="Gill Sans MT" panose="020B050202010402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16"/>
              </a:spcBef>
              <a:buNone/>
            </a:pPr>
            <a:endParaRPr lang="en-US" sz="2800" dirty="0">
              <a:latin typeface="Gill Sans MT" panose="020B0502020104020203" pitchFamily="34" charset="0"/>
              <a:cs typeface="Times New Roman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44500" y="643224"/>
            <a:ext cx="8255000" cy="738664"/>
          </a:xfrm>
        </p:spPr>
        <p:txBody>
          <a:bodyPr/>
          <a:lstStyle/>
          <a:p>
            <a:r>
              <a:rPr lang="en-US" sz="4800" dirty="0" smtClean="0"/>
              <a:t>Your Financial Responsibilities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81600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CRI Theme">
      <a:dk1>
        <a:srgbClr val="141313"/>
      </a:dk1>
      <a:lt1>
        <a:sysClr val="window" lastClr="FFFFFF"/>
      </a:lt1>
      <a:dk2>
        <a:srgbClr val="505150"/>
      </a:dk2>
      <a:lt2>
        <a:srgbClr val="EEECE1"/>
      </a:lt2>
      <a:accent1>
        <a:srgbClr val="00542C"/>
      </a:accent1>
      <a:accent2>
        <a:srgbClr val="FBCA19"/>
      </a:accent2>
      <a:accent3>
        <a:srgbClr val="73B632"/>
      </a:accent3>
      <a:accent4>
        <a:srgbClr val="E7872B"/>
      </a:accent4>
      <a:accent5>
        <a:srgbClr val="68BBB0"/>
      </a:accent5>
      <a:accent6>
        <a:srgbClr val="9A8F36"/>
      </a:accent6>
      <a:hlink>
        <a:srgbClr val="ECD99F"/>
      </a:hlink>
      <a:folHlink>
        <a:srgbClr val="8A929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852</Words>
  <Application>Microsoft Office PowerPoint</Application>
  <PresentationFormat>On-screen Show (4:3)</PresentationFormat>
  <Paragraphs>85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Gill Sans</vt:lpstr>
      <vt:lpstr>Gill Sans MT</vt:lpstr>
      <vt:lpstr>Times New Roman</vt:lpstr>
      <vt:lpstr>Office Theme</vt:lpstr>
      <vt:lpstr>The Cost of College</vt:lpstr>
      <vt:lpstr>Hidden Costs to Consider</vt:lpstr>
      <vt:lpstr>Your Semester Bill</vt:lpstr>
      <vt:lpstr>Full-Time &amp; Part-time Status</vt:lpstr>
      <vt:lpstr>Graduating in Two Years</vt:lpstr>
      <vt:lpstr>The Bursar’s Office</vt:lpstr>
      <vt:lpstr>EasyPay – Monthly Payment Plan</vt:lpstr>
      <vt:lpstr>Scholarship Opportunities</vt:lpstr>
      <vt:lpstr>Your Financial Responsibilities</vt:lpstr>
      <vt:lpstr>Applying for Financial Aid</vt:lpstr>
      <vt:lpstr>Getting Help to Fill Out FAFSA</vt:lpstr>
      <vt:lpstr>FAFSA Deadlines</vt:lpstr>
      <vt:lpstr>What Happens After You Submit a FAFSA?</vt:lpstr>
      <vt:lpstr>Using MyCCRI to View &amp; Pay Your Bill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CCRI</dc:creator>
  <cp:lastModifiedBy>Galliano, Joanne</cp:lastModifiedBy>
  <cp:revision>65</cp:revision>
  <dcterms:created xsi:type="dcterms:W3CDTF">2017-11-03T13:08:56Z</dcterms:created>
  <dcterms:modified xsi:type="dcterms:W3CDTF">2018-01-09T18:33:40Z</dcterms:modified>
</cp:coreProperties>
</file>