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7" r:id="rId3"/>
    <p:sldId id="308" r:id="rId4"/>
    <p:sldId id="307" r:id="rId5"/>
    <p:sldId id="306" r:id="rId6"/>
    <p:sldId id="296" r:id="rId7"/>
    <p:sldId id="294" r:id="rId8"/>
    <p:sldId id="298" r:id="rId9"/>
    <p:sldId id="299" r:id="rId10"/>
    <p:sldId id="302" r:id="rId11"/>
    <p:sldId id="295" r:id="rId12"/>
    <p:sldId id="300" r:id="rId13"/>
    <p:sldId id="301" r:id="rId14"/>
    <p:sldId id="303" r:id="rId15"/>
    <p:sldId id="304" r:id="rId16"/>
    <p:sldId id="305" r:id="rId17"/>
    <p:sldId id="256" r:id="rId18"/>
    <p:sldId id="260" r:id="rId19"/>
    <p:sldId id="262" r:id="rId20"/>
    <p:sldId id="261" r:id="rId21"/>
    <p:sldId id="264" r:id="rId22"/>
    <p:sldId id="257" r:id="rId23"/>
    <p:sldId id="312" r:id="rId24"/>
    <p:sldId id="263" r:id="rId25"/>
    <p:sldId id="265" r:id="rId26"/>
    <p:sldId id="310" r:id="rId27"/>
    <p:sldId id="311" r:id="rId28"/>
    <p:sldId id="271" r:id="rId29"/>
    <p:sldId id="266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2BBB0-1BE2-45C8-A425-C095FAA7FC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BB806-296E-434D-AF21-0E574970F571}">
      <dgm:prSet/>
      <dgm:spPr/>
      <dgm:t>
        <a:bodyPr/>
        <a:lstStyle/>
        <a:p>
          <a:pPr rtl="0"/>
          <a:r>
            <a:rPr lang="en-US" dirty="0" smtClean="0"/>
            <a:t>455-6028:  Flanagan Campus/Lincoln</a:t>
          </a:r>
          <a:endParaRPr lang="en-US" dirty="0"/>
        </a:p>
      </dgm:t>
    </dgm:pt>
    <dgm:pt modelId="{8966DD75-C3B5-4492-A741-45A9684E6A72}" type="parTrans" cxnId="{B9B3EE83-B0E0-4385-B6E9-5DCDCBF5E6B9}">
      <dgm:prSet/>
      <dgm:spPr/>
      <dgm:t>
        <a:bodyPr/>
        <a:lstStyle/>
        <a:p>
          <a:endParaRPr lang="en-US"/>
        </a:p>
      </dgm:t>
    </dgm:pt>
    <dgm:pt modelId="{AF1BE199-BACF-4837-9DE6-910843326A34}" type="sibTrans" cxnId="{B9B3EE83-B0E0-4385-B6E9-5DCDCBF5E6B9}">
      <dgm:prSet/>
      <dgm:spPr/>
      <dgm:t>
        <a:bodyPr/>
        <a:lstStyle/>
        <a:p>
          <a:endParaRPr lang="en-US"/>
        </a:p>
      </dgm:t>
    </dgm:pt>
    <dgm:pt modelId="{D44922A2-D70E-45C1-9A40-51436D248281}">
      <dgm:prSet/>
      <dgm:spPr/>
      <dgm:t>
        <a:bodyPr/>
        <a:lstStyle/>
        <a:p>
          <a:pPr rtl="0"/>
          <a:r>
            <a:rPr lang="en-US" dirty="0" smtClean="0"/>
            <a:t>455-6028 :  Knight Campus/Warwick</a:t>
          </a:r>
          <a:endParaRPr lang="en-US" dirty="0"/>
        </a:p>
      </dgm:t>
    </dgm:pt>
    <dgm:pt modelId="{08D7BFF1-54C1-4514-93DC-51EAB22694DD}" type="parTrans" cxnId="{EDB5FEBB-E74B-4169-8275-66C64124191D}">
      <dgm:prSet/>
      <dgm:spPr/>
      <dgm:t>
        <a:bodyPr/>
        <a:lstStyle/>
        <a:p>
          <a:endParaRPr lang="en-US"/>
        </a:p>
      </dgm:t>
    </dgm:pt>
    <dgm:pt modelId="{A18E89C9-344A-4DCB-8AAC-B994D96F21FF}" type="sibTrans" cxnId="{EDB5FEBB-E74B-4169-8275-66C64124191D}">
      <dgm:prSet/>
      <dgm:spPr/>
      <dgm:t>
        <a:bodyPr/>
        <a:lstStyle/>
        <a:p>
          <a:endParaRPr lang="en-US"/>
        </a:p>
      </dgm:t>
    </dgm:pt>
    <dgm:pt modelId="{8A1C9996-862B-478F-8895-C57213327A5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smtClean="0"/>
            <a:t>455-6028 :  Liston Campus/Providence</a:t>
          </a:r>
          <a:endParaRPr lang="en-US"/>
        </a:p>
      </dgm:t>
    </dgm:pt>
    <dgm:pt modelId="{2C142DC5-8E38-4D15-85E9-3F1D067B2529}" type="parTrans" cxnId="{5B4508A9-0219-44A3-A7E5-8ED8401F639B}">
      <dgm:prSet/>
      <dgm:spPr/>
      <dgm:t>
        <a:bodyPr/>
        <a:lstStyle/>
        <a:p>
          <a:endParaRPr lang="en-US"/>
        </a:p>
      </dgm:t>
    </dgm:pt>
    <dgm:pt modelId="{5C6F0327-25A8-44D1-8EF0-8F3DE5B4CEB2}" type="sibTrans" cxnId="{5B4508A9-0219-44A3-A7E5-8ED8401F639B}">
      <dgm:prSet/>
      <dgm:spPr/>
      <dgm:t>
        <a:bodyPr/>
        <a:lstStyle/>
        <a:p>
          <a:endParaRPr lang="en-US"/>
        </a:p>
      </dgm:t>
    </dgm:pt>
    <dgm:pt modelId="{0FCEE518-397F-4963-9C50-55FB4AFF6656}">
      <dgm:prSet/>
      <dgm:spPr/>
      <dgm:t>
        <a:bodyPr/>
        <a:lstStyle/>
        <a:p>
          <a:pPr rtl="0"/>
          <a:r>
            <a:rPr lang="en-US" dirty="0" smtClean="0"/>
            <a:t>851-1638:  Newport County Campus</a:t>
          </a:r>
          <a:endParaRPr lang="en-US" dirty="0"/>
        </a:p>
      </dgm:t>
    </dgm:pt>
    <dgm:pt modelId="{4BF15EF9-0494-4F24-AC89-3DE11D589117}" type="parTrans" cxnId="{D9B01ABA-0F36-4083-A19F-E0DAF86E9203}">
      <dgm:prSet/>
      <dgm:spPr/>
      <dgm:t>
        <a:bodyPr/>
        <a:lstStyle/>
        <a:p>
          <a:endParaRPr lang="en-US"/>
        </a:p>
      </dgm:t>
    </dgm:pt>
    <dgm:pt modelId="{CC0F3C6F-6D6F-44B1-9848-A9A9CDDED7B6}" type="sibTrans" cxnId="{D9B01ABA-0F36-4083-A19F-E0DAF86E9203}">
      <dgm:prSet/>
      <dgm:spPr/>
      <dgm:t>
        <a:bodyPr/>
        <a:lstStyle/>
        <a:p>
          <a:endParaRPr lang="en-US"/>
        </a:p>
      </dgm:t>
    </dgm:pt>
    <dgm:pt modelId="{F33AC974-9F89-4D34-B173-D84366C692E4}">
      <dgm:prSet/>
      <dgm:spPr/>
      <dgm:t>
        <a:bodyPr/>
        <a:lstStyle/>
        <a:p>
          <a:pPr rtl="0"/>
          <a:endParaRPr lang="en-US" dirty="0"/>
        </a:p>
      </dgm:t>
    </dgm:pt>
    <dgm:pt modelId="{5C8E505B-C5B6-46F1-BFA9-CE62C8D26739}" type="parTrans" cxnId="{78C96C12-68E5-4CBC-89C8-E8D7FFFD0804}">
      <dgm:prSet/>
      <dgm:spPr/>
      <dgm:t>
        <a:bodyPr/>
        <a:lstStyle/>
        <a:p>
          <a:endParaRPr lang="en-US"/>
        </a:p>
      </dgm:t>
    </dgm:pt>
    <dgm:pt modelId="{527C5231-8C34-480B-8C87-31146BD9BB46}" type="sibTrans" cxnId="{78C96C12-68E5-4CBC-89C8-E8D7FFFD0804}">
      <dgm:prSet/>
      <dgm:spPr/>
      <dgm:t>
        <a:bodyPr/>
        <a:lstStyle/>
        <a:p>
          <a:endParaRPr lang="en-US"/>
        </a:p>
      </dgm:t>
    </dgm:pt>
    <dgm:pt modelId="{4C38ECE6-5114-4F57-88BE-3B69F9E7068F}" type="pres">
      <dgm:prSet presAssocID="{0622BBB0-1BE2-45C8-A425-C095FAA7FC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4BEFB-0AFC-4A4E-AE6D-592EF44A3F27}" type="pres">
      <dgm:prSet presAssocID="{374BB806-296E-434D-AF21-0E574970F5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A442A-D48E-4A66-917B-C10C86017906}" type="pres">
      <dgm:prSet presAssocID="{AF1BE199-BACF-4837-9DE6-910843326A34}" presName="spacer" presStyleCnt="0"/>
      <dgm:spPr/>
    </dgm:pt>
    <dgm:pt modelId="{6EB5E920-1BA4-4F66-86B8-91A920FF0AB8}" type="pres">
      <dgm:prSet presAssocID="{D44922A2-D70E-45C1-9A40-51436D2482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32134-1EF8-422F-B4F2-44EAD4B3DF77}" type="pres">
      <dgm:prSet presAssocID="{A18E89C9-344A-4DCB-8AAC-B994D96F21FF}" presName="spacer" presStyleCnt="0"/>
      <dgm:spPr/>
    </dgm:pt>
    <dgm:pt modelId="{425BF241-4F51-4763-964A-92CE021F1C46}" type="pres">
      <dgm:prSet presAssocID="{8A1C9996-862B-478F-8895-C57213327A5D}" presName="parentText" presStyleLbl="node1" presStyleIdx="2" presStyleCnt="4" custLinFactNeighborX="0" custLinFactNeighborY="28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6C190-D4DB-4DEE-BA07-371807A3A17B}" type="pres">
      <dgm:prSet presAssocID="{5C6F0327-25A8-44D1-8EF0-8F3DE5B4CEB2}" presName="spacer" presStyleCnt="0"/>
      <dgm:spPr/>
    </dgm:pt>
    <dgm:pt modelId="{9CB8CF40-5A34-4A2D-B95D-2AD056DB1F77}" type="pres">
      <dgm:prSet presAssocID="{0FCEE518-397F-4963-9C50-55FB4AFF66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5A54-1568-4615-9EAD-88E4BC8B5861}" type="pres">
      <dgm:prSet presAssocID="{0FCEE518-397F-4963-9C50-55FB4AFF66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508A9-0219-44A3-A7E5-8ED8401F639B}" srcId="{0622BBB0-1BE2-45C8-A425-C095FAA7FC11}" destId="{8A1C9996-862B-478F-8895-C57213327A5D}" srcOrd="2" destOrd="0" parTransId="{2C142DC5-8E38-4D15-85E9-3F1D067B2529}" sibTransId="{5C6F0327-25A8-44D1-8EF0-8F3DE5B4CEB2}"/>
    <dgm:cxn modelId="{C7133A2D-7493-484D-A215-5C0A19B21C09}" type="presOf" srcId="{0622BBB0-1BE2-45C8-A425-C095FAA7FC11}" destId="{4C38ECE6-5114-4F57-88BE-3B69F9E7068F}" srcOrd="0" destOrd="0" presId="urn:microsoft.com/office/officeart/2005/8/layout/vList2"/>
    <dgm:cxn modelId="{D9B01ABA-0F36-4083-A19F-E0DAF86E9203}" srcId="{0622BBB0-1BE2-45C8-A425-C095FAA7FC11}" destId="{0FCEE518-397F-4963-9C50-55FB4AFF6656}" srcOrd="3" destOrd="0" parTransId="{4BF15EF9-0494-4F24-AC89-3DE11D589117}" sibTransId="{CC0F3C6F-6D6F-44B1-9848-A9A9CDDED7B6}"/>
    <dgm:cxn modelId="{B9B3EE83-B0E0-4385-B6E9-5DCDCBF5E6B9}" srcId="{0622BBB0-1BE2-45C8-A425-C095FAA7FC11}" destId="{374BB806-296E-434D-AF21-0E574970F571}" srcOrd="0" destOrd="0" parTransId="{8966DD75-C3B5-4492-A741-45A9684E6A72}" sibTransId="{AF1BE199-BACF-4837-9DE6-910843326A34}"/>
    <dgm:cxn modelId="{07917F29-9378-4E3C-83E8-FBEB429EC928}" type="presOf" srcId="{F33AC974-9F89-4D34-B173-D84366C692E4}" destId="{C9125A54-1568-4615-9EAD-88E4BC8B5861}" srcOrd="0" destOrd="0" presId="urn:microsoft.com/office/officeart/2005/8/layout/vList2"/>
    <dgm:cxn modelId="{EDB5FEBB-E74B-4169-8275-66C64124191D}" srcId="{0622BBB0-1BE2-45C8-A425-C095FAA7FC11}" destId="{D44922A2-D70E-45C1-9A40-51436D248281}" srcOrd="1" destOrd="0" parTransId="{08D7BFF1-54C1-4514-93DC-51EAB22694DD}" sibTransId="{A18E89C9-344A-4DCB-8AAC-B994D96F21FF}"/>
    <dgm:cxn modelId="{3989ECDE-41D2-4F6A-A231-E5D412EED247}" type="presOf" srcId="{D44922A2-D70E-45C1-9A40-51436D248281}" destId="{6EB5E920-1BA4-4F66-86B8-91A920FF0AB8}" srcOrd="0" destOrd="0" presId="urn:microsoft.com/office/officeart/2005/8/layout/vList2"/>
    <dgm:cxn modelId="{C4815757-D43F-419B-9B90-1535EAE1DB46}" type="presOf" srcId="{0FCEE518-397F-4963-9C50-55FB4AFF6656}" destId="{9CB8CF40-5A34-4A2D-B95D-2AD056DB1F77}" srcOrd="0" destOrd="0" presId="urn:microsoft.com/office/officeart/2005/8/layout/vList2"/>
    <dgm:cxn modelId="{B85CEDBA-A3D1-4A27-8D77-A7F91EBADDE9}" type="presOf" srcId="{8A1C9996-862B-478F-8895-C57213327A5D}" destId="{425BF241-4F51-4763-964A-92CE021F1C46}" srcOrd="0" destOrd="0" presId="urn:microsoft.com/office/officeart/2005/8/layout/vList2"/>
    <dgm:cxn modelId="{81D564EF-B578-4165-9EE4-C42CD3E847CB}" type="presOf" srcId="{374BB806-296E-434D-AF21-0E574970F571}" destId="{8504BEFB-0AFC-4A4E-AE6D-592EF44A3F27}" srcOrd="0" destOrd="0" presId="urn:microsoft.com/office/officeart/2005/8/layout/vList2"/>
    <dgm:cxn modelId="{78C96C12-68E5-4CBC-89C8-E8D7FFFD0804}" srcId="{0FCEE518-397F-4963-9C50-55FB4AFF6656}" destId="{F33AC974-9F89-4D34-B173-D84366C692E4}" srcOrd="0" destOrd="0" parTransId="{5C8E505B-C5B6-46F1-BFA9-CE62C8D26739}" sibTransId="{527C5231-8C34-480B-8C87-31146BD9BB46}"/>
    <dgm:cxn modelId="{8354BAF2-7CFE-48BD-A574-59FC3B289327}" type="presParOf" srcId="{4C38ECE6-5114-4F57-88BE-3B69F9E7068F}" destId="{8504BEFB-0AFC-4A4E-AE6D-592EF44A3F27}" srcOrd="0" destOrd="0" presId="urn:microsoft.com/office/officeart/2005/8/layout/vList2"/>
    <dgm:cxn modelId="{02BCBA56-AA3F-4446-8779-98A6CA9F8F3B}" type="presParOf" srcId="{4C38ECE6-5114-4F57-88BE-3B69F9E7068F}" destId="{CB3A442A-D48E-4A66-917B-C10C86017906}" srcOrd="1" destOrd="0" presId="urn:microsoft.com/office/officeart/2005/8/layout/vList2"/>
    <dgm:cxn modelId="{B7202FD9-60A5-4113-A3B7-D145F46EEF56}" type="presParOf" srcId="{4C38ECE6-5114-4F57-88BE-3B69F9E7068F}" destId="{6EB5E920-1BA4-4F66-86B8-91A920FF0AB8}" srcOrd="2" destOrd="0" presId="urn:microsoft.com/office/officeart/2005/8/layout/vList2"/>
    <dgm:cxn modelId="{D34F957C-70DC-4D9D-8465-6DD7596FD1C4}" type="presParOf" srcId="{4C38ECE6-5114-4F57-88BE-3B69F9E7068F}" destId="{B4E32134-1EF8-422F-B4F2-44EAD4B3DF77}" srcOrd="3" destOrd="0" presId="urn:microsoft.com/office/officeart/2005/8/layout/vList2"/>
    <dgm:cxn modelId="{7B85FF04-0857-4D46-8723-A8B21B6CBDF3}" type="presParOf" srcId="{4C38ECE6-5114-4F57-88BE-3B69F9E7068F}" destId="{425BF241-4F51-4763-964A-92CE021F1C46}" srcOrd="4" destOrd="0" presId="urn:microsoft.com/office/officeart/2005/8/layout/vList2"/>
    <dgm:cxn modelId="{9D9F84D0-EB3F-4D6B-AE7E-423FB402F4D3}" type="presParOf" srcId="{4C38ECE6-5114-4F57-88BE-3B69F9E7068F}" destId="{85A6C190-D4DB-4DEE-BA07-371807A3A17B}" srcOrd="5" destOrd="0" presId="urn:microsoft.com/office/officeart/2005/8/layout/vList2"/>
    <dgm:cxn modelId="{24972ED4-6E1C-4BEE-B5B1-28E656B421E3}" type="presParOf" srcId="{4C38ECE6-5114-4F57-88BE-3B69F9E7068F}" destId="{9CB8CF40-5A34-4A2D-B95D-2AD056DB1F77}" srcOrd="6" destOrd="0" presId="urn:microsoft.com/office/officeart/2005/8/layout/vList2"/>
    <dgm:cxn modelId="{EC452E18-7212-4E0A-B1B9-E32AB1322989}" type="presParOf" srcId="{4C38ECE6-5114-4F57-88BE-3B69F9E7068F}" destId="{C9125A54-1568-4615-9EAD-88E4BC8B58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4BEFB-0AFC-4A4E-AE6D-592EF44A3F27}">
      <dsp:nvSpPr>
        <dsp:cNvPr id="0" name=""/>
        <dsp:cNvSpPr/>
      </dsp:nvSpPr>
      <dsp:spPr>
        <a:xfrm>
          <a:off x="0" y="30269"/>
          <a:ext cx="426719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455-6028:  Flanagan Campus/Lincoln</a:t>
          </a:r>
          <a:endParaRPr lang="en-US" sz="1900" kern="1200" dirty="0"/>
        </a:p>
      </dsp:txBody>
      <dsp:txXfrm>
        <a:off x="22246" y="52515"/>
        <a:ext cx="4222707" cy="411223"/>
      </dsp:txXfrm>
    </dsp:sp>
    <dsp:sp modelId="{6EB5E920-1BA4-4F66-86B8-91A920FF0AB8}">
      <dsp:nvSpPr>
        <dsp:cNvPr id="0" name=""/>
        <dsp:cNvSpPr/>
      </dsp:nvSpPr>
      <dsp:spPr>
        <a:xfrm>
          <a:off x="0" y="540704"/>
          <a:ext cx="426719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455-6028 :  Knight Campus/Warwick</a:t>
          </a:r>
          <a:endParaRPr lang="en-US" sz="1900" kern="1200" dirty="0"/>
        </a:p>
      </dsp:txBody>
      <dsp:txXfrm>
        <a:off x="22246" y="562950"/>
        <a:ext cx="4222707" cy="411223"/>
      </dsp:txXfrm>
    </dsp:sp>
    <dsp:sp modelId="{425BF241-4F51-4763-964A-92CE021F1C46}">
      <dsp:nvSpPr>
        <dsp:cNvPr id="0" name=""/>
        <dsp:cNvSpPr/>
      </dsp:nvSpPr>
      <dsp:spPr>
        <a:xfrm>
          <a:off x="0" y="1066800"/>
          <a:ext cx="4267199" cy="4557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455-6028 :  Liston Campus/Providence</a:t>
          </a:r>
          <a:endParaRPr lang="en-US" sz="1900" kern="1200"/>
        </a:p>
      </dsp:txBody>
      <dsp:txXfrm>
        <a:off x="22246" y="1089046"/>
        <a:ext cx="4222707" cy="411223"/>
      </dsp:txXfrm>
    </dsp:sp>
    <dsp:sp modelId="{9CB8CF40-5A34-4A2D-B95D-2AD056DB1F77}">
      <dsp:nvSpPr>
        <dsp:cNvPr id="0" name=""/>
        <dsp:cNvSpPr/>
      </dsp:nvSpPr>
      <dsp:spPr>
        <a:xfrm>
          <a:off x="0" y="1561575"/>
          <a:ext cx="4267199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851-1638:  Newport County Campus</a:t>
          </a:r>
          <a:endParaRPr lang="en-US" sz="1900" kern="1200" dirty="0"/>
        </a:p>
      </dsp:txBody>
      <dsp:txXfrm>
        <a:off x="22246" y="1583821"/>
        <a:ext cx="4222707" cy="411223"/>
      </dsp:txXfrm>
    </dsp:sp>
    <dsp:sp modelId="{C9125A54-1568-4615-9EAD-88E4BC8B5861}">
      <dsp:nvSpPr>
        <dsp:cNvPr id="0" name=""/>
        <dsp:cNvSpPr/>
      </dsp:nvSpPr>
      <dsp:spPr>
        <a:xfrm>
          <a:off x="0" y="2017290"/>
          <a:ext cx="426719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/>
        </a:p>
      </dsp:txBody>
      <dsp:txXfrm>
        <a:off x="0" y="2017290"/>
        <a:ext cx="4267199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600" y="1219200"/>
            <a:ext cx="8432800" cy="762000"/>
          </a:xfrm>
          <a:prstGeom prst="rect">
            <a:avLst/>
          </a:prstGeom>
        </p:spPr>
        <p:txBody>
          <a:bodyPr bIns="0"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61568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48B4FEF1-1C18-40D8-8A9A-AA7FFF43FE2E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286000"/>
            <a:ext cx="10058400" cy="9906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828800" y="5715000"/>
            <a:ext cx="86360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15367" y="4721225"/>
            <a:ext cx="3373967" cy="8763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7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CC61-562A-4086-82FE-D3569A5FBB4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D5A4-D45D-4046-9CEE-159E5203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cri.edu/bursar" TargetMode="Externa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cri.edu/bursar/e-refund.html" TargetMode="External"/><Relationship Id="rId5" Type="http://schemas.openxmlformats.org/officeDocument/2006/relationships/hyperlink" Target="http://www.ccri.edu/bursar/refunds.html" TargetMode="Externa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cri.edu/foundation" TargetMode="Externa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cri.edu/bursar/tuition_fees.html" TargetMode="Externa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cri.edu/bursar" TargetMode="Externa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cri.edu/bursar/how_to_pay.html" TargetMode="Externa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cri.edu/bursar/payment-plan.html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Developing a Plan to Pay for College</a:t>
            </a:r>
            <a:endParaRPr lang="en-US" sz="4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674370" y="2286000"/>
            <a:ext cx="11186160" cy="3760470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/>
            <a:r>
              <a:rPr lang="en-US" sz="4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Paying Your Tuition Bill</a:t>
            </a:r>
          </a:p>
          <a:p>
            <a:pPr algn="r"/>
            <a:r>
              <a:rPr lang="en-US" sz="4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Applying for Financial Aid</a:t>
            </a:r>
          </a:p>
          <a:p>
            <a:pPr algn="r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Scholarship Opportunities</a:t>
            </a:r>
            <a:endParaRPr lang="en-US" sz="4400" dirty="0">
              <a:latin typeface="Gill Sans MT" panose="020B0502020104020203" pitchFamily="34" charset="0"/>
            </a:endParaRPr>
          </a:p>
          <a:p>
            <a:pPr algn="r"/>
            <a:r>
              <a:rPr lang="en-US" sz="4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Using MyCCRI to View Your Bill &amp; Financial Aid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-52835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Your Financial Responsibility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1004454" y="1598909"/>
            <a:ext cx="10896600" cy="5122718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" y="1394964"/>
            <a:ext cx="11772900" cy="5463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SzPct val="70000"/>
            </a:pPr>
            <a:endParaRPr lang="en-US" altLang="en-US" sz="13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If you register for courses but decide not to attend CCRI, </a:t>
            </a:r>
            <a:r>
              <a:rPr lang="en-US" altLang="en-US" sz="36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</a:t>
            </a:r>
            <a:r>
              <a:rPr lang="en-US" altLang="en-US" sz="36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must drop the courses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– do not assume CCRI will drop your courses due to non-payment</a:t>
            </a: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Failure to drop courses prior to specific dates will incur a balance at CCRI that will deny students access to CCRI services (access to grades, transcripts, etc.) </a:t>
            </a: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Past due balances must be paid prior to attending CCRI</a:t>
            </a: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Delinquent accounts may impact your credit ratings as past due accounts are reported to national credit bureaus</a:t>
            </a:r>
          </a:p>
          <a:p>
            <a:pPr marL="0" lvl="1" algn="r">
              <a:buSzPct val="70000"/>
            </a:pPr>
            <a:endParaRPr lang="en-US" altLang="en-US" sz="2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r">
              <a:buSzPct val="70000"/>
            </a:pPr>
            <a:r>
              <a:rPr lang="en-US" alt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Complete </a:t>
            </a:r>
            <a:r>
              <a:rPr lang="en-US" alt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payment, deadlines and refund information is available at:  </a:t>
            </a:r>
            <a:r>
              <a:rPr lang="en-US" altLang="en-US" sz="2000" dirty="0" smtClean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www.ccri.edu/bursar</a:t>
            </a:r>
            <a:r>
              <a:rPr lang="en-US" alt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l">
              <a:buSzPct val="70000"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47675" lvl="1" indent="-447675" algn="l">
              <a:buSzPct val="70000"/>
              <a:buFont typeface="Wingdings" pitchFamily="2" charset="2"/>
              <a:buChar char="n"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-26827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Applying for Financial Aid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00050" y="1469507"/>
            <a:ext cx="11772900" cy="5366845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alt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ClrTx/>
            </a:pPr>
            <a:r>
              <a:rPr lang="en-US" altLang="en-US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Completing the </a:t>
            </a:r>
            <a:r>
              <a:rPr lang="en-US" alt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Application for Federal Student Aid </a:t>
            </a:r>
            <a:r>
              <a:rPr lang="en-US" altLang="en-US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(FAFSA) form is the first step to determine if you are eligible for financial assistance.  The FAFSA is used for the following programs.</a:t>
            </a:r>
          </a:p>
          <a:p>
            <a:pPr>
              <a:buClrTx/>
            </a:pPr>
            <a:endParaRPr lang="en-US" alt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Pell </a:t>
            </a: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Grants (Federal Aid)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Rhode Island Promise Scholarship (State Aid)</a:t>
            </a:r>
            <a:endParaRPr lang="en-US" altLang="en-US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Institutional Aid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College Work-Study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Subsidized Direct Loans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Unsubsidized Direct Loans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Gill Sans MT" panose="020B0502020104020203" pitchFamily="34" charset="0"/>
              </a:rPr>
              <a:t>Often used by state &amp; private aid &amp; grant organizations</a:t>
            </a:r>
          </a:p>
          <a:p>
            <a:pPr>
              <a:buClrTx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dirty="0">
                <a:solidFill>
                  <a:schemeClr val="tx1"/>
                </a:solidFill>
              </a:rPr>
              <a:t>Getting Help to Fill Out Financial Aid Forms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Educational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Opportunity Center (EOC) is an office located on each campus that helps students complete financial aid forms including the Free Application for Federal Student Aid (FAFSA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buClrTx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51729"/>
              </p:ext>
            </p:extLst>
          </p:nvPr>
        </p:nvGraphicFramePr>
        <p:xfrm>
          <a:off x="3941620" y="4167636"/>
          <a:ext cx="4267199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5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</a:rPr>
              <a:t>FAFSA Deadlines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</a:rPr>
              <a:t>Students must complete a FAFSA </a:t>
            </a:r>
            <a:r>
              <a:rPr lang="en-US" altLang="en-US" sz="4000" b="1" i="1" dirty="0">
                <a:solidFill>
                  <a:srgbClr val="FF0000"/>
                </a:solidFill>
              </a:rPr>
              <a:t>every year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dirty="0">
                <a:solidFill>
                  <a:schemeClr val="tx1"/>
                </a:solidFill>
              </a:rPr>
              <a:t>they wish to apply for financial aid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solidFill>
                  <a:schemeClr val="tx1"/>
                </a:solidFill>
              </a:rPr>
              <a:t>The FAFSA </a:t>
            </a:r>
            <a:r>
              <a:rPr lang="en-US" altLang="en-US" sz="4000" dirty="0">
                <a:solidFill>
                  <a:schemeClr val="tx1"/>
                </a:solidFill>
              </a:rPr>
              <a:t>form </a:t>
            </a:r>
            <a:r>
              <a:rPr lang="en-US" altLang="en-US" sz="4000" dirty="0" smtClean="0">
                <a:solidFill>
                  <a:schemeClr val="tx1"/>
                </a:solidFill>
              </a:rPr>
              <a:t>is</a:t>
            </a:r>
            <a:r>
              <a:rPr lang="en-US" altLang="en-US" sz="4000" dirty="0" smtClean="0">
                <a:solidFill>
                  <a:schemeClr val="tx1"/>
                </a:solidFill>
              </a:rPr>
              <a:t> available starting October 1, 2016 for </a:t>
            </a:r>
            <a:r>
              <a:rPr lang="en-US" altLang="en-US" sz="4000" dirty="0">
                <a:solidFill>
                  <a:schemeClr val="tx1"/>
                </a:solidFill>
              </a:rPr>
              <a:t>the upcoming academic year (Sept. to </a:t>
            </a:r>
            <a:r>
              <a:rPr lang="en-US" altLang="en-US" sz="4000" dirty="0" smtClean="0">
                <a:solidFill>
                  <a:schemeClr val="tx1"/>
                </a:solidFill>
              </a:rPr>
              <a:t>June 2017)</a:t>
            </a:r>
            <a:endParaRPr lang="en-US" alt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</a:rPr>
              <a:t>Must be completed by July 1 for CCRI </a:t>
            </a:r>
            <a:r>
              <a:rPr lang="en-US" altLang="en-US" sz="4000" dirty="0" smtClean="0">
                <a:solidFill>
                  <a:schemeClr val="tx1"/>
                </a:solidFill>
              </a:rPr>
              <a:t>fall priority</a:t>
            </a:r>
            <a:endParaRPr lang="en-US" altLang="en-US" sz="4000" dirty="0">
              <a:solidFill>
                <a:schemeClr val="tx1"/>
              </a:solidFill>
            </a:endParaRPr>
          </a:p>
          <a:p>
            <a:endParaRPr lang="en-US" altLang="en-US" sz="4000" dirty="0">
              <a:solidFill>
                <a:schemeClr val="tx1"/>
              </a:solidFill>
            </a:endParaRPr>
          </a:p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Complete the FAFSA </a:t>
            </a:r>
            <a:r>
              <a:rPr lang="en-US" altLang="en-US" sz="4000" b="1" i="1" dirty="0">
                <a:solidFill>
                  <a:srgbClr val="FF0000"/>
                </a:solidFill>
              </a:rPr>
              <a:t>as early as possible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to ensure your application gets reviewed and </a:t>
            </a:r>
          </a:p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approved in a timely manner</a:t>
            </a:r>
          </a:p>
          <a:p>
            <a:pPr>
              <a:buClrTx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</a:rPr>
              <a:t>Refunds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13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Tuition refunds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are available to students based on when you drop your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class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Financial aid refunds may also be available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latin typeface="Gill Sans MT" panose="020B0502020104020203" pitchFamily="34" charset="0"/>
              <a:hlinkClick r:id="rId5"/>
            </a:endParaRPr>
          </a:p>
          <a:p>
            <a:pPr algn="r">
              <a:defRPr/>
            </a:pPr>
            <a:r>
              <a:rPr lang="en-US" sz="4000" dirty="0">
                <a:latin typeface="Gill Sans MT" panose="020B0502020104020203" pitchFamily="34" charset="0"/>
                <a:hlinkClick r:id="rId5"/>
              </a:rPr>
              <a:t>http://www.ccri.edu/bursar/refunds.html</a:t>
            </a:r>
            <a:endParaRPr lang="en-US" sz="4000" dirty="0"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The Bursar’s Office strongly encourages students to sign up for electronic refunds</a:t>
            </a:r>
          </a:p>
          <a:p>
            <a:pPr>
              <a:defRPr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latin typeface="Gill Sans MT" panose="020B0502020104020203" pitchFamily="34" charset="0"/>
            </a:endParaRPr>
          </a:p>
          <a:p>
            <a:pPr algn="r">
              <a:defRPr/>
            </a:pPr>
            <a:r>
              <a:rPr lang="en-US" sz="4000" dirty="0">
                <a:latin typeface="Gill Sans MT" panose="020B0502020104020203" pitchFamily="34" charset="0"/>
                <a:hlinkClick r:id="rId6"/>
              </a:rPr>
              <a:t>http://www.ccri.edu/bursar/e-refund.html</a:t>
            </a:r>
            <a:endParaRPr lang="en-US" sz="4000" dirty="0">
              <a:latin typeface="Gill Sans MT" panose="020B0502020104020203" pitchFamily="34" charset="0"/>
            </a:endParaRPr>
          </a:p>
          <a:p>
            <a:pPr>
              <a:buClrTx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</a:rPr>
              <a:t>Scholarships for CCRI Students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CCRI Foundation &amp; Alumni Association have several scholarships and financial awards available to CCRI students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Criteria, application deadlines, and award amounts differ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Scholarships available to incoming, continuing, transferring, and graduating students </a:t>
            </a:r>
          </a:p>
          <a:p>
            <a:pPr>
              <a:buClrTx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Visit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www.ccri.edu/foundation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 for more information</a:t>
            </a:r>
          </a:p>
          <a:p>
            <a:pPr>
              <a:buClrTx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chemeClr val="tx1"/>
                </a:solidFill>
                <a:latin typeface="Gill Sans MT" panose="020B0502020104020203" pitchFamily="34" charset="0"/>
              </a:rPr>
              <a:t>Using MyCCRI to View &amp; Pay Tuition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Every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student at CCRI has a username and password that is used for the college’s web portal called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MyCCRI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Students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may view and pay their tuition </a:t>
            </a:r>
            <a:endParaRPr lang="en-US" sz="4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Students may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view their financial aid award through the MyCCRI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portal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Your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username and password are listed on your acceptance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letter 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9405249" y="1538863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4419553" y="4414350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3767" y="1233377"/>
            <a:ext cx="797442" cy="21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7828087" y="2694268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 dirty="0">
                <a:solidFill>
                  <a:schemeClr val="tx1"/>
                </a:solidFill>
                <a:latin typeface="Gill Sans MT" panose="020B0502020104020203" pitchFamily="34" charset="0"/>
              </a:rPr>
              <a:t>The Big Picture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11810999" cy="5410200"/>
          </a:xfrm>
        </p:spPr>
        <p:txBody>
          <a:bodyPr>
            <a:noAutofit/>
          </a:bodyPr>
          <a:lstStyle/>
          <a:p>
            <a:pPr algn="ctr"/>
            <a:endParaRPr lang="en-US" altLang="en-US" sz="12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alt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 </a:t>
            </a: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have to think long term when </a:t>
            </a:r>
          </a:p>
          <a:p>
            <a:pPr algn="ctr"/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considering college costs  </a:t>
            </a:r>
            <a:endParaRPr lang="en-US" altLang="en-US" sz="4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You aren’t going to school for a semester, you are going for two, four, maybe six </a:t>
            </a:r>
            <a:r>
              <a:rPr lang="en-US" alt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years</a:t>
            </a:r>
          </a:p>
          <a:p>
            <a:pPr algn="ctr"/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Are you ready for that?  </a:t>
            </a:r>
          </a:p>
          <a:p>
            <a:pPr algn="ctr"/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Do you have a plan?  </a:t>
            </a:r>
          </a:p>
          <a:p>
            <a:pPr algn="ctr"/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Start now!</a:t>
            </a:r>
          </a:p>
        </p:txBody>
      </p:sp>
    </p:spTree>
    <p:extLst>
      <p:ext uri="{BB962C8B-B14F-4D97-AF65-F5344CB8AC3E}">
        <p14:creationId xmlns:p14="http://schemas.microsoft.com/office/powerpoint/2010/main" val="22251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7014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7099" y="2137143"/>
            <a:ext cx="4997301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These are forms or tasks that CCRI’s Financial Aid department or FAFSA has requested you complete.  If you have not submitted the form or completed the task – CCRI’s Financial Aid Office will not process your financial aid!  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4C22"/>
                </a:solidFill>
              </a:rPr>
              <a:t>Green checkmarks </a:t>
            </a:r>
            <a:r>
              <a:rPr lang="en-US" sz="2000" dirty="0" smtClean="0">
                <a:solidFill>
                  <a:srgbClr val="C00000"/>
                </a:solidFill>
              </a:rPr>
              <a:t>are good – the office has your forms or you completed a requested activity.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Red flags</a:t>
            </a:r>
            <a:r>
              <a:rPr lang="en-US" sz="2000" dirty="0" smtClean="0">
                <a:solidFill>
                  <a:srgbClr val="C00000"/>
                </a:solidFill>
              </a:rPr>
              <a:t> are bad – you have not submitted the form or completed the requested task.  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7549117" y="3740718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3135" y="1275907"/>
            <a:ext cx="850605" cy="14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3128496" y="3619301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400" y="-835985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29461" y="1477926"/>
            <a:ext cx="1892595" cy="244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-422777" y="4352947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9236" y="1953490"/>
            <a:ext cx="5060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Notice this student’s Pell Grant is greater than the tuition.  In this instance the student is eligible for a refund.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You may authorize CCRI to use your Pell refund (up to $600) to purchase books and supplies from the CCRI Bookstore.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All refunds will be mailed or direct deposited approximately 6-8 weeks after the semester begins.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3135" y="1275907"/>
            <a:ext cx="850605" cy="14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3032803" y="3927645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8837" y="3370521"/>
            <a:ext cx="946298" cy="26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400" y="-835985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29461" y="1477926"/>
            <a:ext cx="1892595" cy="244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-422777" y="4352947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330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125053" y="2187173"/>
            <a:ext cx="662235" cy="7975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3135" y="1275907"/>
            <a:ext cx="850605" cy="14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3330515" y="5107859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-188620" y="5713190"/>
            <a:ext cx="1656657" cy="108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  <a:latin typeface="Gill Sans MT" panose="020B0502020104020203" pitchFamily="34" charset="0"/>
              </a:rPr>
              <a:t>Cost of College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Colleges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charge students tuition to attend.  CCRI is state supported and tuition is based on whether or not you are a RI resident.  </a:t>
            </a:r>
            <a:endParaRPr lang="en-US" sz="2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Additional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fees (e.g. fees for lab, technology, etc.) may be charged each semester.  Books &amp; course supplies are purchased separately by students each semester</a:t>
            </a:r>
          </a:p>
          <a:p>
            <a:endParaRPr lang="en-US" sz="12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</a:rPr>
              <a:t>are responsible for paying each semester all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fees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books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course materials </a:t>
            </a:r>
          </a:p>
          <a:p>
            <a:pPr algn="r">
              <a:defRPr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Complete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tuition and payment information is found at:  </a:t>
            </a:r>
            <a:r>
              <a:rPr lang="en-US" sz="2800" dirty="0">
                <a:latin typeface="Gill Sans MT" panose="020B0502020104020203" pitchFamily="34" charset="0"/>
                <a:hlinkClick r:id="rId5"/>
              </a:rPr>
              <a:t>http://ccri.edu/bursar/tuition_fees.html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</a:p>
          <a:p>
            <a:pPr>
              <a:buClrTx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4182" y="3815542"/>
            <a:ext cx="761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Students who qualify and receive financial aid must meet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minimum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academic standards. </a:t>
            </a:r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continue receiving aid, students must maintain a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2.0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grade point average (GPA) and successfully complete two-thirds of the credits they attempt each semester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 dirty="0">
                <a:solidFill>
                  <a:schemeClr val="tx1"/>
                </a:solidFill>
                <a:latin typeface="Gill Sans MT" panose="020B0502020104020203" pitchFamily="34" charset="0"/>
              </a:rPr>
              <a:t>Cost of College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1491155"/>
            <a:ext cx="11811000" cy="5366845"/>
          </a:xfrm>
        </p:spPr>
        <p:txBody>
          <a:bodyPr>
            <a:normAutofit/>
          </a:bodyPr>
          <a:lstStyle/>
          <a:p>
            <a:endParaRPr lang="en-US" sz="12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Hidden </a:t>
            </a:r>
            <a:r>
              <a:rPr lang="en-US" sz="4000" b="1" dirty="0">
                <a:solidFill>
                  <a:schemeClr val="tx1"/>
                </a:solidFill>
                <a:latin typeface="Gill Sans MT" panose="020B0502020104020203" pitchFamily="34" charset="0"/>
              </a:rPr>
              <a:t>cost of attending college include daily living and commuting costs such as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endParaRPr lang="en-US" sz="4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Transportation (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Automobile,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Insurance, Gas,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RIPTA)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Child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Housing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Utility &amp; Internet/Cell Phone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Food &amp;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1198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 dirty="0">
                <a:solidFill>
                  <a:schemeClr val="tx1"/>
                </a:solidFill>
                <a:latin typeface="Gill Sans MT" panose="020B0502020104020203" pitchFamily="34" charset="0"/>
              </a:rPr>
              <a:t>Course Load: Full or Part-time?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endParaRPr lang="en-US" sz="12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Full-Time </a:t>
            </a:r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or Part-Time Status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The terms full-time and part-time status at CCRI are tricky to understand.  For billing and financial aid purposes a student registered for: </a:t>
            </a:r>
            <a:endParaRPr lang="en-US" sz="3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	12 </a:t>
            </a: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to 19 credits is considered </a:t>
            </a:r>
            <a:r>
              <a:rPr 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full-time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	1 </a:t>
            </a: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to 11 credits is considered </a:t>
            </a:r>
            <a:r>
              <a:rPr 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part-time</a:t>
            </a:r>
          </a:p>
          <a:p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6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Students </a:t>
            </a:r>
            <a:r>
              <a:rPr lang="en-US" sz="3600" i="1" dirty="0">
                <a:solidFill>
                  <a:schemeClr val="tx1"/>
                </a:solidFill>
                <a:latin typeface="Gill Sans MT" panose="020B0502020104020203" pitchFamily="34" charset="0"/>
              </a:rPr>
              <a:t>planning to graduate or transfer in </a:t>
            </a:r>
            <a:r>
              <a:rPr lang="en-US" sz="36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two years should be registered for at least 15 credits per semester</a:t>
            </a:r>
            <a:r>
              <a:rPr lang="en-US" sz="3600" i="1" dirty="0">
                <a:solidFill>
                  <a:schemeClr val="tx1"/>
                </a:solidFill>
                <a:latin typeface="Gill Sans MT" panose="020B0502020104020203" pitchFamily="34" charset="0"/>
              </a:rPr>
              <a:t> (successfully completing </a:t>
            </a:r>
            <a:r>
              <a:rPr lang="en-US" sz="36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5</a:t>
            </a:r>
            <a:r>
              <a:rPr lang="en-US" sz="3600" i="1" dirty="0">
                <a:solidFill>
                  <a:schemeClr val="tx1"/>
                </a:solidFill>
                <a:latin typeface="Gill Sans MT" panose="020B0502020104020203" pitchFamily="34" charset="0"/>
              </a:rPr>
              <a:t> courses per semester).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ClrTx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  <a:latin typeface="Gill Sans MT" panose="020B0502020104020203" pitchFamily="34" charset="0"/>
              </a:rPr>
              <a:t>Smart Financial Planning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 a financial planning tool, if you took 15 credits instead of 12 credits each semester, you could finish your associate degree in four semesters instead of five, and save </a:t>
            </a:r>
            <a:r>
              <a:rPr lang="en-U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$1,975*</a:t>
            </a:r>
            <a:endParaRPr lang="en-US" altLang="en-US" sz="2400" b="1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But, YOU need to decide how many classes 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you can handle during a semester</a:t>
            </a:r>
          </a:p>
          <a:p>
            <a:pPr lvl="1">
              <a:defRPr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Issues that may impact success can be:  bad time management skills, being underprepared academically, family responsibilities, and work</a:t>
            </a:r>
          </a:p>
          <a:p>
            <a:pPr lvl="1">
              <a:defRPr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defRPr/>
            </a:pPr>
            <a:r>
              <a:rPr lang="en-US" altLang="en-US" i="1" dirty="0">
                <a:solidFill>
                  <a:srgbClr val="FF0000"/>
                </a:solidFill>
                <a:latin typeface="Gill Sans MT" panose="020B0502020104020203" pitchFamily="34" charset="0"/>
              </a:rPr>
              <a:t>Don’t bite off more than you can chew!</a:t>
            </a:r>
          </a:p>
          <a:p>
            <a:pPr lvl="1">
              <a:defRPr/>
            </a:pPr>
            <a:r>
              <a:rPr lang="en-US" altLang="en-US" i="1" dirty="0">
                <a:solidFill>
                  <a:schemeClr val="tx1"/>
                </a:solidFill>
                <a:latin typeface="Gill Sans MT" panose="020B0502020104020203" pitchFamily="34" charset="0"/>
              </a:rPr>
              <a:t>It is better to take longer to graduate than to quit in frustration or lose your financial aid due to dropping too many courses or low grades</a:t>
            </a:r>
          </a:p>
          <a:p>
            <a:pPr lvl="1">
              <a:defRPr/>
            </a:pPr>
            <a:endParaRPr lang="en-US" altLang="en-US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buClrTx/>
              <a:buSzPct val="75000"/>
            </a:pPr>
            <a:r>
              <a:rPr lang="en-US" alt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(*assuming tuition doesn’t increase and not counting developmental course requirements)</a:t>
            </a: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-52835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Bursar’s Office</a:t>
            </a:r>
            <a:endParaRPr lang="en-US" sz="6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1004454" y="1598909"/>
            <a:ext cx="10896600" cy="5122718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" y="1394964"/>
            <a:ext cx="11772900" cy="5463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SzPct val="70000"/>
            </a:pPr>
            <a:endParaRPr lang="en-US" altLang="en-US" sz="13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Your tuition and/or financial aid needs to be paid and/or in order by the due date</a:t>
            </a: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Tuition is always due before the semester begins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the Bursar Department is the office that accepts payment and issues refunds</a:t>
            </a:r>
          </a:p>
          <a:p>
            <a:pPr marL="571500" lvl="1" indent="-571500" algn="l">
              <a:buSzPct val="7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Easy </a:t>
            </a:r>
            <a:r>
              <a:rPr lang="en-US" alt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Pay 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Plan is an interest </a:t>
            </a:r>
            <a:r>
              <a:rPr lang="en-US" alt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free monthly payment plan 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available </a:t>
            </a:r>
            <a:r>
              <a:rPr lang="en-US" alt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through CCRI’s Bursar 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Department</a:t>
            </a:r>
            <a:endParaRPr lang="en-US" alt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l">
              <a:buSzPct val="70000"/>
            </a:pPr>
            <a:endParaRPr lang="en-US" alt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r">
              <a:buSzPct val="70000"/>
            </a:pPr>
            <a:endParaRPr lang="en-US" alt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r">
              <a:buSzPct val="70000"/>
            </a:pP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Complete </a:t>
            </a:r>
            <a:r>
              <a:rPr lang="en-US" altLang="en-US" sz="3600" dirty="0">
                <a:solidFill>
                  <a:schemeClr val="tx1"/>
                </a:solidFill>
                <a:latin typeface="Gill Sans MT" panose="020B0502020104020203" pitchFamily="34" charset="0"/>
              </a:rPr>
              <a:t>payment, deadlines and refund information is available at:  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www.ccri.edu/bursar</a:t>
            </a:r>
            <a:r>
              <a:rPr lang="en-US" altLang="en-US" sz="3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endParaRPr lang="en-US" altLang="en-US" sz="3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lvl="1" algn="l">
              <a:buSzPct val="70000"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47675" lvl="1" indent="-447675" algn="l">
              <a:buSzPct val="70000"/>
              <a:buFont typeface="Wingdings" pitchFamily="2" charset="2"/>
              <a:buChar char="n"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736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</a:rPr>
              <a:t>How Do I Pay My Bill?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Bursar’s Office sends out tuition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bills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and collects payments for CCRI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You may view your bill online through MyCCRI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Payments are accepted online through MyCCRI or in-person at the Bursar’s </a:t>
            </a:r>
            <a:r>
              <a:rPr 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Office</a:t>
            </a:r>
          </a:p>
          <a:p>
            <a:pPr>
              <a:defRPr/>
            </a:pPr>
            <a:endParaRPr 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defRPr/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http://www.ccri.edu/bursar/how_to_pay.html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9100" y="0"/>
            <a:ext cx="11811000" cy="1447800"/>
          </a:xfrm>
          <a:prstGeom prst="rect">
            <a:avLst/>
          </a:prstGeom>
          <a:solidFill>
            <a:srgbClr val="DDC338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6000">
                <a:solidFill>
                  <a:schemeClr val="tx1"/>
                </a:solidFill>
              </a:rPr>
              <a:t>How Do I Pay My Bill?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1065"/>
            <a:ext cx="914400" cy="820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671065"/>
            <a:ext cx="685800" cy="77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38200" cy="771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CAC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AC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419100" y="1477272"/>
            <a:ext cx="11772900" cy="5380728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12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Cash</a:t>
            </a: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, check or money orders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VISA, MasterCard or Discover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Federal aid (e.g. Pell Grants, Stafford Loans)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State or institutional aid (if any)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Scholarships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4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EasyPay</a:t>
            </a:r>
            <a:r>
              <a:rPr lang="en-US" alt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 Interest Free Monthly Payment plan offered by the Bursar’s </a:t>
            </a:r>
            <a:r>
              <a:rPr lang="en-US" altLang="en-US" sz="4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Office</a:t>
            </a:r>
          </a:p>
          <a:p>
            <a:pPr>
              <a:defRPr/>
            </a:pPr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ClrTx/>
              <a:defRPr/>
            </a:pPr>
            <a:endParaRPr lang="en-US" alt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defRPr/>
            </a:pPr>
            <a:r>
              <a:rPr lang="en-US" altLang="en-US" sz="4000" dirty="0" smtClean="0">
                <a:latin typeface="Gill Sans MT" panose="020B0502020104020203" pitchFamily="34" charset="0"/>
                <a:hlinkClick r:id="rId5"/>
              </a:rPr>
              <a:t>http</a:t>
            </a:r>
            <a:r>
              <a:rPr lang="en-US" altLang="en-US" sz="4000" dirty="0">
                <a:latin typeface="Gill Sans MT" panose="020B0502020104020203" pitchFamily="34" charset="0"/>
                <a:hlinkClick r:id="rId5"/>
              </a:rPr>
              <a:t>://www.ccri.edu/bursar/payment-plan.html</a:t>
            </a:r>
            <a:endParaRPr lang="en-US" altLang="en-US" sz="4000" dirty="0">
              <a:latin typeface="Gill Sans MT" panose="020B0502020104020203" pitchFamily="34" charset="0"/>
            </a:endParaRPr>
          </a:p>
          <a:p>
            <a:pPr marL="285750" indent="-285750">
              <a:buClrTx/>
              <a:buFont typeface="Wingdings" pitchFamily="2" charset="2"/>
              <a:buChar char="§"/>
              <a:defRPr/>
            </a:pP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1132</Words>
  <Application>Microsoft Office PowerPoint</Application>
  <PresentationFormat>Custom</PresentationFormat>
  <Paragraphs>171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College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Galliano, Joanne</dc:creator>
  <cp:lastModifiedBy>Plunkett-Soscia, Marilynne A.</cp:lastModifiedBy>
  <cp:revision>83</cp:revision>
  <dcterms:created xsi:type="dcterms:W3CDTF">2016-12-01T21:59:52Z</dcterms:created>
  <dcterms:modified xsi:type="dcterms:W3CDTF">2017-01-09T15:45:22Z</dcterms:modified>
</cp:coreProperties>
</file>