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8" r:id="rId1"/>
  </p:sldMasterIdLst>
  <p:notesMasterIdLst>
    <p:notesMasterId r:id="rId57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F1D4192-872C-48CF-945E-0B1C4C137F5A}">
  <a:tblStyle styleId="{6F1D4192-872C-48CF-945E-0B1C4C137F5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147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18-08-17T15:10:35.398"/>
    </inkml:context>
    <inkml:brush xml:id="br0">
      <inkml:brushProperty name="width" value="0.05292" units="cm"/>
      <inkml:brushProperty name="height" value="0.05292" units="cm"/>
      <inkml:brushProperty name="color" value="#FFFF00"/>
    </inkml:brush>
  </inkml:definitions>
  <inkml:trace contextRef="#ctx0" brushRef="#br0">2963 12947 0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" name="Google Shape;4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2b654b397_0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2b654b397_0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2b654b397_0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2b654b397_0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2b654b397_0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2b654b397_0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2b654b397_0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2b654b397_0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2b654b397_0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2b654b397_0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2b654b397_0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g2b654b397_0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2b654b397_0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5" name="Google Shape;185;g2b654b397_0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2b654b397_0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Google Shape;194;g2b654b397_0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2b654b397_01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2b654b397_01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2b654b397_01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2" name="Google Shape;212;g2b654b397_01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af4f3288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2af4f3288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2b654b397_01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" name="Google Shape;221;g2b654b397_01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2b654b397_01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0" name="Google Shape;230;g2b654b397_01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2b654b397_01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9" name="Google Shape;239;g2b654b397_01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g2b654b397_01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8" name="Google Shape;248;g2b654b397_01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g2b654b397_01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7" name="Google Shape;257;g2b654b397_01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g2b654b397_01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Google Shape;266;g2b654b397_01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g2b654b397_01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g2b654b397_01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g2b654b397_01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4" name="Google Shape;284;g2b654b397_01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g2b654b397_01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3" name="Google Shape;293;g2b654b397_01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g2b654b397_01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2" name="Google Shape;302;g2b654b397_01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af4f3288_0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2af4f3288_0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g2b654b397_02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1" name="Google Shape;311;g2b654b397_02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g2b654b397_02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0" name="Google Shape;320;g2b654b397_02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g2b654b397_02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9" name="Google Shape;329;g2b654b397_02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g2b654b397_02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8" name="Google Shape;338;g2b654b397_02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g2b654b397_02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7" name="Google Shape;347;g2b654b397_02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g2b654b397_02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6" name="Google Shape;356;g2b654b397_02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2b654b397_02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2b654b397_02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g2b654b397_02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4" name="Google Shape;374;g2b654b397_02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g2b654b397_02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3" name="Google Shape;383;g2b654b397_02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g2b654b397_02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2" name="Google Shape;392;g2b654b397_02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af4f3288_0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af4f3288_0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g2b654b397_02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1" name="Google Shape;401;g2b654b397_02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g2b654b397_02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0" name="Google Shape;410;g2b654b397_02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g2b654b397_02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9" name="Google Shape;419;g2b654b397_02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g2b654b397_03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8" name="Google Shape;428;g2b654b397_03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g2b654b397_03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7" name="Google Shape;437;g2b654b397_03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Google Shape;445;g2b654b397_03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6" name="Google Shape;446;g2b654b397_03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g2b654b397_03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5" name="Google Shape;455;g2b654b397_03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Google Shape;463;g2b654b397_03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4" name="Google Shape;464;g2b654b397_03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g2b654b397_03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3" name="Google Shape;473;g2b654b397_03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Google Shape;481;g2b654b397_03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2" name="Google Shape;482;g2b654b397_03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2b654b397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2b654b397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" name="Google Shape;490;g2b654b397_03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1" name="Google Shape;491;g2b654b397_03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g2b654b397_03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0" name="Google Shape;500;g2b654b397_03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Google Shape;508;g2b654b397_03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9" name="Google Shape;509;g2b654b397_03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Google Shape;517;g2b654b397_04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8" name="Google Shape;518;g2b654b397_04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Google Shape;527;g2b654b397_04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8" name="Google Shape;528;g2b654b397_04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g2b654b397_04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7" name="Google Shape;537;g2b654b397_04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2b654b397_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2b654b397_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2b654b397_0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2b654b397_0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2b654b397_0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2b654b397_0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2b654b397_0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2b654b397_0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6CDA-FAF9-4257-91D4-F7B1E7D6CF79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483E7-2383-405F-AB59-F4C7E79DA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60625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6CDA-FAF9-4257-91D4-F7B1E7D6CF79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483E7-2383-405F-AB59-F4C7E79DA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53004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6CDA-FAF9-4257-91D4-F7B1E7D6CF79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483E7-2383-405F-AB59-F4C7E79DA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80304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6CDA-FAF9-4257-91D4-F7B1E7D6CF79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483E7-2383-405F-AB59-F4C7E79DA754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3237286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6CDA-FAF9-4257-91D4-F7B1E7D6CF79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483E7-2383-405F-AB59-F4C7E79DA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33574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6CDA-FAF9-4257-91D4-F7B1E7D6CF79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483E7-2383-405F-AB59-F4C7E79DA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79555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6CDA-FAF9-4257-91D4-F7B1E7D6CF79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483E7-2383-405F-AB59-F4C7E79DA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256537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6CDA-FAF9-4257-91D4-F7B1E7D6CF79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483E7-2383-405F-AB59-F4C7E79DA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237175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6CDA-FAF9-4257-91D4-F7B1E7D6CF79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483E7-2383-405F-AB59-F4C7E79DA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658881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8229600" cy="4840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431800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marL="914400" lvl="1" indent="-406400">
              <a:spcBef>
                <a:spcPts val="0"/>
              </a:spcBef>
              <a:spcAft>
                <a:spcPts val="0"/>
              </a:spcAft>
              <a:buSzPts val="2800"/>
              <a:buChar char="○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32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82419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6CDA-FAF9-4257-91D4-F7B1E7D6CF79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483E7-2383-405F-AB59-F4C7E79DA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01302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6CDA-FAF9-4257-91D4-F7B1E7D6CF79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483E7-2383-405F-AB59-F4C7E79DA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990243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6CDA-FAF9-4257-91D4-F7B1E7D6CF79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483E7-2383-405F-AB59-F4C7E79DA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89789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6CDA-FAF9-4257-91D4-F7B1E7D6CF79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483E7-2383-405F-AB59-F4C7E79DA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63797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6CDA-FAF9-4257-91D4-F7B1E7D6CF79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483E7-2383-405F-AB59-F4C7E79DA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48497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6CDA-FAF9-4257-91D4-F7B1E7D6CF79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483E7-2383-405F-AB59-F4C7E79DA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503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6CDA-FAF9-4257-91D4-F7B1E7D6CF79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483E7-2383-405F-AB59-F4C7E79DA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913152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56CDA-FAF9-4257-91D4-F7B1E7D6CF79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483E7-2383-405F-AB59-F4C7E79DA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635348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1556CDA-FAF9-4257-91D4-F7B1E7D6CF79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483E7-2383-405F-AB59-F4C7E79DA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7549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  <p:sldLayoutId id="2147483685" r:id="rId17"/>
    <p:sldLayoutId id="2147483686" r:id="rId18"/>
  </p:sldLayoutIdLst>
  <p:hf sldNum="0" hdr="0" ftr="0" dt="0"/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mailto:ericcurts@gmail.com" TargetMode="Externa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plus.google.com/+EricCurts1" TargetMode="External"/><Relationship Id="rId5" Type="http://schemas.openxmlformats.org/officeDocument/2006/relationships/hyperlink" Target="https://twitter.com/ericcurts" TargetMode="External"/><Relationship Id="rId10" Type="http://schemas.openxmlformats.org/officeDocument/2006/relationships/hyperlink" Target="https://docs.google.com/presentation/d/1N_5IbXUY3y2PCuhFQ0YA7ZuREwC7ew1Q3fyILBnEBQA/copy" TargetMode="External"/><Relationship Id="rId4" Type="http://schemas.openxmlformats.org/officeDocument/2006/relationships/hyperlink" Target="http://www.ericcurts.com" TargetMode="External"/><Relationship Id="rId9" Type="http://schemas.openxmlformats.org/officeDocument/2006/relationships/hyperlink" Target="http://creativecommons.org/licenses/by-nc/3.0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43.xml"/><Relationship Id="rId13" Type="http://schemas.openxmlformats.org/officeDocument/2006/relationships/slide" Target="slide45.xml"/><Relationship Id="rId18" Type="http://schemas.openxmlformats.org/officeDocument/2006/relationships/slide" Target="slide47.xml"/><Relationship Id="rId26" Type="http://schemas.openxmlformats.org/officeDocument/2006/relationships/slide" Target="slide31.xml"/><Relationship Id="rId3" Type="http://schemas.openxmlformats.org/officeDocument/2006/relationships/slide" Target="slide2.xml"/><Relationship Id="rId21" Type="http://schemas.openxmlformats.org/officeDocument/2006/relationships/slide" Target="slide29.xml"/><Relationship Id="rId7" Type="http://schemas.openxmlformats.org/officeDocument/2006/relationships/slide" Target="slide33.xml"/><Relationship Id="rId12" Type="http://schemas.openxmlformats.org/officeDocument/2006/relationships/slide" Target="slide35.xml"/><Relationship Id="rId17" Type="http://schemas.openxmlformats.org/officeDocument/2006/relationships/slide" Target="slide37.xml"/><Relationship Id="rId25" Type="http://schemas.openxmlformats.org/officeDocument/2006/relationships/slide" Target="slide21.xml"/><Relationship Id="rId2" Type="http://schemas.openxmlformats.org/officeDocument/2006/relationships/notesSlide" Target="../notesSlides/notesSlide2.xml"/><Relationship Id="rId16" Type="http://schemas.openxmlformats.org/officeDocument/2006/relationships/slide" Target="slide27.xml"/><Relationship Id="rId20" Type="http://schemas.openxmlformats.org/officeDocument/2006/relationships/slide" Target="slide19.xml"/><Relationship Id="rId29" Type="http://schemas.openxmlformats.org/officeDocument/2006/relationships/slide" Target="slide53.xml"/><Relationship Id="rId1" Type="http://schemas.openxmlformats.org/officeDocument/2006/relationships/slideLayout" Target="../slideLayouts/slideLayout18.xml"/><Relationship Id="rId6" Type="http://schemas.openxmlformats.org/officeDocument/2006/relationships/slide" Target="slide23.xml"/><Relationship Id="rId11" Type="http://schemas.openxmlformats.org/officeDocument/2006/relationships/slide" Target="slide25.xml"/><Relationship Id="rId24" Type="http://schemas.openxmlformats.org/officeDocument/2006/relationships/slide" Target="slide11.xml"/><Relationship Id="rId5" Type="http://schemas.openxmlformats.org/officeDocument/2006/relationships/slide" Target="slide13.xml"/><Relationship Id="rId15" Type="http://schemas.openxmlformats.org/officeDocument/2006/relationships/slide" Target="slide17.xml"/><Relationship Id="rId23" Type="http://schemas.openxmlformats.org/officeDocument/2006/relationships/slide" Target="slide49.xml"/><Relationship Id="rId28" Type="http://schemas.openxmlformats.org/officeDocument/2006/relationships/slide" Target="slide51.xml"/><Relationship Id="rId10" Type="http://schemas.openxmlformats.org/officeDocument/2006/relationships/slide" Target="slide15.xml"/><Relationship Id="rId19" Type="http://schemas.openxmlformats.org/officeDocument/2006/relationships/slide" Target="slide9.xml"/><Relationship Id="rId31" Type="http://schemas.openxmlformats.org/officeDocument/2006/relationships/image" Target="../media/image4.png"/><Relationship Id="rId4" Type="http://schemas.openxmlformats.org/officeDocument/2006/relationships/slide" Target="slide3.xml"/><Relationship Id="rId9" Type="http://schemas.openxmlformats.org/officeDocument/2006/relationships/slide" Target="slide5.xml"/><Relationship Id="rId14" Type="http://schemas.openxmlformats.org/officeDocument/2006/relationships/slide" Target="slide7.xml"/><Relationship Id="rId22" Type="http://schemas.openxmlformats.org/officeDocument/2006/relationships/slide" Target="slide39.xml"/><Relationship Id="rId27" Type="http://schemas.openxmlformats.org/officeDocument/2006/relationships/slide" Target="slide41.xml"/><Relationship Id="rId30" Type="http://schemas.openxmlformats.org/officeDocument/2006/relationships/customXml" Target="../ink/ink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30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5.png"/><Relationship Id="rId4" Type="http://schemas.openxmlformats.org/officeDocument/2006/relationships/slide" Target="slide3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32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34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36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37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38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40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41.xm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42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44.xm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" Target="slide45.xml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46.xml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" Target="slide48.xml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" Target="slide49.xml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50.xml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slide" Target="slide52.xml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" Target="slide53.xml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slide" Target="slide54.xml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8"/>
          <p:cNvSpPr txBox="1">
            <a:spLocks noGrp="1"/>
          </p:cNvSpPr>
          <p:nvPr>
            <p:ph type="ctrTitle"/>
          </p:nvPr>
        </p:nvSpPr>
        <p:spPr>
          <a:xfrm>
            <a:off x="946165" y="2694005"/>
            <a:ext cx="7050900" cy="147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00"/>
                </a:solidFill>
              </a:rPr>
              <a:t>5-topic Template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46" name="Google Shape;46;p8"/>
          <p:cNvSpPr txBox="1">
            <a:spLocks noGrp="1"/>
          </p:cNvSpPr>
          <p:nvPr>
            <p:ph type="subTitle" idx="1"/>
          </p:nvPr>
        </p:nvSpPr>
        <p:spPr>
          <a:xfrm>
            <a:off x="316925" y="4362125"/>
            <a:ext cx="8618700" cy="129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by Eric Curts</a:t>
            </a:r>
            <a:endParaRPr>
              <a:solidFill>
                <a:srgbClr val="FFFFFF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/>
              </a:rPr>
              <a:t>ericcurts@gmail.com</a:t>
            </a:r>
            <a:r>
              <a:rPr lang="en">
                <a:solidFill>
                  <a:srgbClr val="FFFFFF"/>
                </a:solidFill>
              </a:rPr>
              <a:t> - 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4"/>
              </a:rPr>
              <a:t>www.ericcurts.com</a:t>
            </a:r>
            <a:endParaRPr>
              <a:solidFill>
                <a:srgbClr val="FFFFFF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5"/>
              </a:rPr>
              <a:t>twitter.com/ericcurts</a:t>
            </a:r>
            <a:r>
              <a:rPr lang="en">
                <a:solidFill>
                  <a:srgbClr val="FFFFFF"/>
                </a:solidFill>
              </a:rPr>
              <a:t> - 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6"/>
              </a:rPr>
              <a:t>plus.google.com/+EricCurts1</a:t>
            </a:r>
            <a:endParaRPr>
              <a:solidFill>
                <a:srgbClr val="FFFFFF"/>
              </a:solidFill>
            </a:endParaRPr>
          </a:p>
        </p:txBody>
      </p:sp>
      <p:pic>
        <p:nvPicPr>
          <p:cNvPr id="47" name="Google Shape;47;p8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215475" y="1165425"/>
            <a:ext cx="6512300" cy="1934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8" name="Google Shape;48;p8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258750" y="6103250"/>
            <a:ext cx="1368100" cy="47867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8"/>
          <p:cNvSpPr txBox="1"/>
          <p:nvPr/>
        </p:nvSpPr>
        <p:spPr>
          <a:xfrm>
            <a:off x="1837200" y="5781399"/>
            <a:ext cx="6872100" cy="95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This slideshow is licensed under a Creative Commons Attribution Non-Commercial 3.0 United States license.  For more information about this license see </a:t>
            </a:r>
            <a:r>
              <a:rPr lang="en" u="sng">
                <a:solidFill>
                  <a:srgbClr val="FFFFFF"/>
                </a:solidFill>
                <a:hlinkClick r:id="rId9"/>
              </a:rPr>
              <a:t>http://creativecommons.org/licenses/by-nc/3.0/</a:t>
            </a:r>
            <a:r>
              <a:rPr lang="en">
                <a:solidFill>
                  <a:srgbClr val="FFFFFF"/>
                </a:solidFill>
              </a:rPr>
              <a:t> (In short, you can copy, distribute, and adapt this work as long as you give proper attribution and do not charge for it.)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50" name="Google Shape;50;p8"/>
          <p:cNvSpPr txBox="1"/>
          <p:nvPr/>
        </p:nvSpPr>
        <p:spPr>
          <a:xfrm>
            <a:off x="271275" y="161075"/>
            <a:ext cx="8553300" cy="53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FFFFFF"/>
                </a:solidFill>
                <a:uFill>
                  <a:noFill/>
                </a:uFill>
                <a:hlinkClick r:id="rId10"/>
              </a:rPr>
              <a:t>Click here to make your own copy of this template</a:t>
            </a:r>
            <a:endParaRPr sz="24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8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18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Medullary cavity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135" name="Google Shape;135;p18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Topic 1 - $400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36" name="Google Shape;136;p18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37" name="Google Shape;137;p18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9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19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</a:t>
            </a:r>
            <a:r>
              <a:rPr lang="en" sz="4800">
                <a:solidFill>
                  <a:srgbClr val="FFFFFF"/>
                </a:solidFill>
              </a:rPr>
              <a:t>his cavity, present in embryos, gives rise to the thoracic and abdominal cavities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144" name="Google Shape;144;p19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The Three C’s - $500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45" name="Google Shape;145;p19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46" name="Google Shape;146;p19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0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20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Coelom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153" name="Google Shape;153;p20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The Three C’s - $500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54" name="Google Shape;154;p20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55" name="Google Shape;155;p20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1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21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</a:t>
            </a:r>
            <a:r>
              <a:rPr lang="en" sz="4800">
                <a:solidFill>
                  <a:srgbClr val="FFFFFF"/>
                </a:solidFill>
              </a:rPr>
              <a:t>his single layered tissue lines blood and lymphatic vessels, allowing for materials to pass through 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162" name="Google Shape;162;p21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Need A Tissue?-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$100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63" name="Google Shape;163;p21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64" name="Google Shape;164;p21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2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" name="Google Shape;170;p22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Simple squamous epithelium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171" name="Google Shape;171;p22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Need a Tissue?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 - $100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72" name="Google Shape;172;p22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73" name="Google Shape;173;p22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3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p23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Dense regular tissue bundles typically makes up this organ, connecting bone to muscle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180" name="Google Shape;180;p23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Need a Tissue?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 - $200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81" name="Google Shape;181;p23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82" name="Google Shape;182;p23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4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" name="Google Shape;188;p24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ligament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189" name="Google Shape;189;p24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Need A Tissue?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 - $200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90" name="Google Shape;190;p24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91" name="Google Shape;191;p24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25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5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</a:t>
            </a:r>
            <a:r>
              <a:rPr lang="en" sz="4800">
                <a:solidFill>
                  <a:srgbClr val="FFFFFF"/>
                </a:solidFill>
              </a:rPr>
              <a:t>he hypodermis is primarily made up of this type of connective tissue, also known as fat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198" name="Google Shape;198;p25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Need A Tissue? 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- $300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99" name="Google Shape;199;p25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00" name="Google Shape;200;p25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6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26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adipose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207" name="Google Shape;207;p26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Need A Tissue?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- $300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08" name="Google Shape;208;p26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09" name="Google Shape;209;p26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7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27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</a:t>
            </a:r>
            <a:r>
              <a:rPr lang="en" sz="4800">
                <a:solidFill>
                  <a:srgbClr val="FFFFFF"/>
                </a:solidFill>
              </a:rPr>
              <a:t>his muscle tissue is under involuntary control and also striated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216" name="Google Shape;216;p27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Need A Tissue?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 - $400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17" name="Google Shape;217;p27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18" name="Google Shape;218;p27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D5862F-57D9-4FC9-8718-03E7CBC099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3" name="Google Shape;63;p10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FFFF00"/>
                </a:solidFill>
                <a:uFill>
                  <a:noFill/>
                </a:uFill>
                <a:hlinkClick r:id="rId3" action="ppaction://hlinksldjump"/>
              </a:rPr>
              <a:t>JEOPARDY BOARD</a:t>
            </a:r>
            <a:endParaRPr dirty="0">
              <a:solidFill>
                <a:srgbClr val="FFFF00"/>
              </a:solidFill>
            </a:endParaRPr>
          </a:p>
        </p:txBody>
      </p:sp>
      <p:graphicFrame>
        <p:nvGraphicFramePr>
          <p:cNvPr id="64" name="Google Shape;64;p10"/>
          <p:cNvGraphicFramePr/>
          <p:nvPr>
            <p:extLst>
              <p:ext uri="{D42A27DB-BD31-4B8C-83A1-F6EECF244321}">
                <p14:modId xmlns:p14="http://schemas.microsoft.com/office/powerpoint/2010/main" val="2711916687"/>
              </p:ext>
            </p:extLst>
          </p:nvPr>
        </p:nvGraphicFramePr>
        <p:xfrm>
          <a:off x="84750" y="1417833"/>
          <a:ext cx="9009375" cy="5461195"/>
        </p:xfrm>
        <a:graphic>
          <a:graphicData uri="http://schemas.openxmlformats.org/drawingml/2006/table">
            <a:tbl>
              <a:tblPr>
                <a:noFill/>
                <a:tableStyleId>{6F1D4192-872C-48CF-945E-0B1C4C137F5A}</a:tableStyleId>
              </a:tblPr>
              <a:tblGrid>
                <a:gridCol w="1801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1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1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18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018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97175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 b="1">
                          <a:solidFill>
                            <a:srgbClr val="FFFFFF"/>
                          </a:solidFill>
                        </a:rPr>
                        <a:t>The Three C’s</a:t>
                      </a:r>
                      <a:endParaRPr sz="240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900" b="1">
                          <a:solidFill>
                            <a:srgbClr val="FFFFFF"/>
                          </a:solidFill>
                        </a:rPr>
                        <a:t>Need A Tissue?</a:t>
                      </a:r>
                      <a:endParaRPr sz="1900" b="1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 b="1">
                          <a:solidFill>
                            <a:srgbClr val="FFFFFF"/>
                          </a:solidFill>
                        </a:rPr>
                        <a:t>Throw Me A Bone</a:t>
                      </a:r>
                      <a:endParaRPr sz="190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 b="1">
                          <a:solidFill>
                            <a:srgbClr val="FFFFFF"/>
                          </a:solidFill>
                        </a:rPr>
                        <a:t>Joined At The ???</a:t>
                      </a:r>
                      <a:endParaRPr sz="190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 b="1">
                          <a:solidFill>
                            <a:srgbClr val="FFFFFF"/>
                          </a:solidFill>
                        </a:rPr>
                        <a:t>Muscle Beach</a:t>
                      </a:r>
                      <a:endParaRPr sz="190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7175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4" action="ppaction://hlinksldjump"/>
                        </a:rPr>
                        <a:t>$100</a:t>
                      </a:r>
                      <a:endParaRPr sz="3200" b="1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5" action="ppaction://hlinksldjump"/>
                        </a:rPr>
                        <a:t>$100</a:t>
                      </a:r>
                      <a:endParaRPr sz="1900" b="1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6" action="ppaction://hlinksldjump"/>
                        </a:rPr>
                        <a:t>$100</a:t>
                      </a:r>
                      <a:endParaRPr sz="1900" b="1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7" action="ppaction://hlinksldjump"/>
                        </a:rPr>
                        <a:t>$100</a:t>
                      </a:r>
                      <a:endParaRPr sz="1900" b="1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8" action="ppaction://hlinksldjump"/>
                        </a:rPr>
                        <a:t>$100</a:t>
                      </a:r>
                      <a:endParaRPr sz="1900" b="1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71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 dirty="0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9" action="ppaction://hlinksldjump"/>
                        </a:rPr>
                        <a:t>$200</a:t>
                      </a:r>
                      <a:endParaRPr sz="3200" b="1" dirty="0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uFill>
                            <a:noFill/>
                          </a:uFill>
                          <a:hlinkClick r:id="rId10" action="ppaction://hlinksldjump"/>
                        </a:rPr>
                        <a:t>$200</a:t>
                      </a:r>
                      <a:endParaRPr sz="19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11" action="ppaction://hlinksldjump"/>
                        </a:rPr>
                        <a:t>$200</a:t>
                      </a:r>
                      <a:endParaRPr sz="1900" b="1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12" action="ppaction://hlinksldjump"/>
                        </a:rPr>
                        <a:t>$200</a:t>
                      </a:r>
                      <a:endParaRPr sz="1900" b="1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13" action="ppaction://hlinksldjump"/>
                        </a:rPr>
                        <a:t>$200</a:t>
                      </a:r>
                      <a:endParaRPr sz="1900" b="1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7175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14" action="ppaction://hlinksldjump"/>
                        </a:rPr>
                        <a:t>$300</a:t>
                      </a:r>
                      <a:endParaRPr sz="3200" b="1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15" action="ppaction://hlinksldjump"/>
                        </a:rPr>
                        <a:t>$300</a:t>
                      </a:r>
                      <a:endParaRPr sz="1900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16" action="ppaction://hlinksldjump"/>
                        </a:rPr>
                        <a:t>$300</a:t>
                      </a:r>
                      <a:endParaRPr sz="1900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17" action="ppaction://hlinksldjump"/>
                        </a:rPr>
                        <a:t>$300</a:t>
                      </a:r>
                      <a:endParaRPr sz="1900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18" action="ppaction://hlinksldjump"/>
                        </a:rPr>
                        <a:t>$300</a:t>
                      </a:r>
                      <a:endParaRPr sz="1900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7175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19" action="ppaction://hlinksldjump"/>
                        </a:rPr>
                        <a:t>$400</a:t>
                      </a:r>
                      <a:endParaRPr sz="3200" b="1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20" action="ppaction://hlinksldjump"/>
                        </a:rPr>
                        <a:t>$400</a:t>
                      </a:r>
                      <a:endParaRPr sz="1900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21" action="ppaction://hlinksldjump"/>
                        </a:rPr>
                        <a:t>$400</a:t>
                      </a:r>
                      <a:endParaRPr sz="1900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22" action="ppaction://hlinksldjump"/>
                        </a:rPr>
                        <a:t>$400</a:t>
                      </a:r>
                      <a:endParaRPr sz="1900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23" action="ppaction://hlinksldjump"/>
                        </a:rPr>
                        <a:t>$400</a:t>
                      </a:r>
                      <a:endParaRPr sz="1900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7175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24" action="ppaction://hlinksldjump"/>
                        </a:rPr>
                        <a:t>$500</a:t>
                      </a:r>
                      <a:endParaRPr sz="1900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25" action="ppaction://hlinksldjump"/>
                        </a:rPr>
                        <a:t>$500</a:t>
                      </a:r>
                      <a:endParaRPr sz="1900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26" action="ppaction://hlinksldjump"/>
                        </a:rPr>
                        <a:t>$500</a:t>
                      </a:r>
                      <a:endParaRPr sz="1900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27" action="ppaction://hlinksldjump"/>
                        </a:rPr>
                        <a:t>$500</a:t>
                      </a:r>
                      <a:endParaRPr sz="1900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 dirty="0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28" action="ppaction://hlinksldjump"/>
                        </a:rPr>
                        <a:t>$500</a:t>
                      </a:r>
                      <a:endParaRPr sz="1900" dirty="0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5" name="Google Shape;65;p10">
            <a:hlinkClick r:id="rId29" action="ppaction://hlinksldjump"/>
          </p:cNvPr>
          <p:cNvSpPr txBox="1"/>
          <p:nvPr/>
        </p:nvSpPr>
        <p:spPr>
          <a:xfrm>
            <a:off x="6405700" y="434767"/>
            <a:ext cx="2482500" cy="574800"/>
          </a:xfrm>
          <a:prstGeom prst="rect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solidFill>
                  <a:srgbClr val="FFFF00"/>
                </a:solidFill>
                <a:uFill>
                  <a:noFill/>
                </a:uFill>
                <a:hlinkClick r:id="rId29" action="ppaction://hlinksldjump"/>
              </a:rPr>
              <a:t>FINAL JEOPARDY</a:t>
            </a:r>
            <a:endParaRPr sz="1800" b="1" dirty="0">
              <a:solidFill>
                <a:srgbClr val="FFFF00"/>
              </a:solidFill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0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F5ED5290-3EB6-4B96-9739-179CC2D734E2}"/>
                  </a:ext>
                </a:extLst>
              </p14:cNvPr>
              <p14:cNvContentPartPr/>
              <p14:nvPr/>
            </p14:nvContentPartPr>
            <p14:xfrm>
              <a:off x="1066680" y="4660920"/>
              <a:ext cx="360" cy="3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F5ED5290-3EB6-4B96-9739-179CC2D734E2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1057320" y="4651560"/>
                <a:ext cx="19080" cy="190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8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28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Cardiac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225" name="Google Shape;225;p28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Need A Tissue?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 - $400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26" name="Google Shape;226;p28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27" name="Google Shape;227;p28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29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3" name="Google Shape;233;p29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</a:t>
            </a:r>
            <a:r>
              <a:rPr lang="en" sz="4800">
                <a:solidFill>
                  <a:srgbClr val="FFFFFF"/>
                </a:solidFill>
              </a:rPr>
              <a:t>he embryonic skeleton is made primarily out of this connective tissue before it is replaced by bone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234" name="Google Shape;234;p29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Need A Tissue?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- $500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35" name="Google Shape;235;p29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36" name="Google Shape;236;p29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30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p30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Elastic cartilage</a:t>
            </a:r>
            <a:endParaRPr sz="4800">
              <a:solidFill>
                <a:srgbClr val="FFFFFF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800">
              <a:solidFill>
                <a:srgbClr val="FFFFFF"/>
              </a:solidFill>
            </a:endParaRPr>
          </a:p>
        </p:txBody>
      </p:sp>
      <p:sp>
        <p:nvSpPr>
          <p:cNvPr id="243" name="Google Shape;243;p30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Need A Tissue?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- $500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44" name="Google Shape;244;p30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45" name="Google Shape;245;p30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31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Google Shape;251;p31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These are the components of the axial skeleton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252" name="Google Shape;252;p31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110375"/>
            <a:ext cx="8229600" cy="1289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Throw Me A Bone - $100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53" name="Google Shape;253;p31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54" name="Google Shape;254;p31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32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32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Skull, spine, and rib cage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261" name="Google Shape;261;p32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396775" y="-300446"/>
            <a:ext cx="8229600" cy="1325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Throw Me A Bone- $100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62" name="Google Shape;262;p32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63" name="Google Shape;263;p32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33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9" name="Google Shape;269;p33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</a:t>
            </a:r>
            <a:r>
              <a:rPr lang="en" sz="4800">
                <a:solidFill>
                  <a:srgbClr val="FFFFFF"/>
                </a:solidFill>
              </a:rPr>
              <a:t>his is the only free floating bone in the body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270" name="Google Shape;270;p33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78225" y="792220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Throw Me A Bone - $200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71" name="Google Shape;271;p33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72" name="Google Shape;272;p33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34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8" name="Google Shape;278;p34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Hyoid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279" name="Google Shape;279;p34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Throw Me A Bone - $200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80" name="Google Shape;280;p34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81" name="Google Shape;281;p34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35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7" name="Google Shape;287;p35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This type of bone is aligned in parallel sheets and is mechanically strong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288" name="Google Shape;288;p35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Throw Me A Bone- $300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89" name="Google Shape;289;p35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90" name="Google Shape;290;p35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36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36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Lamellar bone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297" name="Google Shape;297;p36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Throw Me A Bone - $300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98" name="Google Shape;298;p36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99" name="Google Shape;299;p36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37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5" name="Google Shape;305;p37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78225" y="996125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A heavier, thicker bone structure and heart shaped inlet are some properties of the ____ pelvis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306" name="Google Shape;306;p37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78225" y="639320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Throw Me A Bone - $400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07" name="Google Shape;307;p37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308" name="Google Shape;308;p37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1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11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What is the name of a cut that divides the body into left and right portions?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72" name="Google Shape;72;p11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The Three C’s- $100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73" name="Google Shape;73;p11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74" name="Google Shape;74;p11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38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4" name="Google Shape;314;p38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Male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315" name="Google Shape;315;p38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Throw Me A Bone - $400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16" name="Google Shape;316;p38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317" name="Google Shape;317;p38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39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39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800">
                <a:solidFill>
                  <a:schemeClr val="lt1"/>
                </a:solidFill>
                <a:uFill>
                  <a:noFill/>
                </a:uFill>
                <a:hlinkClick r:id="rId4" action="ppaction://hlinksldjump"/>
              </a:rPr>
              <a:t>T</a:t>
            </a:r>
            <a:r>
              <a:rPr lang="en" sz="4800">
                <a:solidFill>
                  <a:schemeClr val="lt1"/>
                </a:solidFill>
              </a:rPr>
              <a:t>he ____ is the only vertebrae without a body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324" name="Google Shape;324;p39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6863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Throw Me A Bone - $500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25" name="Google Shape;325;p39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326" name="Google Shape;326;p39">
            <a:hlinkClick r:id="" action="ppaction://hlinkshowjump?jump=nextslide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40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40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Atlas 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333" name="Google Shape;333;p40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Throw Me A Bone- $500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34" name="Google Shape;334;p40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335" name="Google Shape;335;p40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41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1" name="Google Shape;341;p41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</a:t>
            </a:r>
            <a:r>
              <a:rPr lang="en" sz="4800">
                <a:solidFill>
                  <a:srgbClr val="FFFFFF"/>
                </a:solidFill>
              </a:rPr>
              <a:t>his is the most common type of joint in the human body 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342" name="Google Shape;342;p41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Joined At The...- 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$100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43" name="Google Shape;343;p41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344" name="Google Shape;344;p41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p42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0" name="Google Shape;350;p42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Synovial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351" name="Google Shape;351;p42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Joined At The...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- $100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52" name="Google Shape;352;p42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353" name="Google Shape;353;p42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43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9" name="Google Shape;359;p43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_________ is another name for “slightly moveable joints”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360" name="Google Shape;360;p43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Joined At The...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- $200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61" name="Google Shape;361;p43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362" name="Google Shape;362;p43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4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8" name="Google Shape;368;p44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Amphiarthrosis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369" name="Google Shape;369;p44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Joined At The...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- $200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70" name="Google Shape;370;p44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371" name="Google Shape;371;p44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45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7" name="Google Shape;377;p45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_</a:t>
            </a:r>
            <a:r>
              <a:rPr lang="en" sz="4800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</a:t>
            </a:r>
            <a:r>
              <a:rPr lang="en" sz="4800">
                <a:solidFill>
                  <a:srgbClr val="FFFFFF"/>
                </a:solidFill>
              </a:rPr>
              <a:t>he articulation of the metacarpal of the thumb to the carpal bones is an example of a _____ joint.  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378" name="Google Shape;378;p45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Joined At The...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- $300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79" name="Google Shape;379;p45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380" name="Google Shape;380;p45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46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6" name="Google Shape;386;p46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Saddle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387" name="Google Shape;387;p46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Joined At The...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- $300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88" name="Google Shape;388;p46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389" name="Google Shape;389;p46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47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5" name="Google Shape;395;p47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</a:t>
            </a:r>
            <a:r>
              <a:rPr lang="en" sz="4800">
                <a:solidFill>
                  <a:srgbClr val="FFFFFF"/>
                </a:solidFill>
              </a:rPr>
              <a:t>he intervertebral discs form joints between vertebrae and absorb impact. What are the two components?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396" name="Google Shape;396;p47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Joined At The...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- $400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97" name="Google Shape;397;p47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398" name="Google Shape;398;p47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12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Sagittal cut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81" name="Google Shape;81;p12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The Three C’s - $100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82" name="Google Shape;82;p12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83" name="Google Shape;83;p12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48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4" name="Google Shape;404;p48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Nucleus pulposus and anulus fibrosus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405" name="Google Shape;405;p48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Joined At The...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- $400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406" name="Google Shape;406;p48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407" name="Google Shape;407;p48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p49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3" name="Google Shape;413;p49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</a:t>
            </a:r>
            <a:r>
              <a:rPr lang="en" sz="4800">
                <a:solidFill>
                  <a:srgbClr val="FFFFFF"/>
                </a:solidFill>
              </a:rPr>
              <a:t>he radius and humerus articulate by way of the capitulum of the humerus and the radial head. What type of synovial joint is formed?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414" name="Google Shape;414;p49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Joined At The...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- $500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415" name="Google Shape;415;p49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416" name="Google Shape;416;p49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50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2" name="Google Shape;422;p50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Hinge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423" name="Google Shape;423;p50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Joined At The...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- $500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424" name="Google Shape;424;p50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425" name="Google Shape;425;p50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p51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1" name="Google Shape;431;p51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</a:t>
            </a:r>
            <a:r>
              <a:rPr lang="en" sz="4800">
                <a:solidFill>
                  <a:srgbClr val="FFFFFF"/>
                </a:solidFill>
              </a:rPr>
              <a:t>he pearly white fibrous tissue covers sheet-like muscles needing a large area of attachment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432" name="Google Shape;432;p51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Muscle Strength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- $100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433" name="Google Shape;433;p51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434" name="Google Shape;434;p51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p52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0" name="Google Shape;440;p52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Aponeurosis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441" name="Google Shape;441;p52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Muscle Strength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- $100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442" name="Google Shape;442;p52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443" name="Google Shape;443;p52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Google Shape;448;p53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9" name="Google Shape;449;p53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When a muscle contracts, but the length and joint angle DO NOT change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450" name="Google Shape;450;p53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Muscle Strength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- $200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451" name="Google Shape;451;p53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452" name="Google Shape;452;p53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Google Shape;457;p54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8" name="Google Shape;458;p54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Isometric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459" name="Google Shape;459;p54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Muscle Strength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- $200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460" name="Google Shape;460;p54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461" name="Google Shape;461;p54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p55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7" name="Google Shape;467;p55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</a:t>
            </a:r>
            <a:r>
              <a:rPr lang="en" sz="4800">
                <a:solidFill>
                  <a:srgbClr val="FFFFFF"/>
                </a:solidFill>
              </a:rPr>
              <a:t>his group of muscles flex the knee and extend the hip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468" name="Google Shape;468;p55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Muscle Strength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- $300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469" name="Google Shape;469;p55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470" name="Google Shape;470;p55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p56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6" name="Google Shape;476;p56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Hamstrings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477" name="Google Shape;477;p56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Muscle Strength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- $300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478" name="Google Shape;478;p56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479" name="Google Shape;479;p56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p57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5" name="Google Shape;485;p57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Muscle fibers that are very resistant to fatigue and are present in postural weight bearing muscles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486" name="Google Shape;486;p57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Muscle Strength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- $400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487" name="Google Shape;487;p57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488" name="Google Shape;488;p57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13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The heart and lungs are housed in which portion of the ventral cavity?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90" name="Google Shape;90;p13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The Three C’s - $200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91" name="Google Shape;91;p13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92" name="Google Shape;92;p13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58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4" name="Google Shape;494;p58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Slow oxidative fibers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495" name="Google Shape;495;p58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Muscle Strength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- $400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496" name="Google Shape;496;p58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497" name="Google Shape;497;p58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p59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3" name="Google Shape;503;p59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</a:t>
            </a:r>
            <a:r>
              <a:rPr lang="en" sz="4800">
                <a:solidFill>
                  <a:srgbClr val="FFFFFF"/>
                </a:solidFill>
              </a:rPr>
              <a:t>his is the major component of thick filaments and contains a head, neck, and tail domain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504" name="Google Shape;504;p59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Muscle Strength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- $500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505" name="Google Shape;505;p59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506" name="Google Shape;506;p59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Google Shape;511;p60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2" name="Google Shape;512;p60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Myosin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513" name="Google Shape;513;p60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Muscle Strength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- $500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514" name="Google Shape;514;p60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515" name="Google Shape;515;p60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5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Google Shape;520;p61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1" name="Google Shape;521;p61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2730225"/>
            <a:ext cx="8229600" cy="321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Topic: </a:t>
            </a:r>
            <a:r>
              <a:rPr lang="en" sz="4800">
                <a:solidFill>
                  <a:srgbClr val="FFFFFF"/>
                </a:solidFill>
              </a:rPr>
              <a:t>Cell Division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522" name="Google Shape;522;p61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FINAL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523" name="Google Shape;523;p61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</a:t>
            </a:r>
            <a:r>
              <a:rPr lang="en" sz="1800">
                <a:solidFill>
                  <a:srgbClr val="FFFF00"/>
                </a:solidFill>
                <a:latin typeface="Trebuchet MS"/>
                <a:ea typeface="Trebuchet MS"/>
                <a:cs typeface="Trebuchet MS"/>
                <a:sym typeface="Trebuchet MS"/>
              </a:rPr>
              <a:t>question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524" name="Google Shape;524;p61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25" name="Google Shape;525;p61">
            <a:hlinkClick r:id="rId3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727163" y="967097"/>
            <a:ext cx="5731725" cy="1702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Google Shape;530;p62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1" name="Google Shape;531;p62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This type of cell division reduces the number of chromosomes by half, creating four haploid cells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532" name="Google Shape;532;p62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Final Jeopardy Question</a:t>
            </a:r>
            <a:endParaRPr dirty="0">
              <a:solidFill>
                <a:srgbClr val="FFFFFF"/>
              </a:solidFill>
            </a:endParaRPr>
          </a:p>
        </p:txBody>
      </p:sp>
      <p:sp>
        <p:nvSpPr>
          <p:cNvPr id="533" name="Google Shape;533;p62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534" name="Google Shape;534;p62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Google Shape;539;p63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0" name="Google Shape;540;p63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Meiosis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541" name="Google Shape;541;p63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Final Jeopardy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542" name="Google Shape;542;p63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543" name="Google Shape;543;p63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14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thoracic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99" name="Google Shape;99;p14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The Three C’s- $200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00" name="Google Shape;100;p14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01" name="Google Shape;101;p14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5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15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The biceps brachii are located in this compartment of the upper extremity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108" name="Google Shape;108;p15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The Three C’s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 - $300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09" name="Google Shape;109;p15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10" name="Google Shape;110;p15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6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16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Anterior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117" name="Google Shape;117;p16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The Three C’s</a:t>
            </a: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- $300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18" name="Google Shape;118;p16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/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19" name="Google Shape;119;p16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7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17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</a:t>
            </a:r>
            <a:r>
              <a:rPr lang="en" sz="4800">
                <a:solidFill>
                  <a:srgbClr val="FFFFFF"/>
                </a:solidFill>
              </a:rPr>
              <a:t>his cavity is where red and yellow bone marrow is stored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126" name="Google Shape;126;p17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/>
              </a:rPr>
              <a:t>The Three C’s - $400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27" name="Google Shape;127;p17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/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28" name="Google Shape;128;p17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</TotalTime>
  <Words>1205</Words>
  <Application>Microsoft Office PowerPoint</Application>
  <PresentationFormat>On-screen Show (4:3)</PresentationFormat>
  <Paragraphs>197</Paragraphs>
  <Slides>55</Slides>
  <Notes>55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60" baseType="lpstr">
      <vt:lpstr>Arial</vt:lpstr>
      <vt:lpstr>Century Gothic</vt:lpstr>
      <vt:lpstr>Trebuchet MS</vt:lpstr>
      <vt:lpstr>Wingdings 3</vt:lpstr>
      <vt:lpstr>Ion</vt:lpstr>
      <vt:lpstr>5-topic Template</vt:lpstr>
      <vt:lpstr>JEOPARDY BOARD</vt:lpstr>
      <vt:lpstr>The Three C’s- $100 Question</vt:lpstr>
      <vt:lpstr>The Three C’s - $100 Answer</vt:lpstr>
      <vt:lpstr>The Three C’s - $200 Question</vt:lpstr>
      <vt:lpstr>The Three C’s- $200 Answer</vt:lpstr>
      <vt:lpstr>The Three C’s - $300 Question</vt:lpstr>
      <vt:lpstr>The Three C’s- $300 Answer</vt:lpstr>
      <vt:lpstr>The Three C’s - $400 Question</vt:lpstr>
      <vt:lpstr>Topic 1 - $400 Answer</vt:lpstr>
      <vt:lpstr>The Three C’s - $500 Question</vt:lpstr>
      <vt:lpstr>The Three C’s - $500 Answer</vt:lpstr>
      <vt:lpstr>Need A Tissue?-$100 Question</vt:lpstr>
      <vt:lpstr>Need a Tissue? - $100 Answer</vt:lpstr>
      <vt:lpstr>Need a Tissue? - $200 Question</vt:lpstr>
      <vt:lpstr>Need A Tissue? - $200 Answer</vt:lpstr>
      <vt:lpstr>Need A Tissue? - $300 Question</vt:lpstr>
      <vt:lpstr>Need A Tissue?- $300 Answer</vt:lpstr>
      <vt:lpstr>Need A Tissue? - $400 Question</vt:lpstr>
      <vt:lpstr>Need A Tissue? - $400 Answer</vt:lpstr>
      <vt:lpstr>Need A Tissue?- $500 Question</vt:lpstr>
      <vt:lpstr>Need A Tissue?- $500 Answer</vt:lpstr>
      <vt:lpstr>Throw Me A Bone - $100 Question</vt:lpstr>
      <vt:lpstr>Throw Me A Bone- $100 Answer</vt:lpstr>
      <vt:lpstr>Throw Me A Bone - $200 Question</vt:lpstr>
      <vt:lpstr>Throw Me A Bone - $200 Answer</vt:lpstr>
      <vt:lpstr>Throw Me A Bone- $300 Question</vt:lpstr>
      <vt:lpstr>Throw Me A Bone - $300 Answer</vt:lpstr>
      <vt:lpstr>Throw Me A Bone - $400 Question</vt:lpstr>
      <vt:lpstr>Throw Me A Bone - $400 Answer</vt:lpstr>
      <vt:lpstr>Throw Me A Bone - $500 Question</vt:lpstr>
      <vt:lpstr>Throw Me A Bone- $500 Answer</vt:lpstr>
      <vt:lpstr>Joined At The...- $100 Question</vt:lpstr>
      <vt:lpstr>Joined At The...- $100 Answer</vt:lpstr>
      <vt:lpstr>Joined At The...- $200 Question</vt:lpstr>
      <vt:lpstr>Joined At The...- $200 Answer</vt:lpstr>
      <vt:lpstr>Joined At The...- $300 Question</vt:lpstr>
      <vt:lpstr>Joined At The...- $300 Answer</vt:lpstr>
      <vt:lpstr>Joined At The...- $400 Question</vt:lpstr>
      <vt:lpstr>Joined At The...- $400 Answer</vt:lpstr>
      <vt:lpstr>Joined At The...- $500 Question</vt:lpstr>
      <vt:lpstr>Joined At The...- $500 Answer</vt:lpstr>
      <vt:lpstr>Muscle Strength- $100 Question</vt:lpstr>
      <vt:lpstr>Muscle Strength- $100 Answer</vt:lpstr>
      <vt:lpstr>Muscle Strength- $200 Question</vt:lpstr>
      <vt:lpstr>Muscle Strength- $200 Answer</vt:lpstr>
      <vt:lpstr>Muscle Strength- $300 Question</vt:lpstr>
      <vt:lpstr>Muscle Strength- $300 Answer</vt:lpstr>
      <vt:lpstr>Muscle Strength- $400 Question</vt:lpstr>
      <vt:lpstr>Muscle Strength- $400 Answer</vt:lpstr>
      <vt:lpstr>Muscle Strength- $500 Question</vt:lpstr>
      <vt:lpstr>Muscle Strength- $500 Answer</vt:lpstr>
      <vt:lpstr>FINAL</vt:lpstr>
      <vt:lpstr>Final Jeopardy Question</vt:lpstr>
      <vt:lpstr>Final Jeopardy Answer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5-topic Template</dc:title>
  <cp:lastModifiedBy>Kirsten</cp:lastModifiedBy>
  <cp:revision>2</cp:revision>
  <dcterms:modified xsi:type="dcterms:W3CDTF">2018-08-17T15:17:12Z</dcterms:modified>
</cp:coreProperties>
</file>