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5" r:id="rId10"/>
    <p:sldId id="263"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D841AF-F169-4973-B6E9-3A1FA642583E}" v="2632" dt="2022-12-27T17:58:24.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27T17:14:19.484"/>
    </inkml:context>
    <inkml:brush xml:id="br0">
      <inkml:brushProperty name="width" value="0.1" units="cm"/>
      <inkml:brushProperty name="height" value="0.1" units="cm"/>
    </inkml:brush>
  </inkml:definitions>
  <inkml:trace contextRef="#ctx0" brushRef="#br0">9072 4768 16383 0 0,'0'-1'0'0'0,"0"-1"0"0"0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27T17:14:19.485"/>
    </inkml:context>
    <inkml:brush xml:id="br0">
      <inkml:brushProperty name="width" value="0.1" units="cm"/>
      <inkml:brushProperty name="height" value="0.1" units="cm"/>
    </inkml:brush>
  </inkml:definitions>
  <inkml:trace contextRef="#ctx0" brushRef="#br0">7899 4690 16383 0 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chieve.macmillanlearning.com/start" TargetMode="External"/><Relationship Id="rId7" Type="http://schemas.openxmlformats.org/officeDocument/2006/relationships/hyperlink" Target="https://www.youtube.com/@ProfessorDaveExplains" TargetMode="External"/><Relationship Id="rId2" Type="http://schemas.openxmlformats.org/officeDocument/2006/relationships/hyperlink" Target="https://www.ccri.edu/chemistry/index.html" TargetMode="External"/><Relationship Id="rId1" Type="http://schemas.openxmlformats.org/officeDocument/2006/relationships/slideLayout" Target="../slideLayouts/slideLayout2.xml"/><Relationship Id="rId6" Type="http://schemas.openxmlformats.org/officeDocument/2006/relationships/hyperlink" Target="https://www.khanacademy.org/science/ap-chemistry-beta" TargetMode="External"/><Relationship Id="rId5" Type="http://schemas.openxmlformats.org/officeDocument/2006/relationships/hyperlink" Target="https://www.youtube.com/c/TheOrganicChemistryTutor/videos?app=desktop" TargetMode="External"/><Relationship Id="rId4" Type="http://schemas.openxmlformats.org/officeDocument/2006/relationships/hyperlink" Target="https://chem.libretexts.org/Bookshelves/General_Chemistr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6C5FB7D-9F60-1F16-8B6A-55EF62B3D394}"/>
              </a:ext>
            </a:extLst>
          </p:cNvPr>
          <p:cNvPicPr>
            <a:picLocks noChangeAspect="1"/>
          </p:cNvPicPr>
          <p:nvPr/>
        </p:nvPicPr>
        <p:blipFill rotWithShape="1">
          <a:blip r:embed="rId2">
            <a:alphaModFix amt="50000"/>
          </a:blip>
          <a:srcRect l="743" r="10364" b="-4"/>
          <a:stretch/>
        </p:blipFill>
        <p:spPr>
          <a:xfrm>
            <a:off x="20" y="1"/>
            <a:ext cx="12191980" cy="6857999"/>
          </a:xfrm>
          <a:prstGeom prst="rect">
            <a:avLst/>
          </a:prstGeom>
        </p:spPr>
      </p:pic>
      <p:sp>
        <p:nvSpPr>
          <p:cNvPr id="2" name="Title 1"/>
          <p:cNvSpPr>
            <a:spLocks noGrp="1"/>
          </p:cNvSpPr>
          <p:nvPr>
            <p:ph type="ctrTitle"/>
          </p:nvPr>
        </p:nvSpPr>
        <p:spPr>
          <a:xfrm>
            <a:off x="1524000" y="1122362"/>
            <a:ext cx="9144000" cy="2900518"/>
          </a:xfrm>
        </p:spPr>
        <p:txBody>
          <a:bodyPr>
            <a:normAutofit/>
          </a:bodyPr>
          <a:lstStyle/>
          <a:p>
            <a:r>
              <a:rPr lang="en-US">
                <a:solidFill>
                  <a:srgbClr val="FFFFFF"/>
                </a:solidFill>
                <a:latin typeface="Tenorite"/>
                <a:cs typeface="Calibri Light"/>
              </a:rPr>
              <a:t>Everything you need to know for CHEM-1100</a:t>
            </a:r>
          </a:p>
        </p:txBody>
      </p:sp>
      <p:sp>
        <p:nvSpPr>
          <p:cNvPr id="3" name="Subtitle 2"/>
          <p:cNvSpPr>
            <a:spLocks noGrp="1"/>
          </p:cNvSpPr>
          <p:nvPr>
            <p:ph type="subTitle" idx="1"/>
          </p:nvPr>
        </p:nvSpPr>
        <p:spPr>
          <a:xfrm>
            <a:off x="1524000" y="4159404"/>
            <a:ext cx="9144000" cy="1098395"/>
          </a:xfrm>
        </p:spPr>
        <p:txBody>
          <a:bodyPr vert="horz" lIns="91440" tIns="45720" rIns="91440" bIns="45720" rtlCol="0">
            <a:normAutofit/>
          </a:bodyPr>
          <a:lstStyle/>
          <a:p>
            <a:r>
              <a:rPr lang="en-US">
                <a:solidFill>
                  <a:srgbClr val="FFFFFF"/>
                </a:solidFill>
                <a:latin typeface="Mangal Pro"/>
                <a:cs typeface="Calibri"/>
              </a:rPr>
              <a:t>Presented by the Student Success Center</a:t>
            </a:r>
          </a:p>
          <a:p>
            <a:r>
              <a:rPr lang="en-US">
                <a:solidFill>
                  <a:srgbClr val="FFFFFF"/>
                </a:solidFill>
                <a:latin typeface="Mangal Pro"/>
                <a:cs typeface="Calibri"/>
              </a:rPr>
              <a:t>Community College of Rhode Island</a:t>
            </a: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05D6F-32C3-9150-3100-91273F2C41D6}"/>
              </a:ext>
            </a:extLst>
          </p:cNvPr>
          <p:cNvSpPr>
            <a:spLocks noGrp="1"/>
          </p:cNvSpPr>
          <p:nvPr>
            <p:ph type="title"/>
          </p:nvPr>
        </p:nvSpPr>
        <p:spPr/>
        <p:txBody>
          <a:bodyPr>
            <a:normAutofit/>
          </a:bodyPr>
          <a:lstStyle/>
          <a:p>
            <a:r>
              <a:rPr lang="en-US" sz="4800" b="1" dirty="0">
                <a:solidFill>
                  <a:schemeClr val="accent6">
                    <a:lumMod val="75000"/>
                  </a:schemeClr>
                </a:solidFill>
                <a:latin typeface="Tenorite"/>
              </a:rPr>
              <a:t>Miscellaneous Concepts </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B3CD59A7-393A-BCD2-0BD5-F6F243C92694}"/>
              </a:ext>
            </a:extLst>
          </p:cNvPr>
          <p:cNvSpPr>
            <a:spLocks noGrp="1"/>
          </p:cNvSpPr>
          <p:nvPr>
            <p:ph idx="1"/>
          </p:nvPr>
        </p:nvSpPr>
        <p:spPr>
          <a:xfrm>
            <a:off x="838200" y="1825625"/>
            <a:ext cx="10515600" cy="4617668"/>
          </a:xfrm>
        </p:spPr>
        <p:txBody>
          <a:bodyPr vert="horz" lIns="91440" tIns="45720" rIns="91440" bIns="45720" rtlCol="0" anchor="t">
            <a:normAutofit lnSpcReduction="10000"/>
          </a:bodyPr>
          <a:lstStyle/>
          <a:p>
            <a:r>
              <a:rPr lang="en-US" b="1" dirty="0">
                <a:latin typeface="Mangal Pro"/>
                <a:cs typeface="Calibri"/>
              </a:rPr>
              <a:t>Ideal Gas Constant</a:t>
            </a:r>
            <a:r>
              <a:rPr lang="en-US" dirty="0">
                <a:latin typeface="Mangal Pro"/>
                <a:cs typeface="Calibri"/>
              </a:rPr>
              <a:t> – a mathematical equation that outlines the relationship between temperature in K, mols, pressure in atm, and volume in L. Either 0.08214 atm * L / mol * K or 8.314 J / mol * K</a:t>
            </a:r>
          </a:p>
          <a:p>
            <a:r>
              <a:rPr lang="en-US" b="1" dirty="0">
                <a:latin typeface="Mangal Pro"/>
                <a:cs typeface="Calibri"/>
              </a:rPr>
              <a:t>Temperature in K</a:t>
            </a:r>
            <a:r>
              <a:rPr lang="en-US" dirty="0">
                <a:latin typeface="Mangal Pro"/>
                <a:cs typeface="Calibri"/>
              </a:rPr>
              <a:t> – Celsius sets zero at water freezing, while Kelvins sets zero at absolute zero. This makes Kelvin more "accurate". K = 273.15 + C</a:t>
            </a:r>
          </a:p>
          <a:p>
            <a:r>
              <a:rPr lang="en-US" b="1" dirty="0">
                <a:latin typeface="Mangal Pro"/>
                <a:cs typeface="Calibri"/>
              </a:rPr>
              <a:t>Exothermic Reaction</a:t>
            </a:r>
            <a:r>
              <a:rPr lang="en-US" dirty="0">
                <a:latin typeface="Mangal Pro"/>
                <a:cs typeface="Calibri"/>
              </a:rPr>
              <a:t> - a reaction that releases heat/energy</a:t>
            </a:r>
          </a:p>
          <a:p>
            <a:r>
              <a:rPr lang="en-US" b="1" dirty="0">
                <a:latin typeface="Mangal Pro"/>
                <a:cs typeface="Calibri"/>
              </a:rPr>
              <a:t>Endothermic Reaction </a:t>
            </a:r>
            <a:r>
              <a:rPr lang="en-US" dirty="0">
                <a:latin typeface="Mangal Pro"/>
                <a:cs typeface="Calibri"/>
              </a:rPr>
              <a:t> - a reaction that absorbs heat/energy</a:t>
            </a:r>
          </a:p>
        </p:txBody>
      </p:sp>
    </p:spTree>
    <p:extLst>
      <p:ext uri="{BB962C8B-B14F-4D97-AF65-F5344CB8AC3E}">
        <p14:creationId xmlns:p14="http://schemas.microsoft.com/office/powerpoint/2010/main" val="3030619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05D6F-32C3-9150-3100-91273F2C41D6}"/>
              </a:ext>
            </a:extLst>
          </p:cNvPr>
          <p:cNvSpPr>
            <a:spLocks noGrp="1"/>
          </p:cNvSpPr>
          <p:nvPr>
            <p:ph type="title"/>
          </p:nvPr>
        </p:nvSpPr>
        <p:spPr/>
        <p:txBody>
          <a:bodyPr>
            <a:normAutofit/>
          </a:bodyPr>
          <a:lstStyle/>
          <a:p>
            <a:r>
              <a:rPr lang="en-US" sz="4800" b="1" dirty="0">
                <a:solidFill>
                  <a:schemeClr val="accent6">
                    <a:lumMod val="75000"/>
                  </a:schemeClr>
                </a:solidFill>
                <a:latin typeface="Tenorite"/>
              </a:rPr>
              <a:t>Miscellaneous Concepts (cont.) </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B3CD59A7-393A-BCD2-0BD5-F6F243C92694}"/>
              </a:ext>
            </a:extLst>
          </p:cNvPr>
          <p:cNvSpPr>
            <a:spLocks noGrp="1"/>
          </p:cNvSpPr>
          <p:nvPr>
            <p:ph idx="1"/>
          </p:nvPr>
        </p:nvSpPr>
        <p:spPr/>
        <p:txBody>
          <a:bodyPr vert="horz" lIns="91440" tIns="45720" rIns="91440" bIns="45720" rtlCol="0" anchor="t">
            <a:normAutofit/>
          </a:bodyPr>
          <a:lstStyle/>
          <a:p>
            <a:r>
              <a:rPr lang="en-US" b="1" dirty="0">
                <a:latin typeface="Mangal Pro"/>
                <a:cs typeface="Calibri"/>
              </a:rPr>
              <a:t>Polyatomic Ions – </a:t>
            </a:r>
            <a:r>
              <a:rPr lang="en-US" dirty="0">
                <a:latin typeface="Mangal Pro"/>
                <a:cs typeface="Calibri"/>
              </a:rPr>
              <a:t>molecules that carry an ionic charge</a:t>
            </a:r>
          </a:p>
          <a:p>
            <a:pPr lvl="1"/>
            <a:r>
              <a:rPr lang="en-US" dirty="0">
                <a:latin typeface="Mangal Pro"/>
                <a:cs typeface="Calibri"/>
              </a:rPr>
              <a:t>Remember a charge comes from the lack of electrons or surplus of electrons</a:t>
            </a:r>
          </a:p>
          <a:p>
            <a:pPr marL="457200" lvl="1" indent="0">
              <a:buNone/>
            </a:pPr>
            <a:endParaRPr lang="en-US" dirty="0">
              <a:latin typeface="Mangal Pro"/>
              <a:cs typeface="Calibri"/>
            </a:endParaRPr>
          </a:p>
          <a:p>
            <a:pPr marL="457200" lvl="1" indent="0">
              <a:buNone/>
            </a:pPr>
            <a:r>
              <a:rPr lang="en-US" dirty="0">
                <a:latin typeface="Mangal Pro"/>
                <a:cs typeface="Calibri"/>
              </a:rPr>
              <a:t>Some important polyatomic ions to know: </a:t>
            </a:r>
          </a:p>
          <a:p>
            <a:pPr lvl="1">
              <a:buFont typeface="Calibri" panose="020B0604020202020204" pitchFamily="34" charset="0"/>
              <a:buChar char="-"/>
            </a:pPr>
            <a:r>
              <a:rPr lang="en-US" dirty="0">
                <a:latin typeface="Mangal Pro"/>
                <a:cs typeface="Calibri"/>
              </a:rPr>
              <a:t>OH (-) ~ Hydroxide</a:t>
            </a:r>
          </a:p>
          <a:p>
            <a:pPr lvl="1">
              <a:buFont typeface="Calibri" panose="020B0604020202020204" pitchFamily="34" charset="0"/>
              <a:buChar char="-"/>
            </a:pPr>
            <a:r>
              <a:rPr lang="en-US" dirty="0">
                <a:latin typeface="Mangal Pro"/>
                <a:cs typeface="Calibri"/>
              </a:rPr>
              <a:t>NO3 (2-) ~ Nitrate</a:t>
            </a:r>
          </a:p>
          <a:p>
            <a:pPr lvl="1">
              <a:buFont typeface="Calibri" panose="020B0604020202020204" pitchFamily="34" charset="0"/>
              <a:buChar char="-"/>
            </a:pPr>
            <a:r>
              <a:rPr lang="en-US" dirty="0">
                <a:latin typeface="Mangal Pro"/>
                <a:cs typeface="Calibri"/>
              </a:rPr>
              <a:t>NH3 ~ Ammonia</a:t>
            </a:r>
          </a:p>
          <a:p>
            <a:pPr lvl="1">
              <a:buFont typeface="Calibri" panose="020B0604020202020204" pitchFamily="34" charset="0"/>
              <a:buChar char="-"/>
            </a:pPr>
            <a:r>
              <a:rPr lang="en-US" dirty="0">
                <a:latin typeface="Mangal Pro"/>
                <a:cs typeface="Calibri"/>
              </a:rPr>
              <a:t>CO3 (2-) ~ Carbonate</a:t>
            </a:r>
          </a:p>
          <a:p>
            <a:pPr lvl="1">
              <a:buFont typeface="Calibri" panose="020B0604020202020204" pitchFamily="34" charset="0"/>
              <a:buChar char="-"/>
            </a:pPr>
            <a:r>
              <a:rPr lang="en-US" dirty="0">
                <a:latin typeface="Mangal Pro"/>
                <a:cs typeface="Calibri"/>
              </a:rPr>
              <a:t>SO4 (2-) ~ Sulfate</a:t>
            </a:r>
          </a:p>
        </p:txBody>
      </p:sp>
    </p:spTree>
    <p:extLst>
      <p:ext uri="{BB962C8B-B14F-4D97-AF65-F5344CB8AC3E}">
        <p14:creationId xmlns:p14="http://schemas.microsoft.com/office/powerpoint/2010/main" val="629978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7264C-B472-76DD-E06A-1C743A4F73DB}"/>
              </a:ext>
            </a:extLst>
          </p:cNvPr>
          <p:cNvSpPr>
            <a:spLocks noGrp="1"/>
          </p:cNvSpPr>
          <p:nvPr>
            <p:ph type="title"/>
          </p:nvPr>
        </p:nvSpPr>
        <p:spPr/>
        <p:txBody>
          <a:bodyPr/>
          <a:lstStyle/>
          <a:p>
            <a:r>
              <a:rPr lang="en-US" b="1" dirty="0">
                <a:solidFill>
                  <a:schemeClr val="accent6">
                    <a:lumMod val="75000"/>
                  </a:schemeClr>
                </a:solidFill>
                <a:latin typeface="Tenorite"/>
              </a:rPr>
              <a:t>Algebra / Pre-Calculus Concepts</a:t>
            </a:r>
            <a:endParaRPr lang="en-US" dirty="0"/>
          </a:p>
        </p:txBody>
      </p:sp>
      <p:sp>
        <p:nvSpPr>
          <p:cNvPr id="3" name="Content Placeholder 2">
            <a:extLst>
              <a:ext uri="{FF2B5EF4-FFF2-40B4-BE49-F238E27FC236}">
                <a16:creationId xmlns:a16="http://schemas.microsoft.com/office/drawing/2014/main" id="{32CCF0FB-C565-22F7-79F5-EEF8C55F3733}"/>
              </a:ext>
            </a:extLst>
          </p:cNvPr>
          <p:cNvSpPr>
            <a:spLocks noGrp="1"/>
          </p:cNvSpPr>
          <p:nvPr>
            <p:ph idx="1"/>
          </p:nvPr>
        </p:nvSpPr>
        <p:spPr/>
        <p:txBody>
          <a:bodyPr vert="horz" lIns="91440" tIns="45720" rIns="91440" bIns="45720" rtlCol="0" anchor="t">
            <a:normAutofit/>
          </a:bodyPr>
          <a:lstStyle/>
          <a:p>
            <a:r>
              <a:rPr lang="en-US" b="1" dirty="0">
                <a:latin typeface="Mangal Pro"/>
                <a:cs typeface="Calibri"/>
              </a:rPr>
              <a:t>Exponents</a:t>
            </a:r>
            <a:r>
              <a:rPr lang="en-US" dirty="0">
                <a:latin typeface="Mangal Pro"/>
                <a:cs typeface="Calibri"/>
              </a:rPr>
              <a:t> - raising a base to another number (3^4 = 81)</a:t>
            </a:r>
          </a:p>
          <a:p>
            <a:r>
              <a:rPr lang="en-US" b="1" dirty="0">
                <a:latin typeface="Mangal Pro"/>
                <a:cs typeface="Calibri"/>
              </a:rPr>
              <a:t>Logarithm (log)</a:t>
            </a:r>
            <a:r>
              <a:rPr lang="en-US" dirty="0">
                <a:latin typeface="Mangal Pro"/>
                <a:cs typeface="Calibri"/>
              </a:rPr>
              <a:t> – the inverse of exponentiation (typically assume the base is 10) log(10)(1000) = 3</a:t>
            </a:r>
          </a:p>
          <a:p>
            <a:r>
              <a:rPr lang="en-US" b="1" dirty="0">
                <a:latin typeface="Mangal Pro"/>
                <a:cs typeface="Calibri"/>
              </a:rPr>
              <a:t>e – </a:t>
            </a:r>
            <a:r>
              <a:rPr lang="en-US" dirty="0">
                <a:latin typeface="Mangal Pro"/>
                <a:cs typeface="Calibri"/>
              </a:rPr>
              <a:t>natural exponent, represents natural growth </a:t>
            </a:r>
          </a:p>
          <a:p>
            <a:r>
              <a:rPr lang="en-US" b="1" dirty="0">
                <a:latin typeface="Mangal Pro"/>
                <a:cs typeface="Calibri"/>
              </a:rPr>
              <a:t>Natural Logarithm (ln)</a:t>
            </a:r>
            <a:r>
              <a:rPr lang="en-US" dirty="0">
                <a:latin typeface="Mangal Pro"/>
                <a:cs typeface="Calibri"/>
              </a:rPr>
              <a:t> - the inverse of e </a:t>
            </a:r>
          </a:p>
        </p:txBody>
      </p:sp>
    </p:spTree>
    <p:extLst>
      <p:ext uri="{BB962C8B-B14F-4D97-AF65-F5344CB8AC3E}">
        <p14:creationId xmlns:p14="http://schemas.microsoft.com/office/powerpoint/2010/main" val="2332566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#3</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latin typeface="Mangal Pro"/>
                <a:cs typeface="Calibri" panose="020F0502020204030204"/>
              </a:rPr>
              <a:t>What is value of x in this equation? </a:t>
            </a:r>
            <a:r>
              <a:rPr lang="en-US" i="1" dirty="0">
                <a:latin typeface="Mangal Pro"/>
                <a:cs typeface="Calibri" panose="020F0502020204030204"/>
              </a:rPr>
              <a:t>Log(x) =</a:t>
            </a:r>
            <a:r>
              <a:rPr lang="en-US" dirty="0">
                <a:latin typeface="Mangal Pro"/>
                <a:cs typeface="Calibri" panose="020F0502020204030204"/>
              </a:rPr>
              <a:t> 30</a:t>
            </a:r>
          </a:p>
          <a:p>
            <a:pPr marL="514350" indent="-514350">
              <a:buAutoNum type="alphaUcPeriod"/>
            </a:pPr>
            <a:endParaRPr lang="en-US" dirty="0">
              <a:latin typeface="Mangal Pro"/>
              <a:cs typeface="Calibri" panose="020F0502020204030204"/>
            </a:endParaRPr>
          </a:p>
          <a:p>
            <a:pPr marL="514350" indent="-514350">
              <a:buAutoNum type="alphaUcPeriod"/>
            </a:pPr>
            <a:endParaRPr lang="en-US" dirty="0">
              <a:latin typeface="Mangal Pro"/>
              <a:cs typeface="Calibri" panose="020F0502020204030204"/>
            </a:endParaRPr>
          </a:p>
          <a:p>
            <a:pPr marL="514350" indent="-514350">
              <a:buAutoNum type="alphaUcPeriod"/>
            </a:pPr>
            <a:r>
              <a:rPr lang="en-US" dirty="0">
                <a:latin typeface="Mangal Pro"/>
                <a:cs typeface="Calibri" panose="020F0502020204030204"/>
              </a:rPr>
              <a:t>What is the value of y in this equation? </a:t>
            </a:r>
            <a:r>
              <a:rPr lang="en-US" i="1" dirty="0" err="1">
                <a:latin typeface="Mangal Pro"/>
                <a:cs typeface="Calibri" panose="020F0502020204030204"/>
              </a:rPr>
              <a:t>e^y</a:t>
            </a:r>
            <a:r>
              <a:rPr lang="en-US" i="1" dirty="0">
                <a:latin typeface="Mangal Pro"/>
                <a:cs typeface="Calibri" panose="020F0502020204030204"/>
              </a:rPr>
              <a:t> = 100</a:t>
            </a:r>
          </a:p>
          <a:p>
            <a:pPr marL="514350" indent="-514350">
              <a:buAutoNum type="alphaUcPeriod"/>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3554206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#3</a:t>
            </a:r>
            <a:endParaRPr lang="en-US" sz="4800">
              <a:solidFill>
                <a:schemeClr val="accent6">
                  <a:lumMod val="75000"/>
                </a:schemeClr>
              </a:solidFill>
              <a:cs typeface="Calibri Light"/>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latin typeface="Mangal Pro"/>
                <a:cs typeface="Calibri" panose="020F0502020204030204"/>
              </a:rPr>
              <a:t>What is value of x in this equation? </a:t>
            </a:r>
            <a:r>
              <a:rPr lang="en-US" i="1" dirty="0">
                <a:latin typeface="Mangal Pro"/>
                <a:cs typeface="Calibri" panose="020F0502020204030204"/>
              </a:rPr>
              <a:t>Log(x) =</a:t>
            </a:r>
            <a:r>
              <a:rPr lang="en-US" dirty="0">
                <a:latin typeface="Mangal Pro"/>
                <a:cs typeface="Calibri" panose="020F0502020204030204"/>
              </a:rPr>
              <a:t> 30</a:t>
            </a:r>
          </a:p>
          <a:p>
            <a:pPr marL="742950" lvl="1" indent="0">
              <a:buNone/>
            </a:pPr>
            <a:r>
              <a:rPr lang="en-US" dirty="0">
                <a:solidFill>
                  <a:srgbClr val="FF0000"/>
                </a:solidFill>
                <a:latin typeface="Mangal Pro"/>
                <a:cs typeface="Calibri" panose="020F0502020204030204"/>
              </a:rPr>
              <a:t>X = 1 * 10^30</a:t>
            </a:r>
            <a:endParaRPr lang="en-US" dirty="0">
              <a:latin typeface="Mangal Pro"/>
              <a:cs typeface="Calibri" panose="020F0502020204030204"/>
            </a:endParaRPr>
          </a:p>
          <a:p>
            <a:pPr marL="514350" indent="-514350">
              <a:buAutoNum type="alphaUcPeriod"/>
            </a:pPr>
            <a:endParaRPr lang="en-US" dirty="0">
              <a:latin typeface="Mangal Pro"/>
              <a:cs typeface="Calibri" panose="020F0502020204030204"/>
            </a:endParaRPr>
          </a:p>
          <a:p>
            <a:pPr marL="514350" indent="-514350">
              <a:buAutoNum type="alphaUcPeriod"/>
            </a:pPr>
            <a:r>
              <a:rPr lang="en-US" dirty="0">
                <a:latin typeface="Mangal Pro"/>
                <a:cs typeface="Calibri" panose="020F0502020204030204"/>
              </a:rPr>
              <a:t>What is the value of y in this equation? </a:t>
            </a:r>
            <a:r>
              <a:rPr lang="en-US" i="1" dirty="0" err="1">
                <a:latin typeface="Mangal Pro"/>
                <a:cs typeface="Calibri" panose="020F0502020204030204"/>
              </a:rPr>
              <a:t>e^y</a:t>
            </a:r>
            <a:r>
              <a:rPr lang="en-US" i="1" dirty="0">
                <a:latin typeface="Mangal Pro"/>
                <a:cs typeface="Calibri" panose="020F0502020204030204"/>
              </a:rPr>
              <a:t> = 100</a:t>
            </a:r>
          </a:p>
          <a:p>
            <a:pPr marL="742950" lvl="1" indent="0">
              <a:buNone/>
            </a:pPr>
            <a:r>
              <a:rPr lang="en-US" i="1" dirty="0">
                <a:solidFill>
                  <a:srgbClr val="FF0000"/>
                </a:solidFill>
                <a:latin typeface="Mangal Pro"/>
                <a:cs typeface="Calibri" panose="020F0502020204030204"/>
              </a:rPr>
              <a:t>Y = 4.6052</a:t>
            </a:r>
            <a:endParaRPr lang="en-US" i="1" dirty="0">
              <a:latin typeface="Mangal Pro"/>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2995468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2B03-015B-E981-27E1-B3BFA70A18EE}"/>
              </a:ext>
            </a:extLst>
          </p:cNvPr>
          <p:cNvSpPr>
            <a:spLocks noGrp="1"/>
          </p:cNvSpPr>
          <p:nvPr>
            <p:ph type="title"/>
          </p:nvPr>
        </p:nvSpPr>
        <p:spPr/>
        <p:txBody>
          <a:bodyPr/>
          <a:lstStyle/>
          <a:p>
            <a:r>
              <a:rPr lang="en-US" b="1" dirty="0">
                <a:solidFill>
                  <a:schemeClr val="accent6">
                    <a:lumMod val="75000"/>
                  </a:schemeClr>
                </a:solidFill>
                <a:latin typeface="Tenorite"/>
              </a:rPr>
              <a:t>Algebra / Pre-Calculus Concepts (cont.)</a:t>
            </a:r>
            <a:endParaRPr lang="en-US" dirty="0">
              <a:solidFill>
                <a:schemeClr val="accent6">
                  <a:lumMod val="75000"/>
                </a:schemeClr>
              </a:solidFill>
            </a:endParaRPr>
          </a:p>
        </p:txBody>
      </p:sp>
      <p:sp>
        <p:nvSpPr>
          <p:cNvPr id="3" name="Content Placeholder 2">
            <a:extLst>
              <a:ext uri="{FF2B5EF4-FFF2-40B4-BE49-F238E27FC236}">
                <a16:creationId xmlns:a16="http://schemas.microsoft.com/office/drawing/2014/main" id="{89FF342F-46B1-7361-D4DF-AF70DE07EADA}"/>
              </a:ext>
            </a:extLst>
          </p:cNvPr>
          <p:cNvSpPr>
            <a:spLocks noGrp="1"/>
          </p:cNvSpPr>
          <p:nvPr>
            <p:ph idx="1"/>
          </p:nvPr>
        </p:nvSpPr>
        <p:spPr/>
        <p:txBody>
          <a:bodyPr vert="horz" lIns="91440" tIns="45720" rIns="91440" bIns="45720" rtlCol="0" anchor="t">
            <a:normAutofit/>
          </a:bodyPr>
          <a:lstStyle/>
          <a:p>
            <a:r>
              <a:rPr lang="en-US" b="1" dirty="0">
                <a:latin typeface="Mangal Pro"/>
                <a:cs typeface="Calibri"/>
              </a:rPr>
              <a:t>Arithmetic</a:t>
            </a:r>
            <a:r>
              <a:rPr lang="en-US" dirty="0">
                <a:latin typeface="Mangal Pro"/>
                <a:cs typeface="Calibri"/>
              </a:rPr>
              <a:t> – addition, subtraction, multiplication, division</a:t>
            </a:r>
          </a:p>
          <a:p>
            <a:pPr lvl="1"/>
            <a:r>
              <a:rPr lang="en-US" dirty="0">
                <a:latin typeface="Mangal Pro"/>
                <a:cs typeface="Calibri"/>
              </a:rPr>
              <a:t>PEMDAS = Parenthesis, exponents, multiplication/division, addition/subtraction</a:t>
            </a:r>
          </a:p>
          <a:p>
            <a:r>
              <a:rPr lang="en-US" b="1" dirty="0">
                <a:latin typeface="Mangal Pro"/>
                <a:cs typeface="Calibri"/>
              </a:rPr>
              <a:t>Scientific Notation</a:t>
            </a:r>
            <a:r>
              <a:rPr lang="en-US" dirty="0">
                <a:latin typeface="Mangal Pro"/>
                <a:cs typeface="Calibri"/>
              </a:rPr>
              <a:t> – a way to convey large and small numbers</a:t>
            </a:r>
          </a:p>
          <a:p>
            <a:pPr lvl="1"/>
            <a:r>
              <a:rPr lang="en-US" dirty="0">
                <a:latin typeface="Mangal Pro"/>
                <a:cs typeface="Calibri"/>
              </a:rPr>
              <a:t>0.0024 = 2.4 * 10^-2 or 1000 = 1.0 * 10^3</a:t>
            </a:r>
          </a:p>
          <a:p>
            <a:r>
              <a:rPr lang="en-US" b="1" dirty="0">
                <a:latin typeface="Mangal Pro"/>
                <a:cs typeface="Calibri"/>
              </a:rPr>
              <a:t>Ratios</a:t>
            </a:r>
            <a:r>
              <a:rPr lang="en-US" dirty="0">
                <a:latin typeface="Mangal Pro"/>
                <a:cs typeface="Calibri"/>
              </a:rPr>
              <a:t> – relationship between two numbers</a:t>
            </a:r>
          </a:p>
          <a:p>
            <a:pPr lvl="1"/>
            <a:r>
              <a:rPr lang="en-US" dirty="0">
                <a:latin typeface="Mangal Pro"/>
                <a:cs typeface="Calibri"/>
              </a:rPr>
              <a:t>5.0M = 5.0 mol / 1.0 L or 40 g/mol = 40 g / 1 mol</a:t>
            </a:r>
          </a:p>
          <a:p>
            <a:r>
              <a:rPr lang="en-US" b="1" dirty="0">
                <a:latin typeface="Mangal Pro"/>
                <a:cs typeface="Calibri"/>
              </a:rPr>
              <a:t>Percentage</a:t>
            </a:r>
            <a:r>
              <a:rPr lang="en-US" dirty="0">
                <a:latin typeface="Mangal Pro"/>
                <a:cs typeface="Calibri"/>
              </a:rPr>
              <a:t> – a piece of a whole</a:t>
            </a:r>
          </a:p>
          <a:p>
            <a:pPr lvl="1"/>
            <a:r>
              <a:rPr lang="en-US" dirty="0">
                <a:latin typeface="Mangal Pro"/>
                <a:cs typeface="Calibri"/>
              </a:rPr>
              <a:t>77/100 = 77%</a:t>
            </a:r>
          </a:p>
        </p:txBody>
      </p:sp>
    </p:spTree>
    <p:extLst>
      <p:ext uri="{BB962C8B-B14F-4D97-AF65-F5344CB8AC3E}">
        <p14:creationId xmlns:p14="http://schemas.microsoft.com/office/powerpoint/2010/main" val="300587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F0E1-C190-8832-D596-526A35515A3A}"/>
              </a:ext>
            </a:extLst>
          </p:cNvPr>
          <p:cNvSpPr>
            <a:spLocks noGrp="1"/>
          </p:cNvSpPr>
          <p:nvPr>
            <p:ph type="title"/>
          </p:nvPr>
        </p:nvSpPr>
        <p:spPr/>
        <p:txBody>
          <a:bodyPr/>
          <a:lstStyle/>
          <a:p>
            <a:r>
              <a:rPr lang="en-US" b="1" dirty="0">
                <a:solidFill>
                  <a:schemeClr val="accent6">
                    <a:lumMod val="75000"/>
                  </a:schemeClr>
                </a:solidFill>
                <a:latin typeface="Tenorite"/>
                <a:cs typeface="Calibri Light"/>
              </a:rPr>
              <a:t>Quadratic Formula</a:t>
            </a:r>
            <a:endParaRPr lang="en-US" dirty="0"/>
          </a:p>
        </p:txBody>
      </p:sp>
      <p:pic>
        <p:nvPicPr>
          <p:cNvPr id="4" name="Picture 4">
            <a:extLst>
              <a:ext uri="{FF2B5EF4-FFF2-40B4-BE49-F238E27FC236}">
                <a16:creationId xmlns:a16="http://schemas.microsoft.com/office/drawing/2014/main" id="{73B18BC5-9408-FB49-95F0-95C076395F70}"/>
              </a:ext>
            </a:extLst>
          </p:cNvPr>
          <p:cNvPicPr>
            <a:picLocks noGrp="1" noChangeAspect="1"/>
          </p:cNvPicPr>
          <p:nvPr>
            <p:ph idx="1"/>
          </p:nvPr>
        </p:nvPicPr>
        <p:blipFill>
          <a:blip r:embed="rId2"/>
          <a:stretch>
            <a:fillRect/>
          </a:stretch>
        </p:blipFill>
        <p:spPr>
          <a:xfrm>
            <a:off x="6142607" y="366497"/>
            <a:ext cx="5470125" cy="1691457"/>
          </a:xfrm>
        </p:spPr>
      </p:pic>
      <p:sp>
        <p:nvSpPr>
          <p:cNvPr id="5" name="TextBox 4">
            <a:extLst>
              <a:ext uri="{FF2B5EF4-FFF2-40B4-BE49-F238E27FC236}">
                <a16:creationId xmlns:a16="http://schemas.microsoft.com/office/drawing/2014/main" id="{C3A649BB-BC1B-94A7-71FA-24A54069170C}"/>
              </a:ext>
            </a:extLst>
          </p:cNvPr>
          <p:cNvSpPr txBox="1"/>
          <p:nvPr/>
        </p:nvSpPr>
        <p:spPr>
          <a:xfrm>
            <a:off x="1094912" y="2056659"/>
            <a:ext cx="9972582"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Mangal Pro"/>
              </a:rPr>
              <a:t>When ax^2 + bx + c = 0, simple way to solve for any quadratic formula</a:t>
            </a:r>
          </a:p>
          <a:p>
            <a:pPr marL="457200" indent="-457200">
              <a:buFont typeface="Calibri"/>
              <a:buChar char="-"/>
            </a:pPr>
            <a:r>
              <a:rPr lang="en-US" sz="2800" dirty="0">
                <a:latin typeface="Mangal Pro"/>
              </a:rPr>
              <a:t>So, if we have 4x^2 + 18x –9.25 = 0 our quadratic formula will be:</a:t>
            </a:r>
          </a:p>
        </p:txBody>
      </p:sp>
      <p:pic>
        <p:nvPicPr>
          <p:cNvPr id="6" name="Picture 6" descr="A picture containing shape&#10;&#10;Description automatically generated">
            <a:extLst>
              <a:ext uri="{FF2B5EF4-FFF2-40B4-BE49-F238E27FC236}">
                <a16:creationId xmlns:a16="http://schemas.microsoft.com/office/drawing/2014/main" id="{D3F0B1BE-7177-1F54-F920-5C4837928922}"/>
              </a:ext>
            </a:extLst>
          </p:cNvPr>
          <p:cNvPicPr>
            <a:picLocks noChangeAspect="1"/>
          </p:cNvPicPr>
          <p:nvPr/>
        </p:nvPicPr>
        <p:blipFill>
          <a:blip r:embed="rId3"/>
          <a:stretch>
            <a:fillRect/>
          </a:stretch>
        </p:blipFill>
        <p:spPr>
          <a:xfrm>
            <a:off x="1454459" y="3981487"/>
            <a:ext cx="9061141" cy="2224152"/>
          </a:xfrm>
          <a:prstGeom prst="rect">
            <a:avLst/>
          </a:prstGeom>
        </p:spPr>
      </p:pic>
    </p:spTree>
    <p:extLst>
      <p:ext uri="{BB962C8B-B14F-4D97-AF65-F5344CB8AC3E}">
        <p14:creationId xmlns:p14="http://schemas.microsoft.com/office/powerpoint/2010/main" val="4154687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C814-5DE9-94AB-344B-7DDE24F18853}"/>
              </a:ext>
            </a:extLst>
          </p:cNvPr>
          <p:cNvSpPr>
            <a:spLocks noGrp="1"/>
          </p:cNvSpPr>
          <p:nvPr>
            <p:ph type="title"/>
          </p:nvPr>
        </p:nvSpPr>
        <p:spPr/>
        <p:txBody>
          <a:bodyPr/>
          <a:lstStyle/>
          <a:p>
            <a:r>
              <a:rPr lang="en-US" b="1" dirty="0">
                <a:solidFill>
                  <a:schemeClr val="accent6">
                    <a:lumMod val="75000"/>
                  </a:schemeClr>
                </a:solidFill>
                <a:latin typeface="Tenorite"/>
              </a:rPr>
              <a:t>Concepts covered in both CHEM-1030 and CHEM-1100</a:t>
            </a:r>
            <a:endParaRPr lang="en-US" dirty="0">
              <a:solidFill>
                <a:schemeClr val="accent6">
                  <a:lumMod val="75000"/>
                </a:schemeClr>
              </a:solidFill>
            </a:endParaRPr>
          </a:p>
        </p:txBody>
      </p:sp>
      <p:sp>
        <p:nvSpPr>
          <p:cNvPr id="3" name="Content Placeholder 2">
            <a:extLst>
              <a:ext uri="{FF2B5EF4-FFF2-40B4-BE49-F238E27FC236}">
                <a16:creationId xmlns:a16="http://schemas.microsoft.com/office/drawing/2014/main" id="{E1EFE9F3-00C3-F33E-9159-EE659A009AB7}"/>
              </a:ext>
            </a:extLst>
          </p:cNvPr>
          <p:cNvSpPr>
            <a:spLocks noGrp="1"/>
          </p:cNvSpPr>
          <p:nvPr>
            <p:ph idx="1"/>
          </p:nvPr>
        </p:nvSpPr>
        <p:spPr/>
        <p:txBody>
          <a:bodyPr vert="horz" lIns="91440" tIns="45720" rIns="91440" bIns="45720" rtlCol="0" anchor="t">
            <a:normAutofit/>
          </a:bodyPr>
          <a:lstStyle/>
          <a:p>
            <a:r>
              <a:rPr lang="en-US" b="1" dirty="0">
                <a:latin typeface="Mangal Pro"/>
              </a:rPr>
              <a:t>Molarity / Concentration</a:t>
            </a:r>
            <a:r>
              <a:rPr lang="en-US" dirty="0">
                <a:latin typeface="Mangal Pro"/>
              </a:rPr>
              <a:t> - mol / L or M, represents the number of mols per liter of volume (always liquid)</a:t>
            </a:r>
          </a:p>
          <a:p>
            <a:r>
              <a:rPr lang="en-US" b="1" dirty="0">
                <a:latin typeface="Mangal Pro"/>
              </a:rPr>
              <a:t>Acids -</a:t>
            </a:r>
            <a:r>
              <a:rPr lang="en-US" dirty="0">
                <a:latin typeface="Mangal Pro"/>
              </a:rPr>
              <a:t> a proton donor</a:t>
            </a:r>
          </a:p>
          <a:p>
            <a:r>
              <a:rPr lang="en-US" b="1" dirty="0">
                <a:latin typeface="Mangal Pro"/>
              </a:rPr>
              <a:t>Bases</a:t>
            </a:r>
            <a:r>
              <a:rPr lang="en-US" dirty="0">
                <a:latin typeface="Mangal Pro"/>
              </a:rPr>
              <a:t> - a proton acceptor</a:t>
            </a:r>
          </a:p>
          <a:p>
            <a:r>
              <a:rPr lang="en-US" b="1" dirty="0">
                <a:latin typeface="Mangal Pro"/>
              </a:rPr>
              <a:t>Redox Reactions</a:t>
            </a:r>
            <a:r>
              <a:rPr lang="en-US" dirty="0">
                <a:latin typeface="Mangal Pro"/>
              </a:rPr>
              <a:t> - a chemical reaction that occurs because of the transfer of electrons</a:t>
            </a:r>
          </a:p>
          <a:p>
            <a:r>
              <a:rPr lang="en-US" b="1" dirty="0">
                <a:latin typeface="Mangal Pro"/>
              </a:rPr>
              <a:t>Titrations</a:t>
            </a:r>
            <a:r>
              <a:rPr lang="en-US" dirty="0">
                <a:latin typeface="Mangal Pro"/>
              </a:rPr>
              <a:t> - a reaction in which one reactant neutralizes another reactant. </a:t>
            </a:r>
          </a:p>
        </p:txBody>
      </p:sp>
    </p:spTree>
    <p:extLst>
      <p:ext uri="{BB962C8B-B14F-4D97-AF65-F5344CB8AC3E}">
        <p14:creationId xmlns:p14="http://schemas.microsoft.com/office/powerpoint/2010/main" val="2856183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1BF8C-22FD-871D-B9CC-A427E252241A}"/>
              </a:ext>
            </a:extLst>
          </p:cNvPr>
          <p:cNvSpPr>
            <a:spLocks noGrp="1"/>
          </p:cNvSpPr>
          <p:nvPr>
            <p:ph type="title"/>
          </p:nvPr>
        </p:nvSpPr>
        <p:spPr/>
        <p:txBody>
          <a:bodyPr/>
          <a:lstStyle/>
          <a:p>
            <a:r>
              <a:rPr lang="en-US" sz="4800" b="1" dirty="0">
                <a:solidFill>
                  <a:schemeClr val="accent6">
                    <a:lumMod val="75000"/>
                  </a:schemeClr>
                </a:solidFill>
                <a:latin typeface="Tenorite"/>
              </a:rPr>
              <a:t>Additional Resources</a:t>
            </a:r>
            <a:endParaRPr lang="en-US" b="1" dirty="0">
              <a:solidFill>
                <a:schemeClr val="accent6">
                  <a:lumMod val="75000"/>
                </a:schemeClr>
              </a:solidFill>
              <a:latin typeface="Tenorite"/>
            </a:endParaRPr>
          </a:p>
        </p:txBody>
      </p:sp>
      <p:sp>
        <p:nvSpPr>
          <p:cNvPr id="3" name="Content Placeholder 2">
            <a:extLst>
              <a:ext uri="{FF2B5EF4-FFF2-40B4-BE49-F238E27FC236}">
                <a16:creationId xmlns:a16="http://schemas.microsoft.com/office/drawing/2014/main" id="{1962438D-8311-9A04-80C2-E62F01454BBF}"/>
              </a:ext>
            </a:extLst>
          </p:cNvPr>
          <p:cNvSpPr>
            <a:spLocks noGrp="1"/>
          </p:cNvSpPr>
          <p:nvPr>
            <p:ph idx="1"/>
          </p:nvPr>
        </p:nvSpPr>
        <p:spPr/>
        <p:txBody>
          <a:bodyPr vert="horz" lIns="91440" tIns="45720" rIns="91440" bIns="45720" rtlCol="0" anchor="t">
            <a:normAutofit fontScale="77500" lnSpcReduction="20000"/>
          </a:bodyPr>
          <a:lstStyle/>
          <a:p>
            <a:r>
              <a:rPr lang="en-US" dirty="0">
                <a:ea typeface="+mn-lt"/>
                <a:cs typeface="+mn-lt"/>
              </a:rPr>
              <a:t>CCRI Chemistry Department Help Sessions</a:t>
            </a:r>
          </a:p>
          <a:p>
            <a:r>
              <a:rPr lang="en-US" dirty="0">
                <a:ea typeface="+mn-lt"/>
                <a:cs typeface="+mn-lt"/>
                <a:hlinkClick r:id="rId2"/>
              </a:rPr>
              <a:t>https://www.ccri.edu/chemistry/index.html</a:t>
            </a:r>
            <a:r>
              <a:rPr lang="en-US" dirty="0">
                <a:ea typeface="+mn-lt"/>
                <a:cs typeface="+mn-lt"/>
              </a:rPr>
              <a:t> </a:t>
            </a:r>
          </a:p>
          <a:p>
            <a:r>
              <a:rPr lang="en-US" dirty="0">
                <a:ea typeface="+mn-lt"/>
                <a:cs typeface="+mn-lt"/>
              </a:rPr>
              <a:t>Achieve</a:t>
            </a:r>
          </a:p>
          <a:p>
            <a:r>
              <a:rPr lang="en-US" dirty="0">
                <a:ea typeface="+mn-lt"/>
                <a:cs typeface="+mn-lt"/>
                <a:hlinkClick r:id="rId3"/>
              </a:rPr>
              <a:t>https://achieve.macmillanlearning.com/start</a:t>
            </a:r>
            <a:r>
              <a:rPr lang="en-US" dirty="0">
                <a:ea typeface="+mn-lt"/>
                <a:cs typeface="+mn-lt"/>
              </a:rPr>
              <a:t> </a:t>
            </a:r>
          </a:p>
          <a:p>
            <a:r>
              <a:rPr lang="en-US" dirty="0" err="1">
                <a:ea typeface="+mn-lt"/>
                <a:cs typeface="+mn-lt"/>
              </a:rPr>
              <a:t>Libretext</a:t>
            </a:r>
          </a:p>
          <a:p>
            <a:r>
              <a:rPr lang="en-US" dirty="0">
                <a:ea typeface="+mn-lt"/>
                <a:cs typeface="+mn-lt"/>
                <a:hlinkClick r:id="rId4"/>
              </a:rPr>
              <a:t>https://chem.libretexts.org/Bookshelves/General_Chemistry</a:t>
            </a:r>
            <a:endParaRPr lang="en-US">
              <a:ea typeface="+mn-lt"/>
              <a:cs typeface="+mn-lt"/>
            </a:endParaRPr>
          </a:p>
          <a:p>
            <a:r>
              <a:rPr lang="en-US" dirty="0">
                <a:ea typeface="+mn-lt"/>
                <a:cs typeface="+mn-lt"/>
              </a:rPr>
              <a:t>The Organic Chemistry Tutor YouTube Page   </a:t>
            </a:r>
          </a:p>
          <a:p>
            <a:r>
              <a:rPr lang="en-US" dirty="0">
                <a:ea typeface="+mn-lt"/>
                <a:cs typeface="+mn-lt"/>
                <a:hlinkClick r:id="rId5"/>
              </a:rPr>
              <a:t>https://www.youtube.com/c/TheOrganicChemistryTutor/videos?app=desktop</a:t>
            </a:r>
            <a:r>
              <a:rPr lang="en-US" dirty="0">
                <a:ea typeface="+mn-lt"/>
                <a:cs typeface="+mn-lt"/>
              </a:rPr>
              <a:t> </a:t>
            </a:r>
          </a:p>
          <a:p>
            <a:r>
              <a:rPr lang="en-US" dirty="0">
                <a:ea typeface="+mn-lt"/>
                <a:cs typeface="+mn-lt"/>
              </a:rPr>
              <a:t>Khan Academy</a:t>
            </a:r>
          </a:p>
          <a:p>
            <a:r>
              <a:rPr lang="en-US" dirty="0">
                <a:ea typeface="+mn-lt"/>
                <a:cs typeface="+mn-lt"/>
                <a:hlinkClick r:id="rId6"/>
              </a:rPr>
              <a:t>https://www.khanacademy.org/science/ap-chemistry-beta</a:t>
            </a:r>
            <a:endParaRPr lang="en-US">
              <a:ea typeface="+mn-lt"/>
              <a:cs typeface="+mn-lt"/>
            </a:endParaRPr>
          </a:p>
          <a:p>
            <a:r>
              <a:rPr lang="en-US" dirty="0">
                <a:ea typeface="+mn-lt"/>
                <a:cs typeface="+mn-lt"/>
              </a:rPr>
              <a:t>Professor Dave Explains YouTube Page</a:t>
            </a:r>
          </a:p>
          <a:p>
            <a:r>
              <a:rPr lang="en-US" dirty="0">
                <a:ea typeface="+mn-lt"/>
                <a:cs typeface="+mn-lt"/>
                <a:hlinkClick r:id="rId7"/>
              </a:rPr>
              <a:t>https://www.youtube.com/@ProfessorDaveExplains</a:t>
            </a:r>
            <a:endParaRPr lang="en-US" dirty="0"/>
          </a:p>
        </p:txBody>
      </p:sp>
    </p:spTree>
    <p:extLst>
      <p:ext uri="{BB962C8B-B14F-4D97-AF65-F5344CB8AC3E}">
        <p14:creationId xmlns:p14="http://schemas.microsoft.com/office/powerpoint/2010/main" val="1328583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11B9-AC11-E2B3-FA31-8A8C57B378F3}"/>
              </a:ext>
            </a:extLst>
          </p:cNvPr>
          <p:cNvSpPr>
            <a:spLocks noGrp="1"/>
          </p:cNvSpPr>
          <p:nvPr>
            <p:ph type="title"/>
          </p:nvPr>
        </p:nvSpPr>
        <p:spPr>
          <a:xfrm>
            <a:off x="838200" y="2765425"/>
            <a:ext cx="10515600" cy="1325563"/>
          </a:xfrm>
        </p:spPr>
        <p:txBody>
          <a:bodyPr>
            <a:normAutofit/>
          </a:bodyPr>
          <a:lstStyle/>
          <a:p>
            <a:pPr algn="ctr"/>
            <a:r>
              <a:rPr lang="en-US" sz="4800" b="1" dirty="0">
                <a:solidFill>
                  <a:schemeClr val="accent6">
                    <a:lumMod val="75000"/>
                  </a:schemeClr>
                </a:solidFill>
                <a:latin typeface="Tenorite"/>
                <a:ea typeface="+mj-lt"/>
                <a:cs typeface="+mj-lt"/>
              </a:rPr>
              <a:t>Any Comments or Questions? </a:t>
            </a:r>
            <a:endParaRPr lang="en-US" sz="4800" dirty="0">
              <a:solidFill>
                <a:schemeClr val="accent6">
                  <a:lumMod val="75000"/>
                </a:schemeClr>
              </a:solidFill>
              <a:latin typeface="Tenorite"/>
            </a:endParaRPr>
          </a:p>
        </p:txBody>
      </p:sp>
    </p:spTree>
    <p:extLst>
      <p:ext uri="{BB962C8B-B14F-4D97-AF65-F5344CB8AC3E}">
        <p14:creationId xmlns:p14="http://schemas.microsoft.com/office/powerpoint/2010/main" val="263506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5A3A-7922-6531-27C4-11A023F304FF}"/>
              </a:ext>
            </a:extLst>
          </p:cNvPr>
          <p:cNvSpPr>
            <a:spLocks noGrp="1"/>
          </p:cNvSpPr>
          <p:nvPr>
            <p:ph type="title"/>
          </p:nvPr>
        </p:nvSpPr>
        <p:spPr/>
        <p:txBody>
          <a:bodyPr>
            <a:noAutofit/>
          </a:bodyPr>
          <a:lstStyle/>
          <a:p>
            <a:r>
              <a:rPr lang="en-US" sz="4800" b="1" dirty="0">
                <a:solidFill>
                  <a:schemeClr val="accent6">
                    <a:lumMod val="75000"/>
                  </a:schemeClr>
                </a:solidFill>
                <a:latin typeface="Tenorite"/>
                <a:cs typeface="Calibri Light"/>
              </a:rPr>
              <a:t>What is necessary for CHEM-1100?</a:t>
            </a:r>
            <a:endParaRPr lang="en-US" sz="4800" b="1" dirty="0">
              <a:solidFill>
                <a:schemeClr val="accent6">
                  <a:lumMod val="75000"/>
                </a:schemeClr>
              </a:solidFill>
              <a:cs typeface="Calibri Light"/>
            </a:endParaRPr>
          </a:p>
        </p:txBody>
      </p:sp>
      <p:sp>
        <p:nvSpPr>
          <p:cNvPr id="3" name="Content Placeholder 2">
            <a:extLst>
              <a:ext uri="{FF2B5EF4-FFF2-40B4-BE49-F238E27FC236}">
                <a16:creationId xmlns:a16="http://schemas.microsoft.com/office/drawing/2014/main" id="{99BBA352-023B-3F21-D467-8E8FA5DB5C37}"/>
              </a:ext>
            </a:extLst>
          </p:cNvPr>
          <p:cNvSpPr>
            <a:spLocks noGrp="1"/>
          </p:cNvSpPr>
          <p:nvPr>
            <p:ph sz="half" idx="1"/>
          </p:nvPr>
        </p:nvSpPr>
        <p:spPr>
          <a:xfrm>
            <a:off x="838200" y="1825625"/>
            <a:ext cx="5181600" cy="4869202"/>
          </a:xfrm>
        </p:spPr>
        <p:txBody>
          <a:bodyPr vert="horz" lIns="91440" tIns="45720" rIns="91440" bIns="45720" rtlCol="0" anchor="t">
            <a:normAutofit fontScale="92500" lnSpcReduction="10000"/>
          </a:bodyPr>
          <a:lstStyle/>
          <a:p>
            <a:pPr marL="0" indent="0">
              <a:buNone/>
            </a:pPr>
            <a:r>
              <a:rPr lang="en-US" b="1" i="1" dirty="0">
                <a:latin typeface="Mangal Pro"/>
                <a:cs typeface="Calibri" panose="020F0502020204030204"/>
              </a:rPr>
              <a:t>What is assumed you know:</a:t>
            </a:r>
          </a:p>
          <a:p>
            <a:pPr>
              <a:buFont typeface="Calibri" panose="020B0604020202020204" pitchFamily="34" charset="0"/>
              <a:buChar char="-"/>
            </a:pPr>
            <a:r>
              <a:rPr lang="en-US" dirty="0">
                <a:latin typeface="Mangal Pro"/>
                <a:cs typeface="Calibri" panose="020F0502020204030204"/>
              </a:rPr>
              <a:t>SI Units</a:t>
            </a:r>
          </a:p>
          <a:p>
            <a:pPr>
              <a:buFont typeface="Calibri" panose="020B0604020202020204" pitchFamily="34" charset="0"/>
              <a:buChar char="-"/>
            </a:pPr>
            <a:r>
              <a:rPr lang="en-US" dirty="0">
                <a:latin typeface="Mangal Pro"/>
                <a:cs typeface="Calibri" panose="020F0502020204030204"/>
              </a:rPr>
              <a:t>Unit Conversion</a:t>
            </a:r>
          </a:p>
          <a:p>
            <a:pPr>
              <a:buFont typeface="Calibri" panose="020B0604020202020204" pitchFamily="34" charset="0"/>
              <a:buChar char="-"/>
            </a:pPr>
            <a:r>
              <a:rPr lang="en-US" dirty="0">
                <a:latin typeface="Mangal Pro"/>
                <a:cs typeface="Calibri" panose="020F0502020204030204"/>
              </a:rPr>
              <a:t>Significant Figures</a:t>
            </a:r>
          </a:p>
          <a:p>
            <a:pPr>
              <a:buFont typeface="Calibri" panose="020B0604020202020204" pitchFamily="34" charset="0"/>
              <a:buChar char="-"/>
            </a:pPr>
            <a:r>
              <a:rPr lang="en-US" dirty="0">
                <a:latin typeface="Mangal Pro"/>
                <a:cs typeface="Calibri" panose="020F0502020204030204"/>
              </a:rPr>
              <a:t>Ideal Gas Constant</a:t>
            </a:r>
          </a:p>
          <a:p>
            <a:pPr>
              <a:buFont typeface="Calibri" panose="020B0604020202020204" pitchFamily="34" charset="0"/>
              <a:buChar char="-"/>
            </a:pPr>
            <a:r>
              <a:rPr lang="en-US" dirty="0">
                <a:latin typeface="Mangal Pro"/>
                <a:cs typeface="Calibri" panose="020F0502020204030204"/>
              </a:rPr>
              <a:t>Polyatomic Ions</a:t>
            </a:r>
          </a:p>
          <a:p>
            <a:pPr>
              <a:buFont typeface="Calibri" panose="020B0604020202020204" pitchFamily="34" charset="0"/>
              <a:buChar char="-"/>
            </a:pPr>
            <a:r>
              <a:rPr lang="en-US" dirty="0">
                <a:latin typeface="Mangal Pro"/>
                <a:cs typeface="Calibri" panose="020F0502020204030204"/>
              </a:rPr>
              <a:t>Mol</a:t>
            </a:r>
          </a:p>
          <a:p>
            <a:pPr>
              <a:buFont typeface="Calibri" panose="020B0604020202020204" pitchFamily="34" charset="0"/>
              <a:buChar char="-"/>
            </a:pPr>
            <a:r>
              <a:rPr lang="en-US" dirty="0">
                <a:latin typeface="Mangal Pro"/>
                <a:cs typeface="Calibri" panose="020F0502020204030204"/>
              </a:rPr>
              <a:t>Temperature in Kelvin</a:t>
            </a:r>
          </a:p>
          <a:p>
            <a:pPr>
              <a:buFont typeface="Calibri" panose="020B0604020202020204" pitchFamily="34" charset="0"/>
              <a:buChar char="-"/>
            </a:pPr>
            <a:r>
              <a:rPr lang="en-US" dirty="0">
                <a:latin typeface="Mangal Pro"/>
                <a:cs typeface="Calibri" panose="020F0502020204030204"/>
              </a:rPr>
              <a:t>Exothermic Reactions</a:t>
            </a:r>
          </a:p>
          <a:p>
            <a:pPr>
              <a:buFont typeface="Calibri" panose="020B0604020202020204" pitchFamily="34" charset="0"/>
              <a:buChar char="-"/>
            </a:pPr>
            <a:r>
              <a:rPr lang="en-US" dirty="0">
                <a:latin typeface="Mangal Pro"/>
                <a:cs typeface="Calibri" panose="020F0502020204030204"/>
              </a:rPr>
              <a:t>Endothermic Reactions</a:t>
            </a:r>
          </a:p>
          <a:p>
            <a:pPr>
              <a:buFont typeface="Calibri" panose="020B0604020202020204" pitchFamily="34" charset="0"/>
              <a:buChar char="-"/>
            </a:pPr>
            <a:r>
              <a:rPr lang="en-US" dirty="0">
                <a:latin typeface="Mangal Pro"/>
                <a:cs typeface="Calibri" panose="020F0502020204030204"/>
              </a:rPr>
              <a:t>Algebra / Pre-Calculus Math</a:t>
            </a:r>
          </a:p>
          <a:p>
            <a:pPr>
              <a:buFont typeface="Calibri" panose="020B0604020202020204" pitchFamily="34" charset="0"/>
              <a:buChar char="-"/>
            </a:pPr>
            <a:endParaRPr lang="en-US" dirty="0">
              <a:cs typeface="Calibri" panose="020F0502020204030204"/>
            </a:endParaRPr>
          </a:p>
        </p:txBody>
      </p:sp>
      <p:sp>
        <p:nvSpPr>
          <p:cNvPr id="4" name="Content Placeholder 3">
            <a:extLst>
              <a:ext uri="{FF2B5EF4-FFF2-40B4-BE49-F238E27FC236}">
                <a16:creationId xmlns:a16="http://schemas.microsoft.com/office/drawing/2014/main" id="{E5DA5963-47B6-A5D1-5D8E-C421E18496FB}"/>
              </a:ext>
            </a:extLst>
          </p:cNvPr>
          <p:cNvSpPr>
            <a:spLocks noGrp="1"/>
          </p:cNvSpPr>
          <p:nvPr>
            <p:ph sz="half" idx="2"/>
          </p:nvPr>
        </p:nvSpPr>
        <p:spPr>
          <a:xfrm>
            <a:off x="6172200" y="1825625"/>
            <a:ext cx="5535385" cy="4351338"/>
          </a:xfrm>
        </p:spPr>
        <p:txBody>
          <a:bodyPr vert="horz" lIns="91440" tIns="45720" rIns="91440" bIns="45720" rtlCol="0" anchor="t">
            <a:normAutofit fontScale="92500" lnSpcReduction="10000"/>
          </a:bodyPr>
          <a:lstStyle/>
          <a:p>
            <a:pPr marL="0" indent="0">
              <a:buNone/>
            </a:pPr>
            <a:r>
              <a:rPr lang="en-US" b="1" i="1" dirty="0">
                <a:latin typeface="Mangal Pro"/>
                <a:cs typeface="Calibri"/>
              </a:rPr>
              <a:t>What is covered in more depth:</a:t>
            </a:r>
          </a:p>
          <a:p>
            <a:pPr>
              <a:buFont typeface="Calibri" panose="020B0604020202020204" pitchFamily="34" charset="0"/>
              <a:buChar char="-"/>
            </a:pPr>
            <a:r>
              <a:rPr lang="en-US" dirty="0">
                <a:latin typeface="Mangal Pro"/>
                <a:cs typeface="Calibri"/>
              </a:rPr>
              <a:t>Molarity / Concentration</a:t>
            </a:r>
          </a:p>
          <a:p>
            <a:pPr>
              <a:buFont typeface="Calibri" panose="020B0604020202020204" pitchFamily="34" charset="0"/>
              <a:buChar char="-"/>
            </a:pPr>
            <a:r>
              <a:rPr lang="en-US" dirty="0">
                <a:latin typeface="Mangal Pro"/>
                <a:cs typeface="Calibri"/>
              </a:rPr>
              <a:t>Acid / Base Relationships</a:t>
            </a:r>
          </a:p>
          <a:p>
            <a:pPr>
              <a:buFont typeface="Calibri" panose="020B0604020202020204" pitchFamily="34" charset="0"/>
              <a:buChar char="-"/>
            </a:pPr>
            <a:r>
              <a:rPr lang="en-US" dirty="0">
                <a:latin typeface="Mangal Pro"/>
                <a:cs typeface="Calibri"/>
              </a:rPr>
              <a:t>Redox Reactions</a:t>
            </a:r>
          </a:p>
          <a:p>
            <a:pPr>
              <a:buFont typeface="Calibri" panose="020B0604020202020204" pitchFamily="34" charset="0"/>
              <a:buChar char="-"/>
            </a:pPr>
            <a:r>
              <a:rPr lang="en-US" dirty="0">
                <a:latin typeface="Mangal Pro"/>
                <a:cs typeface="Calibri"/>
              </a:rPr>
              <a:t>Titrations</a:t>
            </a:r>
          </a:p>
        </p:txBody>
      </p:sp>
    </p:spTree>
    <p:extLst>
      <p:ext uri="{BB962C8B-B14F-4D97-AF65-F5344CB8AC3E}">
        <p14:creationId xmlns:p14="http://schemas.microsoft.com/office/powerpoint/2010/main" val="2610077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B1AA-6277-F4E8-61F0-C7C2D94BA626}"/>
              </a:ext>
            </a:extLst>
          </p:cNvPr>
          <p:cNvSpPr>
            <a:spLocks noGrp="1"/>
          </p:cNvSpPr>
          <p:nvPr>
            <p:ph type="title"/>
          </p:nvPr>
        </p:nvSpPr>
        <p:spPr/>
        <p:txBody>
          <a:bodyPr/>
          <a:lstStyle/>
          <a:p>
            <a:r>
              <a:rPr lang="en-US" sz="4800" b="1" dirty="0">
                <a:solidFill>
                  <a:schemeClr val="accent6">
                    <a:lumMod val="75000"/>
                  </a:schemeClr>
                </a:solidFill>
                <a:latin typeface="Tenorite"/>
                <a:cs typeface="Calibri Light"/>
              </a:rPr>
              <a:t>What are SI units?</a:t>
            </a:r>
            <a:endParaRPr lang="en-US" dirty="0">
              <a:solidFill>
                <a:schemeClr val="accent6">
                  <a:lumMod val="75000"/>
                </a:schemeClr>
              </a:solidFill>
              <a:cs typeface="Calibri Light"/>
            </a:endParaRPr>
          </a:p>
        </p:txBody>
      </p:sp>
      <p:sp>
        <p:nvSpPr>
          <p:cNvPr id="3" name="Content Placeholder 2">
            <a:extLst>
              <a:ext uri="{FF2B5EF4-FFF2-40B4-BE49-F238E27FC236}">
                <a16:creationId xmlns:a16="http://schemas.microsoft.com/office/drawing/2014/main" id="{7BBF9613-03EE-A12E-B69C-EBC8296732DB}"/>
              </a:ext>
            </a:extLst>
          </p:cNvPr>
          <p:cNvSpPr>
            <a:spLocks noGrp="1"/>
          </p:cNvSpPr>
          <p:nvPr>
            <p:ph sz="half" idx="1"/>
          </p:nvPr>
        </p:nvSpPr>
        <p:spPr/>
        <p:txBody>
          <a:bodyPr vert="horz" lIns="91440" tIns="45720" rIns="91440" bIns="45720" rtlCol="0" anchor="t">
            <a:normAutofit/>
          </a:bodyPr>
          <a:lstStyle/>
          <a:p>
            <a:r>
              <a:rPr lang="en-US" dirty="0">
                <a:latin typeface="Mangal Pro"/>
                <a:cs typeface="Calibri"/>
              </a:rPr>
              <a:t>SI units are the units of measurement that are used by all fields of science to ensure accuracy and precision. </a:t>
            </a:r>
          </a:p>
          <a:p>
            <a:pPr marL="971550" lvl="1" indent="-514350">
              <a:buAutoNum type="arabicPeriod"/>
            </a:pPr>
            <a:r>
              <a:rPr lang="en-US" dirty="0">
                <a:latin typeface="Mangal Pro"/>
                <a:cs typeface="Calibri"/>
              </a:rPr>
              <a:t>Mass (g)</a:t>
            </a:r>
          </a:p>
          <a:p>
            <a:pPr marL="971550" lvl="1" indent="-514350">
              <a:buAutoNum type="arabicPeriod"/>
            </a:pPr>
            <a:r>
              <a:rPr lang="en-US" dirty="0">
                <a:latin typeface="Mangal Pro"/>
                <a:cs typeface="Calibri"/>
              </a:rPr>
              <a:t>Length (m)</a:t>
            </a:r>
          </a:p>
          <a:p>
            <a:pPr marL="971550" lvl="1" indent="-514350">
              <a:buAutoNum type="arabicPeriod"/>
            </a:pPr>
            <a:r>
              <a:rPr lang="en-US" dirty="0">
                <a:latin typeface="Mangal Pro"/>
                <a:cs typeface="Calibri"/>
              </a:rPr>
              <a:t>Volume (L)</a:t>
            </a:r>
          </a:p>
          <a:p>
            <a:pPr marL="971550" lvl="1" indent="-514350">
              <a:buAutoNum type="arabicPeriod"/>
            </a:pPr>
            <a:r>
              <a:rPr lang="en-US" dirty="0">
                <a:latin typeface="Mangal Pro"/>
                <a:cs typeface="Calibri"/>
              </a:rPr>
              <a:t>Time (s)</a:t>
            </a:r>
          </a:p>
          <a:p>
            <a:pPr marL="971550" lvl="1" indent="-514350">
              <a:buAutoNum type="arabicPeriod"/>
            </a:pPr>
            <a:r>
              <a:rPr lang="en-US" dirty="0">
                <a:latin typeface="Mangal Pro"/>
                <a:cs typeface="Calibri"/>
              </a:rPr>
              <a:t>Amount of substance (mol)</a:t>
            </a:r>
          </a:p>
        </p:txBody>
      </p:sp>
      <p:pic>
        <p:nvPicPr>
          <p:cNvPr id="5" name="Picture 5" descr="Table&#10;&#10;Description automatically generated">
            <a:extLst>
              <a:ext uri="{FF2B5EF4-FFF2-40B4-BE49-F238E27FC236}">
                <a16:creationId xmlns:a16="http://schemas.microsoft.com/office/drawing/2014/main" id="{0C1C28F3-CB28-5ACA-0273-834BFE3461F9}"/>
              </a:ext>
            </a:extLst>
          </p:cNvPr>
          <p:cNvPicPr>
            <a:picLocks noChangeAspect="1"/>
          </p:cNvPicPr>
          <p:nvPr/>
        </p:nvPicPr>
        <p:blipFill>
          <a:blip r:embed="rId2"/>
          <a:stretch>
            <a:fillRect/>
          </a:stretch>
        </p:blipFill>
        <p:spPr>
          <a:xfrm>
            <a:off x="6393317" y="1827440"/>
            <a:ext cx="5136696" cy="3377292"/>
          </a:xfrm>
          <a:prstGeom prst="rect">
            <a:avLst/>
          </a:prstGeom>
        </p:spPr>
      </p:pic>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D28B16DD-4165-6C5E-86E4-85F6F71937DD}"/>
                  </a:ext>
                </a:extLst>
              </p14:cNvPr>
              <p14:cNvContentPartPr/>
              <p14:nvPr/>
            </p14:nvContentPartPr>
            <p14:xfrm>
              <a:off x="4658985" y="1022604"/>
              <a:ext cx="14796" cy="14796"/>
            </p14:xfrm>
          </p:contentPart>
        </mc:Choice>
        <mc:Fallback xmlns="">
          <p:pic>
            <p:nvPicPr>
              <p:cNvPr id="7" name="Ink 6">
                <a:extLst>
                  <a:ext uri="{FF2B5EF4-FFF2-40B4-BE49-F238E27FC236}">
                    <a16:creationId xmlns:a16="http://schemas.microsoft.com/office/drawing/2014/main" id="{D28B16DD-4165-6C5E-86E4-85F6F71937DD}"/>
                  </a:ext>
                </a:extLst>
              </p:cNvPr>
              <p:cNvPicPr/>
              <p:nvPr/>
            </p:nvPicPr>
            <p:blipFill>
              <a:blip r:embed="rId4"/>
              <a:stretch>
                <a:fillRect/>
              </a:stretch>
            </p:blipFill>
            <p:spPr>
              <a:xfrm>
                <a:off x="3919185" y="776004"/>
                <a:ext cx="1479600" cy="503064"/>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7A8BB871-BE49-909E-864C-710E6DB23B25}"/>
                  </a:ext>
                </a:extLst>
              </p14:cNvPr>
              <p14:cNvContentPartPr/>
              <p14:nvPr/>
            </p14:nvContentPartPr>
            <p14:xfrm>
              <a:off x="4002811" y="980531"/>
              <a:ext cx="14796" cy="14796"/>
            </p14:xfrm>
          </p:contentPart>
        </mc:Choice>
        <mc:Fallback xmlns="">
          <p:pic>
            <p:nvPicPr>
              <p:cNvPr id="8" name="Ink 7">
                <a:extLst>
                  <a:ext uri="{FF2B5EF4-FFF2-40B4-BE49-F238E27FC236}">
                    <a16:creationId xmlns:a16="http://schemas.microsoft.com/office/drawing/2014/main" id="{7A8BB871-BE49-909E-864C-710E6DB23B25}"/>
                  </a:ext>
                </a:extLst>
              </p:cNvPr>
              <p:cNvPicPr/>
              <p:nvPr/>
            </p:nvPicPr>
            <p:blipFill>
              <a:blip r:embed="rId6"/>
              <a:stretch>
                <a:fillRect/>
              </a:stretch>
            </p:blipFill>
            <p:spPr>
              <a:xfrm>
                <a:off x="3277807" y="240731"/>
                <a:ext cx="1479600" cy="1479600"/>
              </a:xfrm>
              <a:prstGeom prst="rect">
                <a:avLst/>
              </a:prstGeom>
            </p:spPr>
          </p:pic>
        </mc:Fallback>
      </mc:AlternateContent>
    </p:spTree>
    <p:extLst>
      <p:ext uri="{BB962C8B-B14F-4D97-AF65-F5344CB8AC3E}">
        <p14:creationId xmlns:p14="http://schemas.microsoft.com/office/powerpoint/2010/main" val="75003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36FE-FEBA-49F8-0E75-633D3DEF2B1D}"/>
              </a:ext>
            </a:extLst>
          </p:cNvPr>
          <p:cNvSpPr>
            <a:spLocks noGrp="1"/>
          </p:cNvSpPr>
          <p:nvPr>
            <p:ph type="title"/>
          </p:nvPr>
        </p:nvSpPr>
        <p:spPr/>
        <p:txBody>
          <a:bodyPr/>
          <a:lstStyle/>
          <a:p>
            <a:r>
              <a:rPr lang="en-US" b="1" dirty="0">
                <a:solidFill>
                  <a:schemeClr val="accent6">
                    <a:lumMod val="75000"/>
                  </a:schemeClr>
                </a:solidFill>
                <a:latin typeface="Tenorite"/>
              </a:rPr>
              <a:t>Unit Conversion and Significant Figures</a:t>
            </a:r>
            <a:endParaRPr lang="en-US" dirty="0"/>
          </a:p>
        </p:txBody>
      </p:sp>
      <p:sp>
        <p:nvSpPr>
          <p:cNvPr id="3" name="Content Placeholder 2">
            <a:extLst>
              <a:ext uri="{FF2B5EF4-FFF2-40B4-BE49-F238E27FC236}">
                <a16:creationId xmlns:a16="http://schemas.microsoft.com/office/drawing/2014/main" id="{DA078EB8-0294-3829-96A7-E33DC3BF4157}"/>
              </a:ext>
            </a:extLst>
          </p:cNvPr>
          <p:cNvSpPr>
            <a:spLocks noGrp="1"/>
          </p:cNvSpPr>
          <p:nvPr>
            <p:ph sz="half" idx="1"/>
          </p:nvPr>
        </p:nvSpPr>
        <p:spPr/>
        <p:txBody>
          <a:bodyPr vert="horz" lIns="91440" tIns="45720" rIns="91440" bIns="45720" rtlCol="0" anchor="t">
            <a:normAutofit fontScale="77500" lnSpcReduction="20000"/>
          </a:bodyPr>
          <a:lstStyle/>
          <a:p>
            <a:pPr>
              <a:lnSpc>
                <a:spcPct val="150000"/>
              </a:lnSpc>
            </a:pPr>
            <a:r>
              <a:rPr lang="en-US" dirty="0">
                <a:latin typeface="Mangal Pro"/>
                <a:cs typeface="Calibri"/>
              </a:rPr>
              <a:t>Unit Conversion is exactly as it sounds, it’s the process of converting one unit to another. Be it from grams to liters, or from milligrams to kilograms, they all work on the same logic.</a:t>
            </a:r>
            <a:endParaRPr lang="en-US" dirty="0">
              <a:cs typeface="Calibri"/>
            </a:endParaRPr>
          </a:p>
        </p:txBody>
      </p:sp>
      <p:sp>
        <p:nvSpPr>
          <p:cNvPr id="4" name="Content Placeholder 3">
            <a:extLst>
              <a:ext uri="{FF2B5EF4-FFF2-40B4-BE49-F238E27FC236}">
                <a16:creationId xmlns:a16="http://schemas.microsoft.com/office/drawing/2014/main" id="{DEDF6DE9-DE2F-AEE1-5D4E-AB17A9ECB9A2}"/>
              </a:ext>
            </a:extLst>
          </p:cNvPr>
          <p:cNvSpPr>
            <a:spLocks noGrp="1"/>
          </p:cNvSpPr>
          <p:nvPr>
            <p:ph sz="half" idx="2"/>
          </p:nvPr>
        </p:nvSpPr>
        <p:spPr/>
        <p:txBody>
          <a:bodyPr vert="horz" lIns="91440" tIns="45720" rIns="91440" bIns="45720" rtlCol="0" anchor="t">
            <a:normAutofit fontScale="77500" lnSpcReduction="20000"/>
          </a:bodyPr>
          <a:lstStyle/>
          <a:p>
            <a:pPr>
              <a:lnSpc>
                <a:spcPct val="170000"/>
              </a:lnSpc>
            </a:pPr>
            <a:r>
              <a:rPr lang="en-US" dirty="0">
                <a:latin typeface="Mangal Pro"/>
                <a:cs typeface="Calibri"/>
              </a:rPr>
              <a:t>Significant Figures are the digits in a value that we are confidently able to report.</a:t>
            </a:r>
            <a:endParaRPr lang="en-US" dirty="0">
              <a:cs typeface="Calibri" panose="020F0502020204030204"/>
            </a:endParaRPr>
          </a:p>
          <a:p>
            <a:pPr lvl="1">
              <a:lnSpc>
                <a:spcPct val="170000"/>
              </a:lnSpc>
            </a:pPr>
            <a:r>
              <a:rPr lang="en-US" dirty="0">
                <a:latin typeface="Mangal Pro"/>
                <a:cs typeface="Calibri"/>
              </a:rPr>
              <a:t>Any nonzero is significant</a:t>
            </a:r>
          </a:p>
          <a:p>
            <a:pPr lvl="1">
              <a:lnSpc>
                <a:spcPct val="170000"/>
              </a:lnSpc>
            </a:pPr>
            <a:r>
              <a:rPr lang="en-US" dirty="0">
                <a:latin typeface="Mangal Pro"/>
                <a:cs typeface="Calibri"/>
              </a:rPr>
              <a:t>Zeros between nonzero digits are significant</a:t>
            </a:r>
          </a:p>
          <a:p>
            <a:pPr lvl="1">
              <a:lnSpc>
                <a:spcPct val="170000"/>
              </a:lnSpc>
            </a:pPr>
            <a:r>
              <a:rPr lang="en-US" dirty="0">
                <a:latin typeface="Mangal Pro"/>
                <a:cs typeface="Calibri"/>
              </a:rPr>
              <a:t>Zeros to the right of a decimal place and a nonzero digit are significant.</a:t>
            </a:r>
          </a:p>
        </p:txBody>
      </p:sp>
    </p:spTree>
    <p:extLst>
      <p:ext uri="{BB962C8B-B14F-4D97-AF65-F5344CB8AC3E}">
        <p14:creationId xmlns:p14="http://schemas.microsoft.com/office/powerpoint/2010/main" val="381810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#1</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cs typeface="Calibri" panose="020F0502020204030204"/>
              </a:rPr>
              <a:t>Convert 100 milligrams to kilograms</a:t>
            </a: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r>
              <a:rPr lang="en-US" dirty="0">
                <a:cs typeface="Calibri" panose="020F0502020204030204"/>
              </a:rPr>
              <a:t>How many significant figures are in 0.0000034012?</a:t>
            </a:r>
          </a:p>
          <a:p>
            <a:pPr marL="514350" indent="-514350">
              <a:buAutoNum type="alphaUcPeriod"/>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3436405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#1</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cs typeface="Calibri" panose="020F0502020204030204"/>
              </a:rPr>
              <a:t>Convert 100 milligrams to kilograms</a:t>
            </a:r>
          </a:p>
          <a:p>
            <a:pPr marL="742950" lvl="1" indent="0">
              <a:buNone/>
            </a:pPr>
            <a:r>
              <a:rPr lang="en-US" dirty="0">
                <a:solidFill>
                  <a:srgbClr val="FF0000"/>
                </a:solidFill>
                <a:cs typeface="Calibri" panose="020F0502020204030204"/>
              </a:rPr>
              <a:t>1 * 10^-4 or 0.0001 kg</a:t>
            </a: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endParaRPr lang="en-US" dirty="0">
              <a:cs typeface="Calibri" panose="020F0502020204030204"/>
            </a:endParaRPr>
          </a:p>
          <a:p>
            <a:pPr marL="514350" indent="-514350">
              <a:buAutoNum type="alphaUcPeriod"/>
            </a:pPr>
            <a:r>
              <a:rPr lang="en-US" dirty="0">
                <a:cs typeface="Calibri" panose="020F0502020204030204"/>
              </a:rPr>
              <a:t>How many significant figures are in 0.0000034012?</a:t>
            </a:r>
          </a:p>
          <a:p>
            <a:pPr marL="742950" lvl="1" indent="0">
              <a:buNone/>
            </a:pPr>
            <a:r>
              <a:rPr lang="en-US" dirty="0">
                <a:solidFill>
                  <a:srgbClr val="FF0000"/>
                </a:solidFill>
                <a:cs typeface="Calibri" panose="020F0502020204030204"/>
              </a:rPr>
              <a:t>5 sig figs</a:t>
            </a:r>
          </a:p>
          <a:p>
            <a:pPr marL="0" indent="0">
              <a:buNone/>
            </a:pP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3250751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AC49-5A31-4290-4CBF-8EB2E0C22A43}"/>
              </a:ext>
            </a:extLst>
          </p:cNvPr>
          <p:cNvSpPr>
            <a:spLocks noGrp="1"/>
          </p:cNvSpPr>
          <p:nvPr>
            <p:ph type="title"/>
          </p:nvPr>
        </p:nvSpPr>
        <p:spPr/>
        <p:txBody>
          <a:bodyPr>
            <a:normAutofit/>
          </a:bodyPr>
          <a:lstStyle/>
          <a:p>
            <a:r>
              <a:rPr lang="en-US" sz="4800" b="1" dirty="0">
                <a:solidFill>
                  <a:schemeClr val="accent6">
                    <a:lumMod val="75000"/>
                  </a:schemeClr>
                </a:solidFill>
                <a:latin typeface="Tenorite"/>
              </a:rPr>
              <a:t>The Mol ~ Chemistry's "Baker's Dozen"</a:t>
            </a:r>
            <a:endParaRPr lang="en-US" sz="4800" dirty="0">
              <a:solidFill>
                <a:schemeClr val="accent6">
                  <a:lumMod val="75000"/>
                </a:schemeClr>
              </a:solidFill>
              <a:ea typeface="+mj-lt"/>
              <a:cs typeface="+mj-lt"/>
            </a:endParaRPr>
          </a:p>
        </p:txBody>
      </p:sp>
      <p:sp>
        <p:nvSpPr>
          <p:cNvPr id="3" name="Content Placeholder 2">
            <a:extLst>
              <a:ext uri="{FF2B5EF4-FFF2-40B4-BE49-F238E27FC236}">
                <a16:creationId xmlns:a16="http://schemas.microsoft.com/office/drawing/2014/main" id="{7FF09F9E-A3D7-E439-B995-C2B3E558C53B}"/>
              </a:ext>
            </a:extLst>
          </p:cNvPr>
          <p:cNvSpPr>
            <a:spLocks noGrp="1"/>
          </p:cNvSpPr>
          <p:nvPr>
            <p:ph idx="1"/>
          </p:nvPr>
        </p:nvSpPr>
        <p:spPr/>
        <p:txBody>
          <a:bodyPr vert="horz" lIns="91440" tIns="45720" rIns="91440" bIns="45720" rtlCol="0" anchor="t">
            <a:normAutofit/>
          </a:bodyPr>
          <a:lstStyle/>
          <a:p>
            <a:r>
              <a:rPr lang="en-US" dirty="0">
                <a:latin typeface="Mangal Pro"/>
                <a:cs typeface="Calibri"/>
              </a:rPr>
              <a:t>Remember that the mol is a counting term used by chemists to represent how many particles they have in a particular gram sample</a:t>
            </a:r>
          </a:p>
          <a:p>
            <a:pPr lvl="1"/>
            <a:r>
              <a:rPr lang="en-US" dirty="0">
                <a:latin typeface="Mangal Pro"/>
                <a:cs typeface="Calibri"/>
              </a:rPr>
              <a:t>There is always 6.022 * 10^23 particles / formula units in a single mol. However, because different atoms have different masses each atom has a specific molar mass.</a:t>
            </a:r>
          </a:p>
          <a:p>
            <a:pPr lvl="2"/>
            <a:r>
              <a:rPr lang="en-US" dirty="0">
                <a:ea typeface="+mn-lt"/>
                <a:cs typeface="+mn-lt"/>
              </a:rPr>
              <a:t>Fe = 55.845 g/mol, while C has 12.011 g/mol </a:t>
            </a:r>
            <a:endParaRPr lang="en-US" dirty="0">
              <a:latin typeface="Mangal Pro"/>
              <a:cs typeface="Calibri"/>
            </a:endParaRPr>
          </a:p>
          <a:p>
            <a:pPr lvl="1"/>
            <a:r>
              <a:rPr lang="en-US" dirty="0">
                <a:cs typeface="Calibri"/>
              </a:rPr>
              <a:t>Mols can be used as a "bridge" from one substance to another. </a:t>
            </a:r>
          </a:p>
          <a:p>
            <a:pPr marL="914400" lvl="2" indent="0">
              <a:buNone/>
            </a:pPr>
            <a:endParaRPr lang="en-US" dirty="0">
              <a:ea typeface="+mn-lt"/>
              <a:cs typeface="+mn-lt"/>
            </a:endParaRPr>
          </a:p>
        </p:txBody>
      </p:sp>
      <p:pic>
        <p:nvPicPr>
          <p:cNvPr id="4" name="Picture 4" descr="A picture containing text&#10;&#10;Description automatically generated">
            <a:extLst>
              <a:ext uri="{FF2B5EF4-FFF2-40B4-BE49-F238E27FC236}">
                <a16:creationId xmlns:a16="http://schemas.microsoft.com/office/drawing/2014/main" id="{364324DA-86A8-7460-DCB8-C208E6A3328D}"/>
              </a:ext>
            </a:extLst>
          </p:cNvPr>
          <p:cNvPicPr>
            <a:picLocks noChangeAspect="1"/>
          </p:cNvPicPr>
          <p:nvPr/>
        </p:nvPicPr>
        <p:blipFill>
          <a:blip r:embed="rId2"/>
          <a:stretch>
            <a:fillRect/>
          </a:stretch>
        </p:blipFill>
        <p:spPr>
          <a:xfrm>
            <a:off x="1720788" y="5038776"/>
            <a:ext cx="8750423" cy="1441224"/>
          </a:xfrm>
          <a:prstGeom prst="rect">
            <a:avLst/>
          </a:prstGeom>
        </p:spPr>
      </p:pic>
    </p:spTree>
    <p:extLst>
      <p:ext uri="{BB962C8B-B14F-4D97-AF65-F5344CB8AC3E}">
        <p14:creationId xmlns:p14="http://schemas.microsoft.com/office/powerpoint/2010/main" val="413284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#2</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cs typeface="Calibri" panose="020F0502020204030204"/>
              </a:rPr>
              <a:t>If I have 0.30 grams of glucose at the end of my reaction, how much water did I have? (MM H20 = </a:t>
            </a:r>
            <a:r>
              <a:rPr lang="en-US" dirty="0">
                <a:ea typeface="+mn-lt"/>
                <a:cs typeface="+mn-lt"/>
              </a:rPr>
              <a:t>18.01528</a:t>
            </a:r>
            <a:r>
              <a:rPr lang="en-US" dirty="0">
                <a:cs typeface="Calibri" panose="020F0502020204030204"/>
              </a:rPr>
              <a:t> g/mol | MM glucose = </a:t>
            </a:r>
            <a:r>
              <a:rPr lang="en-US" dirty="0">
                <a:ea typeface="+mn-lt"/>
                <a:cs typeface="+mn-lt"/>
              </a:rPr>
              <a:t>180.156 g/mol</a:t>
            </a:r>
            <a:r>
              <a:rPr lang="en-US" dirty="0">
                <a:cs typeface="Calibri" panose="020F0502020204030204"/>
              </a:rPr>
              <a:t>) </a:t>
            </a:r>
          </a:p>
          <a:p>
            <a:pPr marL="514350" indent="-514350">
              <a:buAutoNum type="alphaUcPeriod"/>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pic>
        <p:nvPicPr>
          <p:cNvPr id="6" name="Picture 4" descr="A picture containing text&#10;&#10;Description automatically generated">
            <a:extLst>
              <a:ext uri="{FF2B5EF4-FFF2-40B4-BE49-F238E27FC236}">
                <a16:creationId xmlns:a16="http://schemas.microsoft.com/office/drawing/2014/main" id="{F7B62095-1E22-710E-0EE7-4A451DF9103A}"/>
              </a:ext>
            </a:extLst>
          </p:cNvPr>
          <p:cNvPicPr>
            <a:picLocks noChangeAspect="1"/>
          </p:cNvPicPr>
          <p:nvPr/>
        </p:nvPicPr>
        <p:blipFill>
          <a:blip r:embed="rId2"/>
          <a:stretch>
            <a:fillRect/>
          </a:stretch>
        </p:blipFill>
        <p:spPr>
          <a:xfrm>
            <a:off x="4147351" y="466775"/>
            <a:ext cx="7566734" cy="1256273"/>
          </a:xfrm>
          <a:prstGeom prst="rect">
            <a:avLst/>
          </a:prstGeom>
        </p:spPr>
      </p:pic>
    </p:spTree>
    <p:extLst>
      <p:ext uri="{BB962C8B-B14F-4D97-AF65-F5344CB8AC3E}">
        <p14:creationId xmlns:p14="http://schemas.microsoft.com/office/powerpoint/2010/main" val="48794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36B0-2F22-AA11-14E6-161B6F400FB5}"/>
              </a:ext>
            </a:extLst>
          </p:cNvPr>
          <p:cNvSpPr>
            <a:spLocks noGrp="1"/>
          </p:cNvSpPr>
          <p:nvPr>
            <p:ph type="title"/>
          </p:nvPr>
        </p:nvSpPr>
        <p:spPr/>
        <p:txBody>
          <a:bodyPr>
            <a:normAutofit/>
          </a:bodyPr>
          <a:lstStyle/>
          <a:p>
            <a:r>
              <a:rPr lang="en-US" sz="4800" b="1" dirty="0">
                <a:solidFill>
                  <a:schemeClr val="accent6">
                    <a:lumMod val="75000"/>
                  </a:schemeClr>
                </a:solidFill>
                <a:latin typeface="Tenorite"/>
                <a:cs typeface="Calibri Light"/>
              </a:rPr>
              <a:t>Example #2</a:t>
            </a:r>
            <a:endParaRPr lang="en-US" sz="4800" dirty="0">
              <a:solidFill>
                <a:schemeClr val="accent6">
                  <a:lumMod val="75000"/>
                </a:schemeClr>
              </a:solidFill>
            </a:endParaRPr>
          </a:p>
        </p:txBody>
      </p:sp>
      <p:sp>
        <p:nvSpPr>
          <p:cNvPr id="3" name="Content Placeholder 2">
            <a:extLst>
              <a:ext uri="{FF2B5EF4-FFF2-40B4-BE49-F238E27FC236}">
                <a16:creationId xmlns:a16="http://schemas.microsoft.com/office/drawing/2014/main" id="{30ACE286-651D-3C01-35F4-E32C234B506A}"/>
              </a:ext>
            </a:extLst>
          </p:cNvPr>
          <p:cNvSpPr>
            <a:spLocks noGrp="1"/>
          </p:cNvSpPr>
          <p:nvPr>
            <p:ph idx="1"/>
          </p:nvPr>
        </p:nvSpPr>
        <p:spPr/>
        <p:txBody>
          <a:bodyPr vert="horz" lIns="91440" tIns="45720" rIns="91440" bIns="45720" rtlCol="0" anchor="t">
            <a:normAutofit/>
          </a:bodyPr>
          <a:lstStyle/>
          <a:p>
            <a:pPr marL="514350" indent="-514350">
              <a:buAutoNum type="alphaUcPeriod"/>
            </a:pPr>
            <a:r>
              <a:rPr lang="en-US" dirty="0">
                <a:cs typeface="Calibri" panose="020F0502020204030204"/>
              </a:rPr>
              <a:t>If I have 0.30 grams of glucose at the end of my reaction, how much water did I have? (MM H20 = </a:t>
            </a:r>
            <a:r>
              <a:rPr lang="en-US" dirty="0">
                <a:ea typeface="+mn-lt"/>
                <a:cs typeface="+mn-lt"/>
              </a:rPr>
              <a:t>18.01528</a:t>
            </a:r>
            <a:r>
              <a:rPr lang="en-US" dirty="0">
                <a:cs typeface="Calibri" panose="020F0502020204030204"/>
              </a:rPr>
              <a:t> g/mol | MM glucose = </a:t>
            </a:r>
            <a:r>
              <a:rPr lang="en-US" dirty="0">
                <a:ea typeface="+mn-lt"/>
                <a:cs typeface="+mn-lt"/>
              </a:rPr>
              <a:t>180.156 g/mol</a:t>
            </a:r>
            <a:r>
              <a:rPr lang="en-US" dirty="0">
                <a:cs typeface="Calibri" panose="020F0502020204030204"/>
              </a:rPr>
              <a:t>) </a:t>
            </a:r>
          </a:p>
          <a:p>
            <a:pPr marL="0" indent="0">
              <a:buNone/>
            </a:pPr>
            <a:r>
              <a:rPr lang="en-US" dirty="0">
                <a:solidFill>
                  <a:srgbClr val="FF0000"/>
                </a:solidFill>
                <a:cs typeface="Calibri" panose="020F0502020204030204"/>
              </a:rPr>
              <a:t>0.180g H20</a:t>
            </a:r>
            <a:endParaRPr lang="en-US" dirty="0">
              <a:cs typeface="Calibri" panose="020F0502020204030204"/>
            </a:endParaRPr>
          </a:p>
          <a:p>
            <a:pPr marL="514350" indent="-514350">
              <a:buAutoNum type="alphaUcPeriod"/>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pic>
        <p:nvPicPr>
          <p:cNvPr id="6" name="Picture 4" descr="A picture containing text&#10;&#10;Description automatically generated">
            <a:extLst>
              <a:ext uri="{FF2B5EF4-FFF2-40B4-BE49-F238E27FC236}">
                <a16:creationId xmlns:a16="http://schemas.microsoft.com/office/drawing/2014/main" id="{F7B62095-1E22-710E-0EE7-4A451DF9103A}"/>
              </a:ext>
            </a:extLst>
          </p:cNvPr>
          <p:cNvPicPr>
            <a:picLocks noChangeAspect="1"/>
          </p:cNvPicPr>
          <p:nvPr/>
        </p:nvPicPr>
        <p:blipFill>
          <a:blip r:embed="rId2"/>
          <a:stretch>
            <a:fillRect/>
          </a:stretch>
        </p:blipFill>
        <p:spPr>
          <a:xfrm>
            <a:off x="4147351" y="466775"/>
            <a:ext cx="7566734" cy="1256273"/>
          </a:xfrm>
          <a:prstGeom prst="rect">
            <a:avLst/>
          </a:prstGeom>
        </p:spPr>
      </p:pic>
      <p:pic>
        <p:nvPicPr>
          <p:cNvPr id="4" name="Picture 4" descr="A picture containing text&#10;&#10;Description automatically generated">
            <a:extLst>
              <a:ext uri="{FF2B5EF4-FFF2-40B4-BE49-F238E27FC236}">
                <a16:creationId xmlns:a16="http://schemas.microsoft.com/office/drawing/2014/main" id="{F3FDB646-6680-4B97-F2D3-C4D17A05493D}"/>
              </a:ext>
            </a:extLst>
          </p:cNvPr>
          <p:cNvPicPr>
            <a:picLocks noChangeAspect="1"/>
          </p:cNvPicPr>
          <p:nvPr/>
        </p:nvPicPr>
        <p:blipFill>
          <a:blip r:embed="rId3"/>
          <a:stretch>
            <a:fillRect/>
          </a:stretch>
        </p:blipFill>
        <p:spPr>
          <a:xfrm>
            <a:off x="4975934" y="2884012"/>
            <a:ext cx="5391704" cy="3975217"/>
          </a:xfrm>
          <a:prstGeom prst="rect">
            <a:avLst/>
          </a:prstGeom>
        </p:spPr>
      </p:pic>
    </p:spTree>
    <p:extLst>
      <p:ext uri="{BB962C8B-B14F-4D97-AF65-F5344CB8AC3E}">
        <p14:creationId xmlns:p14="http://schemas.microsoft.com/office/powerpoint/2010/main" val="5047697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1048</Words>
  <Application>Microsoft Office PowerPoint</Application>
  <PresentationFormat>Widescreen</PresentationFormat>
  <Paragraphs>127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Mangal Pro</vt:lpstr>
      <vt:lpstr>Tenorite</vt:lpstr>
      <vt:lpstr>office theme</vt:lpstr>
      <vt:lpstr>Everything you need to know for CHEM-1100</vt:lpstr>
      <vt:lpstr>What is necessary for CHEM-1100?</vt:lpstr>
      <vt:lpstr>What are SI units?</vt:lpstr>
      <vt:lpstr>Unit Conversion and Significant Figures</vt:lpstr>
      <vt:lpstr>Example #1</vt:lpstr>
      <vt:lpstr>Example #1</vt:lpstr>
      <vt:lpstr>The Mol ~ Chemistry's "Baker's Dozen"</vt:lpstr>
      <vt:lpstr>Example #2</vt:lpstr>
      <vt:lpstr>Example #2</vt:lpstr>
      <vt:lpstr>Miscellaneous Concepts </vt:lpstr>
      <vt:lpstr>Miscellaneous Concepts (cont.) </vt:lpstr>
      <vt:lpstr>Algebra / Pre-Calculus Concepts</vt:lpstr>
      <vt:lpstr>Example #3</vt:lpstr>
      <vt:lpstr>Example #3</vt:lpstr>
      <vt:lpstr>Algebra / Pre-Calculus Concepts (cont.)</vt:lpstr>
      <vt:lpstr>Quadratic Formula</vt:lpstr>
      <vt:lpstr>Concepts covered in both CHEM-1030 and CHEM-1100</vt:lpstr>
      <vt:lpstr>Additional Resources</vt:lpstr>
      <vt:lpstr>Any Comments or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Galliano, Joanne</dc:creator>
  <cp:lastModifiedBy>Galliano, Joanne</cp:lastModifiedBy>
  <cp:revision>474</cp:revision>
  <dcterms:created xsi:type="dcterms:W3CDTF">2022-12-27T15:19:35Z</dcterms:created>
  <dcterms:modified xsi:type="dcterms:W3CDTF">2023-01-09T18:58:47Z</dcterms:modified>
</cp:coreProperties>
</file>