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0"/>
  </p:notes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8361"/>
  </p:normalViewPr>
  <p:slideViewPr>
    <p:cSldViewPr snapToGrid="0">
      <p:cViewPr varScale="1">
        <p:scale>
          <a:sx n="98" d="100"/>
          <a:sy n="98" d="100"/>
        </p:scale>
        <p:origin x="10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DA396E-D716-E640-9FD0-97AE4FC359C4}" type="datetimeFigureOut">
              <a:rPr lang="en-US" smtClean="0"/>
              <a:t>11/9/2022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4A00E-F2C6-9743-9EB5-A9E13C7388BB}" type="slidenum">
              <a:rPr lang="en-US" smtClean="0"/>
              <a:t>‹#›</a:t>
            </a:fld>
            <a:endParaRPr lang="en-US"/>
          </a:p>
        </p:txBody>
      </p:sp>
    </p:spTree>
    <p:extLst>
      <p:ext uri="{BB962C8B-B14F-4D97-AF65-F5344CB8AC3E}">
        <p14:creationId xmlns:p14="http://schemas.microsoft.com/office/powerpoint/2010/main" val="3741837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34A00E-F2C6-9743-9EB5-A9E13C7388BB}" type="slidenum">
              <a:rPr lang="en-US" smtClean="0"/>
              <a:t>2</a:t>
            </a:fld>
            <a:endParaRPr lang="en-US"/>
          </a:p>
        </p:txBody>
      </p:sp>
    </p:spTree>
    <p:extLst>
      <p:ext uri="{BB962C8B-B14F-4D97-AF65-F5344CB8AC3E}">
        <p14:creationId xmlns:p14="http://schemas.microsoft.com/office/powerpoint/2010/main" val="2411186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your questions are one of these steps in the nursing process. </a:t>
            </a:r>
          </a:p>
        </p:txBody>
      </p:sp>
      <p:sp>
        <p:nvSpPr>
          <p:cNvPr id="4" name="Slide Number Placeholder 3"/>
          <p:cNvSpPr>
            <a:spLocks noGrp="1"/>
          </p:cNvSpPr>
          <p:nvPr>
            <p:ph type="sldNum" sz="quarter" idx="5"/>
          </p:nvPr>
        </p:nvSpPr>
        <p:spPr/>
        <p:txBody>
          <a:bodyPr/>
          <a:lstStyle/>
          <a:p>
            <a:fld id="{BC34A00E-F2C6-9743-9EB5-A9E13C7388BB}" type="slidenum">
              <a:rPr lang="en-US" smtClean="0"/>
              <a:t>3</a:t>
            </a:fld>
            <a:endParaRPr lang="en-US"/>
          </a:p>
        </p:txBody>
      </p:sp>
    </p:spTree>
    <p:extLst>
      <p:ext uri="{BB962C8B-B14F-4D97-AF65-F5344CB8AC3E}">
        <p14:creationId xmlns:p14="http://schemas.microsoft.com/office/powerpoint/2010/main" val="224248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34A00E-F2C6-9743-9EB5-A9E13C7388BB}" type="slidenum">
              <a:rPr lang="en-US" smtClean="0"/>
              <a:t>4</a:t>
            </a:fld>
            <a:endParaRPr lang="en-US"/>
          </a:p>
        </p:txBody>
      </p:sp>
    </p:spTree>
    <p:extLst>
      <p:ext uri="{BB962C8B-B14F-4D97-AF65-F5344CB8AC3E}">
        <p14:creationId xmlns:p14="http://schemas.microsoft.com/office/powerpoint/2010/main" val="4250926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Prioritization Answer C: the least stable patient</a:t>
            </a:r>
          </a:p>
          <a:p>
            <a:endParaRPr lang="en-US" dirty="0"/>
          </a:p>
          <a:p>
            <a:r>
              <a:rPr lang="en-US" dirty="0"/>
              <a:t>Illness and Disease: </a:t>
            </a:r>
            <a:r>
              <a:rPr lang="en-US" b="0" i="0" dirty="0">
                <a:solidFill>
                  <a:srgbClr val="00426A"/>
                </a:solidFill>
                <a:effectLst/>
                <a:latin typeface="SourceSansProLight"/>
              </a:rPr>
              <a:t>Answer: B. Preventable adverse drug events are associated with one out of five injuries or deaths. Associating medications with known allergic reactions will help protect the patients in your care.</a:t>
            </a:r>
          </a:p>
          <a:p>
            <a:endParaRPr lang="en-US" b="0" i="0" dirty="0">
              <a:solidFill>
                <a:srgbClr val="00426A"/>
              </a:solidFill>
              <a:effectLst/>
              <a:latin typeface="SourceSansProLight"/>
            </a:endParaRPr>
          </a:p>
          <a:p>
            <a:endParaRPr lang="en-US" dirty="0"/>
          </a:p>
        </p:txBody>
      </p:sp>
      <p:sp>
        <p:nvSpPr>
          <p:cNvPr id="4" name="Slide Number Placeholder 3"/>
          <p:cNvSpPr>
            <a:spLocks noGrp="1"/>
          </p:cNvSpPr>
          <p:nvPr>
            <p:ph type="sldNum" sz="quarter" idx="5"/>
          </p:nvPr>
        </p:nvSpPr>
        <p:spPr/>
        <p:txBody>
          <a:bodyPr/>
          <a:lstStyle/>
          <a:p>
            <a:fld id="{BC34A00E-F2C6-9743-9EB5-A9E13C7388BB}" type="slidenum">
              <a:rPr lang="en-US" smtClean="0"/>
              <a:t>5</a:t>
            </a:fld>
            <a:endParaRPr lang="en-US"/>
          </a:p>
        </p:txBody>
      </p:sp>
    </p:spTree>
    <p:extLst>
      <p:ext uri="{BB962C8B-B14F-4D97-AF65-F5344CB8AC3E}">
        <p14:creationId xmlns:p14="http://schemas.microsoft.com/office/powerpoint/2010/main" val="1711779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426A"/>
                </a:solidFill>
                <a:effectLst/>
                <a:latin typeface="SourceSansProLight"/>
              </a:rPr>
              <a:t>DIAGNOSIS</a:t>
            </a:r>
          </a:p>
          <a:p>
            <a:r>
              <a:rPr lang="en-US" b="0" i="0" dirty="0">
                <a:solidFill>
                  <a:srgbClr val="00426A"/>
                </a:solidFill>
                <a:effectLst/>
                <a:latin typeface="SourceSansProLight"/>
              </a:rPr>
              <a:t>Answer: A. Vision problems are often the first sign of MS in many patients. Understanding the progression of a degenerative illness can mean the difference between catching something in its earliest stages or only noting changes in stages as an illness progresses</a:t>
            </a:r>
          </a:p>
          <a:p>
            <a:endParaRPr lang="en-US" b="0" i="0" dirty="0">
              <a:solidFill>
                <a:srgbClr val="00426A"/>
              </a:solidFill>
              <a:effectLst/>
              <a:latin typeface="SourceSansPro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Treatment plans and Patient Communication</a:t>
            </a:r>
          </a:p>
          <a:p>
            <a:r>
              <a:rPr lang="en-US" b="0" i="0" dirty="0">
                <a:solidFill>
                  <a:srgbClr val="00426A"/>
                </a:solidFill>
                <a:effectLst/>
                <a:latin typeface="SourceSansProLight"/>
              </a:rPr>
              <a:t>Answers: A, D, and E. Reintegrating a patient into daily living following a stroke, tracking their progress, and providing equipment as needed are the best ways to maximize self-care after a stroke.</a:t>
            </a:r>
            <a:endParaRPr lang="en-US" dirty="0"/>
          </a:p>
        </p:txBody>
      </p:sp>
      <p:sp>
        <p:nvSpPr>
          <p:cNvPr id="4" name="Slide Number Placeholder 3"/>
          <p:cNvSpPr>
            <a:spLocks noGrp="1"/>
          </p:cNvSpPr>
          <p:nvPr>
            <p:ph type="sldNum" sz="quarter" idx="5"/>
          </p:nvPr>
        </p:nvSpPr>
        <p:spPr/>
        <p:txBody>
          <a:bodyPr/>
          <a:lstStyle/>
          <a:p>
            <a:fld id="{BC34A00E-F2C6-9743-9EB5-A9E13C7388BB}" type="slidenum">
              <a:rPr lang="en-US" smtClean="0"/>
              <a:t>6</a:t>
            </a:fld>
            <a:endParaRPr lang="en-US"/>
          </a:p>
        </p:txBody>
      </p:sp>
    </p:spTree>
    <p:extLst>
      <p:ext uri="{BB962C8B-B14F-4D97-AF65-F5344CB8AC3E}">
        <p14:creationId xmlns:p14="http://schemas.microsoft.com/office/powerpoint/2010/main" val="3045249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SAFETY and Care </a:t>
            </a:r>
            <a:r>
              <a:rPr lang="en-US" dirty="0" err="1"/>
              <a:t>Enviornment</a:t>
            </a:r>
            <a:endParaRPr lang="en-US" dirty="0"/>
          </a:p>
          <a:p>
            <a:r>
              <a:rPr lang="en-US" b="0" i="0" dirty="0">
                <a:solidFill>
                  <a:srgbClr val="00426A"/>
                </a:solidFill>
                <a:effectLst/>
                <a:latin typeface="SourceSansProLight"/>
              </a:rPr>
              <a:t>Answer: A. A 3-year-old or a coworker may or may not be able to give you accurate information.</a:t>
            </a:r>
          </a:p>
          <a:p>
            <a:endParaRPr lang="en-US" b="0" i="0" dirty="0">
              <a:solidFill>
                <a:srgbClr val="00426A"/>
              </a:solidFill>
              <a:effectLst/>
              <a:latin typeface="SourceSansProLight"/>
            </a:endParaRPr>
          </a:p>
          <a:p>
            <a:r>
              <a:rPr lang="en-US" b="0" i="0" dirty="0">
                <a:solidFill>
                  <a:srgbClr val="00426A"/>
                </a:solidFill>
                <a:effectLst/>
                <a:latin typeface="SourceSansProLight"/>
              </a:rPr>
              <a:t>Interpreting info</a:t>
            </a:r>
          </a:p>
          <a:p>
            <a:r>
              <a:rPr lang="en-US" b="0" i="0" dirty="0">
                <a:solidFill>
                  <a:srgbClr val="00426A"/>
                </a:solidFill>
                <a:effectLst/>
                <a:latin typeface="SourceSansProLight"/>
              </a:rPr>
              <a:t>Answer: D. The patient’s blood pressure is high, but it’s not yet at the point of hypertension. Diagnosis is only half the battle, though. Predicting where a patient is heading can greatly increase their wellbeing, or even save their life</a:t>
            </a:r>
          </a:p>
          <a:p>
            <a:endParaRPr lang="en-US" dirty="0"/>
          </a:p>
        </p:txBody>
      </p:sp>
      <p:sp>
        <p:nvSpPr>
          <p:cNvPr id="4" name="Slide Number Placeholder 3"/>
          <p:cNvSpPr>
            <a:spLocks noGrp="1"/>
          </p:cNvSpPr>
          <p:nvPr>
            <p:ph type="sldNum" sz="quarter" idx="5"/>
          </p:nvPr>
        </p:nvSpPr>
        <p:spPr/>
        <p:txBody>
          <a:bodyPr/>
          <a:lstStyle/>
          <a:p>
            <a:fld id="{BC34A00E-F2C6-9743-9EB5-A9E13C7388BB}" type="slidenum">
              <a:rPr lang="en-US" smtClean="0"/>
              <a:t>7</a:t>
            </a:fld>
            <a:endParaRPr lang="en-US"/>
          </a:p>
        </p:txBody>
      </p:sp>
    </p:spTree>
    <p:extLst>
      <p:ext uri="{BB962C8B-B14F-4D97-AF65-F5344CB8AC3E}">
        <p14:creationId xmlns:p14="http://schemas.microsoft.com/office/powerpoint/2010/main" val="1780078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530352" y="1122363"/>
            <a:ext cx="10072922" cy="1978346"/>
          </a:xfrm>
        </p:spPr>
        <p:txBody>
          <a:bodyPr anchor="b">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530352" y="3509963"/>
            <a:ext cx="10072922" cy="1747837"/>
          </a:xfrm>
        </p:spPr>
        <p:txBody>
          <a:bodyPr>
            <a:normAutofit/>
          </a:bodyPr>
          <a:lstStyle>
            <a:lvl1pPr marL="0" indent="0" algn="l">
              <a:buNone/>
              <a:defRPr sz="2000" i="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530352" y="136525"/>
            <a:ext cx="2743200" cy="365125"/>
          </a:xfrm>
        </p:spPr>
        <p:txBody>
          <a:bodyPr/>
          <a:lstStyle>
            <a:lvl1pPr algn="l">
              <a:defRPr/>
            </a:lvl1pPr>
          </a:lstStyle>
          <a:p>
            <a:fld id="{524C6359-9BB8-4148-8114-537E698DA205}" type="datetime1">
              <a:rPr lang="en-US" smtClean="0"/>
              <a:t>11/9/2022</a:t>
            </a:fld>
            <a:endParaRPr lang="en-US" dirty="0"/>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530352"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5E279D86-4533-45F1-B0AA-D237399A5ED5}"/>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764FD722-CB31-4326-ADD8-CBA52FD1FF59}"/>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24E4BCEC-8B0A-444E-8509-1B3BB0449E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9DB36622-1DC7-4B17-8984-588BA8999FF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51B97AF0-1974-42B9-B5FC-A332C52E827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5A298AD-BE5D-4BE1-8CDF-DBFB42D63FE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378826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A4649BD0-10DB-43E7-8F22-40B3D51B8FC3}" type="datetime1">
              <a:rPr lang="en-US" smtClean="0"/>
              <a:t>11/9/2022</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12EF7969-DB38-4989-A65C-9D190A245515}"/>
              </a:ext>
              <a:ext uri="{C183D7F6-B498-43B3-948B-1728B52AA6E4}">
                <adec:decorative xmlns:adec="http://schemas.microsoft.com/office/drawing/2017/decorative" val="1"/>
              </a:ext>
            </a:extLst>
          </p:cNvPr>
          <p:cNvGrpSpPr/>
          <p:nvPr/>
        </p:nvGrpSpPr>
        <p:grpSpPr>
          <a:xfrm>
            <a:off x="530225" y="2333456"/>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2145BE25-C437-45FE-A3D3-BBAAF108CC9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4A9D0FA0-682C-4076-B779-D865AEEFC66C}"/>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AB60163C-1A2D-4F00-BC61-8A3C11E2D2BE}"/>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3FF8D873-9CF9-4A0A-A7B8-875C0B8233D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2B645470-F624-4417-A8A4-FC242E43C9DB}"/>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ECC7EFEF-6B2A-4210-9275-0077ACF2827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4226282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7974374" y="787067"/>
            <a:ext cx="2628900" cy="538989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525719" y="787067"/>
            <a:ext cx="7039402" cy="53898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0A16C79C-F566-427A-93F6-434A4E613134}" type="datetime1">
              <a:rPr lang="en-US" smtClean="0"/>
              <a:t>11/9/2022</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88F505F-2957-41FC-9AAA-962853A6719E}"/>
              </a:ext>
              <a:ext uri="{C183D7F6-B498-43B3-948B-1728B52AA6E4}">
                <adec:decorative xmlns:adec="http://schemas.microsoft.com/office/drawing/2017/decorative" val="1"/>
              </a:ext>
            </a:extLst>
          </p:cNvPr>
          <p:cNvGrpSpPr/>
          <p:nvPr/>
        </p:nvGrpSpPr>
        <p:grpSpPr>
          <a:xfrm rot="5400000">
            <a:off x="7283627" y="1250328"/>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091A36EB-8545-4EFE-B619-165D36D644D1}"/>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8D075D29-6706-486B-A55A-13866882BA88}"/>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FAE751A-10F0-48F2-BBC3-D2FE499B34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52289CAF-683C-4BCC-8AA5-95A3BF799B0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BC8403A-C46F-4DA1-A015-00A80215F289}"/>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A797D957-3A2C-42DF-B73E-CBB47BE036B7}"/>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814127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a:xfrm>
            <a:off x="530352" y="136525"/>
            <a:ext cx="2743200" cy="365125"/>
          </a:xfrm>
        </p:spPr>
        <p:txBody>
          <a:bodyPr/>
          <a:lstStyle/>
          <a:p>
            <a:fld id="{9376191F-481E-48E9-BB9A-369A67A7362D}" type="datetime1">
              <a:rPr lang="en-US" smtClean="0"/>
              <a:t>11/9/2022</a:t>
            </a:fld>
            <a:endParaRPr lang="en-US" dirty="0"/>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AC552FEA-472E-4E74-B31D-531852C1908D}"/>
              </a:ext>
              <a:ext uri="{C183D7F6-B498-43B3-948B-1728B52AA6E4}">
                <adec:decorative xmlns:adec="http://schemas.microsoft.com/office/drawing/2017/decorative" val="1"/>
              </a:ext>
            </a:extLst>
          </p:cNvPr>
          <p:cNvGrpSpPr/>
          <p:nvPr/>
        </p:nvGrpSpPr>
        <p:grpSpPr>
          <a:xfrm>
            <a:off x="530225" y="2310597"/>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41DF3078-C636-4776-A616-D5BF3BC280C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0D1A27FA-1310-4BC3-A071-1566746B2FB1}"/>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99ACB9EB-84FE-4B33-9EF9-4EC7DAC25DD5}"/>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826E5EFB-0EF9-4DB8-99CB-5DD72009DB2C}"/>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86238E12-0689-4123-8B2E-E1CCFCC4C88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8538CF67-A00E-4955-A447-001BE02E771A}"/>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898421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530352" y="787068"/>
            <a:ext cx="10072922" cy="2313641"/>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530352" y="3509963"/>
            <a:ext cx="10072922" cy="25796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6C5677DE-DD04-48CC-9C18-7BE9FF2DEB6B}" type="datetime1">
              <a:rPr lang="en-US" smtClean="0"/>
              <a:t>11/9/2022</a:t>
            </a:fld>
            <a:endParaRPr lang="en-US"/>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37B4CDD2-E09A-418A-9131-FBDEE440A1F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8852E5FB-B268-4CCA-8E55-803038F7A00D}"/>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A1C9CBB3-97C0-4A35-9088-C69233F5CEE7}"/>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1610871-AEE9-46EB-9D27-BA1D9D688124}"/>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27478059-2A11-484D-A2D7-199F74778E50}"/>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0EC0886-DDB9-47F1-9414-C121C1D3F954}"/>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66A10427-DF20-4284-B215-EABA4D366E20}"/>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17387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525717" y="2521885"/>
            <a:ext cx="4645152"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5992136" y="2521885"/>
            <a:ext cx="4611138"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463255ED-7101-4D18-A8AE-3B5E4CB87EA5}" type="datetime1">
              <a:rPr lang="en-US" smtClean="0"/>
              <a:t>11/9/2022</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0CB61A83-9419-49FC-8074-2AB3D34FA88B}"/>
              </a:ext>
              <a:ext uri="{C183D7F6-B498-43B3-948B-1728B52AA6E4}">
                <adec:decorative xmlns:adec="http://schemas.microsoft.com/office/drawing/2017/decorative" val="1"/>
              </a:ext>
            </a:extLst>
          </p:cNvPr>
          <p:cNvGrpSpPr/>
          <p:nvPr/>
        </p:nvGrpSpPr>
        <p:grpSpPr>
          <a:xfrm>
            <a:off x="530225" y="2319637"/>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BCD12E57-97FB-48D8-81CC-7C37E8947CB4}"/>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E487641C-E83B-4134-88C9-1D23D5FA1836}"/>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B99AB7A6-A88C-44E1-A9DE-4126B957F88A}"/>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FF0D518-1D17-44C7-BF73-7C980481DB5B}"/>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A7A3E12-61E8-41A0-A459-15BF375FA945}"/>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9E5E4A56-9100-4D60-8A34-0FE116F41FF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4220673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530352" y="787067"/>
            <a:ext cx="1007292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530352" y="2521884"/>
            <a:ext cx="4845387"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530352" y="3366390"/>
            <a:ext cx="4845387"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5734025" y="2521884"/>
            <a:ext cx="4869249"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5734025" y="3366390"/>
            <a:ext cx="4869249"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CD52F23D-51F6-4C94-8CD5-B9ABBF67EE23}" type="datetime1">
              <a:rPr lang="en-US" smtClean="0"/>
              <a:t>11/9/2022</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147766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525718" y="787068"/>
            <a:ext cx="10077556"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D51A702F-6367-4FD1-89A8-3744BE6BA9A2}" type="datetime1">
              <a:rPr lang="en-US" smtClean="0"/>
              <a:t>11/9/2022</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6" name="Graphic 78">
            <a:extLst>
              <a:ext uri="{FF2B5EF4-FFF2-40B4-BE49-F238E27FC236}">
                <a16:creationId xmlns:a16="http://schemas.microsoft.com/office/drawing/2014/main" id="{AC45ECC6-E29C-40EF-A7C9-5A17DAFD4299}"/>
              </a:ext>
              <a:ext uri="{C183D7F6-B498-43B3-948B-1728B52AA6E4}">
                <adec:decorative xmlns:adec="http://schemas.microsoft.com/office/drawing/2017/decorative" val="1"/>
              </a:ext>
            </a:extLst>
          </p:cNvPr>
          <p:cNvGrpSpPr/>
          <p:nvPr/>
        </p:nvGrpSpPr>
        <p:grpSpPr>
          <a:xfrm>
            <a:off x="530225" y="2352330"/>
            <a:ext cx="972241" cy="45719"/>
            <a:chOff x="4886325" y="3371754"/>
            <a:chExt cx="2418492" cy="113728"/>
          </a:xfrm>
          <a:solidFill>
            <a:schemeClr val="accent1"/>
          </a:solidFill>
        </p:grpSpPr>
        <p:sp>
          <p:nvSpPr>
            <p:cNvPr id="7" name="Graphic 78">
              <a:extLst>
                <a:ext uri="{FF2B5EF4-FFF2-40B4-BE49-F238E27FC236}">
                  <a16:creationId xmlns:a16="http://schemas.microsoft.com/office/drawing/2014/main" id="{8DA0D497-8E8F-426A-8172-894BE03F70F6}"/>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8" name="Graphic 78">
              <a:extLst>
                <a:ext uri="{FF2B5EF4-FFF2-40B4-BE49-F238E27FC236}">
                  <a16:creationId xmlns:a16="http://schemas.microsoft.com/office/drawing/2014/main" id="{8C0459EF-3B70-4083-8845-3A9AF847E805}"/>
                </a:ext>
              </a:extLst>
            </p:cNvPr>
            <p:cNvGrpSpPr/>
            <p:nvPr/>
          </p:nvGrpSpPr>
          <p:grpSpPr>
            <a:xfrm>
              <a:off x="4886709" y="3371754"/>
              <a:ext cx="2418108" cy="113728"/>
              <a:chOff x="4886709" y="3371754"/>
              <a:chExt cx="2418108" cy="113728"/>
            </a:xfrm>
            <a:grpFill/>
          </p:grpSpPr>
          <p:sp>
            <p:nvSpPr>
              <p:cNvPr id="9" name="Graphic 78">
                <a:extLst>
                  <a:ext uri="{FF2B5EF4-FFF2-40B4-BE49-F238E27FC236}">
                    <a16:creationId xmlns:a16="http://schemas.microsoft.com/office/drawing/2014/main" id="{53BF2B58-70F8-4288-85AB-CBDA723CDFCC}"/>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 name="Graphic 78">
                <a:extLst>
                  <a:ext uri="{FF2B5EF4-FFF2-40B4-BE49-F238E27FC236}">
                    <a16:creationId xmlns:a16="http://schemas.microsoft.com/office/drawing/2014/main" id="{A569E551-A5A0-4A8F-B999-3A6D104814A2}"/>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0FB69EB5-D9AC-46E7-934E-32999C39B2E6}"/>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6EABC49A-B4ED-44E4-ADB7-E432734A7C9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5190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4A6E99BD-4B4F-4460-B452-0E8146ACCF8F}" type="datetime1">
              <a:rPr lang="en-US" smtClean="0"/>
              <a:t>11/9/2022</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81506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530352" y="787068"/>
            <a:ext cx="4315386" cy="2223152"/>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987425"/>
            <a:ext cx="5420086"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530352" y="3429000"/>
            <a:ext cx="4315386"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EB6FD34C-1867-42A9-AC54-D15ADD8A65E7}" type="datetime1">
              <a:rPr lang="en-US" smtClean="0"/>
              <a:t>11/9/2022</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839DB371-B90D-44CB-A4AF-C7BDBFD0A87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0C845011-2FC2-40F7-B0C6-49CBBA72B9C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2BC78B8-5139-436F-AD47-3CC03903FDDC}"/>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F9DC17BA-1278-45C9-B1BF-B9F1518E1F29}"/>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9637B9F-CC26-4669-81F0-A942B4F72D61}"/>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2BB8F115-0030-47B4-BAF4-C15D1EA27B11}"/>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662F9949-4F1A-4708-824B-E876E9BEDA1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32098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530352" y="787068"/>
            <a:ext cx="3932237" cy="2223152"/>
          </a:xfrm>
        </p:spPr>
        <p:txBody>
          <a:bodyPr anchor="b">
            <a:no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987425"/>
            <a:ext cx="54200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530352"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336133E9-A654-4C17-8C3C-DDCAC83D6EBF}" type="datetime1">
              <a:rPr lang="en-US" smtClean="0"/>
              <a:t>11/9/2022</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7627CBC2-9DC2-4EE8-A2D5-849E30F2201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9FB4AEFC-63AB-4831-8EC1-E8145604D8D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11E1337-D5DA-408D-91F3-A6A35FCDD0B9}"/>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1E473FA4-FD80-4D04-AAC5-63B9A4D80778}"/>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FCB457B9-48DE-4921-8C3F-996598075B1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53C9DB95-9A61-4553-8D82-D2BE26FCBC6E}"/>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0EAE371F-24C9-4738-834F-FAF5A5C9ACE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255976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35959F4-53DA-47FF-BC24-1E5B75C69876}"/>
              </a:ext>
            </a:extLst>
          </p:cNvPr>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0" name="Group 19">
            <a:extLst>
              <a:ext uri="{FF2B5EF4-FFF2-40B4-BE49-F238E27FC236}">
                <a16:creationId xmlns:a16="http://schemas.microsoft.com/office/drawing/2014/main" id="{A7CF83E8-F6F0-41E3-B580-7412A04DDFB5}"/>
              </a:ext>
            </a:extLst>
          </p:cNvPr>
          <p:cNvGrpSpPr/>
          <p:nvPr/>
        </p:nvGrpSpPr>
        <p:grpSpPr>
          <a:xfrm>
            <a:off x="10776050" y="5204030"/>
            <a:ext cx="886141" cy="802497"/>
            <a:chOff x="10948005" y="3272152"/>
            <a:chExt cx="868640" cy="786648"/>
          </a:xfrm>
          <a:solidFill>
            <a:schemeClr val="accent1"/>
          </a:solidFill>
        </p:grpSpPr>
        <p:sp>
          <p:nvSpPr>
            <p:cNvPr id="21" name="Freeform: Shape 20">
              <a:extLst>
                <a:ext uri="{FF2B5EF4-FFF2-40B4-BE49-F238E27FC236}">
                  <a16:creationId xmlns:a16="http://schemas.microsoft.com/office/drawing/2014/main" id="{1A0B6DBB-705D-48D0-842C-F9DFA7684D19}"/>
                </a:ext>
              </a:extLst>
            </p:cNvPr>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C194A764-16E1-4D0D-9357-76F80E6086C0}"/>
                </a:ext>
              </a:extLst>
            </p:cNvPr>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115B7F3F-A40D-4F24-8536-E2420B433211}"/>
                </a:ext>
              </a:extLst>
            </p:cNvPr>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CEF42844-A829-4ED2-A360-63BB2A7C45EE}"/>
                </a:ext>
              </a:extLst>
            </p:cNvPr>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57B23B52-A1C3-44EF-BC11-9094A0DA11AB}"/>
                </a:ext>
              </a:extLst>
            </p:cNvPr>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064E08E5-DA92-4CF2-A0BF-E341800227B2}"/>
                </a:ext>
              </a:extLst>
            </p:cNvPr>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A222560-E657-4CAE-B667-7BE9E224B244}"/>
                </a:ext>
              </a:extLst>
            </p:cNvPr>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Freeform: Shape 7">
            <a:extLst>
              <a:ext uri="{FF2B5EF4-FFF2-40B4-BE49-F238E27FC236}">
                <a16:creationId xmlns:a16="http://schemas.microsoft.com/office/drawing/2014/main" id="{59226104-0061-4319-8237-9C001BF85D49}"/>
              </a:ext>
            </a:extLst>
          </p:cNvPr>
          <p:cNvSpPr/>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525717" y="787068"/>
            <a:ext cx="1007755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525717" y="2521885"/>
            <a:ext cx="10077557" cy="35490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525718" y="136525"/>
            <a:ext cx="2743200"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fld id="{8769D389-4C4C-4FD7-9E6B-9F44477F0EB8}" type="datetime1">
              <a:rPr lang="en-US" smtClean="0"/>
              <a:t>11/9/2022</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525718" y="6356350"/>
            <a:ext cx="3450659"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endParaRPr lang="en-US"/>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655367" y="6356350"/>
            <a:ext cx="529809" cy="365125"/>
          </a:xfrm>
          <a:prstGeom prst="rect">
            <a:avLst/>
          </a:prstGeom>
        </p:spPr>
        <p:txBody>
          <a:bodyPr vert="horz" lIns="91440" tIns="45720" rIns="91440" bIns="45720" rtlCol="0" anchor="ctr"/>
          <a:lstStyle>
            <a:lvl1pPr algn="ctr">
              <a:defRPr sz="900" cap="none" spc="110" baseline="0">
                <a:solidFill>
                  <a:schemeClr val="tx1">
                    <a:lumMod val="65000"/>
                    <a:lumOff val="35000"/>
                  </a:schemeClr>
                </a:solidFill>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48650128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sldNum="0" hdr="0" ftr="0" dt="0"/>
  <p:txStyles>
    <p:titleStyle>
      <a:lvl1pPr algn="l" defTabSz="914400" rtl="0" eaLnBrk="1" latinLnBrk="0" hangingPunct="1">
        <a:lnSpc>
          <a:spcPct val="100000"/>
        </a:lnSpc>
        <a:spcBef>
          <a:spcPct val="0"/>
        </a:spcBef>
        <a:buNone/>
        <a:defRPr sz="3600" i="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6858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4D58270E-267E-36D6-A08C-DA3E50D14BCE}"/>
              </a:ext>
            </a:extLst>
          </p:cNvPr>
          <p:cNvSpPr>
            <a:spLocks noGrp="1"/>
          </p:cNvSpPr>
          <p:nvPr>
            <p:ph type="ctrTitle"/>
          </p:nvPr>
        </p:nvSpPr>
        <p:spPr>
          <a:xfrm>
            <a:off x="530351" y="885557"/>
            <a:ext cx="5990369" cy="2215152"/>
          </a:xfrm>
        </p:spPr>
        <p:txBody>
          <a:bodyPr>
            <a:normAutofit/>
          </a:bodyPr>
          <a:lstStyle/>
          <a:p>
            <a:r>
              <a:rPr lang="en-US" sz="2400" b="0" i="0" u="none" strike="noStrike" dirty="0">
                <a:solidFill>
                  <a:srgbClr val="000000"/>
                </a:solidFill>
                <a:effectLst/>
                <a:latin typeface="Helvetica" pitchFamily="2" charset="0"/>
              </a:rPr>
              <a:t>Applying Critical Thinking to Test Taking</a:t>
            </a:r>
            <a:endParaRPr lang="en-US" sz="2400" dirty="0"/>
          </a:p>
        </p:txBody>
      </p:sp>
      <p:sp>
        <p:nvSpPr>
          <p:cNvPr id="3" name="Subtitle 2">
            <a:extLst>
              <a:ext uri="{FF2B5EF4-FFF2-40B4-BE49-F238E27FC236}">
                <a16:creationId xmlns:a16="http://schemas.microsoft.com/office/drawing/2014/main" id="{B3E97510-E5BF-1C61-DD44-2E3489A33A2B}"/>
              </a:ext>
            </a:extLst>
          </p:cNvPr>
          <p:cNvSpPr>
            <a:spLocks noGrp="1"/>
          </p:cNvSpPr>
          <p:nvPr>
            <p:ph type="subTitle" idx="1"/>
          </p:nvPr>
        </p:nvSpPr>
        <p:spPr>
          <a:xfrm>
            <a:off x="530352" y="3509963"/>
            <a:ext cx="4745096" cy="2215152"/>
          </a:xfrm>
        </p:spPr>
        <p:txBody>
          <a:bodyPr>
            <a:normAutofit/>
          </a:bodyPr>
          <a:lstStyle/>
          <a:p>
            <a:r>
              <a:rPr lang="en-US" dirty="0"/>
              <a:t>Presented By:</a:t>
            </a:r>
          </a:p>
          <a:p>
            <a:r>
              <a:rPr lang="en-US" dirty="0"/>
              <a:t>Monica </a:t>
            </a:r>
            <a:r>
              <a:rPr lang="en-US" dirty="0" err="1"/>
              <a:t>Bonatt</a:t>
            </a:r>
            <a:r>
              <a:rPr lang="en-US" dirty="0"/>
              <a:t> and Nichole </a:t>
            </a:r>
            <a:r>
              <a:rPr lang="en-US" dirty="0" err="1"/>
              <a:t>daFonseca</a:t>
            </a:r>
            <a:endParaRPr lang="en-US" dirty="0"/>
          </a:p>
        </p:txBody>
      </p:sp>
      <p:sp>
        <p:nvSpPr>
          <p:cNvPr id="11" name="Freeform: Shape 10">
            <a:extLst>
              <a:ext uri="{FF2B5EF4-FFF2-40B4-BE49-F238E27FC236}">
                <a16:creationId xmlns:a16="http://schemas.microsoft.com/office/drawing/2014/main" id="{752C2BA4-3BBE-4D22-A0D9-8D2A7B8F1C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918708"/>
            <a:ext cx="4187283" cy="93929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descr="Gradient pastel colors on a top view">
            <a:extLst>
              <a:ext uri="{FF2B5EF4-FFF2-40B4-BE49-F238E27FC236}">
                <a16:creationId xmlns:a16="http://schemas.microsoft.com/office/drawing/2014/main" id="{EA058EB3-4E5C-91F0-E97A-1B0BDD10999C}"/>
              </a:ext>
            </a:extLst>
          </p:cNvPr>
          <p:cNvPicPr>
            <a:picLocks noChangeAspect="1"/>
          </p:cNvPicPr>
          <p:nvPr/>
        </p:nvPicPr>
        <p:blipFill rotWithShape="1">
          <a:blip r:embed="rId2"/>
          <a:srcRect l="27098" r="6130" b="2"/>
          <a:stretch/>
        </p:blipFill>
        <p:spPr>
          <a:xfrm>
            <a:off x="6201630" y="10"/>
            <a:ext cx="5990370" cy="6855654"/>
          </a:xfrm>
          <a:prstGeom prst="rect">
            <a:avLst/>
          </a:prstGeom>
        </p:spPr>
      </p:pic>
      <p:sp>
        <p:nvSpPr>
          <p:cNvPr id="13" name="Freeform: Shape 12">
            <a:extLst>
              <a:ext uri="{FF2B5EF4-FFF2-40B4-BE49-F238E27FC236}">
                <a16:creationId xmlns:a16="http://schemas.microsoft.com/office/drawing/2014/main" id="{82AA7049-B18D-49D6-AD7D-DBB9E19FB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713190" y="-534982"/>
            <a:ext cx="943826" cy="2013794"/>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5" name="Group 14">
            <a:extLst>
              <a:ext uri="{FF2B5EF4-FFF2-40B4-BE49-F238E27FC236}">
                <a16:creationId xmlns:a16="http://schemas.microsoft.com/office/drawing/2014/main" id="{3850DB66-16D1-4953-A6E3-FCA3DC5F27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35690" y="328232"/>
            <a:ext cx="886142" cy="693398"/>
            <a:chOff x="10948005" y="3379098"/>
            <a:chExt cx="868640" cy="679702"/>
          </a:xfrm>
          <a:solidFill>
            <a:schemeClr val="accent6"/>
          </a:solidFill>
        </p:grpSpPr>
        <p:sp>
          <p:nvSpPr>
            <p:cNvPr id="16" name="Freeform: Shape 15">
              <a:extLst>
                <a:ext uri="{FF2B5EF4-FFF2-40B4-BE49-F238E27FC236}">
                  <a16:creationId xmlns:a16="http://schemas.microsoft.com/office/drawing/2014/main" id="{D698AB2F-1D17-4249-81CB-9A41D46B8E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7" name="Freeform: Shape 16">
              <a:extLst>
                <a:ext uri="{FF2B5EF4-FFF2-40B4-BE49-F238E27FC236}">
                  <a16:creationId xmlns:a16="http://schemas.microsoft.com/office/drawing/2014/main" id="{F5301961-8687-4ADB-8043-4065F470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8" name="Graphic 15">
              <a:extLst>
                <a:ext uri="{FF2B5EF4-FFF2-40B4-BE49-F238E27FC236}">
                  <a16:creationId xmlns:a16="http://schemas.microsoft.com/office/drawing/2014/main" id="{9DC20816-893A-4201-AA91-22F71E46F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9" name="Graphic 15">
              <a:extLst>
                <a:ext uri="{FF2B5EF4-FFF2-40B4-BE49-F238E27FC236}">
                  <a16:creationId xmlns:a16="http://schemas.microsoft.com/office/drawing/2014/main" id="{866D1F4E-BA21-44F3-A97A-E979C5FE78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B35EADCB-1DB5-4B69-892B-14567F5280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aphic 78">
            <a:extLst>
              <a:ext uri="{FF2B5EF4-FFF2-40B4-BE49-F238E27FC236}">
                <a16:creationId xmlns:a16="http://schemas.microsoft.com/office/drawing/2014/main" id="{06B4C967-D337-479B-87CA-7587B7FCFF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352" y="3267662"/>
            <a:ext cx="972241" cy="45718"/>
            <a:chOff x="4886325" y="3371754"/>
            <a:chExt cx="2418492" cy="113728"/>
          </a:xfrm>
          <a:solidFill>
            <a:schemeClr val="accent1"/>
          </a:solidFill>
        </p:grpSpPr>
        <p:sp>
          <p:nvSpPr>
            <p:cNvPr id="23" name="Graphic 78">
              <a:extLst>
                <a:ext uri="{FF2B5EF4-FFF2-40B4-BE49-F238E27FC236}">
                  <a16:creationId xmlns:a16="http://schemas.microsoft.com/office/drawing/2014/main" id="{6EF1A9DB-7052-4254-8534-9AAED6F6B6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24" name="Graphic 78">
              <a:extLst>
                <a:ext uri="{FF2B5EF4-FFF2-40B4-BE49-F238E27FC236}">
                  <a16:creationId xmlns:a16="http://schemas.microsoft.com/office/drawing/2014/main" id="{55D44775-F9E3-4142-8CDB-277AEF2F388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25" name="Graphic 78">
                <a:extLst>
                  <a:ext uri="{FF2B5EF4-FFF2-40B4-BE49-F238E27FC236}">
                    <a16:creationId xmlns:a16="http://schemas.microsoft.com/office/drawing/2014/main" id="{93BB9C83-6DC3-450C-BFAD-0CB5EAD294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26" name="Graphic 78">
                <a:extLst>
                  <a:ext uri="{FF2B5EF4-FFF2-40B4-BE49-F238E27FC236}">
                    <a16:creationId xmlns:a16="http://schemas.microsoft.com/office/drawing/2014/main" id="{4E01AF91-A65B-4AE1-96C9-4168BD8F90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27" name="Graphic 78">
                <a:extLst>
                  <a:ext uri="{FF2B5EF4-FFF2-40B4-BE49-F238E27FC236}">
                    <a16:creationId xmlns:a16="http://schemas.microsoft.com/office/drawing/2014/main" id="{0AD45C08-DFB9-441F-A901-BCB9B0305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8" name="Graphic 78">
                <a:extLst>
                  <a:ext uri="{FF2B5EF4-FFF2-40B4-BE49-F238E27FC236}">
                    <a16:creationId xmlns:a16="http://schemas.microsoft.com/office/drawing/2014/main" id="{E05BEC0E-4EE4-42C4-BF0B-15F9AC5181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4111175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EE991-C747-71FA-858E-626E7B1383BC}"/>
              </a:ext>
            </a:extLst>
          </p:cNvPr>
          <p:cNvSpPr>
            <a:spLocks noGrp="1"/>
          </p:cNvSpPr>
          <p:nvPr>
            <p:ph type="ctrTitle"/>
          </p:nvPr>
        </p:nvSpPr>
        <p:spPr>
          <a:xfrm>
            <a:off x="530352" y="1122363"/>
            <a:ext cx="10072922" cy="771751"/>
          </a:xfrm>
        </p:spPr>
        <p:txBody>
          <a:bodyPr>
            <a:normAutofit/>
          </a:bodyPr>
          <a:lstStyle/>
          <a:p>
            <a:r>
              <a:rPr lang="en-US" dirty="0"/>
              <a:t>Critical Thinking</a:t>
            </a:r>
          </a:p>
        </p:txBody>
      </p:sp>
      <p:sp>
        <p:nvSpPr>
          <p:cNvPr id="3" name="Subtitle 2">
            <a:extLst>
              <a:ext uri="{FF2B5EF4-FFF2-40B4-BE49-F238E27FC236}">
                <a16:creationId xmlns:a16="http://schemas.microsoft.com/office/drawing/2014/main" id="{B6F71D8C-B510-6A93-6743-9A933A4ED1DE}"/>
              </a:ext>
            </a:extLst>
          </p:cNvPr>
          <p:cNvSpPr>
            <a:spLocks noGrp="1"/>
          </p:cNvSpPr>
          <p:nvPr>
            <p:ph type="subTitle" idx="1"/>
          </p:nvPr>
        </p:nvSpPr>
        <p:spPr>
          <a:xfrm>
            <a:off x="530352" y="1894114"/>
            <a:ext cx="4564162" cy="1388608"/>
          </a:xfrm>
        </p:spPr>
        <p:txBody>
          <a:bodyPr>
            <a:normAutofit fontScale="85000" lnSpcReduction="10000"/>
          </a:bodyPr>
          <a:lstStyle/>
          <a:p>
            <a:r>
              <a:rPr lang="en-US" dirty="0"/>
              <a:t>The practice of nursing requires application of knowledge, skills , and abilities. Questions on your exams are written in a way that requires a more complex thought process than Semester 1. </a:t>
            </a:r>
          </a:p>
          <a:p>
            <a:endParaRPr lang="en-US" dirty="0"/>
          </a:p>
          <a:p>
            <a:endParaRPr lang="en-US" dirty="0"/>
          </a:p>
        </p:txBody>
      </p:sp>
      <p:sp>
        <p:nvSpPr>
          <p:cNvPr id="6" name="TextBox 5">
            <a:extLst>
              <a:ext uri="{FF2B5EF4-FFF2-40B4-BE49-F238E27FC236}">
                <a16:creationId xmlns:a16="http://schemas.microsoft.com/office/drawing/2014/main" id="{00AFB577-C6B0-E1CC-0BF4-CC205BF4F1B5}"/>
              </a:ext>
            </a:extLst>
          </p:cNvPr>
          <p:cNvSpPr txBox="1"/>
          <p:nvPr/>
        </p:nvSpPr>
        <p:spPr>
          <a:xfrm>
            <a:off x="1733849" y="3981311"/>
            <a:ext cx="5405987" cy="1754326"/>
          </a:xfrm>
          <a:prstGeom prst="rect">
            <a:avLst/>
          </a:prstGeom>
          <a:noFill/>
        </p:spPr>
        <p:txBody>
          <a:bodyPr wrap="square" rtlCol="0">
            <a:spAutoFit/>
          </a:bodyPr>
          <a:lstStyle/>
          <a:p>
            <a:pPr marL="285750" indent="-285750">
              <a:buFont typeface="Arial" panose="020B0604020202020204" pitchFamily="34" charset="0"/>
              <a:buChar char="•"/>
            </a:pPr>
            <a:r>
              <a:rPr lang="en-US" dirty="0"/>
              <a:t>Identifying problems, issues and risks</a:t>
            </a:r>
          </a:p>
          <a:p>
            <a:pPr marL="285750" indent="-285750">
              <a:buFont typeface="Arial" panose="020B0604020202020204" pitchFamily="34" charset="0"/>
              <a:buChar char="•"/>
            </a:pPr>
            <a:r>
              <a:rPr lang="en-US" dirty="0"/>
              <a:t>Problem-solving</a:t>
            </a:r>
          </a:p>
          <a:p>
            <a:pPr marL="285750" indent="-285750">
              <a:buFont typeface="Arial" panose="020B0604020202020204" pitchFamily="34" charset="0"/>
              <a:buChar char="•"/>
            </a:pPr>
            <a:r>
              <a:rPr lang="en-US" dirty="0"/>
              <a:t>Prevention</a:t>
            </a:r>
          </a:p>
          <a:p>
            <a:pPr marL="285750" indent="-285750">
              <a:buFont typeface="Arial" panose="020B0604020202020204" pitchFamily="34" charset="0"/>
              <a:buChar char="•"/>
            </a:pPr>
            <a:r>
              <a:rPr lang="en-US" dirty="0"/>
              <a:t>Developing &amp; implementing Plans</a:t>
            </a:r>
          </a:p>
          <a:p>
            <a:pPr marL="285750" indent="-285750">
              <a:buFont typeface="Arial" panose="020B0604020202020204" pitchFamily="34" charset="0"/>
              <a:buChar char="•"/>
            </a:pPr>
            <a:r>
              <a:rPr lang="en-US" dirty="0"/>
              <a:t>Monitoring Progress/Evaluating Outcomes</a:t>
            </a:r>
          </a:p>
          <a:p>
            <a:pPr marL="285750" indent="-285750">
              <a:buFont typeface="Arial" panose="020B0604020202020204" pitchFamily="34" charset="0"/>
              <a:buChar char="•"/>
            </a:pPr>
            <a:r>
              <a:rPr lang="en-US" dirty="0"/>
              <a:t>Improving process </a:t>
            </a:r>
          </a:p>
        </p:txBody>
      </p:sp>
    </p:spTree>
    <p:extLst>
      <p:ext uri="{BB962C8B-B14F-4D97-AF65-F5344CB8AC3E}">
        <p14:creationId xmlns:p14="http://schemas.microsoft.com/office/powerpoint/2010/main" val="4200352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B6A72-DDE5-3346-222F-CDBC05FC9ED0}"/>
              </a:ext>
            </a:extLst>
          </p:cNvPr>
          <p:cNvSpPr>
            <a:spLocks noGrp="1"/>
          </p:cNvSpPr>
          <p:nvPr>
            <p:ph type="title"/>
          </p:nvPr>
        </p:nvSpPr>
        <p:spPr/>
        <p:txBody>
          <a:bodyPr/>
          <a:lstStyle/>
          <a:p>
            <a:r>
              <a:rPr lang="en-US" dirty="0"/>
              <a:t>NURSING PROCESS: ADPIE</a:t>
            </a:r>
          </a:p>
        </p:txBody>
      </p:sp>
      <p:sp>
        <p:nvSpPr>
          <p:cNvPr id="3" name="Content Placeholder 2">
            <a:extLst>
              <a:ext uri="{FF2B5EF4-FFF2-40B4-BE49-F238E27FC236}">
                <a16:creationId xmlns:a16="http://schemas.microsoft.com/office/drawing/2014/main" id="{136E4E8D-A950-E19F-2CE9-E035FDE0AD8F}"/>
              </a:ext>
            </a:extLst>
          </p:cNvPr>
          <p:cNvSpPr>
            <a:spLocks noGrp="1"/>
          </p:cNvSpPr>
          <p:nvPr>
            <p:ph idx="1"/>
          </p:nvPr>
        </p:nvSpPr>
        <p:spPr/>
        <p:txBody>
          <a:bodyPr/>
          <a:lstStyle/>
          <a:p>
            <a:r>
              <a:rPr lang="en-US" dirty="0"/>
              <a:t>Assessment: Gather Info, Ask questions REMEMBER both SUBJECTIVE and OBJECTIVE. </a:t>
            </a:r>
          </a:p>
          <a:p>
            <a:r>
              <a:rPr lang="en-US" dirty="0"/>
              <a:t>Diagnosis: Identify the problems, prioritize the problems, identify nursing diagnosis</a:t>
            </a:r>
          </a:p>
          <a:p>
            <a:r>
              <a:rPr lang="en-US" dirty="0"/>
              <a:t>Plan Develop goals and desired outcomes, prioritization of the problem, action plan</a:t>
            </a:r>
          </a:p>
          <a:p>
            <a:r>
              <a:rPr lang="en-US" dirty="0"/>
              <a:t>Implementation/Intervention: Perform nursing action, educate the patient, experiment, organize and manage patient care</a:t>
            </a:r>
          </a:p>
          <a:p>
            <a:r>
              <a:rPr lang="en-US" dirty="0"/>
              <a:t>Evaluation: Analyze , document patients response to implementation/intervention, and </a:t>
            </a:r>
            <a:r>
              <a:rPr lang="en-US" dirty="0" err="1"/>
              <a:t>analyse</a:t>
            </a:r>
            <a:r>
              <a:rPr lang="en-US" dirty="0"/>
              <a:t> patients signs and symptoms of issue</a:t>
            </a:r>
          </a:p>
        </p:txBody>
      </p:sp>
    </p:spTree>
    <p:extLst>
      <p:ext uri="{BB962C8B-B14F-4D97-AF65-F5344CB8AC3E}">
        <p14:creationId xmlns:p14="http://schemas.microsoft.com/office/powerpoint/2010/main" val="79608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D9B8C-52AE-F59A-2938-92388AE4199E}"/>
              </a:ext>
            </a:extLst>
          </p:cNvPr>
          <p:cNvSpPr>
            <a:spLocks noGrp="1"/>
          </p:cNvSpPr>
          <p:nvPr>
            <p:ph type="title"/>
          </p:nvPr>
        </p:nvSpPr>
        <p:spPr/>
        <p:txBody>
          <a:bodyPr/>
          <a:lstStyle/>
          <a:p>
            <a:r>
              <a:rPr lang="en-US" dirty="0"/>
              <a:t>Breaking Down the Questions</a:t>
            </a:r>
          </a:p>
        </p:txBody>
      </p:sp>
      <p:sp>
        <p:nvSpPr>
          <p:cNvPr id="3" name="Content Placeholder 2">
            <a:extLst>
              <a:ext uri="{FF2B5EF4-FFF2-40B4-BE49-F238E27FC236}">
                <a16:creationId xmlns:a16="http://schemas.microsoft.com/office/drawing/2014/main" id="{E5B9F884-8CAA-624B-BE64-849710239B61}"/>
              </a:ext>
            </a:extLst>
          </p:cNvPr>
          <p:cNvSpPr>
            <a:spLocks noGrp="1"/>
          </p:cNvSpPr>
          <p:nvPr>
            <p:ph idx="1"/>
          </p:nvPr>
        </p:nvSpPr>
        <p:spPr/>
        <p:txBody>
          <a:bodyPr>
            <a:normAutofit fontScale="77500" lnSpcReduction="20000"/>
          </a:bodyPr>
          <a:lstStyle/>
          <a:p>
            <a:r>
              <a:rPr lang="en-US" dirty="0"/>
              <a:t>Know what type of question you are looking at.</a:t>
            </a:r>
          </a:p>
          <a:p>
            <a:r>
              <a:rPr lang="en-US" b="1" dirty="0"/>
              <a:t>Negative Style: Asks a question regarding what is false. </a:t>
            </a:r>
          </a:p>
          <a:p>
            <a:r>
              <a:rPr lang="en-US" dirty="0"/>
              <a:t>Negative Style questions tend to be the ones that trip people up more often and this is due to NOT READING THE WHOLE QUESTION CAREFULLY.</a:t>
            </a:r>
          </a:p>
          <a:p>
            <a:r>
              <a:rPr lang="en-US" dirty="0"/>
              <a:t>How to Identify?</a:t>
            </a:r>
          </a:p>
          <a:p>
            <a:r>
              <a:rPr lang="en-US" dirty="0"/>
              <a:t>Key Words to look out for:</a:t>
            </a:r>
          </a:p>
          <a:p>
            <a:r>
              <a:rPr lang="en-US" dirty="0"/>
              <a:t>NEVER, EXCEPT, AVOID, CONTRAINDICATED. </a:t>
            </a:r>
          </a:p>
          <a:p>
            <a:endParaRPr lang="en-US" dirty="0"/>
          </a:p>
          <a:p>
            <a:r>
              <a:rPr lang="en-US" b="1" dirty="0"/>
              <a:t>SELECT ALL THAT APPLY</a:t>
            </a:r>
          </a:p>
          <a:p>
            <a:r>
              <a:rPr lang="en-US" dirty="0"/>
              <a:t>Tend to  always be on things that you can memorize. Typically, we see SATA questions about signs and symptoms, risk factors, side effects , labs or patient education. </a:t>
            </a:r>
          </a:p>
          <a:p>
            <a:endParaRPr lang="en-US" dirty="0"/>
          </a:p>
        </p:txBody>
      </p:sp>
    </p:spTree>
    <p:extLst>
      <p:ext uri="{BB962C8B-B14F-4D97-AF65-F5344CB8AC3E}">
        <p14:creationId xmlns:p14="http://schemas.microsoft.com/office/powerpoint/2010/main" val="3855119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B25C99-9586-6646-ADEA-15222457258A}"/>
              </a:ext>
            </a:extLst>
          </p:cNvPr>
          <p:cNvSpPr txBox="1"/>
          <p:nvPr/>
        </p:nvSpPr>
        <p:spPr>
          <a:xfrm>
            <a:off x="671485" y="846848"/>
            <a:ext cx="8719457" cy="8679299"/>
          </a:xfrm>
          <a:prstGeom prst="rect">
            <a:avLst/>
          </a:prstGeom>
          <a:noFill/>
        </p:spPr>
        <p:txBody>
          <a:bodyPr wrap="square" rtlCol="0">
            <a:spAutoFit/>
          </a:bodyPr>
          <a:lstStyle/>
          <a:p>
            <a:r>
              <a:rPr lang="en-US" b="1" dirty="0"/>
              <a:t>Prioritization</a:t>
            </a:r>
          </a:p>
          <a:p>
            <a:r>
              <a:rPr lang="en-US" dirty="0"/>
              <a:t>Evaluate and make decisions about your care , environment, patient safety and your priorities for care. </a:t>
            </a:r>
          </a:p>
          <a:p>
            <a:r>
              <a:rPr lang="en-US" dirty="0"/>
              <a:t> </a:t>
            </a:r>
          </a:p>
          <a:p>
            <a:r>
              <a:rPr lang="en-US" dirty="0"/>
              <a:t>EXAMPLE:</a:t>
            </a:r>
          </a:p>
          <a:p>
            <a:pPr algn="l"/>
            <a:r>
              <a:rPr lang="en-US" b="0" i="1" dirty="0">
                <a:solidFill>
                  <a:srgbClr val="00426A"/>
                </a:solidFill>
                <a:effectLst/>
                <a:latin typeface="SourceSansProLight"/>
              </a:rPr>
              <a:t>After receiving a report from the night nurse, which of the following clients should the nurse see FIRST?</a:t>
            </a:r>
            <a:endParaRPr lang="en-US" b="0" i="0" dirty="0">
              <a:solidFill>
                <a:srgbClr val="00426A"/>
              </a:solidFill>
              <a:effectLst/>
              <a:latin typeface="SourceSansProLight"/>
            </a:endParaRPr>
          </a:p>
          <a:p>
            <a:pPr algn="l">
              <a:buFont typeface="Arial" panose="020B0604020202020204" pitchFamily="34" charset="0"/>
              <a:buChar char="•"/>
            </a:pPr>
            <a:r>
              <a:rPr lang="en-US" b="0" i="0" dirty="0">
                <a:solidFill>
                  <a:srgbClr val="00426A"/>
                </a:solidFill>
                <a:effectLst/>
                <a:latin typeface="SourceSansProLight"/>
              </a:rPr>
              <a:t>A 31-year-old woman refusing sucralfate before breakfast</a:t>
            </a:r>
          </a:p>
          <a:p>
            <a:pPr algn="l">
              <a:buFont typeface="Arial" panose="020B0604020202020204" pitchFamily="34" charset="0"/>
              <a:buChar char="•"/>
            </a:pPr>
            <a:r>
              <a:rPr lang="en-US" b="0" i="0" dirty="0">
                <a:solidFill>
                  <a:srgbClr val="00426A"/>
                </a:solidFill>
                <a:effectLst/>
                <a:latin typeface="SourceSansProLight"/>
              </a:rPr>
              <a:t>A 40-year-old man with left-sided weakness asking for assistance to the commode</a:t>
            </a:r>
          </a:p>
          <a:p>
            <a:pPr algn="l">
              <a:buFont typeface="Arial" panose="020B0604020202020204" pitchFamily="34" charset="0"/>
              <a:buChar char="•"/>
            </a:pPr>
            <a:r>
              <a:rPr lang="en-US" b="0" i="0" dirty="0">
                <a:solidFill>
                  <a:srgbClr val="00426A"/>
                </a:solidFill>
                <a:effectLst/>
                <a:latin typeface="SourceSansProLight"/>
              </a:rPr>
              <a:t>A 52-year-old woman complaining of chills who is scheduled for a cholecystectomy</a:t>
            </a:r>
          </a:p>
          <a:p>
            <a:pPr algn="l">
              <a:buFont typeface="Arial" panose="020B0604020202020204" pitchFamily="34" charset="0"/>
              <a:buChar char="•"/>
            </a:pPr>
            <a:r>
              <a:rPr lang="en-US" b="0" i="0" dirty="0">
                <a:solidFill>
                  <a:srgbClr val="00426A"/>
                </a:solidFill>
                <a:effectLst/>
                <a:latin typeface="SourceSansProLight"/>
              </a:rPr>
              <a:t>A 65-year-old man with a nasogastric tube who had a bowel resection yesterday</a:t>
            </a:r>
          </a:p>
          <a:p>
            <a:endParaRPr lang="en-US" dirty="0"/>
          </a:p>
          <a:p>
            <a:endParaRPr lang="en-US" dirty="0"/>
          </a:p>
          <a:p>
            <a:r>
              <a:rPr lang="en-US" b="1" dirty="0"/>
              <a:t>Illness and disease</a:t>
            </a:r>
          </a:p>
          <a:p>
            <a:r>
              <a:rPr lang="en-US" dirty="0"/>
              <a:t>Knowledge based on the illness or disease being questioned</a:t>
            </a:r>
          </a:p>
          <a:p>
            <a:pPr algn="l"/>
            <a:r>
              <a:rPr lang="en-US" b="0" i="1" dirty="0">
                <a:solidFill>
                  <a:srgbClr val="00426A"/>
                </a:solidFill>
                <a:effectLst/>
                <a:latin typeface="SourceSansProLight"/>
              </a:rPr>
              <a:t>A client tells the nurse that she is allergic to eggs, dogs, rabbits, and chicken feathers. Which order should the nurse question?</a:t>
            </a:r>
            <a:endParaRPr lang="en-US" b="0" i="0" dirty="0">
              <a:solidFill>
                <a:srgbClr val="00426A"/>
              </a:solidFill>
              <a:effectLst/>
              <a:latin typeface="SourceSansProLight"/>
            </a:endParaRPr>
          </a:p>
          <a:p>
            <a:pPr algn="l">
              <a:buFont typeface="Arial" panose="020B0604020202020204" pitchFamily="34" charset="0"/>
              <a:buChar char="•"/>
            </a:pPr>
            <a:r>
              <a:rPr lang="en-US" b="0" i="0" dirty="0">
                <a:solidFill>
                  <a:srgbClr val="00426A"/>
                </a:solidFill>
                <a:effectLst/>
                <a:latin typeface="SourceSansProLight"/>
              </a:rPr>
              <a:t>TB skin test</a:t>
            </a:r>
          </a:p>
          <a:p>
            <a:pPr algn="l">
              <a:buFont typeface="Arial" panose="020B0604020202020204" pitchFamily="34" charset="0"/>
              <a:buChar char="•"/>
            </a:pPr>
            <a:r>
              <a:rPr lang="en-US" b="0" i="0" dirty="0">
                <a:solidFill>
                  <a:srgbClr val="00426A"/>
                </a:solidFill>
                <a:effectLst/>
                <a:latin typeface="SourceSansProLight"/>
              </a:rPr>
              <a:t>Rubella vaccine</a:t>
            </a:r>
          </a:p>
          <a:p>
            <a:pPr algn="l">
              <a:buFont typeface="Arial" panose="020B0604020202020204" pitchFamily="34" charset="0"/>
              <a:buChar char="•"/>
            </a:pPr>
            <a:r>
              <a:rPr lang="en-US" b="0" i="0" dirty="0">
                <a:solidFill>
                  <a:srgbClr val="00426A"/>
                </a:solidFill>
                <a:effectLst/>
                <a:latin typeface="SourceSansProLight"/>
              </a:rPr>
              <a:t>ELISA test</a:t>
            </a:r>
          </a:p>
          <a:p>
            <a:pPr algn="l">
              <a:buFont typeface="Arial" panose="020B0604020202020204" pitchFamily="34" charset="0"/>
              <a:buChar char="•"/>
            </a:pPr>
            <a:r>
              <a:rPr lang="en-US" b="0" i="0" dirty="0">
                <a:solidFill>
                  <a:srgbClr val="00426A"/>
                </a:solidFill>
                <a:effectLst/>
                <a:latin typeface="SourceSansProLight"/>
              </a:rPr>
              <a:t>Chest X-ray</a:t>
            </a:r>
          </a:p>
          <a:p>
            <a:endParaRPr lang="en-US" dirty="0"/>
          </a:p>
          <a:p>
            <a:endParaRPr lang="en-US" dirty="0"/>
          </a:p>
          <a:p>
            <a:endParaRPr lang="en-US" dirty="0"/>
          </a:p>
          <a:p>
            <a:endParaRPr lang="en-US" dirty="0"/>
          </a:p>
          <a:p>
            <a:r>
              <a:rPr lang="en-US" b="1" dirty="0"/>
              <a:t>Safety and Care Environment</a:t>
            </a:r>
          </a:p>
          <a:p>
            <a:r>
              <a:rPr lang="en-US" dirty="0"/>
              <a:t>SAFTEY is CRUCIAL </a:t>
            </a:r>
          </a:p>
          <a:p>
            <a:endParaRPr lang="en-US" dirty="0"/>
          </a:p>
          <a:p>
            <a:r>
              <a:rPr lang="en-US" b="1" dirty="0"/>
              <a:t>Interpreting Information</a:t>
            </a:r>
          </a:p>
          <a:p>
            <a:r>
              <a:rPr lang="en-US" dirty="0"/>
              <a:t>Being able to take data given and correctly determine what is going on with your patient.</a:t>
            </a:r>
          </a:p>
        </p:txBody>
      </p:sp>
    </p:spTree>
    <p:extLst>
      <p:ext uri="{BB962C8B-B14F-4D97-AF65-F5344CB8AC3E}">
        <p14:creationId xmlns:p14="http://schemas.microsoft.com/office/powerpoint/2010/main" val="3455669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6947A2-7C6C-0B48-D171-7DBDC9EFCEDA}"/>
              </a:ext>
            </a:extLst>
          </p:cNvPr>
          <p:cNvSpPr txBox="1"/>
          <p:nvPr/>
        </p:nvSpPr>
        <p:spPr>
          <a:xfrm rot="10800000" flipV="1">
            <a:off x="1588674" y="859203"/>
            <a:ext cx="7878055" cy="5386090"/>
          </a:xfrm>
          <a:prstGeom prst="rect">
            <a:avLst/>
          </a:prstGeom>
          <a:noFill/>
        </p:spPr>
        <p:txBody>
          <a:bodyPr wrap="square" rtlCol="0">
            <a:spAutoFit/>
          </a:bodyPr>
          <a:lstStyle/>
          <a:p>
            <a:r>
              <a:rPr lang="en-US" sz="1400" b="1" dirty="0"/>
              <a:t>Diagnosis</a:t>
            </a:r>
          </a:p>
          <a:p>
            <a:r>
              <a:rPr lang="en-US" sz="1400" dirty="0"/>
              <a:t>Knowing what symptoms point to larger ailments is an essential part of nursing</a:t>
            </a:r>
          </a:p>
          <a:p>
            <a:endParaRPr lang="en-US" sz="1400" dirty="0"/>
          </a:p>
          <a:p>
            <a:pPr algn="l"/>
            <a:r>
              <a:rPr lang="en-US" sz="1400" b="0" i="1" dirty="0">
                <a:solidFill>
                  <a:srgbClr val="00426A"/>
                </a:solidFill>
                <a:effectLst/>
                <a:latin typeface="SourceSansProLight"/>
              </a:rPr>
              <a:t>Which of these assessment findings should the healthcare provider expect to identify as an early clinical characteristic of multiple sclerosis (MS)?</a:t>
            </a:r>
            <a:endParaRPr lang="en-US" sz="1400" b="0" i="0" dirty="0">
              <a:solidFill>
                <a:srgbClr val="00426A"/>
              </a:solidFill>
              <a:effectLst/>
              <a:latin typeface="SourceSansProLight"/>
            </a:endParaRPr>
          </a:p>
          <a:p>
            <a:pPr algn="l">
              <a:buFont typeface="Arial" panose="020B0604020202020204" pitchFamily="34" charset="0"/>
              <a:buChar char="•"/>
            </a:pPr>
            <a:r>
              <a:rPr lang="en-US" sz="1400" b="0" i="0" dirty="0">
                <a:solidFill>
                  <a:srgbClr val="00426A"/>
                </a:solidFill>
                <a:effectLst/>
                <a:latin typeface="SourceSansProLight"/>
              </a:rPr>
              <a:t>Vision loss</a:t>
            </a:r>
          </a:p>
          <a:p>
            <a:pPr algn="l">
              <a:buFont typeface="Arial" panose="020B0604020202020204" pitchFamily="34" charset="0"/>
              <a:buChar char="•"/>
            </a:pPr>
            <a:r>
              <a:rPr lang="en-US" sz="1400" b="0" i="0" dirty="0">
                <a:solidFill>
                  <a:srgbClr val="00426A"/>
                </a:solidFill>
                <a:effectLst/>
                <a:latin typeface="SourceSansProLight"/>
              </a:rPr>
              <a:t>Dementia</a:t>
            </a:r>
          </a:p>
          <a:p>
            <a:pPr algn="l">
              <a:buFont typeface="Arial" panose="020B0604020202020204" pitchFamily="34" charset="0"/>
              <a:buChar char="•"/>
            </a:pPr>
            <a:r>
              <a:rPr lang="en-US" sz="1400" b="0" i="0" dirty="0">
                <a:solidFill>
                  <a:srgbClr val="00426A"/>
                </a:solidFill>
                <a:effectLst/>
                <a:latin typeface="SourceSansProLight"/>
              </a:rPr>
              <a:t>Muscle atrophy</a:t>
            </a:r>
          </a:p>
          <a:p>
            <a:pPr algn="l">
              <a:buFont typeface="Arial" panose="020B0604020202020204" pitchFamily="34" charset="0"/>
              <a:buChar char="•"/>
            </a:pPr>
            <a:r>
              <a:rPr lang="en-US" sz="1400" b="0" i="0" dirty="0">
                <a:solidFill>
                  <a:srgbClr val="00426A"/>
                </a:solidFill>
                <a:effectLst/>
                <a:latin typeface="SourceSansProLight"/>
              </a:rPr>
              <a:t>Clonus</a:t>
            </a:r>
          </a:p>
          <a:p>
            <a:endParaRPr lang="en-US" sz="1400" dirty="0"/>
          </a:p>
          <a:p>
            <a:endParaRPr lang="en-US" sz="1400" dirty="0"/>
          </a:p>
          <a:p>
            <a:r>
              <a:rPr lang="en-US" sz="1400" b="1" dirty="0"/>
              <a:t>Treatment plans and Patient Communication</a:t>
            </a:r>
          </a:p>
          <a:p>
            <a:r>
              <a:rPr lang="en-US" sz="1400" dirty="0"/>
              <a:t>As nurses we spend a lot of time with the patient , and part of our job is instructing patients on how to go on with their lives after they leave our care.</a:t>
            </a:r>
          </a:p>
          <a:p>
            <a:endParaRPr lang="en-US" sz="1400" dirty="0"/>
          </a:p>
          <a:p>
            <a:pPr algn="l"/>
            <a:r>
              <a:rPr lang="en-US" sz="1400" b="0" i="1" dirty="0">
                <a:solidFill>
                  <a:srgbClr val="00426A"/>
                </a:solidFill>
                <a:effectLst/>
                <a:latin typeface="SourceSansProLight"/>
              </a:rPr>
              <a:t>Which interventions are most likely to promote maximum self-care for a patient recovering from a stroke? Select all that apply.</a:t>
            </a:r>
            <a:endParaRPr lang="en-US" sz="1400" b="0" i="0" dirty="0">
              <a:solidFill>
                <a:srgbClr val="00426A"/>
              </a:solidFill>
              <a:effectLst/>
              <a:latin typeface="SourceSansProLight"/>
            </a:endParaRPr>
          </a:p>
          <a:p>
            <a:pPr algn="l">
              <a:buFont typeface="Arial" panose="020B0604020202020204" pitchFamily="34" charset="0"/>
              <a:buChar char="•"/>
            </a:pPr>
            <a:r>
              <a:rPr lang="en-US" sz="1400" b="0" i="0" dirty="0">
                <a:solidFill>
                  <a:srgbClr val="00426A"/>
                </a:solidFill>
                <a:effectLst/>
                <a:latin typeface="SourceSansProLight"/>
              </a:rPr>
              <a:t>Encourage participation in activities of daily living.</a:t>
            </a:r>
          </a:p>
          <a:p>
            <a:pPr algn="l">
              <a:buFont typeface="Arial" panose="020B0604020202020204" pitchFamily="34" charset="0"/>
              <a:buChar char="•"/>
            </a:pPr>
            <a:r>
              <a:rPr lang="en-US" sz="1400" b="0" i="0" dirty="0">
                <a:solidFill>
                  <a:srgbClr val="00426A"/>
                </a:solidFill>
                <a:effectLst/>
                <a:latin typeface="SourceSansProLight"/>
              </a:rPr>
              <a:t>Educate patient on risks of repeat stroke.</a:t>
            </a:r>
          </a:p>
          <a:p>
            <a:pPr algn="l">
              <a:buFont typeface="Arial" panose="020B0604020202020204" pitchFamily="34" charset="0"/>
              <a:buChar char="•"/>
            </a:pPr>
            <a:r>
              <a:rPr lang="en-US" sz="1400" b="0" i="0" dirty="0">
                <a:solidFill>
                  <a:srgbClr val="00426A"/>
                </a:solidFill>
                <a:effectLst/>
                <a:latin typeface="SourceSansProLight"/>
              </a:rPr>
              <a:t>Assess neurological function every shift.</a:t>
            </a:r>
          </a:p>
          <a:p>
            <a:pPr algn="l">
              <a:buFont typeface="Arial" panose="020B0604020202020204" pitchFamily="34" charset="0"/>
              <a:buChar char="•"/>
            </a:pPr>
            <a:r>
              <a:rPr lang="en-US" sz="1400" b="0" i="0" dirty="0">
                <a:solidFill>
                  <a:srgbClr val="00426A"/>
                </a:solidFill>
                <a:effectLst/>
                <a:latin typeface="SourceSansProLight"/>
              </a:rPr>
              <a:t>Assist patient to track motor function and mobility levels.</a:t>
            </a:r>
          </a:p>
          <a:p>
            <a:pPr algn="l">
              <a:buFont typeface="Arial" panose="020B0604020202020204" pitchFamily="34" charset="0"/>
              <a:buChar char="•"/>
            </a:pPr>
            <a:r>
              <a:rPr lang="en-US" sz="1400" b="0" i="0" dirty="0">
                <a:solidFill>
                  <a:srgbClr val="00426A"/>
                </a:solidFill>
                <a:effectLst/>
                <a:latin typeface="SourceSansProLight"/>
              </a:rPr>
              <a:t>Provide adaptive equipment as indicated.</a:t>
            </a:r>
          </a:p>
          <a:p>
            <a:endParaRPr lang="en-US" dirty="0"/>
          </a:p>
          <a:p>
            <a:endParaRPr lang="en-US" dirty="0"/>
          </a:p>
        </p:txBody>
      </p:sp>
    </p:spTree>
    <p:extLst>
      <p:ext uri="{BB962C8B-B14F-4D97-AF65-F5344CB8AC3E}">
        <p14:creationId xmlns:p14="http://schemas.microsoft.com/office/powerpoint/2010/main" val="238270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F0F73D-9C0F-AE81-3FDF-346FAFC61EA8}"/>
              </a:ext>
            </a:extLst>
          </p:cNvPr>
          <p:cNvSpPr txBox="1"/>
          <p:nvPr/>
        </p:nvSpPr>
        <p:spPr>
          <a:xfrm>
            <a:off x="1517726" y="671691"/>
            <a:ext cx="10276483" cy="6186309"/>
          </a:xfrm>
          <a:prstGeom prst="rect">
            <a:avLst/>
          </a:prstGeom>
          <a:noFill/>
        </p:spPr>
        <p:txBody>
          <a:bodyPr wrap="square" rtlCol="0">
            <a:spAutoFit/>
          </a:bodyPr>
          <a:lstStyle/>
          <a:p>
            <a:r>
              <a:rPr lang="en-US" b="1" dirty="0"/>
              <a:t>Safety and Care Environment</a:t>
            </a:r>
          </a:p>
          <a:p>
            <a:r>
              <a:rPr lang="en-US" dirty="0"/>
              <a:t>SAFTEY is CRUCIAL </a:t>
            </a:r>
          </a:p>
          <a:p>
            <a:pPr algn="l"/>
            <a:r>
              <a:rPr lang="en-US" b="0" i="1" dirty="0">
                <a:solidFill>
                  <a:srgbClr val="00426A"/>
                </a:solidFill>
                <a:effectLst/>
                <a:latin typeface="SourceSansProLight"/>
              </a:rPr>
              <a:t>The physician orders tobramycin sulfate 3 mg/kg IV every 8 hours for a 3-year-old boy. The nurse enters the client’s room to administer the medication and discovers that the boy does not have an identification bracelet. Which of the following should the nurse do?</a:t>
            </a:r>
            <a:endParaRPr lang="en-US" b="0" i="0" dirty="0">
              <a:solidFill>
                <a:srgbClr val="00426A"/>
              </a:solidFill>
              <a:effectLst/>
              <a:latin typeface="SourceSansProLight"/>
            </a:endParaRPr>
          </a:p>
          <a:p>
            <a:pPr algn="l">
              <a:buFont typeface="Arial" panose="020B0604020202020204" pitchFamily="34" charset="0"/>
              <a:buChar char="•"/>
            </a:pPr>
            <a:r>
              <a:rPr lang="en-US" b="0" i="0" dirty="0">
                <a:solidFill>
                  <a:srgbClr val="00426A"/>
                </a:solidFill>
                <a:effectLst/>
                <a:latin typeface="SourceSansProLight"/>
              </a:rPr>
              <a:t>Ask the parents at the child’s bedside to state their child’s name.</a:t>
            </a:r>
          </a:p>
          <a:p>
            <a:pPr algn="l">
              <a:buFont typeface="Arial" panose="020B0604020202020204" pitchFamily="34" charset="0"/>
              <a:buChar char="•"/>
            </a:pPr>
            <a:r>
              <a:rPr lang="en-US" b="0" i="0" dirty="0">
                <a:solidFill>
                  <a:srgbClr val="00426A"/>
                </a:solidFill>
                <a:effectLst/>
                <a:latin typeface="SourceSansProLight"/>
              </a:rPr>
              <a:t>Ask the child to say his first and last name.</a:t>
            </a:r>
          </a:p>
          <a:p>
            <a:pPr algn="l">
              <a:buFont typeface="Arial" panose="020B0604020202020204" pitchFamily="34" charset="0"/>
              <a:buChar char="•"/>
            </a:pPr>
            <a:r>
              <a:rPr lang="en-US" b="0" i="0" dirty="0">
                <a:solidFill>
                  <a:srgbClr val="00426A"/>
                </a:solidFill>
                <a:effectLst/>
                <a:latin typeface="SourceSansProLight"/>
              </a:rPr>
              <a:t>Have a coworker identify the child before giving the medication.</a:t>
            </a:r>
          </a:p>
          <a:p>
            <a:pPr algn="l">
              <a:buFont typeface="Arial" panose="020B0604020202020204" pitchFamily="34" charset="0"/>
              <a:buChar char="•"/>
            </a:pPr>
            <a:r>
              <a:rPr lang="en-US" b="0" i="0" dirty="0">
                <a:solidFill>
                  <a:srgbClr val="00426A"/>
                </a:solidFill>
                <a:effectLst/>
                <a:latin typeface="SourceSansProLight"/>
              </a:rPr>
              <a:t>Hold the medication until an identification bracelet can be obtained.</a:t>
            </a:r>
          </a:p>
          <a:p>
            <a:pPr algn="l"/>
            <a:r>
              <a:rPr lang="en-US" b="0" i="0" dirty="0">
                <a:solidFill>
                  <a:srgbClr val="00426A"/>
                </a:solidFill>
                <a:effectLst/>
                <a:latin typeface="SourceSansProLight"/>
              </a:rPr>
              <a:t> </a:t>
            </a:r>
          </a:p>
          <a:p>
            <a:endParaRPr lang="en-US" dirty="0"/>
          </a:p>
          <a:p>
            <a:endParaRPr lang="en-US" dirty="0"/>
          </a:p>
          <a:p>
            <a:r>
              <a:rPr lang="en-US" b="1" dirty="0"/>
              <a:t>Interpreting Information</a:t>
            </a:r>
          </a:p>
          <a:p>
            <a:r>
              <a:rPr lang="en-US" dirty="0"/>
              <a:t>Being able to take data given and correctly determine what is going on with your patient.</a:t>
            </a:r>
          </a:p>
          <a:p>
            <a:pPr algn="l"/>
            <a:r>
              <a:rPr lang="en-US" b="0" i="1" dirty="0">
                <a:solidFill>
                  <a:srgbClr val="00426A"/>
                </a:solidFill>
                <a:effectLst/>
                <a:latin typeface="SourceSansProLight"/>
              </a:rPr>
              <a:t>The results of an adult patient’s blood pressure screening on three occasions are 120/80 mmHg, 130/76 mmHg, and 118/86 mmHg. How will the healthcare provider interpret this information?</a:t>
            </a:r>
            <a:endParaRPr lang="en-US" b="0" i="0" dirty="0">
              <a:solidFill>
                <a:srgbClr val="00426A"/>
              </a:solidFill>
              <a:effectLst/>
              <a:latin typeface="SourceSansProLight"/>
            </a:endParaRPr>
          </a:p>
          <a:p>
            <a:pPr algn="l">
              <a:buFont typeface="Arial" panose="020B0604020202020204" pitchFamily="34" charset="0"/>
              <a:buChar char="•"/>
            </a:pPr>
            <a:r>
              <a:rPr lang="en-US" b="0" i="0" dirty="0">
                <a:solidFill>
                  <a:srgbClr val="00426A"/>
                </a:solidFill>
                <a:effectLst/>
                <a:latin typeface="SourceSansProLight"/>
              </a:rPr>
              <a:t>Normal blood pressure</a:t>
            </a:r>
          </a:p>
          <a:p>
            <a:pPr algn="l">
              <a:buFont typeface="Arial" panose="020B0604020202020204" pitchFamily="34" charset="0"/>
              <a:buChar char="•"/>
            </a:pPr>
            <a:r>
              <a:rPr lang="en-US" b="0" i="0" dirty="0">
                <a:solidFill>
                  <a:srgbClr val="00426A"/>
                </a:solidFill>
                <a:effectLst/>
                <a:latin typeface="SourceSansProLight"/>
              </a:rPr>
              <a:t>Hypertension Stage 2</a:t>
            </a:r>
          </a:p>
          <a:p>
            <a:pPr algn="l">
              <a:buFont typeface="Arial" panose="020B0604020202020204" pitchFamily="34" charset="0"/>
              <a:buChar char="•"/>
            </a:pPr>
            <a:r>
              <a:rPr lang="en-US" b="0" i="0" dirty="0">
                <a:solidFill>
                  <a:srgbClr val="00426A"/>
                </a:solidFill>
                <a:effectLst/>
                <a:latin typeface="SourceSansProLight"/>
              </a:rPr>
              <a:t>Hypertension Stage 1</a:t>
            </a:r>
          </a:p>
          <a:p>
            <a:pPr algn="l">
              <a:buFont typeface="Arial" panose="020B0604020202020204" pitchFamily="34" charset="0"/>
              <a:buChar char="•"/>
            </a:pPr>
            <a:r>
              <a:rPr lang="en-US" b="0" i="0" dirty="0">
                <a:solidFill>
                  <a:srgbClr val="00426A"/>
                </a:solidFill>
                <a:effectLst/>
                <a:latin typeface="SourceSansProLight"/>
              </a:rPr>
              <a:t>Prehypertension</a:t>
            </a:r>
          </a:p>
          <a:p>
            <a:endParaRPr lang="en-US" dirty="0"/>
          </a:p>
          <a:p>
            <a:endParaRPr lang="en-US" dirty="0"/>
          </a:p>
        </p:txBody>
      </p:sp>
    </p:spTree>
    <p:extLst>
      <p:ext uri="{BB962C8B-B14F-4D97-AF65-F5344CB8AC3E}">
        <p14:creationId xmlns:p14="http://schemas.microsoft.com/office/powerpoint/2010/main" val="1296496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B215A-6B07-9783-C70E-DC6FA584A1C3}"/>
              </a:ext>
            </a:extLst>
          </p:cNvPr>
          <p:cNvSpPr>
            <a:spLocks noGrp="1"/>
          </p:cNvSpPr>
          <p:nvPr>
            <p:ph type="title"/>
          </p:nvPr>
        </p:nvSpPr>
        <p:spPr/>
        <p:txBody>
          <a:bodyPr/>
          <a:lstStyle/>
          <a:p>
            <a:r>
              <a:rPr lang="en-US" dirty="0"/>
              <a:t>BREAKING DOWN THE QUESTION	</a:t>
            </a:r>
          </a:p>
        </p:txBody>
      </p:sp>
      <p:sp>
        <p:nvSpPr>
          <p:cNvPr id="3" name="Text Placeholder 2">
            <a:extLst>
              <a:ext uri="{FF2B5EF4-FFF2-40B4-BE49-F238E27FC236}">
                <a16:creationId xmlns:a16="http://schemas.microsoft.com/office/drawing/2014/main" id="{DC236692-7C38-BCCD-0224-4E76A6BAC516}"/>
              </a:ext>
            </a:extLst>
          </p:cNvPr>
          <p:cNvSpPr>
            <a:spLocks noGrp="1"/>
          </p:cNvSpPr>
          <p:nvPr>
            <p:ph type="body" idx="1"/>
          </p:nvPr>
        </p:nvSpPr>
        <p:spPr/>
        <p:txBody>
          <a:bodyPr/>
          <a:lstStyle/>
          <a:p>
            <a:pPr marL="457200" indent="-457200">
              <a:buAutoNum type="arabicPeriod"/>
            </a:pPr>
            <a:r>
              <a:rPr lang="en-US" dirty="0"/>
              <a:t>Read the whole question , including the answers</a:t>
            </a:r>
          </a:p>
          <a:p>
            <a:pPr marL="457200" indent="-457200">
              <a:buAutoNum type="arabicPeriod"/>
            </a:pPr>
            <a:r>
              <a:rPr lang="en-US" dirty="0"/>
              <a:t>Go back to the question and determine , WHAT IS REALLY BEING ASKED OF ME?</a:t>
            </a:r>
          </a:p>
          <a:p>
            <a:pPr marL="457200" indent="-457200">
              <a:buAutoNum type="arabicPeriod"/>
            </a:pPr>
            <a:r>
              <a:rPr lang="en-US" dirty="0"/>
              <a:t>Determine what step in the nursing process is this? </a:t>
            </a:r>
          </a:p>
          <a:p>
            <a:pPr marL="457200" indent="-457200">
              <a:buAutoNum type="arabicPeriod"/>
            </a:pPr>
            <a:r>
              <a:rPr lang="en-US" dirty="0"/>
              <a:t>Look at the answers to see which answer selection matches BEST with what the question is truly asking</a:t>
            </a:r>
          </a:p>
        </p:txBody>
      </p:sp>
    </p:spTree>
    <p:extLst>
      <p:ext uri="{BB962C8B-B14F-4D97-AF65-F5344CB8AC3E}">
        <p14:creationId xmlns:p14="http://schemas.microsoft.com/office/powerpoint/2010/main" val="2155653811"/>
      </p:ext>
    </p:extLst>
  </p:cSld>
  <p:clrMapOvr>
    <a:masterClrMapping/>
  </p:clrMapOvr>
</p:sld>
</file>

<file path=ppt/theme/theme1.xml><?xml version="1.0" encoding="utf-8"?>
<a:theme xmlns:a="http://schemas.openxmlformats.org/drawingml/2006/main" name="RocaVTI">
  <a:themeElements>
    <a:clrScheme name="AnalogousFromLightSeedLeftStep">
      <a:dk1>
        <a:srgbClr val="000000"/>
      </a:dk1>
      <a:lt1>
        <a:srgbClr val="FFFFFF"/>
      </a:lt1>
      <a:dk2>
        <a:srgbClr val="41243E"/>
      </a:dk2>
      <a:lt2>
        <a:srgbClr val="E2E6E8"/>
      </a:lt2>
      <a:accent1>
        <a:srgbClr val="C39983"/>
      </a:accent1>
      <a:accent2>
        <a:srgbClr val="BF7A7F"/>
      </a:accent2>
      <a:accent3>
        <a:srgbClr val="CB92AE"/>
      </a:accent3>
      <a:accent4>
        <a:srgbClr val="BF7AB9"/>
      </a:accent4>
      <a:accent5>
        <a:srgbClr val="B892CB"/>
      </a:accent5>
      <a:accent6>
        <a:srgbClr val="8B7ABF"/>
      </a:accent6>
      <a:hlink>
        <a:srgbClr val="5B879D"/>
      </a:hlink>
      <a:folHlink>
        <a:srgbClr val="7F7F7F"/>
      </a:folHlink>
    </a:clrScheme>
    <a:fontScheme name="Custom 36">
      <a:majorFont>
        <a:latin typeface="Georgia Pro Semibold"/>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caVTI" id="{D79FE1D1-0489-4A69-8531-D0B8CDC31CBE}" vid="{CEBA7FE6-C04B-474E-964F-B022887AD1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1012</Words>
  <Application>Microsoft Office PowerPoint</Application>
  <PresentationFormat>Widescreen</PresentationFormat>
  <Paragraphs>116</Paragraphs>
  <Slides>8</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Avenir Next LT Pro</vt:lpstr>
      <vt:lpstr>Avenir Next LT Pro Light</vt:lpstr>
      <vt:lpstr>Calibri</vt:lpstr>
      <vt:lpstr>Georgia Pro Semibold</vt:lpstr>
      <vt:lpstr>Helvetica</vt:lpstr>
      <vt:lpstr>SourceSansProLight</vt:lpstr>
      <vt:lpstr>RocaVTI</vt:lpstr>
      <vt:lpstr>Applying Critical Thinking to Test Taking</vt:lpstr>
      <vt:lpstr>Critical Thinking</vt:lpstr>
      <vt:lpstr>NURSING PROCESS: ADPIE</vt:lpstr>
      <vt:lpstr>Breaking Down the Questions</vt:lpstr>
      <vt:lpstr>PowerPoint Presentation</vt:lpstr>
      <vt:lpstr>PowerPoint Presentation</vt:lpstr>
      <vt:lpstr>PowerPoint Presentation</vt:lpstr>
      <vt:lpstr>BREAKING DOWN THE QUESTION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Critical Thinking to Test Taking</dc:title>
  <dc:creator>Microsoft Office User</dc:creator>
  <cp:lastModifiedBy>Guillermo Hernandez-Nieves</cp:lastModifiedBy>
  <cp:revision>1</cp:revision>
  <dcterms:created xsi:type="dcterms:W3CDTF">2022-11-05T20:09:40Z</dcterms:created>
  <dcterms:modified xsi:type="dcterms:W3CDTF">2022-11-09T16:38:21Z</dcterms:modified>
</cp:coreProperties>
</file>