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4"/>
  </p:sldMasterIdLst>
  <p:sldIdLst>
    <p:sldId id="256" r:id="rId5"/>
    <p:sldId id="258" r:id="rId6"/>
    <p:sldId id="257" r:id="rId7"/>
    <p:sldId id="259" r:id="rId8"/>
    <p:sldId id="260" r:id="rId9"/>
    <p:sldId id="265" r:id="rId10"/>
    <p:sldId id="261" r:id="rId11"/>
    <p:sldId id="269" r:id="rId12"/>
    <p:sldId id="262" r:id="rId13"/>
    <p:sldId id="268"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C"/>
    <a:srgbClr val="E9D9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107" d="100"/>
          <a:sy n="107" d="100"/>
        </p:scale>
        <p:origin x="23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816F96-5D75-45A6-9656-6CB181534500}" type="datetimeFigureOut">
              <a:rPr lang="en-US" smtClean="0"/>
              <a:t>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3698773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816F96-5D75-45A6-9656-6CB181534500}" type="datetimeFigureOut">
              <a:rPr lang="en-US" smtClean="0"/>
              <a:t>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370094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816F96-5D75-45A6-9656-6CB181534500}" type="datetimeFigureOut">
              <a:rPr lang="en-US" smtClean="0"/>
              <a:t>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260526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816F96-5D75-45A6-9656-6CB181534500}" type="datetimeFigureOut">
              <a:rPr lang="en-US" smtClean="0"/>
              <a:t>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305631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816F96-5D75-45A6-9656-6CB181534500}" type="datetimeFigureOut">
              <a:rPr lang="en-US" smtClean="0"/>
              <a:t>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158568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816F96-5D75-45A6-9656-6CB181534500}" type="datetimeFigureOut">
              <a:rPr lang="en-US" smtClean="0"/>
              <a:t>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263797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816F96-5D75-45A6-9656-6CB181534500}" type="datetimeFigureOut">
              <a:rPr lang="en-US" smtClean="0"/>
              <a:t>2/8/22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75967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816F96-5D75-45A6-9656-6CB181534500}" type="datetimeFigureOut">
              <a:rPr lang="en-US" smtClean="0"/>
              <a:t>2/8/22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3465752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816F96-5D75-45A6-9656-6CB181534500}" type="datetimeFigureOut">
              <a:rPr lang="en-US" smtClean="0"/>
              <a:t>2/8/22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1777967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816F96-5D75-45A6-9656-6CB181534500}" type="datetimeFigureOut">
              <a:rPr lang="en-US" smtClean="0"/>
              <a:t>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2430015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816F96-5D75-45A6-9656-6CB181534500}" type="datetimeFigureOut">
              <a:rPr lang="en-US" smtClean="0"/>
              <a:t>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365A2-3173-4C47-8B86-861BA8000B3C}" type="slidenum">
              <a:rPr lang="en-US" smtClean="0"/>
              <a:t>‹#›</a:t>
            </a:fld>
            <a:endParaRPr lang="en-US"/>
          </a:p>
        </p:txBody>
      </p:sp>
    </p:spTree>
    <p:extLst>
      <p:ext uri="{BB962C8B-B14F-4D97-AF65-F5344CB8AC3E}">
        <p14:creationId xmlns:p14="http://schemas.microsoft.com/office/powerpoint/2010/main" val="3302233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816F96-5D75-45A6-9656-6CB181534500}" type="datetimeFigureOut">
              <a:rPr lang="en-US" smtClean="0"/>
              <a:t>2/8/22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0365A2-3173-4C47-8B86-861BA8000B3C}" type="slidenum">
              <a:rPr lang="en-US" smtClean="0"/>
              <a:t>‹#›</a:t>
            </a:fld>
            <a:endParaRPr lang="en-US"/>
          </a:p>
        </p:txBody>
      </p:sp>
    </p:spTree>
    <p:extLst>
      <p:ext uri="{BB962C8B-B14F-4D97-AF65-F5344CB8AC3E}">
        <p14:creationId xmlns:p14="http://schemas.microsoft.com/office/powerpoint/2010/main" val="364491208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cri.edu/gene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41DA-837E-4BB8-AB69-8B4208E15C39}"/>
              </a:ext>
            </a:extLst>
          </p:cNvPr>
          <p:cNvSpPr>
            <a:spLocks noGrp="1"/>
          </p:cNvSpPr>
          <p:nvPr>
            <p:ph type="ctrTitle"/>
          </p:nvPr>
        </p:nvSpPr>
        <p:spPr>
          <a:xfrm>
            <a:off x="838201" y="4464028"/>
            <a:ext cx="10515600" cy="1641490"/>
          </a:xfrm>
        </p:spPr>
        <p:txBody>
          <a:bodyPr wrap="square">
            <a:normAutofit fontScale="90000"/>
          </a:bodyPr>
          <a:lstStyle/>
          <a:p>
            <a:r>
              <a:rPr lang="en-US" sz="5300" dirty="0"/>
              <a:t>Community College of Rhode Island</a:t>
            </a:r>
            <a:br>
              <a:rPr lang="en-US" sz="5300" dirty="0"/>
            </a:br>
            <a:r>
              <a:rPr lang="en-US" sz="5300" dirty="0"/>
              <a:t>General Education</a:t>
            </a:r>
            <a:br>
              <a:rPr lang="en-US" sz="5300" dirty="0"/>
            </a:br>
            <a:r>
              <a:rPr lang="en-US" sz="2200" spc="0" dirty="0">
                <a:latin typeface="+mn-lt"/>
              </a:rPr>
              <a:t>Department Chairs Committee 12/14/2021</a:t>
            </a:r>
            <a:endParaRPr lang="en-US" sz="5300" spc="0" dirty="0">
              <a:latin typeface="+mn-lt"/>
            </a:endParaRPr>
          </a:p>
        </p:txBody>
      </p:sp>
      <p:pic>
        <p:nvPicPr>
          <p:cNvPr id="4" name="Picture 3">
            <a:extLst>
              <a:ext uri="{FF2B5EF4-FFF2-40B4-BE49-F238E27FC236}">
                <a16:creationId xmlns:a16="http://schemas.microsoft.com/office/drawing/2014/main" id="{A312E846-5C84-464A-BD16-751B5E020D57}"/>
              </a:ext>
            </a:extLst>
          </p:cNvPr>
          <p:cNvPicPr>
            <a:picLocks noChangeAspect="1"/>
          </p:cNvPicPr>
          <p:nvPr/>
        </p:nvPicPr>
        <p:blipFill>
          <a:blip r:embed="rId2"/>
          <a:stretch>
            <a:fillRect/>
          </a:stretch>
        </p:blipFill>
        <p:spPr>
          <a:xfrm>
            <a:off x="1320996" y="752482"/>
            <a:ext cx="9320283" cy="2452705"/>
          </a:xfrm>
          <a:prstGeom prst="rect">
            <a:avLst/>
          </a:prstGeom>
        </p:spPr>
      </p:pic>
    </p:spTree>
    <p:extLst>
      <p:ext uri="{BB962C8B-B14F-4D97-AF65-F5344CB8AC3E}">
        <p14:creationId xmlns:p14="http://schemas.microsoft.com/office/powerpoint/2010/main" val="641316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E325E59-91E2-45EC-B39F-F6852283673C}"/>
              </a:ext>
            </a:extLst>
          </p:cNvPr>
          <p:cNvGraphicFramePr>
            <a:graphicFrameLocks noGrp="1"/>
          </p:cNvGraphicFramePr>
          <p:nvPr>
            <p:extLst>
              <p:ext uri="{D42A27DB-BD31-4B8C-83A1-F6EECF244321}">
                <p14:modId xmlns:p14="http://schemas.microsoft.com/office/powerpoint/2010/main" val="1472978357"/>
              </p:ext>
            </p:extLst>
          </p:nvPr>
        </p:nvGraphicFramePr>
        <p:xfrm>
          <a:off x="628073" y="211666"/>
          <a:ext cx="11018984" cy="4155115"/>
        </p:xfrm>
        <a:graphic>
          <a:graphicData uri="http://schemas.openxmlformats.org/drawingml/2006/table">
            <a:tbl>
              <a:tblPr firstRow="1" bandRow="1">
                <a:tableStyleId>{93296810-A885-4BE3-A3E7-6D5BEEA58F35}</a:tableStyleId>
              </a:tblPr>
              <a:tblGrid>
                <a:gridCol w="1377373">
                  <a:extLst>
                    <a:ext uri="{9D8B030D-6E8A-4147-A177-3AD203B41FA5}">
                      <a16:colId xmlns:a16="http://schemas.microsoft.com/office/drawing/2014/main" val="1171196039"/>
                    </a:ext>
                  </a:extLst>
                </a:gridCol>
                <a:gridCol w="1377373">
                  <a:extLst>
                    <a:ext uri="{9D8B030D-6E8A-4147-A177-3AD203B41FA5}">
                      <a16:colId xmlns:a16="http://schemas.microsoft.com/office/drawing/2014/main" val="2764150467"/>
                    </a:ext>
                  </a:extLst>
                </a:gridCol>
                <a:gridCol w="1377373">
                  <a:extLst>
                    <a:ext uri="{9D8B030D-6E8A-4147-A177-3AD203B41FA5}">
                      <a16:colId xmlns:a16="http://schemas.microsoft.com/office/drawing/2014/main" val="441434733"/>
                    </a:ext>
                  </a:extLst>
                </a:gridCol>
                <a:gridCol w="1377373">
                  <a:extLst>
                    <a:ext uri="{9D8B030D-6E8A-4147-A177-3AD203B41FA5}">
                      <a16:colId xmlns:a16="http://schemas.microsoft.com/office/drawing/2014/main" val="1167594189"/>
                    </a:ext>
                  </a:extLst>
                </a:gridCol>
                <a:gridCol w="1377373">
                  <a:extLst>
                    <a:ext uri="{9D8B030D-6E8A-4147-A177-3AD203B41FA5}">
                      <a16:colId xmlns:a16="http://schemas.microsoft.com/office/drawing/2014/main" val="2389975124"/>
                    </a:ext>
                  </a:extLst>
                </a:gridCol>
                <a:gridCol w="1377373">
                  <a:extLst>
                    <a:ext uri="{9D8B030D-6E8A-4147-A177-3AD203B41FA5}">
                      <a16:colId xmlns:a16="http://schemas.microsoft.com/office/drawing/2014/main" val="1037540800"/>
                    </a:ext>
                  </a:extLst>
                </a:gridCol>
                <a:gridCol w="1377373">
                  <a:extLst>
                    <a:ext uri="{9D8B030D-6E8A-4147-A177-3AD203B41FA5}">
                      <a16:colId xmlns:a16="http://schemas.microsoft.com/office/drawing/2014/main" val="1676064007"/>
                    </a:ext>
                  </a:extLst>
                </a:gridCol>
                <a:gridCol w="1377373">
                  <a:extLst>
                    <a:ext uri="{9D8B030D-6E8A-4147-A177-3AD203B41FA5}">
                      <a16:colId xmlns:a16="http://schemas.microsoft.com/office/drawing/2014/main" val="4146775605"/>
                    </a:ext>
                  </a:extLst>
                </a:gridCol>
              </a:tblGrid>
              <a:tr h="641746">
                <a:tc>
                  <a:txBody>
                    <a:bodyPr/>
                    <a:lstStyle/>
                    <a:p>
                      <a:r>
                        <a:rPr lang="en-US" dirty="0"/>
                        <a:t>1a</a:t>
                      </a:r>
                    </a:p>
                  </a:txBody>
                  <a:tcPr/>
                </a:tc>
                <a:tc>
                  <a:txBody>
                    <a:bodyPr/>
                    <a:lstStyle/>
                    <a:p>
                      <a:r>
                        <a:rPr lang="en-US" dirty="0"/>
                        <a:t>1b</a:t>
                      </a:r>
                    </a:p>
                  </a:txBody>
                  <a:tcPr/>
                </a:tc>
                <a:tc>
                  <a:txBody>
                    <a:bodyPr/>
                    <a:lstStyle/>
                    <a:p>
                      <a:r>
                        <a:rPr lang="en-US" dirty="0"/>
                        <a:t>2a</a:t>
                      </a:r>
                    </a:p>
                  </a:txBody>
                  <a:tcPr/>
                </a:tc>
                <a:tc>
                  <a:txBody>
                    <a:bodyPr/>
                    <a:lstStyle/>
                    <a:p>
                      <a:r>
                        <a:rPr lang="en-US" dirty="0"/>
                        <a:t>2b</a:t>
                      </a:r>
                    </a:p>
                  </a:txBody>
                  <a:tcPr/>
                </a:tc>
                <a:tc>
                  <a:txBody>
                    <a:bodyPr/>
                    <a:lstStyle/>
                    <a:p>
                      <a:r>
                        <a:rPr lang="en-US" dirty="0"/>
                        <a:t>3a</a:t>
                      </a:r>
                    </a:p>
                  </a:txBody>
                  <a:tcPr/>
                </a:tc>
                <a:tc>
                  <a:txBody>
                    <a:bodyPr/>
                    <a:lstStyle/>
                    <a:p>
                      <a:r>
                        <a:rPr lang="en-US" dirty="0"/>
                        <a:t>3b</a:t>
                      </a:r>
                    </a:p>
                  </a:txBody>
                  <a:tcPr/>
                </a:tc>
                <a:tc>
                  <a:txBody>
                    <a:bodyPr/>
                    <a:lstStyle/>
                    <a:p>
                      <a:r>
                        <a:rPr lang="en-US" dirty="0"/>
                        <a:t>4a</a:t>
                      </a:r>
                    </a:p>
                  </a:txBody>
                  <a:tcPr/>
                </a:tc>
                <a:tc>
                  <a:txBody>
                    <a:bodyPr/>
                    <a:lstStyle/>
                    <a:p>
                      <a:r>
                        <a:rPr lang="en-US" dirty="0"/>
                        <a:t>4b</a:t>
                      </a:r>
                    </a:p>
                  </a:txBody>
                  <a:tcPr/>
                </a:tc>
                <a:extLst>
                  <a:ext uri="{0D108BD9-81ED-4DB2-BD59-A6C34878D82A}">
                    <a16:rowId xmlns:a16="http://schemas.microsoft.com/office/drawing/2014/main" val="572569571"/>
                  </a:ext>
                </a:extLst>
              </a:tr>
              <a:tr h="641746">
                <a:tc>
                  <a:txBody>
                    <a:bodyPr/>
                    <a:lstStyle/>
                    <a:p>
                      <a:r>
                        <a:rPr lang="en-US" dirty="0"/>
                        <a:t>39</a:t>
                      </a:r>
                    </a:p>
                  </a:txBody>
                  <a:tcPr/>
                </a:tc>
                <a:tc>
                  <a:txBody>
                    <a:bodyPr/>
                    <a:lstStyle/>
                    <a:p>
                      <a:r>
                        <a:rPr lang="en-US" dirty="0"/>
                        <a:t>37</a:t>
                      </a:r>
                    </a:p>
                  </a:txBody>
                  <a:tcPr/>
                </a:tc>
                <a:tc>
                  <a:txBody>
                    <a:bodyPr/>
                    <a:lstStyle/>
                    <a:p>
                      <a:r>
                        <a:rPr lang="en-US" dirty="0"/>
                        <a:t>48</a:t>
                      </a:r>
                    </a:p>
                  </a:txBody>
                  <a:tcPr/>
                </a:tc>
                <a:tc>
                  <a:txBody>
                    <a:bodyPr/>
                    <a:lstStyle/>
                    <a:p>
                      <a:r>
                        <a:rPr lang="en-US" dirty="0"/>
                        <a:t>15</a:t>
                      </a:r>
                    </a:p>
                  </a:txBody>
                  <a:tcPr/>
                </a:tc>
                <a:tc>
                  <a:txBody>
                    <a:bodyPr/>
                    <a:lstStyle/>
                    <a:p>
                      <a:r>
                        <a:rPr lang="en-US" dirty="0"/>
                        <a:t>20</a:t>
                      </a:r>
                    </a:p>
                  </a:txBody>
                  <a:tcPr/>
                </a:tc>
                <a:tc>
                  <a:txBody>
                    <a:bodyPr/>
                    <a:lstStyle/>
                    <a:p>
                      <a:r>
                        <a:rPr lang="en-US" dirty="0"/>
                        <a:t>19</a:t>
                      </a:r>
                    </a:p>
                  </a:txBody>
                  <a:tcPr/>
                </a:tc>
                <a:tc>
                  <a:txBody>
                    <a:bodyPr/>
                    <a:lstStyle/>
                    <a:p>
                      <a:r>
                        <a:rPr lang="en-US" dirty="0"/>
                        <a:t>43</a:t>
                      </a:r>
                    </a:p>
                  </a:txBody>
                  <a:tcPr/>
                </a:tc>
                <a:tc>
                  <a:txBody>
                    <a:bodyPr/>
                    <a:lstStyle/>
                    <a:p>
                      <a:r>
                        <a:rPr lang="en-US" dirty="0"/>
                        <a:t>13</a:t>
                      </a:r>
                    </a:p>
                  </a:txBody>
                  <a:tcPr/>
                </a:tc>
                <a:extLst>
                  <a:ext uri="{0D108BD9-81ED-4DB2-BD59-A6C34878D82A}">
                    <a16:rowId xmlns:a16="http://schemas.microsoft.com/office/drawing/2014/main" val="721185699"/>
                  </a:ext>
                </a:extLst>
              </a:tr>
              <a:tr h="1122207">
                <a:tc>
                  <a:txBody>
                    <a:bodyPr/>
                    <a:lstStyle/>
                    <a:p>
                      <a:r>
                        <a:rPr lang="en-US" dirty="0"/>
                        <a:t>HUMN 37</a:t>
                      </a:r>
                    </a:p>
                  </a:txBody>
                  <a:tcPr/>
                </a:tc>
                <a:tc>
                  <a:txBody>
                    <a:bodyPr/>
                    <a:lstStyle/>
                    <a:p>
                      <a:r>
                        <a:rPr lang="en-US" dirty="0"/>
                        <a:t>HUMN 36</a:t>
                      </a:r>
                    </a:p>
                  </a:txBody>
                  <a:tcPr/>
                </a:tc>
                <a:tc>
                  <a:txBody>
                    <a:bodyPr/>
                    <a:lstStyle/>
                    <a:p>
                      <a:r>
                        <a:rPr lang="en-US" dirty="0"/>
                        <a:t>HUMN 30</a:t>
                      </a:r>
                    </a:p>
                  </a:txBody>
                  <a:tcPr/>
                </a:tc>
                <a:tc>
                  <a:txBody>
                    <a:bodyPr/>
                    <a:lstStyle/>
                    <a:p>
                      <a:r>
                        <a:rPr lang="en-US" dirty="0"/>
                        <a:t>HUMN 10</a:t>
                      </a:r>
                    </a:p>
                    <a:p>
                      <a:endParaRPr lang="en-US" sz="1400" dirty="0"/>
                    </a:p>
                    <a:p>
                      <a:r>
                        <a:rPr lang="en-US" sz="1400" dirty="0"/>
                        <a:t>including 1010/Comp I</a:t>
                      </a:r>
                      <a:endParaRPr lang="en-US" dirty="0"/>
                    </a:p>
                  </a:txBody>
                  <a:tcPr/>
                </a:tc>
                <a:tc>
                  <a:txBody>
                    <a:bodyPr/>
                    <a:lstStyle/>
                    <a:p>
                      <a:r>
                        <a:rPr lang="en-US" dirty="0"/>
                        <a:t>HUMN 1</a:t>
                      </a:r>
                    </a:p>
                  </a:txBody>
                  <a:tcPr/>
                </a:tc>
                <a:tc>
                  <a:txBody>
                    <a:bodyPr/>
                    <a:lstStyle/>
                    <a:p>
                      <a:r>
                        <a:rPr lang="en-US" dirty="0"/>
                        <a:t>HUMN 1</a:t>
                      </a:r>
                    </a:p>
                  </a:txBody>
                  <a:tcPr/>
                </a:tc>
                <a:tc>
                  <a:txBody>
                    <a:bodyPr/>
                    <a:lstStyle/>
                    <a:p>
                      <a:r>
                        <a:rPr lang="en-US" dirty="0"/>
                        <a:t>HUMN 35</a:t>
                      </a:r>
                    </a:p>
                  </a:txBody>
                  <a:tcPr/>
                </a:tc>
                <a:tc>
                  <a:txBody>
                    <a:bodyPr/>
                    <a:lstStyle/>
                    <a:p>
                      <a:r>
                        <a:rPr lang="en-US" dirty="0"/>
                        <a:t>HUMN 8</a:t>
                      </a:r>
                    </a:p>
                    <a:p>
                      <a:endParaRPr lang="en-US" dirty="0"/>
                    </a:p>
                    <a:p>
                      <a:r>
                        <a:rPr lang="en-US" sz="1400" dirty="0"/>
                        <a:t>including COMM 1010</a:t>
                      </a:r>
                    </a:p>
                  </a:txBody>
                  <a:tcPr/>
                </a:tc>
                <a:extLst>
                  <a:ext uri="{0D108BD9-81ED-4DB2-BD59-A6C34878D82A}">
                    <a16:rowId xmlns:a16="http://schemas.microsoft.com/office/drawing/2014/main" val="3178474175"/>
                  </a:ext>
                </a:extLst>
              </a:tr>
              <a:tr h="1107670">
                <a:tc>
                  <a:txBody>
                    <a:bodyPr/>
                    <a:lstStyle/>
                    <a:p>
                      <a:r>
                        <a:rPr lang="en-US" dirty="0"/>
                        <a:t>BSTM 1</a:t>
                      </a:r>
                    </a:p>
                  </a:txBody>
                  <a:tcPr/>
                </a:tc>
                <a:tc>
                  <a:txBody>
                    <a:bodyPr/>
                    <a:lstStyle/>
                    <a:p>
                      <a:r>
                        <a:rPr lang="en-US" dirty="0"/>
                        <a:t>BSTM 0</a:t>
                      </a:r>
                    </a:p>
                  </a:txBody>
                  <a:tcPr/>
                </a:tc>
                <a:tc>
                  <a:txBody>
                    <a:bodyPr/>
                    <a:lstStyle/>
                    <a:p>
                      <a:r>
                        <a:rPr lang="en-US" dirty="0"/>
                        <a:t>BSTM 10</a:t>
                      </a:r>
                    </a:p>
                  </a:txBody>
                  <a:tcPr/>
                </a:tc>
                <a:tc>
                  <a:txBody>
                    <a:bodyPr/>
                    <a:lstStyle/>
                    <a:p>
                      <a:r>
                        <a:rPr lang="en-US" dirty="0"/>
                        <a:t>BSTM 0</a:t>
                      </a:r>
                    </a:p>
                  </a:txBody>
                  <a:tcPr/>
                </a:tc>
                <a:tc>
                  <a:txBody>
                    <a:bodyPr/>
                    <a:lstStyle/>
                    <a:p>
                      <a:r>
                        <a:rPr lang="en-US" dirty="0"/>
                        <a:t>BSTM 19</a:t>
                      </a:r>
                    </a:p>
                  </a:txBody>
                  <a:tcPr/>
                </a:tc>
                <a:tc>
                  <a:txBody>
                    <a:bodyPr/>
                    <a:lstStyle/>
                    <a:p>
                      <a:r>
                        <a:rPr lang="en-US" dirty="0"/>
                        <a:t>BSTM 16</a:t>
                      </a:r>
                    </a:p>
                  </a:txBody>
                  <a:tcPr/>
                </a:tc>
                <a:tc>
                  <a:txBody>
                    <a:bodyPr/>
                    <a:lstStyle/>
                    <a:p>
                      <a:r>
                        <a:rPr lang="en-US" dirty="0"/>
                        <a:t>BSTM 1</a:t>
                      </a:r>
                    </a:p>
                  </a:txBody>
                  <a:tcPr/>
                </a:tc>
                <a:tc>
                  <a:txBody>
                    <a:bodyPr/>
                    <a:lstStyle/>
                    <a:p>
                      <a:r>
                        <a:rPr lang="en-US" dirty="0"/>
                        <a:t>BSTM 3</a:t>
                      </a:r>
                    </a:p>
                  </a:txBody>
                  <a:tcPr/>
                </a:tc>
                <a:extLst>
                  <a:ext uri="{0D108BD9-81ED-4DB2-BD59-A6C34878D82A}">
                    <a16:rowId xmlns:a16="http://schemas.microsoft.com/office/drawing/2014/main" val="3173008080"/>
                  </a:ext>
                </a:extLst>
              </a:tr>
              <a:tr h="641746">
                <a:tc>
                  <a:txBody>
                    <a:bodyPr/>
                    <a:lstStyle/>
                    <a:p>
                      <a:r>
                        <a:rPr lang="en-US" dirty="0"/>
                        <a:t>SSCI 1</a:t>
                      </a:r>
                    </a:p>
                  </a:txBody>
                  <a:tcPr/>
                </a:tc>
                <a:tc>
                  <a:txBody>
                    <a:bodyPr/>
                    <a:lstStyle/>
                    <a:p>
                      <a:r>
                        <a:rPr lang="en-US" dirty="0"/>
                        <a:t>SSCI 1</a:t>
                      </a:r>
                    </a:p>
                  </a:txBody>
                  <a:tcPr/>
                </a:tc>
                <a:tc>
                  <a:txBody>
                    <a:bodyPr/>
                    <a:lstStyle/>
                    <a:p>
                      <a:r>
                        <a:rPr lang="en-US" dirty="0"/>
                        <a:t>SSCI 8</a:t>
                      </a:r>
                    </a:p>
                  </a:txBody>
                  <a:tcPr/>
                </a:tc>
                <a:tc>
                  <a:txBody>
                    <a:bodyPr/>
                    <a:lstStyle/>
                    <a:p>
                      <a:r>
                        <a:rPr lang="en-US" dirty="0"/>
                        <a:t>SSCI 5</a:t>
                      </a:r>
                    </a:p>
                  </a:txBody>
                  <a:tcPr/>
                </a:tc>
                <a:tc>
                  <a:txBody>
                    <a:bodyPr/>
                    <a:lstStyle/>
                    <a:p>
                      <a:r>
                        <a:rPr lang="en-US" dirty="0"/>
                        <a:t>SSCI 0</a:t>
                      </a:r>
                    </a:p>
                  </a:txBody>
                  <a:tcPr/>
                </a:tc>
                <a:tc>
                  <a:txBody>
                    <a:bodyPr/>
                    <a:lstStyle/>
                    <a:p>
                      <a:r>
                        <a:rPr lang="en-US" dirty="0"/>
                        <a:t>SSCI 2</a:t>
                      </a:r>
                    </a:p>
                  </a:txBody>
                  <a:tcPr/>
                </a:tc>
                <a:tc>
                  <a:txBody>
                    <a:bodyPr/>
                    <a:lstStyle/>
                    <a:p>
                      <a:r>
                        <a:rPr lang="en-US" dirty="0"/>
                        <a:t>SSCI 7</a:t>
                      </a:r>
                    </a:p>
                  </a:txBody>
                  <a:tcPr/>
                </a:tc>
                <a:tc>
                  <a:txBody>
                    <a:bodyPr/>
                    <a:lstStyle/>
                    <a:p>
                      <a:r>
                        <a:rPr lang="en-US" dirty="0"/>
                        <a:t>SSCI 2</a:t>
                      </a:r>
                    </a:p>
                  </a:txBody>
                  <a:tcPr/>
                </a:tc>
                <a:extLst>
                  <a:ext uri="{0D108BD9-81ED-4DB2-BD59-A6C34878D82A}">
                    <a16:rowId xmlns:a16="http://schemas.microsoft.com/office/drawing/2014/main" val="1397896071"/>
                  </a:ext>
                </a:extLst>
              </a:tr>
            </a:tbl>
          </a:graphicData>
        </a:graphic>
      </p:graphicFrame>
      <p:sp>
        <p:nvSpPr>
          <p:cNvPr id="4" name="Content Placeholder 3">
            <a:extLst>
              <a:ext uri="{FF2B5EF4-FFF2-40B4-BE49-F238E27FC236}">
                <a16:creationId xmlns:a16="http://schemas.microsoft.com/office/drawing/2014/main" id="{21F9EAE9-66EA-4767-AA72-C8A837CAE999}"/>
              </a:ext>
            </a:extLst>
          </p:cNvPr>
          <p:cNvSpPr>
            <a:spLocks noGrp="1"/>
          </p:cNvSpPr>
          <p:nvPr>
            <p:ph idx="1"/>
          </p:nvPr>
        </p:nvSpPr>
        <p:spPr>
          <a:xfrm>
            <a:off x="628073" y="4781726"/>
            <a:ext cx="5467927" cy="1951584"/>
          </a:xfrm>
        </p:spPr>
        <p:txBody>
          <a:bodyPr>
            <a:normAutofit/>
          </a:bodyPr>
          <a:lstStyle/>
          <a:p>
            <a:r>
              <a:rPr lang="en-US" dirty="0"/>
              <a:t>TOTAL: 157 courses</a:t>
            </a:r>
          </a:p>
          <a:p>
            <a:pPr lvl="1"/>
            <a:r>
              <a:rPr lang="en-US" dirty="0"/>
              <a:t>HUMN  81</a:t>
            </a:r>
          </a:p>
          <a:p>
            <a:pPr lvl="1"/>
            <a:r>
              <a:rPr lang="en-US" dirty="0"/>
              <a:t>BSTM 46</a:t>
            </a:r>
          </a:p>
          <a:p>
            <a:pPr lvl="1"/>
            <a:r>
              <a:rPr lang="en-US" dirty="0"/>
              <a:t>SSCI  30</a:t>
            </a:r>
          </a:p>
          <a:p>
            <a:pPr lvl="1"/>
            <a:endParaRPr lang="en-US" dirty="0"/>
          </a:p>
        </p:txBody>
      </p:sp>
      <p:sp>
        <p:nvSpPr>
          <p:cNvPr id="5" name="Content Placeholder 3">
            <a:extLst>
              <a:ext uri="{FF2B5EF4-FFF2-40B4-BE49-F238E27FC236}">
                <a16:creationId xmlns:a16="http://schemas.microsoft.com/office/drawing/2014/main" id="{92F7B47C-E74E-44E7-B6A1-CC6C09F70964}"/>
              </a:ext>
            </a:extLst>
          </p:cNvPr>
          <p:cNvSpPr txBox="1">
            <a:spLocks/>
          </p:cNvSpPr>
          <p:nvPr/>
        </p:nvSpPr>
        <p:spPr>
          <a:xfrm>
            <a:off x="4451927" y="4781726"/>
            <a:ext cx="7518400" cy="207627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Deadlines</a:t>
            </a:r>
          </a:p>
          <a:p>
            <a:pPr lvl="1"/>
            <a:r>
              <a:rPr lang="en-US" dirty="0"/>
              <a:t>12/31/2021: Proposals for 02/04/2022 CRC</a:t>
            </a:r>
          </a:p>
          <a:p>
            <a:pPr lvl="1"/>
            <a:r>
              <a:rPr lang="en-US" dirty="0"/>
              <a:t>01/24/2022: catalog edits unrelated to courses/programs</a:t>
            </a:r>
          </a:p>
          <a:p>
            <a:pPr lvl="1"/>
            <a:r>
              <a:rPr lang="en-US" dirty="0"/>
              <a:t>02/14/2022: catalog edits stemming from 02/04 CRC meeting</a:t>
            </a:r>
          </a:p>
          <a:p>
            <a:pPr lvl="1"/>
            <a:r>
              <a:rPr lang="en-US" dirty="0"/>
              <a:t>02/28/2022: All catalog approvals completed</a:t>
            </a:r>
          </a:p>
          <a:p>
            <a:pPr lvl="1"/>
            <a:endParaRPr lang="en-US" dirty="0"/>
          </a:p>
          <a:p>
            <a:pPr lvl="1"/>
            <a:endParaRPr lang="en-US" dirty="0"/>
          </a:p>
        </p:txBody>
      </p:sp>
    </p:spTree>
    <p:extLst>
      <p:ext uri="{BB962C8B-B14F-4D97-AF65-F5344CB8AC3E}">
        <p14:creationId xmlns:p14="http://schemas.microsoft.com/office/powerpoint/2010/main" val="3745853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517AB-DC5C-4065-910E-2E14471977A6}"/>
              </a:ext>
            </a:extLst>
          </p:cNvPr>
          <p:cNvSpPr>
            <a:spLocks noGrp="1"/>
          </p:cNvSpPr>
          <p:nvPr>
            <p:ph type="title"/>
          </p:nvPr>
        </p:nvSpPr>
        <p:spPr/>
        <p:txBody>
          <a:bodyPr/>
          <a:lstStyle/>
          <a:p>
            <a:r>
              <a:rPr lang="en-US" dirty="0"/>
              <a:t>Application Process</a:t>
            </a:r>
          </a:p>
        </p:txBody>
      </p:sp>
      <p:sp>
        <p:nvSpPr>
          <p:cNvPr id="3" name="Content Placeholder 2">
            <a:extLst>
              <a:ext uri="{FF2B5EF4-FFF2-40B4-BE49-F238E27FC236}">
                <a16:creationId xmlns:a16="http://schemas.microsoft.com/office/drawing/2014/main" id="{1FCF0A54-88C9-4ED8-8BF5-2D5BBF257982}"/>
              </a:ext>
            </a:extLst>
          </p:cNvPr>
          <p:cNvSpPr>
            <a:spLocks noGrp="1"/>
          </p:cNvSpPr>
          <p:nvPr>
            <p:ph idx="1"/>
          </p:nvPr>
        </p:nvSpPr>
        <p:spPr/>
        <p:txBody>
          <a:bodyPr/>
          <a:lstStyle/>
          <a:p>
            <a:r>
              <a:rPr lang="en-US" dirty="0">
                <a:hlinkClick r:id="rId2"/>
              </a:rPr>
              <a:t>https://www.ccri.edu/gened/</a:t>
            </a:r>
            <a:r>
              <a:rPr lang="en-US" dirty="0"/>
              <a:t> </a:t>
            </a:r>
            <a:r>
              <a:rPr lang="en-US" dirty="0">
                <a:sym typeface="Wingdings" panose="05000000000000000000" pitchFamily="2" charset="2"/>
              </a:rPr>
              <a:t> “Resources for Faculty”</a:t>
            </a:r>
          </a:p>
          <a:p>
            <a:r>
              <a:rPr lang="en-US" dirty="0">
                <a:sym typeface="Wingdings" panose="05000000000000000000" pitchFamily="2" charset="2"/>
              </a:rPr>
              <a:t>GEC sends applications to department chair for approval/vote</a:t>
            </a:r>
          </a:p>
          <a:p>
            <a:r>
              <a:rPr lang="en-US" dirty="0">
                <a:sym typeface="Wingdings" panose="05000000000000000000" pitchFamily="2" charset="2"/>
              </a:rPr>
              <a:t>Department chair sends to academic divisional dean for approval</a:t>
            </a:r>
          </a:p>
          <a:p>
            <a:r>
              <a:rPr lang="en-US" dirty="0">
                <a:sym typeface="Wingdings" panose="05000000000000000000" pitchFamily="2" charset="2"/>
              </a:rPr>
              <a:t>Dean sends to GEC for review/vote</a:t>
            </a:r>
          </a:p>
          <a:p>
            <a:r>
              <a:rPr lang="en-US" dirty="0">
                <a:sym typeface="Wingdings" panose="05000000000000000000" pitchFamily="2" charset="2"/>
              </a:rPr>
              <a:t>GEC sends to VPAA for review/vote</a:t>
            </a:r>
          </a:p>
          <a:p>
            <a:r>
              <a:rPr lang="en-US" dirty="0">
                <a:sym typeface="Wingdings" panose="05000000000000000000" pitchFamily="2" charset="2"/>
              </a:rPr>
              <a:t>VPAA returns to GEC</a:t>
            </a:r>
          </a:p>
          <a:p>
            <a:r>
              <a:rPr lang="en-US" dirty="0">
                <a:sym typeface="Wingdings" panose="05000000000000000000" pitchFamily="2" charset="2"/>
              </a:rPr>
              <a:t>GEC sends to Records for </a:t>
            </a:r>
            <a:r>
              <a:rPr lang="en-US">
                <a:sym typeface="Wingdings" panose="05000000000000000000" pitchFamily="2" charset="2"/>
              </a:rPr>
              <a:t>Banner update </a:t>
            </a:r>
            <a:endParaRPr lang="en-US" dirty="0"/>
          </a:p>
        </p:txBody>
      </p:sp>
    </p:spTree>
    <p:extLst>
      <p:ext uri="{BB962C8B-B14F-4D97-AF65-F5344CB8AC3E}">
        <p14:creationId xmlns:p14="http://schemas.microsoft.com/office/powerpoint/2010/main" val="4221641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0F588-B747-4E7E-852D-302666774AAA}"/>
              </a:ext>
            </a:extLst>
          </p:cNvPr>
          <p:cNvSpPr>
            <a:spLocks noGrp="1"/>
          </p:cNvSpPr>
          <p:nvPr>
            <p:ph type="title"/>
          </p:nvPr>
        </p:nvSpPr>
        <p:spPr/>
        <p:txBody>
          <a:bodyPr>
            <a:normAutofit/>
          </a:bodyPr>
          <a:lstStyle/>
          <a:p>
            <a:r>
              <a:rPr lang="en-US" dirty="0"/>
              <a:t>Definition of an Educated Person: Overview</a:t>
            </a:r>
          </a:p>
        </p:txBody>
      </p:sp>
      <p:sp>
        <p:nvSpPr>
          <p:cNvPr id="3" name="Content Placeholder 2">
            <a:extLst>
              <a:ext uri="{FF2B5EF4-FFF2-40B4-BE49-F238E27FC236}">
                <a16:creationId xmlns:a16="http://schemas.microsoft.com/office/drawing/2014/main" id="{AFE005D0-275D-439E-8477-88264970DE95}"/>
              </a:ext>
            </a:extLst>
          </p:cNvPr>
          <p:cNvSpPr>
            <a:spLocks noGrp="1"/>
          </p:cNvSpPr>
          <p:nvPr>
            <p:ph idx="1"/>
          </p:nvPr>
        </p:nvSpPr>
        <p:spPr/>
        <p:txBody>
          <a:bodyPr/>
          <a:lstStyle/>
          <a:p>
            <a:r>
              <a:rPr lang="en-US" dirty="0"/>
              <a:t>Four abilities</a:t>
            </a:r>
          </a:p>
          <a:p>
            <a:r>
              <a:rPr lang="en-US" dirty="0"/>
              <a:t>Eight sub-categories</a:t>
            </a:r>
          </a:p>
          <a:p>
            <a:r>
              <a:rPr lang="en-US" dirty="0"/>
              <a:t>Key indicators</a:t>
            </a:r>
          </a:p>
        </p:txBody>
      </p:sp>
    </p:spTree>
    <p:extLst>
      <p:ext uri="{BB962C8B-B14F-4D97-AF65-F5344CB8AC3E}">
        <p14:creationId xmlns:p14="http://schemas.microsoft.com/office/powerpoint/2010/main" val="7254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CF2DD-C550-404E-A992-6C91F5B83FEE}"/>
              </a:ext>
            </a:extLst>
          </p:cNvPr>
          <p:cNvSpPr>
            <a:spLocks noGrp="1"/>
          </p:cNvSpPr>
          <p:nvPr>
            <p:ph type="title"/>
          </p:nvPr>
        </p:nvSpPr>
        <p:spPr/>
        <p:txBody>
          <a:bodyPr>
            <a:normAutofit/>
          </a:bodyPr>
          <a:lstStyle/>
          <a:p>
            <a:r>
              <a:rPr lang="en-US" dirty="0"/>
              <a:t>Definition of an Educated Person</a:t>
            </a:r>
          </a:p>
        </p:txBody>
      </p:sp>
      <p:sp>
        <p:nvSpPr>
          <p:cNvPr id="3" name="Content Placeholder 2">
            <a:extLst>
              <a:ext uri="{FF2B5EF4-FFF2-40B4-BE49-F238E27FC236}">
                <a16:creationId xmlns:a16="http://schemas.microsoft.com/office/drawing/2014/main" id="{0E8EE6BB-4C5F-4289-801E-646B878AF32B}"/>
              </a:ext>
            </a:extLst>
          </p:cNvPr>
          <p:cNvSpPr>
            <a:spLocks noGrp="1"/>
          </p:cNvSpPr>
          <p:nvPr>
            <p:ph idx="1"/>
          </p:nvPr>
        </p:nvSpPr>
        <p:spPr/>
        <p:txBody>
          <a:bodyPr/>
          <a:lstStyle/>
          <a:p>
            <a:pPr marL="514350" indent="-514350">
              <a:buFont typeface="+mj-lt"/>
              <a:buAutoNum type="arabicPeriod"/>
            </a:pPr>
            <a:r>
              <a:rPr lang="en-US" dirty="0"/>
              <a:t>Effective Communication</a:t>
            </a:r>
          </a:p>
          <a:p>
            <a:pPr marL="914400" lvl="1" indent="-457200">
              <a:buFont typeface="+mj-lt"/>
              <a:buAutoNum type="alphaUcPeriod"/>
            </a:pPr>
            <a:r>
              <a:rPr lang="en-US" dirty="0"/>
              <a:t>Create written work that develops and expresses ideas and that addresses a given context and target audience</a:t>
            </a:r>
          </a:p>
          <a:p>
            <a:pPr marL="914400" lvl="1" indent="-457200">
              <a:buFont typeface="+mj-lt"/>
              <a:buAutoNum type="alphaUcPeriod"/>
            </a:pPr>
            <a:r>
              <a:rPr lang="en-US" dirty="0"/>
              <a:t>Communicate effectively via oral presentations, performances, participation in group work, and visual presentations</a:t>
            </a:r>
          </a:p>
          <a:p>
            <a:pPr marL="514350" indent="-514350">
              <a:buFont typeface="+mj-lt"/>
              <a:buAutoNum type="arabicPeriod"/>
            </a:pPr>
            <a:r>
              <a:rPr lang="en-US" dirty="0"/>
              <a:t>Critical Thinking</a:t>
            </a:r>
          </a:p>
          <a:p>
            <a:pPr marL="914400" lvl="1" indent="-457200">
              <a:buFont typeface="+mj-lt"/>
              <a:buAutoNum type="alphaUcPeriod"/>
            </a:pPr>
            <a:r>
              <a:rPr lang="en-US" dirty="0"/>
              <a:t>Identify, analyze, and apply evidence and ideas, question assumptions, and draw logical conclusions</a:t>
            </a:r>
          </a:p>
          <a:p>
            <a:pPr marL="914400" lvl="1" indent="-457200">
              <a:buFont typeface="+mj-lt"/>
              <a:buAutoNum type="alphaUcPeriod"/>
            </a:pPr>
            <a:r>
              <a:rPr lang="en-US" dirty="0"/>
              <a:t>Develop information literacy by locating, evaluating, synthesizing, and using information to accomplish a specific purpose</a:t>
            </a:r>
          </a:p>
        </p:txBody>
      </p:sp>
    </p:spTree>
    <p:extLst>
      <p:ext uri="{BB962C8B-B14F-4D97-AF65-F5344CB8AC3E}">
        <p14:creationId xmlns:p14="http://schemas.microsoft.com/office/powerpoint/2010/main" val="2435931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3DE07-1739-471E-B0ED-6F757A154461}"/>
              </a:ext>
            </a:extLst>
          </p:cNvPr>
          <p:cNvSpPr>
            <a:spLocks noGrp="1"/>
          </p:cNvSpPr>
          <p:nvPr>
            <p:ph type="title"/>
          </p:nvPr>
        </p:nvSpPr>
        <p:spPr/>
        <p:txBody>
          <a:bodyPr/>
          <a:lstStyle/>
          <a:p>
            <a:r>
              <a:rPr lang="en-US" dirty="0"/>
              <a:t>Definition of an Educated Person</a:t>
            </a:r>
            <a:r>
              <a:rPr lang="en-US" sz="1200" dirty="0"/>
              <a:t>2</a:t>
            </a:r>
            <a:endParaRPr lang="en-US" dirty="0"/>
          </a:p>
        </p:txBody>
      </p:sp>
      <p:sp>
        <p:nvSpPr>
          <p:cNvPr id="3" name="Content Placeholder 2">
            <a:extLst>
              <a:ext uri="{FF2B5EF4-FFF2-40B4-BE49-F238E27FC236}">
                <a16:creationId xmlns:a16="http://schemas.microsoft.com/office/drawing/2014/main" id="{BF784289-6772-4896-86AD-028C22E316E6}"/>
              </a:ext>
            </a:extLst>
          </p:cNvPr>
          <p:cNvSpPr>
            <a:spLocks noGrp="1"/>
          </p:cNvSpPr>
          <p:nvPr>
            <p:ph idx="1"/>
          </p:nvPr>
        </p:nvSpPr>
        <p:spPr/>
        <p:txBody>
          <a:bodyPr>
            <a:normAutofit/>
          </a:bodyPr>
          <a:lstStyle/>
          <a:p>
            <a:pPr marL="514350" indent="-514350">
              <a:buFont typeface="+mj-lt"/>
              <a:buAutoNum type="arabicPeriod" startAt="3"/>
            </a:pPr>
            <a:r>
              <a:rPr lang="en-US" dirty="0"/>
              <a:t>Quantitative and Scientific Reasoning</a:t>
            </a:r>
          </a:p>
          <a:p>
            <a:pPr marL="914400" lvl="1" indent="-457200">
              <a:buFont typeface="+mj-lt"/>
              <a:buAutoNum type="alphaUcPeriod"/>
            </a:pPr>
            <a:r>
              <a:rPr lang="en-US" dirty="0"/>
              <a:t>Demonstrate an understanding of and apply scientific principles, theories, and methods</a:t>
            </a:r>
          </a:p>
          <a:p>
            <a:pPr marL="914400" lvl="1" indent="-457200">
              <a:buFont typeface="+mj-lt"/>
              <a:buAutoNum type="alphaUcPeriod"/>
            </a:pPr>
            <a:r>
              <a:rPr lang="en-US" dirty="0"/>
              <a:t>Apply quantitative principles to solve problems and support arguments with quantitative evidence in a variety of formats (e.g., words, tables, graphs, equations, etc.)</a:t>
            </a:r>
          </a:p>
          <a:p>
            <a:pPr marL="514350" indent="-514350">
              <a:buFont typeface="+mj-lt"/>
              <a:buAutoNum type="arabicPeriod" startAt="4"/>
            </a:pPr>
            <a:r>
              <a:rPr lang="en-US" dirty="0"/>
              <a:t>Awareness of Oneself and the World</a:t>
            </a:r>
          </a:p>
          <a:p>
            <a:pPr marL="914400" lvl="1" indent="-457200">
              <a:buFont typeface="+mj-lt"/>
              <a:buAutoNum type="alphaUcPeriod"/>
            </a:pPr>
            <a:r>
              <a:rPr lang="en-US" dirty="0"/>
              <a:t>Demonstrate an understanding of global, cultural and historical perspectives</a:t>
            </a:r>
          </a:p>
          <a:p>
            <a:pPr marL="914400" lvl="1" indent="-457200">
              <a:buFont typeface="+mj-lt"/>
              <a:buAutoNum type="alphaUcPeriod"/>
            </a:pPr>
            <a:r>
              <a:rPr lang="en-US" dirty="0"/>
              <a:t>Function effectively in social and professional environments and make reasoned decisions based on ethical standards, self-awareness, and personal responsibility</a:t>
            </a:r>
          </a:p>
        </p:txBody>
      </p:sp>
    </p:spTree>
    <p:extLst>
      <p:ext uri="{BB962C8B-B14F-4D97-AF65-F5344CB8AC3E}">
        <p14:creationId xmlns:p14="http://schemas.microsoft.com/office/powerpoint/2010/main" val="466753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127B6-66A3-4902-B980-90C350DB8D5E}"/>
              </a:ext>
            </a:extLst>
          </p:cNvPr>
          <p:cNvSpPr>
            <a:spLocks noGrp="1"/>
          </p:cNvSpPr>
          <p:nvPr>
            <p:ph type="title"/>
          </p:nvPr>
        </p:nvSpPr>
        <p:spPr/>
        <p:txBody>
          <a:bodyPr/>
          <a:lstStyle/>
          <a:p>
            <a:r>
              <a:rPr lang="en-US" dirty="0"/>
              <a:t>Key Indicators</a:t>
            </a:r>
          </a:p>
        </p:txBody>
      </p:sp>
      <p:sp>
        <p:nvSpPr>
          <p:cNvPr id="3" name="Content Placeholder 2">
            <a:extLst>
              <a:ext uri="{FF2B5EF4-FFF2-40B4-BE49-F238E27FC236}">
                <a16:creationId xmlns:a16="http://schemas.microsoft.com/office/drawing/2014/main" id="{638362BD-C3BC-4CD9-958D-1B79267704FC}"/>
              </a:ext>
            </a:extLst>
          </p:cNvPr>
          <p:cNvSpPr>
            <a:spLocks noGrp="1"/>
          </p:cNvSpPr>
          <p:nvPr>
            <p:ph idx="1"/>
          </p:nvPr>
        </p:nvSpPr>
        <p:spPr/>
        <p:txBody>
          <a:bodyPr/>
          <a:lstStyle/>
          <a:p>
            <a:r>
              <a:rPr lang="en-US" dirty="0"/>
              <a:t>Measurable outcomes</a:t>
            </a:r>
          </a:p>
          <a:p>
            <a:r>
              <a:rPr lang="en-US" dirty="0"/>
              <a:t>Intended to align with course-level Student Learning Outcomes</a:t>
            </a:r>
          </a:p>
          <a:p>
            <a:r>
              <a:rPr lang="en-US" dirty="0"/>
              <a:t>Qualifying courses link SLOs with two key indicators for each of two sub-categories</a:t>
            </a:r>
          </a:p>
          <a:p>
            <a:endParaRPr lang="en-US" dirty="0"/>
          </a:p>
          <a:p>
            <a:pPr marL="0" indent="0">
              <a:buNone/>
            </a:pPr>
            <a:endParaRPr lang="en-US" dirty="0"/>
          </a:p>
        </p:txBody>
      </p:sp>
      <p:pic>
        <p:nvPicPr>
          <p:cNvPr id="4" name="Picture 3">
            <a:extLst>
              <a:ext uri="{FF2B5EF4-FFF2-40B4-BE49-F238E27FC236}">
                <a16:creationId xmlns:a16="http://schemas.microsoft.com/office/drawing/2014/main" id="{7A5B0181-3016-41FD-8E4B-98E815A36003}"/>
              </a:ext>
            </a:extLst>
          </p:cNvPr>
          <p:cNvPicPr>
            <a:picLocks noChangeAspect="1"/>
          </p:cNvPicPr>
          <p:nvPr/>
        </p:nvPicPr>
        <p:blipFill>
          <a:blip r:embed="rId2"/>
          <a:stretch>
            <a:fillRect/>
          </a:stretch>
        </p:blipFill>
        <p:spPr>
          <a:xfrm>
            <a:off x="3149448" y="3908366"/>
            <a:ext cx="5893103" cy="2667137"/>
          </a:xfrm>
          <a:prstGeom prst="rect">
            <a:avLst/>
          </a:prstGeom>
          <a:ln>
            <a:solidFill>
              <a:schemeClr val="accent6">
                <a:lumMod val="75000"/>
              </a:schemeClr>
            </a:solidFill>
          </a:ln>
        </p:spPr>
      </p:pic>
    </p:spTree>
    <p:extLst>
      <p:ext uri="{BB962C8B-B14F-4D97-AF65-F5344CB8AC3E}">
        <p14:creationId xmlns:p14="http://schemas.microsoft.com/office/powerpoint/2010/main" val="193910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8775C11-5971-42F6-905B-2222C604D257}"/>
              </a:ext>
            </a:extLst>
          </p:cNvPr>
          <p:cNvSpPr>
            <a:spLocks noGrp="1"/>
          </p:cNvSpPr>
          <p:nvPr>
            <p:ph type="title"/>
          </p:nvPr>
        </p:nvSpPr>
        <p:spPr>
          <a:xfrm>
            <a:off x="118493" y="365125"/>
            <a:ext cx="11880467" cy="1325563"/>
          </a:xfrm>
        </p:spPr>
        <p:txBody>
          <a:bodyPr>
            <a:normAutofit/>
          </a:bodyPr>
          <a:lstStyle/>
          <a:p>
            <a:r>
              <a:rPr lang="en-US" dirty="0"/>
              <a:t>Establishing Links Between Policy and Course</a:t>
            </a:r>
          </a:p>
        </p:txBody>
      </p:sp>
      <p:sp>
        <p:nvSpPr>
          <p:cNvPr id="4" name="Teardrop 3">
            <a:extLst>
              <a:ext uri="{FF2B5EF4-FFF2-40B4-BE49-F238E27FC236}">
                <a16:creationId xmlns:a16="http://schemas.microsoft.com/office/drawing/2014/main" id="{E674B285-F7E1-4FC1-8908-D2CD07529428}"/>
              </a:ext>
            </a:extLst>
          </p:cNvPr>
          <p:cNvSpPr/>
          <p:nvPr/>
        </p:nvSpPr>
        <p:spPr>
          <a:xfrm rot="3789313">
            <a:off x="271557" y="3160395"/>
            <a:ext cx="1892523" cy="1625600"/>
          </a:xfrm>
          <a:prstGeom prst="teardrop">
            <a:avLst>
              <a:gd name="adj" fmla="val 121713"/>
            </a:avLst>
          </a:prstGeom>
          <a:solidFill>
            <a:schemeClr val="accent6">
              <a:lumMod val="20000"/>
              <a:lumOff val="80000"/>
            </a:schemeClr>
          </a:solidFill>
          <a:ln w="28575">
            <a:solidFill>
              <a:srgbClr val="0070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ardrop 4">
            <a:extLst>
              <a:ext uri="{FF2B5EF4-FFF2-40B4-BE49-F238E27FC236}">
                <a16:creationId xmlns:a16="http://schemas.microsoft.com/office/drawing/2014/main" id="{78012BE4-BD58-49F3-A891-7817A185771E}"/>
              </a:ext>
            </a:extLst>
          </p:cNvPr>
          <p:cNvSpPr/>
          <p:nvPr/>
        </p:nvSpPr>
        <p:spPr>
          <a:xfrm rot="2488469">
            <a:off x="374775" y="5092891"/>
            <a:ext cx="1673478" cy="1407527"/>
          </a:xfrm>
          <a:prstGeom prst="teardrop">
            <a:avLst>
              <a:gd name="adj" fmla="val 119019"/>
            </a:avLst>
          </a:prstGeom>
          <a:solidFill>
            <a:schemeClr val="accent6">
              <a:lumMod val="20000"/>
              <a:lumOff val="80000"/>
            </a:schemeClr>
          </a:solidFill>
          <a:ln w="28575">
            <a:solidFill>
              <a:srgbClr val="0070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AFEFFDA-E89A-45F5-8CAF-EC7929F310A0}"/>
              </a:ext>
            </a:extLst>
          </p:cNvPr>
          <p:cNvSpPr txBox="1"/>
          <p:nvPr/>
        </p:nvSpPr>
        <p:spPr>
          <a:xfrm>
            <a:off x="538480" y="3522098"/>
            <a:ext cx="1381760" cy="923330"/>
          </a:xfrm>
          <a:prstGeom prst="rect">
            <a:avLst/>
          </a:prstGeom>
          <a:noFill/>
        </p:spPr>
        <p:txBody>
          <a:bodyPr wrap="square" rtlCol="0">
            <a:spAutoFit/>
          </a:bodyPr>
          <a:lstStyle/>
          <a:p>
            <a:r>
              <a:rPr lang="en-US" dirty="0"/>
              <a:t>ARTS 1001 learning outcomes</a:t>
            </a:r>
          </a:p>
        </p:txBody>
      </p:sp>
      <p:sp>
        <p:nvSpPr>
          <p:cNvPr id="7" name="TextBox 6">
            <a:extLst>
              <a:ext uri="{FF2B5EF4-FFF2-40B4-BE49-F238E27FC236}">
                <a16:creationId xmlns:a16="http://schemas.microsoft.com/office/drawing/2014/main" id="{54A65041-2A95-4596-9A9C-BF35C31332BC}"/>
              </a:ext>
            </a:extLst>
          </p:cNvPr>
          <p:cNvSpPr txBox="1"/>
          <p:nvPr/>
        </p:nvSpPr>
        <p:spPr>
          <a:xfrm>
            <a:off x="467360" y="5455920"/>
            <a:ext cx="1595120" cy="646331"/>
          </a:xfrm>
          <a:prstGeom prst="rect">
            <a:avLst/>
          </a:prstGeom>
          <a:noFill/>
        </p:spPr>
        <p:txBody>
          <a:bodyPr wrap="square" rtlCol="0">
            <a:spAutoFit/>
          </a:bodyPr>
          <a:lstStyle/>
          <a:p>
            <a:r>
              <a:rPr lang="en-US" dirty="0"/>
              <a:t>How SLOs will be assessed</a:t>
            </a:r>
          </a:p>
        </p:txBody>
      </p:sp>
      <p:pic>
        <p:nvPicPr>
          <p:cNvPr id="8" name="Picture 7">
            <a:extLst>
              <a:ext uri="{FF2B5EF4-FFF2-40B4-BE49-F238E27FC236}">
                <a16:creationId xmlns:a16="http://schemas.microsoft.com/office/drawing/2014/main" id="{011DBB50-873F-4831-9A4D-7A10E0BDC56A}"/>
              </a:ext>
            </a:extLst>
          </p:cNvPr>
          <p:cNvPicPr>
            <a:picLocks noChangeAspect="1"/>
          </p:cNvPicPr>
          <p:nvPr/>
        </p:nvPicPr>
        <p:blipFill>
          <a:blip r:embed="rId2"/>
          <a:stretch>
            <a:fillRect/>
          </a:stretch>
        </p:blipFill>
        <p:spPr>
          <a:xfrm>
            <a:off x="3036330" y="1825816"/>
            <a:ext cx="7432015" cy="4858841"/>
          </a:xfrm>
          <a:prstGeom prst="rect">
            <a:avLst/>
          </a:prstGeom>
        </p:spPr>
      </p:pic>
    </p:spTree>
    <p:extLst>
      <p:ext uri="{BB962C8B-B14F-4D97-AF65-F5344CB8AC3E}">
        <p14:creationId xmlns:p14="http://schemas.microsoft.com/office/powerpoint/2010/main" val="1097465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4A3D8-53E1-49D1-BAFC-0C095D6EA712}"/>
              </a:ext>
            </a:extLst>
          </p:cNvPr>
          <p:cNvSpPr>
            <a:spLocks noGrp="1"/>
          </p:cNvSpPr>
          <p:nvPr>
            <p:ph type="title"/>
          </p:nvPr>
        </p:nvSpPr>
        <p:spPr/>
        <p:txBody>
          <a:bodyPr/>
          <a:lstStyle/>
          <a:p>
            <a:r>
              <a:rPr lang="en-US" dirty="0"/>
              <a:t>Program Requirements for Courses</a:t>
            </a:r>
          </a:p>
        </p:txBody>
      </p:sp>
      <p:sp>
        <p:nvSpPr>
          <p:cNvPr id="3" name="Content Placeholder 2">
            <a:extLst>
              <a:ext uri="{FF2B5EF4-FFF2-40B4-BE49-F238E27FC236}">
                <a16:creationId xmlns:a16="http://schemas.microsoft.com/office/drawing/2014/main" id="{AB5201F1-1F6D-4F90-8F21-F07AD807646E}"/>
              </a:ext>
            </a:extLst>
          </p:cNvPr>
          <p:cNvSpPr>
            <a:spLocks noGrp="1"/>
          </p:cNvSpPr>
          <p:nvPr>
            <p:ph idx="1"/>
          </p:nvPr>
        </p:nvSpPr>
        <p:spPr/>
        <p:txBody>
          <a:bodyPr>
            <a:normAutofit fontScale="92500"/>
          </a:bodyPr>
          <a:lstStyle/>
          <a:p>
            <a:pPr fontAlgn="base"/>
            <a:r>
              <a:rPr lang="en-US" dirty="0"/>
              <a:t>Three-credit courses are standard, but exceptions may be considered</a:t>
            </a:r>
          </a:p>
          <a:p>
            <a:pPr fontAlgn="base"/>
            <a:r>
              <a:rPr lang="en-US" dirty="0"/>
              <a:t>Courses transfer to either URI or RIC or both </a:t>
            </a:r>
            <a:r>
              <a:rPr lang="en-US" i="1" dirty="0"/>
              <a:t>as gen eds</a:t>
            </a:r>
            <a:r>
              <a:rPr lang="en-US" dirty="0"/>
              <a:t> </a:t>
            </a:r>
          </a:p>
          <a:p>
            <a:pPr fontAlgn="base"/>
            <a:r>
              <a:rPr lang="en-US" dirty="0"/>
              <a:t>Each course is attributed to one of the domains of knowledge (Humanities; Business, Science, Technology, and Math; and Social Sciences)</a:t>
            </a:r>
          </a:p>
          <a:p>
            <a:pPr fontAlgn="base"/>
            <a:r>
              <a:rPr lang="en-US" dirty="0"/>
              <a:t>Each course must be open to any CCRI student without prerequisite courses. Exceptions might include courses that require prerequisite foundation writing or math courses, or courses that occur in a sequence, such as languages</a:t>
            </a:r>
          </a:p>
          <a:p>
            <a:pPr fontAlgn="base"/>
            <a:r>
              <a:rPr lang="en-US" dirty="0"/>
              <a:t>Each course will meet the requirements of two sub-categories across the eight sub-categories listed in the Definition of the Educated Person</a:t>
            </a:r>
          </a:p>
        </p:txBody>
      </p:sp>
    </p:spTree>
    <p:extLst>
      <p:ext uri="{BB962C8B-B14F-4D97-AF65-F5344CB8AC3E}">
        <p14:creationId xmlns:p14="http://schemas.microsoft.com/office/powerpoint/2010/main" val="3493764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D6CCC-782F-4966-86F3-2C88902AAB85}"/>
              </a:ext>
            </a:extLst>
          </p:cNvPr>
          <p:cNvSpPr>
            <a:spLocks noGrp="1"/>
          </p:cNvSpPr>
          <p:nvPr>
            <p:ph type="title"/>
          </p:nvPr>
        </p:nvSpPr>
        <p:spPr/>
        <p:txBody>
          <a:bodyPr/>
          <a:lstStyle/>
          <a:p>
            <a:r>
              <a:rPr lang="en-US" dirty="0"/>
              <a:t>Prerequisite Exceptions</a:t>
            </a:r>
          </a:p>
        </p:txBody>
      </p:sp>
      <p:sp>
        <p:nvSpPr>
          <p:cNvPr id="3" name="Content Placeholder 2">
            <a:extLst>
              <a:ext uri="{FF2B5EF4-FFF2-40B4-BE49-F238E27FC236}">
                <a16:creationId xmlns:a16="http://schemas.microsoft.com/office/drawing/2014/main" id="{BFD1A9C8-0E8D-4FF0-9BD1-06FD02C50986}"/>
              </a:ext>
            </a:extLst>
          </p:cNvPr>
          <p:cNvSpPr>
            <a:spLocks noGrp="1"/>
          </p:cNvSpPr>
          <p:nvPr>
            <p:ph idx="1"/>
          </p:nvPr>
        </p:nvSpPr>
        <p:spPr/>
        <p:txBody>
          <a:bodyPr/>
          <a:lstStyle/>
          <a:p>
            <a:pPr marL="0" indent="0">
              <a:buNone/>
            </a:pPr>
            <a:r>
              <a:rPr lang="en-US" dirty="0"/>
              <a:t>1. Courses taken concurrently</a:t>
            </a:r>
          </a:p>
          <a:p>
            <a:pPr marL="0" indent="0">
              <a:buNone/>
            </a:pPr>
            <a:r>
              <a:rPr lang="en-US" dirty="0"/>
              <a:t>2. Accuplacer grid placement</a:t>
            </a:r>
          </a:p>
          <a:p>
            <a:pPr marL="0" indent="0">
              <a:buNone/>
            </a:pPr>
            <a:r>
              <a:rPr lang="en-US" dirty="0"/>
              <a:t>3. Course equivalencies at URI/RIC are gen eds</a:t>
            </a:r>
          </a:p>
          <a:p>
            <a:pPr marL="0" indent="0">
              <a:buNone/>
            </a:pPr>
            <a:r>
              <a:rPr lang="en-US" dirty="0"/>
              <a:t>4. Developmental courses</a:t>
            </a:r>
          </a:p>
          <a:p>
            <a:pPr marL="0" indent="0">
              <a:buNone/>
            </a:pPr>
            <a:r>
              <a:rPr lang="en-US" dirty="0"/>
              <a:t>5. Limited BIOL and MATH courses required of technical and career programs</a:t>
            </a:r>
          </a:p>
        </p:txBody>
      </p:sp>
    </p:spTree>
    <p:extLst>
      <p:ext uri="{BB962C8B-B14F-4D97-AF65-F5344CB8AC3E}">
        <p14:creationId xmlns:p14="http://schemas.microsoft.com/office/powerpoint/2010/main" val="2259457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BBE62-88E9-4030-B443-3AF30DAC4939}"/>
              </a:ext>
            </a:extLst>
          </p:cNvPr>
          <p:cNvSpPr>
            <a:spLocks noGrp="1"/>
          </p:cNvSpPr>
          <p:nvPr>
            <p:ph type="title"/>
          </p:nvPr>
        </p:nvSpPr>
        <p:spPr/>
        <p:txBody>
          <a:bodyPr/>
          <a:lstStyle/>
          <a:p>
            <a:r>
              <a:rPr lang="en-US" dirty="0"/>
              <a:t>Program Requirements for Students</a:t>
            </a:r>
          </a:p>
        </p:txBody>
      </p:sp>
      <p:sp>
        <p:nvSpPr>
          <p:cNvPr id="3" name="Content Placeholder 2">
            <a:extLst>
              <a:ext uri="{FF2B5EF4-FFF2-40B4-BE49-F238E27FC236}">
                <a16:creationId xmlns:a16="http://schemas.microsoft.com/office/drawing/2014/main" id="{E27AFE5B-3947-4A21-A9C3-962276CBEBAC}"/>
              </a:ext>
            </a:extLst>
          </p:cNvPr>
          <p:cNvSpPr>
            <a:spLocks noGrp="1"/>
          </p:cNvSpPr>
          <p:nvPr>
            <p:ph idx="1"/>
          </p:nvPr>
        </p:nvSpPr>
        <p:spPr/>
        <p:txBody>
          <a:bodyPr>
            <a:normAutofit lnSpcReduction="10000"/>
          </a:bodyPr>
          <a:lstStyle/>
          <a:p>
            <a:pPr fontAlgn="base"/>
            <a:r>
              <a:rPr lang="en-US" dirty="0"/>
              <a:t>Complete a minimum of 20 credits of general education coursework, including ENGL 1010 or equivalent</a:t>
            </a:r>
          </a:p>
          <a:p>
            <a:pPr fontAlgn="base"/>
            <a:r>
              <a:rPr lang="en-US" dirty="0"/>
              <a:t>Satisfactory performance in the four main abilities in the Definition of an Educated Person</a:t>
            </a:r>
          </a:p>
          <a:p>
            <a:pPr fontAlgn="base"/>
            <a:r>
              <a:rPr lang="en-US" dirty="0"/>
              <a:t>Satisfactory performance in courses that are distributed across three domains of knowledge and will include a minimum of six credits from each of any two domains and three credits from the remaining domain: Humanities (HUMN), Business, Science, Technology and Math (BSTM), and Social Sciences (SSCI). In no case shall students complete the requirement by taking more than three courses having the same course code</a:t>
            </a:r>
          </a:p>
        </p:txBody>
      </p:sp>
    </p:spTree>
    <p:extLst>
      <p:ext uri="{BB962C8B-B14F-4D97-AF65-F5344CB8AC3E}">
        <p14:creationId xmlns:p14="http://schemas.microsoft.com/office/powerpoint/2010/main" val="575407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210616592907F47A2DCA6DF6C86D322" ma:contentTypeVersion="14" ma:contentTypeDescription="Create a new document." ma:contentTypeScope="" ma:versionID="4a2067a35482557712bcdf9232bd778b">
  <xsd:schema xmlns:xsd="http://www.w3.org/2001/XMLSchema" xmlns:xs="http://www.w3.org/2001/XMLSchema" xmlns:p="http://schemas.microsoft.com/office/2006/metadata/properties" xmlns:ns3="31134cf0-05ce-4682-945d-1eb41ed7deb2" xmlns:ns4="750fc039-6884-4a5e-aa10-ae7828f5b223" targetNamespace="http://schemas.microsoft.com/office/2006/metadata/properties" ma:root="true" ma:fieldsID="e156694c36c08ea05ed709ac2d12ad6b" ns3:_="" ns4:_="">
    <xsd:import namespace="31134cf0-05ce-4682-945d-1eb41ed7deb2"/>
    <xsd:import namespace="750fc039-6884-4a5e-aa10-ae7828f5b22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134cf0-05ce-4682-945d-1eb41ed7de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50fc039-6884-4a5e-aa10-ae7828f5b223"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989A05-A761-45E3-9378-41C807DA832A}">
  <ds:schemaRefs>
    <ds:schemaRef ds:uri="http://schemas.microsoft.com/sharepoint/v3/contenttype/forms"/>
  </ds:schemaRefs>
</ds:datastoreItem>
</file>

<file path=customXml/itemProps2.xml><?xml version="1.0" encoding="utf-8"?>
<ds:datastoreItem xmlns:ds="http://schemas.openxmlformats.org/officeDocument/2006/customXml" ds:itemID="{E2F89AF5-24A5-46BF-B345-F210594B4001}">
  <ds:schemaRefs>
    <ds:schemaRef ds:uri="750fc039-6884-4a5e-aa10-ae7828f5b223"/>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31134cf0-05ce-4682-945d-1eb41ed7deb2"/>
    <ds:schemaRef ds:uri="http://www.w3.org/XML/1998/namespace"/>
    <ds:schemaRef ds:uri="http://purl.org/dc/dcmitype/"/>
  </ds:schemaRefs>
</ds:datastoreItem>
</file>

<file path=customXml/itemProps3.xml><?xml version="1.0" encoding="utf-8"?>
<ds:datastoreItem xmlns:ds="http://schemas.openxmlformats.org/officeDocument/2006/customXml" ds:itemID="{D7328B99-6A4C-46E8-A54A-61953121A7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134cf0-05ce-4682-945d-1eb41ed7deb2"/>
    <ds:schemaRef ds:uri="750fc039-6884-4a5e-aa10-ae7828f5b2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5376</TotalTime>
  <Words>669</Words>
  <Application>Microsoft Macintosh PowerPoint</Application>
  <PresentationFormat>Widescreen</PresentationFormat>
  <Paragraphs>103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Community College of Rhode Island General Education Department Chairs Committee 12/14/2021</vt:lpstr>
      <vt:lpstr>Definition of an Educated Person: Overview</vt:lpstr>
      <vt:lpstr>Definition of an Educated Person</vt:lpstr>
      <vt:lpstr>Definition of an Educated Person2</vt:lpstr>
      <vt:lpstr>Key Indicators</vt:lpstr>
      <vt:lpstr>Establishing Links Between Policy and Course</vt:lpstr>
      <vt:lpstr>Program Requirements for Courses</vt:lpstr>
      <vt:lpstr>Prerequisite Exceptions</vt:lpstr>
      <vt:lpstr>Program Requirements for Students</vt:lpstr>
      <vt:lpstr>PowerPoint Presentation</vt:lpstr>
      <vt:lpstr>Application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College of Rhode Island General Education</dc:title>
  <dc:creator>Leslie Killgore</dc:creator>
  <cp:lastModifiedBy>Sneesby, Sandra</cp:lastModifiedBy>
  <cp:revision>17</cp:revision>
  <dcterms:created xsi:type="dcterms:W3CDTF">2021-01-26T18:39:20Z</dcterms:created>
  <dcterms:modified xsi:type="dcterms:W3CDTF">2022-02-08T18:04:52Z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0x010100C210616592907F47A2DCA6DF6C86D322</vt:lpwstr>
  </property>
</Properties>
</file>