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77" r:id="rId1"/>
  </p:sldMasterIdLst>
  <p:notesMasterIdLst>
    <p:notesMasterId r:id="rId11"/>
  </p:notesMasterIdLst>
  <p:sldIdLst>
    <p:sldId id="256" r:id="rId2"/>
    <p:sldId id="258" r:id="rId3"/>
    <p:sldId id="259" r:id="rId4"/>
    <p:sldId id="260" r:id="rId5"/>
    <p:sldId id="262" r:id="rId6"/>
    <p:sldId id="261" r:id="rId7"/>
    <p:sldId id="268" r:id="rId8"/>
    <p:sldId id="263"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75"/>
    <p:restoredTop sz="81765" autoAdjust="0"/>
  </p:normalViewPr>
  <p:slideViewPr>
    <p:cSldViewPr snapToGrid="0" snapToObjects="1">
      <p:cViewPr varScale="1">
        <p:scale>
          <a:sx n="74" d="100"/>
          <a:sy n="74" d="100"/>
        </p:scale>
        <p:origin x="11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E461AE-E829-42A2-B026-84D1F2289C0C}" type="datetimeFigureOut">
              <a:rPr lang="en-US" smtClean="0"/>
              <a:t>9/20/2019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19CA22-2182-42CA-B107-139E646F5D09}" type="slidenum">
              <a:rPr lang="en-US" smtClean="0"/>
              <a:t>‹#›</a:t>
            </a:fld>
            <a:endParaRPr lang="en-US"/>
          </a:p>
        </p:txBody>
      </p:sp>
    </p:spTree>
    <p:extLst>
      <p:ext uri="{BB962C8B-B14F-4D97-AF65-F5344CB8AC3E}">
        <p14:creationId xmlns:p14="http://schemas.microsoft.com/office/powerpoint/2010/main" val="1321500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19CA22-2182-42CA-B107-139E646F5D09}" type="slidenum">
              <a:rPr lang="en-US" smtClean="0"/>
              <a:t>9</a:t>
            </a:fld>
            <a:endParaRPr lang="en-US"/>
          </a:p>
        </p:txBody>
      </p:sp>
    </p:spTree>
    <p:extLst>
      <p:ext uri="{BB962C8B-B14F-4D97-AF65-F5344CB8AC3E}">
        <p14:creationId xmlns:p14="http://schemas.microsoft.com/office/powerpoint/2010/main" val="3423440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7DE6118-2437-4B30-8E3C-4D2BE6020583}" type="datetimeFigureOut">
              <a:rPr lang="en-US" smtClean="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095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841700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0845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128345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9600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pPr/>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10705983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9/20/2019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98812002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9/20/2019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02694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9/20/2019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75824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34049229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002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7DE6118-2437-4B30-8E3C-4D2BE6020583}" type="datetimeFigureOut">
              <a:rPr lang="en-US" smtClean="0"/>
              <a:pPr/>
              <a:t>9/20/2019</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9E57DC2-970A-4B3E-BB1C-7A09969E49DF}"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159619"/>
      </p:ext>
    </p:extLst>
  </p:cSld>
  <p:clrMap bg1="lt1" tx1="dk1" bg2="lt2" tx2="dk2" accent1="accent1" accent2="accent2" accent3="accent3" accent4="accent4" accent5="accent5" accent6="accent6" hlink="hlink" folHlink="folHlink"/>
  <p:sldLayoutIdLst>
    <p:sldLayoutId id="2147484178" r:id="rId1"/>
    <p:sldLayoutId id="2147484179" r:id="rId2"/>
    <p:sldLayoutId id="2147484180" r:id="rId3"/>
    <p:sldLayoutId id="2147484181" r:id="rId4"/>
    <p:sldLayoutId id="2147484182" r:id="rId5"/>
    <p:sldLayoutId id="2147484183" r:id="rId6"/>
    <p:sldLayoutId id="2147484184" r:id="rId7"/>
    <p:sldLayoutId id="2147484185" r:id="rId8"/>
    <p:sldLayoutId id="2147484186" r:id="rId9"/>
    <p:sldLayoutId id="2147484187" r:id="rId10"/>
    <p:sldLayoutId id="2147484188"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cri.edu/succes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A3DBD-E3D6-FF4C-8AB1-64F288EE31FF}"/>
              </a:ext>
            </a:extLst>
          </p:cNvPr>
          <p:cNvSpPr>
            <a:spLocks noGrp="1"/>
          </p:cNvSpPr>
          <p:nvPr>
            <p:ph type="ctrTitle"/>
          </p:nvPr>
        </p:nvSpPr>
        <p:spPr/>
        <p:txBody>
          <a:bodyPr>
            <a:normAutofit fontScale="90000"/>
          </a:bodyPr>
          <a:lstStyle/>
          <a:p>
            <a:r>
              <a:rPr lang="en-US" dirty="0"/>
              <a:t>Time and organizational management</a:t>
            </a:r>
          </a:p>
        </p:txBody>
      </p:sp>
      <p:sp>
        <p:nvSpPr>
          <p:cNvPr id="3" name="Subtitle 2">
            <a:extLst>
              <a:ext uri="{FF2B5EF4-FFF2-40B4-BE49-F238E27FC236}">
                <a16:creationId xmlns:a16="http://schemas.microsoft.com/office/drawing/2014/main" id="{64F1B875-EEA8-C541-9954-5D28E3B36E81}"/>
              </a:ext>
            </a:extLst>
          </p:cNvPr>
          <p:cNvSpPr>
            <a:spLocks noGrp="1"/>
          </p:cNvSpPr>
          <p:nvPr>
            <p:ph type="subTitle" idx="1"/>
          </p:nvPr>
        </p:nvSpPr>
        <p:spPr>
          <a:xfrm>
            <a:off x="8492359" y="4960137"/>
            <a:ext cx="3626069" cy="1463040"/>
          </a:xfrm>
        </p:spPr>
        <p:txBody>
          <a:bodyPr>
            <a:normAutofit/>
          </a:bodyPr>
          <a:lstStyle/>
          <a:p>
            <a:r>
              <a:rPr lang="en-US" sz="2300" dirty="0" smtClean="0"/>
              <a:t>Tatianna Williams</a:t>
            </a:r>
          </a:p>
          <a:p>
            <a:r>
              <a:rPr lang="en-US" sz="2300" dirty="0" smtClean="0"/>
              <a:t>Campus Coordinator, </a:t>
            </a:r>
          </a:p>
          <a:p>
            <a:r>
              <a:rPr lang="en-US" sz="2300" dirty="0" smtClean="0"/>
              <a:t>Student Success Center</a:t>
            </a:r>
          </a:p>
        </p:txBody>
      </p:sp>
    </p:spTree>
    <p:extLst>
      <p:ext uri="{BB962C8B-B14F-4D97-AF65-F5344CB8AC3E}">
        <p14:creationId xmlns:p14="http://schemas.microsoft.com/office/powerpoint/2010/main" val="1673463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2C894-BA01-CA45-A228-CDA19579554B}"/>
              </a:ext>
            </a:extLst>
          </p:cNvPr>
          <p:cNvSpPr>
            <a:spLocks noGrp="1"/>
          </p:cNvSpPr>
          <p:nvPr>
            <p:ph type="title"/>
          </p:nvPr>
        </p:nvSpPr>
        <p:spPr>
          <a:xfrm>
            <a:off x="1024128" y="585216"/>
            <a:ext cx="10419188" cy="1499616"/>
          </a:xfrm>
        </p:spPr>
        <p:txBody>
          <a:bodyPr>
            <a:normAutofit/>
          </a:bodyPr>
          <a:lstStyle/>
          <a:p>
            <a:r>
              <a:rPr lang="en-US" sz="8800" dirty="0"/>
              <a:t>TIPS AND TRICKS</a:t>
            </a:r>
            <a:endParaRPr lang="en-US" sz="4000" dirty="0"/>
          </a:p>
        </p:txBody>
      </p:sp>
      <p:sp>
        <p:nvSpPr>
          <p:cNvPr id="4" name="Oval 3">
            <a:extLst>
              <a:ext uri="{FF2B5EF4-FFF2-40B4-BE49-F238E27FC236}">
                <a16:creationId xmlns:a16="http://schemas.microsoft.com/office/drawing/2014/main" id="{27BE2AF1-163F-4A43-8B39-897D13AA9928}"/>
              </a:ext>
            </a:extLst>
          </p:cNvPr>
          <p:cNvSpPr/>
          <p:nvPr/>
        </p:nvSpPr>
        <p:spPr>
          <a:xfrm>
            <a:off x="1688355" y="2370338"/>
            <a:ext cx="9090734" cy="3622089"/>
          </a:xfrm>
          <a:prstGeom prst="ellips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500" dirty="0"/>
              <a:t>USE A CALENDAR </a:t>
            </a:r>
          </a:p>
          <a:p>
            <a:pPr algn="ctr"/>
            <a:endParaRPr lang="en-US" dirty="0"/>
          </a:p>
          <a:p>
            <a:pPr algn="ctr"/>
            <a:r>
              <a:rPr lang="en-US" dirty="0"/>
              <a:t>Using a calendar or planner helps you to see everything you’ve got going on. You can use paper, electronic, or both! Just write it down and reference it regularly. </a:t>
            </a:r>
          </a:p>
        </p:txBody>
      </p:sp>
      <p:sp>
        <p:nvSpPr>
          <p:cNvPr id="5" name="Rectangle 4">
            <a:extLst>
              <a:ext uri="{FF2B5EF4-FFF2-40B4-BE49-F238E27FC236}">
                <a16:creationId xmlns:a16="http://schemas.microsoft.com/office/drawing/2014/main" id="{290B19B7-A461-234F-8F95-E6EFA2653A57}"/>
              </a:ext>
            </a:extLst>
          </p:cNvPr>
          <p:cNvSpPr/>
          <p:nvPr/>
        </p:nvSpPr>
        <p:spPr>
          <a:xfrm>
            <a:off x="11011121" y="299710"/>
            <a:ext cx="864389" cy="805183"/>
          </a:xfrm>
          <a:prstGeom prst="rect">
            <a:avLst/>
          </a:prstGeom>
          <a:no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#1</a:t>
            </a:r>
          </a:p>
        </p:txBody>
      </p:sp>
    </p:spTree>
    <p:extLst>
      <p:ext uri="{BB962C8B-B14F-4D97-AF65-F5344CB8AC3E}">
        <p14:creationId xmlns:p14="http://schemas.microsoft.com/office/powerpoint/2010/main" val="1598730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2C894-BA01-CA45-A228-CDA19579554B}"/>
              </a:ext>
            </a:extLst>
          </p:cNvPr>
          <p:cNvSpPr>
            <a:spLocks noGrp="1"/>
          </p:cNvSpPr>
          <p:nvPr>
            <p:ph type="title"/>
          </p:nvPr>
        </p:nvSpPr>
        <p:spPr>
          <a:xfrm>
            <a:off x="1024128" y="585216"/>
            <a:ext cx="10419188" cy="1499616"/>
          </a:xfrm>
        </p:spPr>
        <p:txBody>
          <a:bodyPr>
            <a:normAutofit/>
          </a:bodyPr>
          <a:lstStyle/>
          <a:p>
            <a:r>
              <a:rPr lang="en-US" sz="8800" dirty="0"/>
              <a:t>TIPS AND TRICKS</a:t>
            </a:r>
            <a:endParaRPr lang="en-US" sz="4000" dirty="0"/>
          </a:p>
        </p:txBody>
      </p:sp>
      <p:sp>
        <p:nvSpPr>
          <p:cNvPr id="4" name="Oval 3">
            <a:extLst>
              <a:ext uri="{FF2B5EF4-FFF2-40B4-BE49-F238E27FC236}">
                <a16:creationId xmlns:a16="http://schemas.microsoft.com/office/drawing/2014/main" id="{27BE2AF1-163F-4A43-8B39-897D13AA9928}"/>
              </a:ext>
            </a:extLst>
          </p:cNvPr>
          <p:cNvSpPr/>
          <p:nvPr/>
        </p:nvSpPr>
        <p:spPr>
          <a:xfrm>
            <a:off x="1688355" y="2370338"/>
            <a:ext cx="9090734" cy="3622089"/>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t>IDENTIFY YOUR GOALS </a:t>
            </a:r>
          </a:p>
          <a:p>
            <a:pPr algn="ctr"/>
            <a:endParaRPr lang="en-US" dirty="0"/>
          </a:p>
          <a:p>
            <a:pPr algn="ctr"/>
            <a:r>
              <a:rPr lang="en-US" dirty="0"/>
              <a:t>Set your sights on your short-term and long-term goals. Keeping your goals in mind will help you to prioritize.</a:t>
            </a:r>
          </a:p>
        </p:txBody>
      </p:sp>
      <p:sp>
        <p:nvSpPr>
          <p:cNvPr id="6" name="Rectangle 5">
            <a:extLst>
              <a:ext uri="{FF2B5EF4-FFF2-40B4-BE49-F238E27FC236}">
                <a16:creationId xmlns:a16="http://schemas.microsoft.com/office/drawing/2014/main" id="{9C6BD79F-CEC5-A542-B36C-311F2A908DBE}"/>
              </a:ext>
            </a:extLst>
          </p:cNvPr>
          <p:cNvSpPr/>
          <p:nvPr/>
        </p:nvSpPr>
        <p:spPr>
          <a:xfrm>
            <a:off x="11011121" y="299710"/>
            <a:ext cx="864389" cy="805183"/>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#2</a:t>
            </a:r>
          </a:p>
        </p:txBody>
      </p:sp>
    </p:spTree>
    <p:extLst>
      <p:ext uri="{BB962C8B-B14F-4D97-AF65-F5344CB8AC3E}">
        <p14:creationId xmlns:p14="http://schemas.microsoft.com/office/powerpoint/2010/main" val="2197738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2C894-BA01-CA45-A228-CDA19579554B}"/>
              </a:ext>
            </a:extLst>
          </p:cNvPr>
          <p:cNvSpPr>
            <a:spLocks noGrp="1"/>
          </p:cNvSpPr>
          <p:nvPr>
            <p:ph type="title"/>
          </p:nvPr>
        </p:nvSpPr>
        <p:spPr>
          <a:xfrm>
            <a:off x="1024128" y="585216"/>
            <a:ext cx="10419188" cy="1499616"/>
          </a:xfrm>
        </p:spPr>
        <p:txBody>
          <a:bodyPr>
            <a:normAutofit/>
          </a:bodyPr>
          <a:lstStyle/>
          <a:p>
            <a:r>
              <a:rPr lang="en-US" sz="8800" dirty="0"/>
              <a:t>TIPS AND TRICKS</a:t>
            </a:r>
            <a:endParaRPr lang="en-US" sz="4000" dirty="0"/>
          </a:p>
        </p:txBody>
      </p:sp>
      <p:sp>
        <p:nvSpPr>
          <p:cNvPr id="4" name="Oval 3">
            <a:extLst>
              <a:ext uri="{FF2B5EF4-FFF2-40B4-BE49-F238E27FC236}">
                <a16:creationId xmlns:a16="http://schemas.microsoft.com/office/drawing/2014/main" id="{27BE2AF1-163F-4A43-8B39-897D13AA9928}"/>
              </a:ext>
            </a:extLst>
          </p:cNvPr>
          <p:cNvSpPr/>
          <p:nvPr/>
        </p:nvSpPr>
        <p:spPr>
          <a:xfrm>
            <a:off x="1688355" y="2370338"/>
            <a:ext cx="9090734" cy="3622089"/>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PRIORITIZE</a:t>
            </a:r>
          </a:p>
          <a:p>
            <a:pPr algn="ctr"/>
            <a:endParaRPr lang="en-US" dirty="0"/>
          </a:p>
          <a:p>
            <a:pPr algn="ctr"/>
            <a:r>
              <a:rPr lang="en-US" dirty="0"/>
              <a:t>Choose to spend time on the things that will help you get closer to your goals. You’ve only got 168 hours each week.  </a:t>
            </a:r>
          </a:p>
        </p:txBody>
      </p:sp>
      <p:sp>
        <p:nvSpPr>
          <p:cNvPr id="6" name="Rectangle 5">
            <a:extLst>
              <a:ext uri="{FF2B5EF4-FFF2-40B4-BE49-F238E27FC236}">
                <a16:creationId xmlns:a16="http://schemas.microsoft.com/office/drawing/2014/main" id="{010EC82D-D0A8-D54D-A58B-DA00D9E4879B}"/>
              </a:ext>
            </a:extLst>
          </p:cNvPr>
          <p:cNvSpPr/>
          <p:nvPr/>
        </p:nvSpPr>
        <p:spPr>
          <a:xfrm>
            <a:off x="11011121" y="299710"/>
            <a:ext cx="864389" cy="805183"/>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#3</a:t>
            </a:r>
          </a:p>
        </p:txBody>
      </p:sp>
    </p:spTree>
    <p:extLst>
      <p:ext uri="{BB962C8B-B14F-4D97-AF65-F5344CB8AC3E}">
        <p14:creationId xmlns:p14="http://schemas.microsoft.com/office/powerpoint/2010/main" val="1966990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2C894-BA01-CA45-A228-CDA19579554B}"/>
              </a:ext>
            </a:extLst>
          </p:cNvPr>
          <p:cNvSpPr>
            <a:spLocks noGrp="1"/>
          </p:cNvSpPr>
          <p:nvPr>
            <p:ph type="title"/>
          </p:nvPr>
        </p:nvSpPr>
        <p:spPr>
          <a:xfrm>
            <a:off x="1024128" y="585216"/>
            <a:ext cx="10419188" cy="1499616"/>
          </a:xfrm>
        </p:spPr>
        <p:txBody>
          <a:bodyPr>
            <a:normAutofit/>
          </a:bodyPr>
          <a:lstStyle/>
          <a:p>
            <a:r>
              <a:rPr lang="en-US" sz="8800" dirty="0"/>
              <a:t>TIPS AND TRICKS</a:t>
            </a:r>
            <a:endParaRPr lang="en-US" sz="4000" dirty="0"/>
          </a:p>
        </p:txBody>
      </p:sp>
      <p:sp>
        <p:nvSpPr>
          <p:cNvPr id="4" name="Oval 3">
            <a:extLst>
              <a:ext uri="{FF2B5EF4-FFF2-40B4-BE49-F238E27FC236}">
                <a16:creationId xmlns:a16="http://schemas.microsoft.com/office/drawing/2014/main" id="{27BE2AF1-163F-4A43-8B39-897D13AA9928}"/>
              </a:ext>
            </a:extLst>
          </p:cNvPr>
          <p:cNvSpPr/>
          <p:nvPr/>
        </p:nvSpPr>
        <p:spPr>
          <a:xfrm>
            <a:off x="1688355" y="2370338"/>
            <a:ext cx="9090734" cy="3622089"/>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STUDY ENOUGH</a:t>
            </a:r>
          </a:p>
          <a:p>
            <a:pPr algn="ctr"/>
            <a:endParaRPr lang="en-US" dirty="0"/>
          </a:p>
          <a:p>
            <a:pPr algn="ctr"/>
            <a:r>
              <a:rPr lang="en-US" dirty="0"/>
              <a:t>The golden rule says: for every 1 hour you spend in class, you should spend 2 hours studying outside of class. Keep this in mind when planning out your time!</a:t>
            </a:r>
          </a:p>
        </p:txBody>
      </p:sp>
      <p:sp>
        <p:nvSpPr>
          <p:cNvPr id="6" name="Rectangle 5">
            <a:extLst>
              <a:ext uri="{FF2B5EF4-FFF2-40B4-BE49-F238E27FC236}">
                <a16:creationId xmlns:a16="http://schemas.microsoft.com/office/drawing/2014/main" id="{3C0CF2EF-0130-2241-BBE1-7AEF85A2246D}"/>
              </a:ext>
            </a:extLst>
          </p:cNvPr>
          <p:cNvSpPr/>
          <p:nvPr/>
        </p:nvSpPr>
        <p:spPr>
          <a:xfrm>
            <a:off x="11011121" y="299710"/>
            <a:ext cx="864389" cy="805183"/>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#4</a:t>
            </a:r>
          </a:p>
        </p:txBody>
      </p:sp>
    </p:spTree>
    <p:extLst>
      <p:ext uri="{BB962C8B-B14F-4D97-AF65-F5344CB8AC3E}">
        <p14:creationId xmlns:p14="http://schemas.microsoft.com/office/powerpoint/2010/main" val="965363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2C894-BA01-CA45-A228-CDA19579554B}"/>
              </a:ext>
            </a:extLst>
          </p:cNvPr>
          <p:cNvSpPr>
            <a:spLocks noGrp="1"/>
          </p:cNvSpPr>
          <p:nvPr>
            <p:ph type="title"/>
          </p:nvPr>
        </p:nvSpPr>
        <p:spPr>
          <a:xfrm>
            <a:off x="1024128" y="585216"/>
            <a:ext cx="10419188" cy="1499616"/>
          </a:xfrm>
        </p:spPr>
        <p:txBody>
          <a:bodyPr>
            <a:normAutofit/>
          </a:bodyPr>
          <a:lstStyle/>
          <a:p>
            <a:r>
              <a:rPr lang="en-US" sz="8800" dirty="0"/>
              <a:t>TIPS AND TRICKS</a:t>
            </a:r>
            <a:endParaRPr lang="en-US" sz="4000" dirty="0"/>
          </a:p>
        </p:txBody>
      </p:sp>
      <p:sp>
        <p:nvSpPr>
          <p:cNvPr id="4" name="Oval 3">
            <a:extLst>
              <a:ext uri="{FF2B5EF4-FFF2-40B4-BE49-F238E27FC236}">
                <a16:creationId xmlns:a16="http://schemas.microsoft.com/office/drawing/2014/main" id="{27BE2AF1-163F-4A43-8B39-897D13AA9928}"/>
              </a:ext>
            </a:extLst>
          </p:cNvPr>
          <p:cNvSpPr/>
          <p:nvPr/>
        </p:nvSpPr>
        <p:spPr>
          <a:xfrm>
            <a:off x="1688355" y="2370338"/>
            <a:ext cx="9090734" cy="3622089"/>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CHUNK IT</a:t>
            </a:r>
          </a:p>
          <a:p>
            <a:pPr algn="ctr"/>
            <a:endParaRPr lang="en-US" dirty="0"/>
          </a:p>
          <a:p>
            <a:pPr algn="ctr"/>
            <a:r>
              <a:rPr lang="en-US" dirty="0"/>
              <a:t>Carve out chunks of time in your calendar and use them to study. Studying several times for a couple hours each time is more effective than studying for an entire day straight</a:t>
            </a:r>
            <a:r>
              <a:rPr lang="en-US" dirty="0" smtClean="0"/>
              <a:t>. </a:t>
            </a:r>
            <a:endParaRPr lang="en-US" dirty="0"/>
          </a:p>
        </p:txBody>
      </p:sp>
      <p:sp>
        <p:nvSpPr>
          <p:cNvPr id="6" name="Rectangle 5">
            <a:extLst>
              <a:ext uri="{FF2B5EF4-FFF2-40B4-BE49-F238E27FC236}">
                <a16:creationId xmlns:a16="http://schemas.microsoft.com/office/drawing/2014/main" id="{2F9A2D86-A5E0-704D-99BF-BE7AC01A0EB6}"/>
              </a:ext>
            </a:extLst>
          </p:cNvPr>
          <p:cNvSpPr/>
          <p:nvPr/>
        </p:nvSpPr>
        <p:spPr>
          <a:xfrm>
            <a:off x="11011121" y="299710"/>
            <a:ext cx="864389" cy="805183"/>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#5</a:t>
            </a:r>
          </a:p>
        </p:txBody>
      </p:sp>
      <p:sp>
        <p:nvSpPr>
          <p:cNvPr id="3" name="TextBox 2"/>
          <p:cNvSpPr txBox="1"/>
          <p:nvPr/>
        </p:nvSpPr>
        <p:spPr>
          <a:xfrm>
            <a:off x="1159604" y="6145630"/>
            <a:ext cx="10148236" cy="584775"/>
          </a:xfrm>
          <a:prstGeom prst="rect">
            <a:avLst/>
          </a:prstGeom>
          <a:noFill/>
        </p:spPr>
        <p:txBody>
          <a:bodyPr wrap="square" rtlCol="0">
            <a:spAutoFit/>
          </a:bodyPr>
          <a:lstStyle/>
          <a:p>
            <a:pPr algn="ctr"/>
            <a:r>
              <a:rPr lang="en-US" sz="1600" dirty="0" smtClean="0"/>
              <a:t>* Use this tip for large assignments, too. Breaking them into smaller tasks helps to make them more manageable and allows you to allocate the appropriate amount of time to get everything done. </a:t>
            </a:r>
            <a:endParaRPr lang="en-US" sz="1600" dirty="0"/>
          </a:p>
        </p:txBody>
      </p:sp>
    </p:spTree>
    <p:extLst>
      <p:ext uri="{BB962C8B-B14F-4D97-AF65-F5344CB8AC3E}">
        <p14:creationId xmlns:p14="http://schemas.microsoft.com/office/powerpoint/2010/main" val="1135903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2C894-BA01-CA45-A228-CDA19579554B}"/>
              </a:ext>
            </a:extLst>
          </p:cNvPr>
          <p:cNvSpPr>
            <a:spLocks noGrp="1"/>
          </p:cNvSpPr>
          <p:nvPr>
            <p:ph type="title"/>
          </p:nvPr>
        </p:nvSpPr>
        <p:spPr>
          <a:xfrm>
            <a:off x="1024128" y="585216"/>
            <a:ext cx="10419188" cy="1499616"/>
          </a:xfrm>
        </p:spPr>
        <p:txBody>
          <a:bodyPr>
            <a:normAutofit/>
          </a:bodyPr>
          <a:lstStyle/>
          <a:p>
            <a:r>
              <a:rPr lang="en-US" sz="8800" dirty="0"/>
              <a:t>TIPS AND TRICKS</a:t>
            </a:r>
            <a:endParaRPr lang="en-US" sz="4000" dirty="0"/>
          </a:p>
        </p:txBody>
      </p:sp>
      <p:sp>
        <p:nvSpPr>
          <p:cNvPr id="4" name="Oval 3">
            <a:extLst>
              <a:ext uri="{FF2B5EF4-FFF2-40B4-BE49-F238E27FC236}">
                <a16:creationId xmlns:a16="http://schemas.microsoft.com/office/drawing/2014/main" id="{27BE2AF1-163F-4A43-8B39-897D13AA9928}"/>
              </a:ext>
            </a:extLst>
          </p:cNvPr>
          <p:cNvSpPr/>
          <p:nvPr/>
        </p:nvSpPr>
        <p:spPr>
          <a:xfrm>
            <a:off x="1688355" y="2370338"/>
            <a:ext cx="9090734" cy="3622089"/>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smtClean="0"/>
              <a:t>ORGANIZE</a:t>
            </a:r>
            <a:endParaRPr lang="en-US" sz="6000" dirty="0"/>
          </a:p>
          <a:p>
            <a:pPr algn="ctr"/>
            <a:endParaRPr lang="en-US" dirty="0"/>
          </a:p>
          <a:p>
            <a:pPr algn="ctr"/>
            <a:r>
              <a:rPr lang="en-US" dirty="0"/>
              <a:t>Keep a different notebook for each class and </a:t>
            </a:r>
            <a:r>
              <a:rPr lang="en-US" dirty="0" smtClean="0"/>
              <a:t>folders/binders </a:t>
            </a:r>
            <a:r>
              <a:rPr lang="en-US" dirty="0"/>
              <a:t>for loose handouts. This will keep you organized and cut down on time looking for notes and materials when you need them!</a:t>
            </a:r>
          </a:p>
        </p:txBody>
      </p:sp>
      <p:sp>
        <p:nvSpPr>
          <p:cNvPr id="6" name="Rectangle 5">
            <a:extLst>
              <a:ext uri="{FF2B5EF4-FFF2-40B4-BE49-F238E27FC236}">
                <a16:creationId xmlns:a16="http://schemas.microsoft.com/office/drawing/2014/main" id="{4C4E862D-AED6-0B4F-9703-DB04450A6FC8}"/>
              </a:ext>
            </a:extLst>
          </p:cNvPr>
          <p:cNvSpPr/>
          <p:nvPr/>
        </p:nvSpPr>
        <p:spPr>
          <a:xfrm>
            <a:off x="11011121" y="299710"/>
            <a:ext cx="864389" cy="805183"/>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#6</a:t>
            </a:r>
          </a:p>
        </p:txBody>
      </p:sp>
    </p:spTree>
    <p:extLst>
      <p:ext uri="{BB962C8B-B14F-4D97-AF65-F5344CB8AC3E}">
        <p14:creationId xmlns:p14="http://schemas.microsoft.com/office/powerpoint/2010/main" val="1215222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2C894-BA01-CA45-A228-CDA19579554B}"/>
              </a:ext>
            </a:extLst>
          </p:cNvPr>
          <p:cNvSpPr>
            <a:spLocks noGrp="1"/>
          </p:cNvSpPr>
          <p:nvPr>
            <p:ph type="title"/>
          </p:nvPr>
        </p:nvSpPr>
        <p:spPr>
          <a:xfrm>
            <a:off x="1024128" y="585216"/>
            <a:ext cx="10419188" cy="1499616"/>
          </a:xfrm>
        </p:spPr>
        <p:txBody>
          <a:bodyPr>
            <a:normAutofit/>
          </a:bodyPr>
          <a:lstStyle/>
          <a:p>
            <a:r>
              <a:rPr lang="en-US" sz="8800" dirty="0"/>
              <a:t>TIPS AND TRICKS</a:t>
            </a:r>
            <a:endParaRPr lang="en-US" sz="4000" dirty="0"/>
          </a:p>
        </p:txBody>
      </p:sp>
      <p:sp>
        <p:nvSpPr>
          <p:cNvPr id="4" name="Oval 3">
            <a:extLst>
              <a:ext uri="{FF2B5EF4-FFF2-40B4-BE49-F238E27FC236}">
                <a16:creationId xmlns:a16="http://schemas.microsoft.com/office/drawing/2014/main" id="{27BE2AF1-163F-4A43-8B39-897D13AA9928}"/>
              </a:ext>
            </a:extLst>
          </p:cNvPr>
          <p:cNvSpPr/>
          <p:nvPr/>
        </p:nvSpPr>
        <p:spPr>
          <a:xfrm>
            <a:off x="1688355" y="2370338"/>
            <a:ext cx="9090734" cy="3622089"/>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ASK FOR HELP</a:t>
            </a:r>
          </a:p>
          <a:p>
            <a:pPr algn="ctr"/>
            <a:endParaRPr lang="en-US" dirty="0"/>
          </a:p>
          <a:p>
            <a:pPr algn="ctr"/>
            <a:r>
              <a:rPr lang="en-US" dirty="0"/>
              <a:t>If you need help with strategies to better manage your time, make an appointment with an Academic Coach in the Success Center. </a:t>
            </a:r>
          </a:p>
        </p:txBody>
      </p:sp>
      <p:sp>
        <p:nvSpPr>
          <p:cNvPr id="6" name="Rectangle 5">
            <a:extLst>
              <a:ext uri="{FF2B5EF4-FFF2-40B4-BE49-F238E27FC236}">
                <a16:creationId xmlns:a16="http://schemas.microsoft.com/office/drawing/2014/main" id="{FD764CD0-E96C-A94F-B450-44BD6B9AF68D}"/>
              </a:ext>
            </a:extLst>
          </p:cNvPr>
          <p:cNvSpPr/>
          <p:nvPr/>
        </p:nvSpPr>
        <p:spPr>
          <a:xfrm>
            <a:off x="11011121" y="299710"/>
            <a:ext cx="864389" cy="805183"/>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#7</a:t>
            </a:r>
          </a:p>
        </p:txBody>
      </p:sp>
    </p:spTree>
    <p:extLst>
      <p:ext uri="{BB962C8B-B14F-4D97-AF65-F5344CB8AC3E}">
        <p14:creationId xmlns:p14="http://schemas.microsoft.com/office/powerpoint/2010/main" val="2024666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461238" y="4890316"/>
            <a:ext cx="11343288" cy="1140178"/>
            <a:chOff x="336946" y="5238045"/>
            <a:chExt cx="11343288" cy="1140178"/>
          </a:xfrm>
        </p:grpSpPr>
        <p:grpSp>
          <p:nvGrpSpPr>
            <p:cNvPr id="13" name="Group 12">
              <a:extLst>
                <a:ext uri="{FF2B5EF4-FFF2-40B4-BE49-F238E27FC236}">
                  <a16:creationId xmlns:a16="http://schemas.microsoft.com/office/drawing/2014/main" id="{089076E3-5098-754A-937D-8F7078346180}"/>
                </a:ext>
              </a:extLst>
            </p:cNvPr>
            <p:cNvGrpSpPr/>
            <p:nvPr/>
          </p:nvGrpSpPr>
          <p:grpSpPr>
            <a:xfrm>
              <a:off x="336946" y="5238045"/>
              <a:ext cx="2963390" cy="1140178"/>
              <a:chOff x="1522183" y="5238045"/>
              <a:chExt cx="2963390" cy="1140178"/>
            </a:xfrm>
            <a:solidFill>
              <a:schemeClr val="accent1"/>
            </a:solidFill>
          </p:grpSpPr>
          <p:sp>
            <p:nvSpPr>
              <p:cNvPr id="8" name="Chevron 7">
                <a:extLst>
                  <a:ext uri="{FF2B5EF4-FFF2-40B4-BE49-F238E27FC236}">
                    <a16:creationId xmlns:a16="http://schemas.microsoft.com/office/drawing/2014/main" id="{29ACDCD0-B040-994B-9FE5-0E84E6D28F1A}"/>
                  </a:ext>
                </a:extLst>
              </p:cNvPr>
              <p:cNvSpPr/>
              <p:nvPr/>
            </p:nvSpPr>
            <p:spPr>
              <a:xfrm>
                <a:off x="1584329" y="5238045"/>
                <a:ext cx="2901244" cy="1140178"/>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hevron 4">
                <a:extLst>
                  <a:ext uri="{FF2B5EF4-FFF2-40B4-BE49-F238E27FC236}">
                    <a16:creationId xmlns:a16="http://schemas.microsoft.com/office/drawing/2014/main" id="{0A6F58EA-A314-8E4D-A260-DCE9406582BA}"/>
                  </a:ext>
                </a:extLst>
              </p:cNvPr>
              <p:cNvSpPr/>
              <p:nvPr/>
            </p:nvSpPr>
            <p:spPr>
              <a:xfrm>
                <a:off x="1522183" y="5238045"/>
                <a:ext cx="2901244" cy="1140178"/>
              </a:xfrm>
              <a:prstGeom prst="chevron">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Flanagan</a:t>
                </a:r>
              </a:p>
              <a:p>
                <a:pPr algn="ctr"/>
                <a:r>
                  <a:rPr lang="en-US" dirty="0" smtClean="0"/>
                  <a:t>333-7440</a:t>
                </a:r>
                <a:endParaRPr lang="en-US" dirty="0"/>
              </a:p>
            </p:txBody>
          </p:sp>
        </p:grpSp>
        <p:grpSp>
          <p:nvGrpSpPr>
            <p:cNvPr id="11" name="Group 10">
              <a:extLst>
                <a:ext uri="{FF2B5EF4-FFF2-40B4-BE49-F238E27FC236}">
                  <a16:creationId xmlns:a16="http://schemas.microsoft.com/office/drawing/2014/main" id="{2A3932B8-E124-2F43-9420-3F84B2005EAC}"/>
                </a:ext>
              </a:extLst>
            </p:cNvPr>
            <p:cNvGrpSpPr/>
            <p:nvPr/>
          </p:nvGrpSpPr>
          <p:grpSpPr>
            <a:xfrm>
              <a:off x="5946444" y="5238045"/>
              <a:ext cx="2963390" cy="1140178"/>
              <a:chOff x="7741037" y="5238045"/>
              <a:chExt cx="2963390" cy="1140178"/>
            </a:xfrm>
          </p:grpSpPr>
          <p:sp>
            <p:nvSpPr>
              <p:cNvPr id="10" name="Chevron 9">
                <a:extLst>
                  <a:ext uri="{FF2B5EF4-FFF2-40B4-BE49-F238E27FC236}">
                    <a16:creationId xmlns:a16="http://schemas.microsoft.com/office/drawing/2014/main" id="{CBDB70D3-4322-6C40-947C-3A9A304BDF22}"/>
                  </a:ext>
                </a:extLst>
              </p:cNvPr>
              <p:cNvSpPr/>
              <p:nvPr/>
            </p:nvSpPr>
            <p:spPr>
              <a:xfrm>
                <a:off x="7803183" y="5238045"/>
                <a:ext cx="2901244" cy="1140178"/>
              </a:xfrm>
              <a:prstGeom prst="chevron">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hevron 6">
                <a:extLst>
                  <a:ext uri="{FF2B5EF4-FFF2-40B4-BE49-F238E27FC236}">
                    <a16:creationId xmlns:a16="http://schemas.microsoft.com/office/drawing/2014/main" id="{A8398E4E-AA37-B44E-ABF6-BD3A4D5FD203}"/>
                  </a:ext>
                </a:extLst>
              </p:cNvPr>
              <p:cNvSpPr/>
              <p:nvPr/>
            </p:nvSpPr>
            <p:spPr>
              <a:xfrm>
                <a:off x="7741037" y="5238045"/>
                <a:ext cx="2901244" cy="1140178"/>
              </a:xfrm>
              <a:prstGeom prst="chevron">
                <a:avLst/>
              </a:prstGeom>
              <a:solidFill>
                <a:schemeClr val="accent6"/>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Liston</a:t>
                </a:r>
              </a:p>
              <a:p>
                <a:pPr algn="ctr"/>
                <a:r>
                  <a:rPr lang="en-US" dirty="0" smtClean="0"/>
                  <a:t>455-6116</a:t>
                </a:r>
                <a:endParaRPr lang="en-US" dirty="0"/>
              </a:p>
            </p:txBody>
          </p:sp>
        </p:grpSp>
        <p:grpSp>
          <p:nvGrpSpPr>
            <p:cNvPr id="12" name="Group 11">
              <a:extLst>
                <a:ext uri="{FF2B5EF4-FFF2-40B4-BE49-F238E27FC236}">
                  <a16:creationId xmlns:a16="http://schemas.microsoft.com/office/drawing/2014/main" id="{0A879290-CD6A-5341-AC57-CABA230453BD}"/>
                </a:ext>
              </a:extLst>
            </p:cNvPr>
            <p:cNvGrpSpPr/>
            <p:nvPr/>
          </p:nvGrpSpPr>
          <p:grpSpPr>
            <a:xfrm>
              <a:off x="3107346" y="5238045"/>
              <a:ext cx="2963390" cy="1140178"/>
              <a:chOff x="4645377" y="5238045"/>
              <a:chExt cx="2963390" cy="1140178"/>
            </a:xfrm>
          </p:grpSpPr>
          <p:sp>
            <p:nvSpPr>
              <p:cNvPr id="9" name="Chevron 8">
                <a:extLst>
                  <a:ext uri="{FF2B5EF4-FFF2-40B4-BE49-F238E27FC236}">
                    <a16:creationId xmlns:a16="http://schemas.microsoft.com/office/drawing/2014/main" id="{04E1F1DC-E3A9-6A45-A144-30F878A4D43C}"/>
                  </a:ext>
                </a:extLst>
              </p:cNvPr>
              <p:cNvSpPr/>
              <p:nvPr/>
            </p:nvSpPr>
            <p:spPr>
              <a:xfrm>
                <a:off x="4707523" y="5238045"/>
                <a:ext cx="2901244" cy="1140178"/>
              </a:xfrm>
              <a:prstGeom prst="chevron">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hevron 5">
                <a:extLst>
                  <a:ext uri="{FF2B5EF4-FFF2-40B4-BE49-F238E27FC236}">
                    <a16:creationId xmlns:a16="http://schemas.microsoft.com/office/drawing/2014/main" id="{A9DC2670-452C-A14B-ACD9-EC4B0ABC3735}"/>
                  </a:ext>
                </a:extLst>
              </p:cNvPr>
              <p:cNvSpPr/>
              <p:nvPr/>
            </p:nvSpPr>
            <p:spPr>
              <a:xfrm>
                <a:off x="4645377" y="5238045"/>
                <a:ext cx="2901244" cy="1140178"/>
              </a:xfrm>
              <a:prstGeom prst="chevron">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Knight</a:t>
                </a:r>
              </a:p>
              <a:p>
                <a:pPr algn="ctr"/>
                <a:r>
                  <a:rPr lang="en-US" dirty="0" smtClean="0"/>
                  <a:t>825-1170</a:t>
                </a:r>
                <a:endParaRPr lang="en-US" dirty="0"/>
              </a:p>
            </p:txBody>
          </p:sp>
        </p:grpSp>
        <p:grpSp>
          <p:nvGrpSpPr>
            <p:cNvPr id="14" name="Group 13">
              <a:extLst>
                <a:ext uri="{FF2B5EF4-FFF2-40B4-BE49-F238E27FC236}">
                  <a16:creationId xmlns:a16="http://schemas.microsoft.com/office/drawing/2014/main" id="{0A879290-CD6A-5341-AC57-CABA230453BD}"/>
                </a:ext>
              </a:extLst>
            </p:cNvPr>
            <p:cNvGrpSpPr/>
            <p:nvPr/>
          </p:nvGrpSpPr>
          <p:grpSpPr>
            <a:xfrm>
              <a:off x="8716844" y="5238045"/>
              <a:ext cx="2963390" cy="1140178"/>
              <a:chOff x="4645377" y="5238045"/>
              <a:chExt cx="2963390" cy="1140178"/>
            </a:xfrm>
          </p:grpSpPr>
          <p:sp>
            <p:nvSpPr>
              <p:cNvPr id="15" name="Chevron 14">
                <a:extLst>
                  <a:ext uri="{FF2B5EF4-FFF2-40B4-BE49-F238E27FC236}">
                    <a16:creationId xmlns:a16="http://schemas.microsoft.com/office/drawing/2014/main" id="{04E1F1DC-E3A9-6A45-A144-30F878A4D43C}"/>
                  </a:ext>
                </a:extLst>
              </p:cNvPr>
              <p:cNvSpPr/>
              <p:nvPr/>
            </p:nvSpPr>
            <p:spPr>
              <a:xfrm>
                <a:off x="4707523" y="5238045"/>
                <a:ext cx="2901244" cy="1140178"/>
              </a:xfrm>
              <a:prstGeom prst="chevron">
                <a:avLst/>
              </a:prstGeom>
              <a:solidFill>
                <a:schemeClr val="accent5">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hevron 15">
                <a:extLst>
                  <a:ext uri="{FF2B5EF4-FFF2-40B4-BE49-F238E27FC236}">
                    <a16:creationId xmlns:a16="http://schemas.microsoft.com/office/drawing/2014/main" id="{A9DC2670-452C-A14B-ACD9-EC4B0ABC3735}"/>
                  </a:ext>
                </a:extLst>
              </p:cNvPr>
              <p:cNvSpPr/>
              <p:nvPr/>
            </p:nvSpPr>
            <p:spPr>
              <a:xfrm>
                <a:off x="4645377" y="5238045"/>
                <a:ext cx="2901244" cy="1140178"/>
              </a:xfrm>
              <a:prstGeom prst="chevron">
                <a:avLst/>
              </a:prstGeom>
              <a:solidFill>
                <a:schemeClr val="accent5"/>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Newport</a:t>
                </a:r>
              </a:p>
              <a:p>
                <a:pPr algn="ctr"/>
                <a:r>
                  <a:rPr lang="en-US" dirty="0" smtClean="0"/>
                  <a:t>851-1701</a:t>
                </a:r>
                <a:endParaRPr lang="en-US" dirty="0"/>
              </a:p>
            </p:txBody>
          </p:sp>
        </p:grpSp>
      </p:grpSp>
      <p:sp>
        <p:nvSpPr>
          <p:cNvPr id="3" name="Rectangle 2"/>
          <p:cNvSpPr/>
          <p:nvPr/>
        </p:nvSpPr>
        <p:spPr>
          <a:xfrm>
            <a:off x="1751816" y="834639"/>
            <a:ext cx="8886423" cy="3785652"/>
          </a:xfrm>
          <a:prstGeom prst="rect">
            <a:avLst/>
          </a:prstGeom>
        </p:spPr>
        <p:txBody>
          <a:bodyPr wrap="square">
            <a:spAutoFit/>
          </a:bodyPr>
          <a:lstStyle/>
          <a:p>
            <a:pPr algn="ctr"/>
            <a:r>
              <a:rPr lang="en-US" sz="4000" dirty="0" smtClean="0"/>
              <a:t>You can schedule an individual workshop online at </a:t>
            </a:r>
            <a:r>
              <a:rPr lang="en-US" sz="4000" dirty="0" smtClean="0">
                <a:hlinkClick r:id="rId3"/>
              </a:rPr>
              <a:t>www.ccri.edu/success</a:t>
            </a:r>
            <a:r>
              <a:rPr lang="en-US" sz="4000" dirty="0" smtClean="0"/>
              <a:t> then click Schedule Tutoring &amp; Workshops to log-in and search for a time that works for you.  </a:t>
            </a:r>
            <a:endParaRPr lang="en-US" sz="4000" dirty="0"/>
          </a:p>
        </p:txBody>
      </p:sp>
    </p:spTree>
    <p:extLst>
      <p:ext uri="{BB962C8B-B14F-4D97-AF65-F5344CB8AC3E}">
        <p14:creationId xmlns:p14="http://schemas.microsoft.com/office/powerpoint/2010/main" val="11202004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1">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E736489A-00C3-4E0A-AAA8-D4D3127BA5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{39452D06-79CA-B946-9AD7-8E344ED715FB}tf10001061</Template>
  <TotalTime>321</TotalTime>
  <Words>339</Words>
  <Application>Microsoft Office PowerPoint</Application>
  <PresentationFormat>Widescreen</PresentationFormat>
  <Paragraphs>50</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Tw Cen MT</vt:lpstr>
      <vt:lpstr>Tw Cen MT Condensed</vt:lpstr>
      <vt:lpstr>Wingdings 3</vt:lpstr>
      <vt:lpstr>Integral</vt:lpstr>
      <vt:lpstr>Time and organizational management</vt:lpstr>
      <vt:lpstr>TIPS AND TRICKS</vt:lpstr>
      <vt:lpstr>TIPS AND TRICKS</vt:lpstr>
      <vt:lpstr>TIPS AND TRICKS</vt:lpstr>
      <vt:lpstr>TIPS AND TRICKS</vt:lpstr>
      <vt:lpstr>TIPS AND TRICKS</vt:lpstr>
      <vt:lpstr>TIPS AND TRICKS</vt:lpstr>
      <vt:lpstr>TIPS AND TRICKS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and organizational management</dc:title>
  <dc:creator>Tatianna Williams</dc:creator>
  <cp:lastModifiedBy>Williams, Tatianna</cp:lastModifiedBy>
  <cp:revision>61</cp:revision>
  <dcterms:created xsi:type="dcterms:W3CDTF">2019-08-29T22:56:12Z</dcterms:created>
  <dcterms:modified xsi:type="dcterms:W3CDTF">2019-09-20T19:19:36Z</dcterms:modified>
</cp:coreProperties>
</file>