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7" r:id="rId4"/>
  </p:sldMasterIdLst>
  <p:notesMasterIdLst>
    <p:notesMasterId r:id="rId17"/>
  </p:notesMasterIdLst>
  <p:sldIdLst>
    <p:sldId id="256" r:id="rId5"/>
    <p:sldId id="257" r:id="rId6"/>
    <p:sldId id="259" r:id="rId7"/>
    <p:sldId id="260" r:id="rId8"/>
    <p:sldId id="261" r:id="rId9"/>
    <p:sldId id="262" r:id="rId10"/>
    <p:sldId id="258" r:id="rId11"/>
    <p:sldId id="263" r:id="rId12"/>
    <p:sldId id="265" r:id="rId13"/>
    <p:sldId id="267" r:id="rId14"/>
    <p:sldId id="266" r:id="rId15"/>
    <p:sldId id="26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395" autoAdjust="0"/>
  </p:normalViewPr>
  <p:slideViewPr>
    <p:cSldViewPr snapToGrid="0">
      <p:cViewPr varScale="1">
        <p:scale>
          <a:sx n="101" d="100"/>
          <a:sy n="101" d="100"/>
        </p:scale>
        <p:origin x="138"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08C9F6-AB05-43CD-BA77-6877151C237C}"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B6672E-DDA7-4F81-BE19-04B0E842A978}" type="slidenum">
              <a:rPr lang="en-US" smtClean="0"/>
              <a:t>‹#›</a:t>
            </a:fld>
            <a:endParaRPr lang="en-US"/>
          </a:p>
        </p:txBody>
      </p:sp>
    </p:spTree>
    <p:extLst>
      <p:ext uri="{BB962C8B-B14F-4D97-AF65-F5344CB8AC3E}">
        <p14:creationId xmlns:p14="http://schemas.microsoft.com/office/powerpoint/2010/main" val="181929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DBB6672E-DDA7-4F81-BE19-04B0E842A978}" type="slidenum">
              <a:rPr lang="en-US" smtClean="0"/>
              <a:t>2</a:t>
            </a:fld>
            <a:endParaRPr lang="en-US"/>
          </a:p>
        </p:txBody>
      </p:sp>
    </p:spTree>
    <p:extLst>
      <p:ext uri="{BB962C8B-B14F-4D97-AF65-F5344CB8AC3E}">
        <p14:creationId xmlns:p14="http://schemas.microsoft.com/office/powerpoint/2010/main" val="3256112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6672E-DDA7-4F81-BE19-04B0E842A978}" type="slidenum">
              <a:rPr lang="en-US" smtClean="0"/>
              <a:t>6</a:t>
            </a:fld>
            <a:endParaRPr lang="en-US"/>
          </a:p>
        </p:txBody>
      </p:sp>
    </p:spTree>
    <p:extLst>
      <p:ext uri="{BB962C8B-B14F-4D97-AF65-F5344CB8AC3E}">
        <p14:creationId xmlns:p14="http://schemas.microsoft.com/office/powerpoint/2010/main" val="2830141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3749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10/1/2019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69548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82809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smtClean="0"/>
              <a:pPr/>
              <a:t>10/1/2019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0679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97911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80216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23011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5195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10/1/2019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7726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10/1/2019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30030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10/1/2019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76798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10/1/2019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67446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10/1/2019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88982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smtClean="0"/>
              <a:pPr/>
              <a:t>10/1/2019</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037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smtClean="0"/>
              <a:pPr/>
              <a:t>10/1/2019</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1715775"/>
      </p:ext>
    </p:extLst>
  </p:cSld>
  <p:clrMap bg1="dk1" tx1="lt1" bg2="dk2"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y9momqG4aN8"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mindbodygreen.com/0-18510/5-mini-meditations-you-can-do-in-1-minute.html" TargetMode="External"/><Relationship Id="rId7" Type="http://schemas.openxmlformats.org/officeDocument/2006/relationships/hyperlink" Target="https://www.usnews.com/education/blogs/professors-guide/2009/10/14/top-12-time-management-tips" TargetMode="External"/><Relationship Id="rId2" Type="http://schemas.openxmlformats.org/officeDocument/2006/relationships/hyperlink" Target="https://www.stress.org/stress-effects" TargetMode="External"/><Relationship Id="rId1" Type="http://schemas.openxmlformats.org/officeDocument/2006/relationships/slideLayout" Target="../slideLayouts/slideLayout2.xml"/><Relationship Id="rId6" Type="http://schemas.openxmlformats.org/officeDocument/2006/relationships/hyperlink" Target="https://www.rasmussen.edu/student-experience/college-life/time-management-tips-college/" TargetMode="External"/><Relationship Id="rId5" Type="http://schemas.openxmlformats.org/officeDocument/2006/relationships/hyperlink" Target="https://www.purdueglobal.edu/blog/student-life/time-management-busy-college-students/" TargetMode="External"/><Relationship Id="rId4" Type="http://schemas.openxmlformats.org/officeDocument/2006/relationships/hyperlink" Target="https://www.everydayhealth.com/college-health/college-life-10-ways-to-reduce-stress.aspx"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ccriezp.idm.oclc.org/login?url=https://fod.infobase.com/OnDemandEmbed.aspx?token=11150&amp;wID=16090&amp;plt=FOD&amp;loid=0&amp;w=640&amp;h=480&amp;fWidth=660&amp;fHeight=53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Stress Management</a:t>
            </a:r>
            <a:endParaRPr lang="en-US" dirty="0"/>
          </a:p>
        </p:txBody>
      </p:sp>
      <p:sp>
        <p:nvSpPr>
          <p:cNvPr id="3" name="Subtitle 2"/>
          <p:cNvSpPr>
            <a:spLocks noGrp="1"/>
          </p:cNvSpPr>
          <p:nvPr>
            <p:ph type="subTitle" idx="1"/>
          </p:nvPr>
        </p:nvSpPr>
        <p:spPr>
          <a:xfrm>
            <a:off x="3416059" y="5280847"/>
            <a:ext cx="7965941" cy="434974"/>
          </a:xfrm>
        </p:spPr>
        <p:txBody>
          <a:bodyPr/>
          <a:lstStyle/>
          <a:p>
            <a:r>
              <a:rPr lang="en-US" dirty="0" smtClean="0"/>
              <a:t>Shanna Wells, M.Ed., Coordinator, Community and Social Resources</a:t>
            </a:r>
            <a:endParaRPr lang="en-US" dirty="0"/>
          </a:p>
        </p:txBody>
      </p:sp>
    </p:spTree>
    <p:extLst>
      <p:ext uri="{BB962C8B-B14F-4D97-AF65-F5344CB8AC3E}">
        <p14:creationId xmlns:p14="http://schemas.microsoft.com/office/powerpoint/2010/main" val="35580619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Meditation</a:t>
            </a:r>
            <a:endParaRPr lang="en-US" dirty="0"/>
          </a:p>
        </p:txBody>
      </p:sp>
      <p:sp>
        <p:nvSpPr>
          <p:cNvPr id="3" name="Content Placeholder 2" descr="Link to video which shows light reflected on ocean waves, with the sound of surf plays for one minute." title="Calm Your Mind Meditation Video"/>
          <p:cNvSpPr>
            <a:spLocks noGrp="1"/>
          </p:cNvSpPr>
          <p:nvPr>
            <p:ph idx="1"/>
          </p:nvPr>
        </p:nvSpPr>
        <p:spPr/>
        <p:txBody>
          <a:bodyPr/>
          <a:lstStyle/>
          <a:p>
            <a:r>
              <a:rPr lang="en-US" dirty="0">
                <a:hlinkClick r:id="rId2"/>
              </a:rPr>
              <a:t>https://</a:t>
            </a:r>
            <a:r>
              <a:rPr lang="en-US" dirty="0" smtClean="0">
                <a:hlinkClick r:id="rId2"/>
              </a:rPr>
              <a:t>www.youtube.com/watch?v=y9momqG4aN8</a:t>
            </a:r>
            <a:endParaRPr lang="en-US" dirty="0" smtClean="0"/>
          </a:p>
          <a:p>
            <a:pPr marL="0" indent="0">
              <a:buNone/>
            </a:pPr>
            <a:endParaRPr lang="en-US" dirty="0"/>
          </a:p>
        </p:txBody>
      </p:sp>
    </p:spTree>
    <p:extLst>
      <p:ext uri="{BB962C8B-B14F-4D97-AF65-F5344CB8AC3E}">
        <p14:creationId xmlns:p14="http://schemas.microsoft.com/office/powerpoint/2010/main" val="29005305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Breathe!</a:t>
            </a:r>
            <a:endParaRPr lang="en-US" dirty="0"/>
          </a:p>
        </p:txBody>
      </p:sp>
      <p:pic>
        <p:nvPicPr>
          <p:cNvPr id="7" name="Content Placeholder 6" descr="Quote by Pema Chondron:  &quot;You are the sky.  Everything else is just the weather.&quot;" title="A Blue and Cloudless Sky"/>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09623" y="2351895"/>
            <a:ext cx="8699183" cy="4349592"/>
          </a:xfrm>
        </p:spPr>
      </p:pic>
    </p:spTree>
    <p:extLst>
      <p:ext uri="{BB962C8B-B14F-4D97-AF65-F5344CB8AC3E}">
        <p14:creationId xmlns:p14="http://schemas.microsoft.com/office/powerpoint/2010/main" val="7609793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4" name="TextBox 3"/>
          <p:cNvSpPr txBox="1"/>
          <p:nvPr/>
        </p:nvSpPr>
        <p:spPr>
          <a:xfrm>
            <a:off x="327803" y="2510286"/>
            <a:ext cx="11231593" cy="3416320"/>
          </a:xfrm>
          <a:prstGeom prst="rect">
            <a:avLst/>
          </a:prstGeom>
          <a:noFill/>
        </p:spPr>
        <p:txBody>
          <a:bodyPr wrap="square" rtlCol="0">
            <a:spAutoFit/>
          </a:bodyPr>
          <a:lstStyle/>
          <a:p>
            <a:pPr marL="285750" indent="-285750">
              <a:buFont typeface="Arial" panose="020B0604020202020204" pitchFamily="34" charset="0"/>
              <a:buChar char="•"/>
            </a:pPr>
            <a:r>
              <a:rPr lang="en-US" dirty="0"/>
              <a:t>Center for Collegiate Mental Health 2017 Annual </a:t>
            </a:r>
            <a:r>
              <a:rPr lang="en-US" dirty="0" smtClean="0"/>
              <a:t>Report</a:t>
            </a:r>
            <a:endParaRPr lang="en-US" dirty="0"/>
          </a:p>
          <a:p>
            <a:pPr marL="285750" indent="-285750">
              <a:buFont typeface="Arial" panose="020B0604020202020204" pitchFamily="34" charset="0"/>
              <a:buChar char="•"/>
            </a:pPr>
            <a:r>
              <a:rPr lang="en-US" dirty="0" smtClean="0"/>
              <a:t>American College Health Association – 2017 National College Health Assessment</a:t>
            </a:r>
          </a:p>
          <a:p>
            <a:pPr marL="285750" indent="-285750">
              <a:buFont typeface="Arial" panose="020B0604020202020204" pitchFamily="34" charset="0"/>
              <a:buChar char="•"/>
            </a:pPr>
            <a:r>
              <a:rPr lang="en-US" i="1" dirty="0" smtClean="0"/>
              <a:t>Academic Success Series:  Stress Management</a:t>
            </a:r>
            <a:r>
              <a:rPr lang="en-US" dirty="0" smtClean="0"/>
              <a:t>, Dartmouth College, 2009</a:t>
            </a:r>
          </a:p>
          <a:p>
            <a:pPr marL="285750" indent="-285750">
              <a:buFont typeface="Arial" panose="020B0604020202020204" pitchFamily="34" charset="0"/>
              <a:buChar char="•"/>
            </a:pPr>
            <a:r>
              <a:rPr lang="en-US" dirty="0">
                <a:hlinkClick r:id="rId2"/>
              </a:rPr>
              <a:t>https://</a:t>
            </a:r>
            <a:r>
              <a:rPr lang="en-US" dirty="0" smtClean="0">
                <a:hlinkClick r:id="rId2"/>
              </a:rPr>
              <a:t>www.stress.org/stress-effects</a:t>
            </a:r>
            <a:endParaRPr lang="en-US" dirty="0" smtClean="0"/>
          </a:p>
          <a:p>
            <a:pPr marL="285750" indent="-285750">
              <a:buFont typeface="Arial" panose="020B0604020202020204" pitchFamily="34" charset="0"/>
              <a:buChar char="•"/>
            </a:pPr>
            <a:r>
              <a:rPr lang="en-US" dirty="0" smtClean="0">
                <a:hlinkClick r:id="rId3"/>
              </a:rPr>
              <a:t>https://www.mindbodygreen.com/0-18510/5-mini-meditations-you-can-do-in-1-minute.html</a:t>
            </a:r>
            <a:endParaRPr lang="en-US" dirty="0" smtClean="0"/>
          </a:p>
          <a:p>
            <a:pPr marL="285750" indent="-285750">
              <a:buFont typeface="Arial" panose="020B0604020202020204" pitchFamily="34" charset="0"/>
              <a:buChar char="•"/>
            </a:pPr>
            <a:r>
              <a:rPr lang="en-US" dirty="0">
                <a:hlinkClick r:id="rId4"/>
              </a:rPr>
              <a:t>https://</a:t>
            </a:r>
            <a:r>
              <a:rPr lang="en-US" dirty="0" smtClean="0">
                <a:hlinkClick r:id="rId4"/>
              </a:rPr>
              <a:t>www.everydayhealth.com/college-health/college-life-10-ways-to-reduce-stress.aspx</a:t>
            </a:r>
            <a:endParaRPr lang="en-US" dirty="0" smtClean="0"/>
          </a:p>
          <a:p>
            <a:pPr marL="285750" indent="-285750">
              <a:buFont typeface="Arial" panose="020B0604020202020204" pitchFamily="34" charset="0"/>
              <a:buChar char="•"/>
            </a:pPr>
            <a:r>
              <a:rPr lang="en-US" dirty="0">
                <a:hlinkClick r:id="rId5"/>
              </a:rPr>
              <a:t>https://www.purdueglobal.edu/blog/student-life/time-management-busy-college-students</a:t>
            </a:r>
            <a:r>
              <a:rPr lang="en-US" dirty="0" smtClean="0">
                <a:hlinkClick r:id="rId5"/>
              </a:rPr>
              <a:t>/</a:t>
            </a:r>
            <a:endParaRPr lang="en-US" dirty="0" smtClean="0"/>
          </a:p>
          <a:p>
            <a:pPr marL="285750" indent="-285750">
              <a:buFont typeface="Arial" panose="020B0604020202020204" pitchFamily="34" charset="0"/>
              <a:buChar char="•"/>
            </a:pPr>
            <a:r>
              <a:rPr lang="en-US" dirty="0">
                <a:hlinkClick r:id="rId6"/>
              </a:rPr>
              <a:t>https://www.rasmussen.edu/student-experience/college-life/time-management-tips-college</a:t>
            </a:r>
            <a:r>
              <a:rPr lang="en-US" dirty="0" smtClean="0">
                <a:hlinkClick r:id="rId6"/>
              </a:rPr>
              <a:t>/</a:t>
            </a:r>
            <a:endParaRPr lang="en-US" dirty="0" smtClean="0"/>
          </a:p>
          <a:p>
            <a:pPr marL="285750" indent="-285750">
              <a:buFont typeface="Arial" panose="020B0604020202020204" pitchFamily="34" charset="0"/>
              <a:buChar char="•"/>
            </a:pPr>
            <a:r>
              <a:rPr lang="en-US" dirty="0" smtClean="0">
                <a:hlinkClick r:id="rId7"/>
              </a:rPr>
              <a:t>https://www.usnews.com/education/blogs/professors-guide/2009/10/14/top-12-time-management-tips</a:t>
            </a:r>
            <a:endParaRPr lang="en-US" dirty="0" smtClean="0"/>
          </a:p>
          <a:p>
            <a:endParaRPr lang="en-US" dirty="0" smtClean="0"/>
          </a:p>
          <a:p>
            <a:endParaRPr lang="en-US" dirty="0"/>
          </a:p>
        </p:txBody>
      </p:sp>
    </p:spTree>
    <p:extLst>
      <p:ext uri="{BB962C8B-B14F-4D97-AF65-F5344CB8AC3E}">
        <p14:creationId xmlns:p14="http://schemas.microsoft.com/office/powerpoint/2010/main" val="1408439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Stress?</a:t>
            </a:r>
            <a:endParaRPr lang="en-US" dirty="0"/>
          </a:p>
        </p:txBody>
      </p:sp>
      <p:pic>
        <p:nvPicPr>
          <p:cNvPr id="4" name="Content Placeholder 3" descr="Chicken 1 is reading a book titled &quot;Learn How to Relax Before the Stress Kills You&quot;.&#10;&#10;Chicken 2 asks, &quot;How's the book?&quot;&#10;Chicken 1 replies, &quot;Calmly terrifying.&quot;" title="Savage Chickens Cartoon by Doug Savag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10000" y="2349179"/>
            <a:ext cx="3163220" cy="4246624"/>
          </a:xfrm>
        </p:spPr>
      </p:pic>
      <p:sp>
        <p:nvSpPr>
          <p:cNvPr id="5" name="TextBox 4"/>
          <p:cNvSpPr txBox="1"/>
          <p:nvPr/>
        </p:nvSpPr>
        <p:spPr>
          <a:xfrm>
            <a:off x="4235569" y="2441166"/>
            <a:ext cx="7530860" cy="3416320"/>
          </a:xfrm>
          <a:prstGeom prst="rect">
            <a:avLst/>
          </a:prstGeom>
          <a:noFill/>
        </p:spPr>
        <p:txBody>
          <a:bodyPr wrap="square" rtlCol="0">
            <a:spAutoFit/>
          </a:bodyPr>
          <a:lstStyle/>
          <a:p>
            <a:pPr marL="285750" indent="-285750">
              <a:buFont typeface="Arial" panose="020B0604020202020204" pitchFamily="34" charset="0"/>
              <a:buChar char="•"/>
            </a:pPr>
            <a:r>
              <a:rPr lang="en-US" dirty="0" smtClean="0"/>
              <a:t>Stress is a  </a:t>
            </a:r>
            <a:r>
              <a:rPr lang="en-US" dirty="0"/>
              <a:t>state of mental or emotional strain or tension resulting from adverse or very demanding circumstances</a:t>
            </a:r>
            <a:r>
              <a:rPr lang="en-US" dirty="0" smtClean="0"/>
              <a:t>.</a:t>
            </a:r>
          </a:p>
          <a:p>
            <a:endParaRPr lang="en-US" dirty="0"/>
          </a:p>
          <a:p>
            <a:pPr marL="285750" indent="-285750">
              <a:buFont typeface="Arial" panose="020B0604020202020204" pitchFamily="34" charset="0"/>
              <a:buChar char="•"/>
            </a:pPr>
            <a:r>
              <a:rPr lang="en-US" dirty="0" smtClean="0"/>
              <a:t>8 out of 10 college students complain of stress.</a:t>
            </a:r>
          </a:p>
          <a:p>
            <a:endParaRPr lang="en-US" dirty="0"/>
          </a:p>
          <a:p>
            <a:pPr marL="285750" indent="-285750">
              <a:buFont typeface="Arial" panose="020B0604020202020204" pitchFamily="34" charset="0"/>
              <a:buChar char="•"/>
            </a:pPr>
            <a:r>
              <a:rPr lang="en-US" dirty="0" smtClean="0"/>
              <a:t>45% of college students say they experience “more than average stress”.</a:t>
            </a:r>
          </a:p>
          <a:p>
            <a:endParaRPr lang="en-US" dirty="0"/>
          </a:p>
          <a:p>
            <a:pPr marL="285750" indent="-285750">
              <a:buFont typeface="Arial" panose="020B0604020202020204" pitchFamily="34" charset="0"/>
              <a:buChar char="•"/>
            </a:pPr>
            <a:r>
              <a:rPr lang="en-US" dirty="0" smtClean="0"/>
              <a:t>87% of college students reported feeling overwhelmed by all they had to do at least once in the previous year.</a:t>
            </a:r>
          </a:p>
          <a:p>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4995044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fade">
                                      <p:cBhvr>
                                        <p:cTn id="28" dur="1000"/>
                                        <p:tgtEl>
                                          <p:spTgt spid="5">
                                            <p:txEl>
                                              <p:pRg st="6" end="6"/>
                                            </p:txEl>
                                          </p:spTgt>
                                        </p:tgtEl>
                                      </p:cBhvr>
                                    </p:animEffect>
                                    <p:anim calcmode="lin" valueType="num">
                                      <p:cBhvr>
                                        <p:cTn id="29"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 of Stress</a:t>
            </a:r>
            <a:endParaRPr lang="en-US" dirty="0"/>
          </a:p>
        </p:txBody>
      </p:sp>
      <p:pic>
        <p:nvPicPr>
          <p:cNvPr id="4" name="Content Placeholder 3" descr="A chicken lies in bed, awake, eyes wide open.  Caption reads:  Sometimes I lie awake all night worrying about insomnia." title="Savage Chickens Cartoon by Doug Savage"/>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8723" y="2449903"/>
            <a:ext cx="4047281" cy="4037162"/>
          </a:xfrm>
        </p:spPr>
      </p:pic>
      <p:sp>
        <p:nvSpPr>
          <p:cNvPr id="5" name="TextBox 4"/>
          <p:cNvSpPr txBox="1"/>
          <p:nvPr/>
        </p:nvSpPr>
        <p:spPr>
          <a:xfrm>
            <a:off x="4822165" y="2648310"/>
            <a:ext cx="7013275" cy="3139321"/>
          </a:xfrm>
          <a:prstGeom prst="rect">
            <a:avLst/>
          </a:prstGeom>
          <a:noFill/>
        </p:spPr>
        <p:txBody>
          <a:bodyPr wrap="square" rtlCol="0">
            <a:spAutoFit/>
          </a:bodyPr>
          <a:lstStyle/>
          <a:p>
            <a:r>
              <a:rPr lang="en-US" b="1" dirty="0" smtClean="0"/>
              <a:t>Cognitive</a:t>
            </a:r>
          </a:p>
          <a:p>
            <a:endParaRPr lang="en-US" dirty="0"/>
          </a:p>
          <a:p>
            <a:pPr marL="285750" indent="-285750">
              <a:buFont typeface="Arial" panose="020B0604020202020204" pitchFamily="34" charset="0"/>
              <a:buChar char="•"/>
            </a:pPr>
            <a:r>
              <a:rPr lang="en-US" dirty="0"/>
              <a:t>Being forgetful and </a:t>
            </a:r>
            <a:r>
              <a:rPr lang="en-US" dirty="0" smtClean="0"/>
              <a:t>disorganized</a:t>
            </a:r>
          </a:p>
          <a:p>
            <a:endParaRPr lang="en-US" dirty="0"/>
          </a:p>
          <a:p>
            <a:pPr marL="285750" indent="-285750">
              <a:buFont typeface="Arial" panose="020B0604020202020204" pitchFamily="34" charset="0"/>
              <a:buChar char="•"/>
            </a:pPr>
            <a:r>
              <a:rPr lang="en-US" dirty="0"/>
              <a:t>Inability to focus or </a:t>
            </a:r>
            <a:r>
              <a:rPr lang="en-US" dirty="0" smtClean="0"/>
              <a:t>concentrate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Constantly </a:t>
            </a:r>
            <a:r>
              <a:rPr lang="en-US" dirty="0" smtClean="0"/>
              <a:t>worrying</a:t>
            </a:r>
          </a:p>
          <a:p>
            <a:endParaRPr lang="en-US" dirty="0"/>
          </a:p>
          <a:p>
            <a:pPr marL="285750" indent="-285750">
              <a:buFont typeface="Arial" panose="020B0604020202020204" pitchFamily="34" charset="0"/>
              <a:buChar char="•"/>
            </a:pPr>
            <a:r>
              <a:rPr lang="en-US" dirty="0"/>
              <a:t>Incessant stream of </a:t>
            </a:r>
            <a:r>
              <a:rPr lang="en-US" dirty="0" smtClean="0"/>
              <a:t>thoughts</a:t>
            </a:r>
          </a:p>
          <a:p>
            <a:endParaRPr lang="en-US" dirty="0"/>
          </a:p>
          <a:p>
            <a:pPr marL="285750" indent="-285750">
              <a:buFont typeface="Arial" panose="020B0604020202020204" pitchFamily="34" charset="0"/>
              <a:buChar char="•"/>
            </a:pPr>
            <a:r>
              <a:rPr lang="en-US" dirty="0"/>
              <a:t>Difficulty with </a:t>
            </a:r>
            <a:r>
              <a:rPr lang="en-US" dirty="0" smtClean="0"/>
              <a:t>memories</a:t>
            </a:r>
            <a:endParaRPr lang="en-US" dirty="0"/>
          </a:p>
        </p:txBody>
      </p:sp>
    </p:spTree>
    <p:extLst>
      <p:ext uri="{BB962C8B-B14F-4D97-AF65-F5344CB8AC3E}">
        <p14:creationId xmlns:p14="http://schemas.microsoft.com/office/powerpoint/2010/main" val="416411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fade">
                                      <p:cBhvr>
                                        <p:cTn id="12" dur="1000"/>
                                        <p:tgtEl>
                                          <p:spTgt spid="5">
                                            <p:txEl>
                                              <p:pRg st="4" end="4"/>
                                            </p:txEl>
                                          </p:spTgt>
                                        </p:tgtEl>
                                      </p:cBhvr>
                                    </p:animEffect>
                                    <p:anim calcmode="lin" valueType="num">
                                      <p:cBhvr>
                                        <p:cTn id="1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animEffect transition="in" filter="fade">
                                      <p:cBhvr>
                                        <p:cTn id="17" dur="1000"/>
                                        <p:tgtEl>
                                          <p:spTgt spid="5">
                                            <p:txEl>
                                              <p:pRg st="6" end="6"/>
                                            </p:txEl>
                                          </p:spTgt>
                                        </p:tgtEl>
                                      </p:cBhvr>
                                    </p:animEffect>
                                    <p:anim calcmode="lin" valueType="num">
                                      <p:cBhvr>
                                        <p:cTn id="18"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6" end="6"/>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8" end="8"/>
                                            </p:txEl>
                                          </p:spTgt>
                                        </p:tgtEl>
                                        <p:attrNameLst>
                                          <p:attrName>style.visibility</p:attrName>
                                        </p:attrNameLst>
                                      </p:cBhvr>
                                      <p:to>
                                        <p:strVal val="visible"/>
                                      </p:to>
                                    </p:set>
                                    <p:animEffect transition="in" filter="fade">
                                      <p:cBhvr>
                                        <p:cTn id="22" dur="1000"/>
                                        <p:tgtEl>
                                          <p:spTgt spid="5">
                                            <p:txEl>
                                              <p:pRg st="8" end="8"/>
                                            </p:txEl>
                                          </p:spTgt>
                                        </p:tgtEl>
                                      </p:cBhvr>
                                    </p:animEffect>
                                    <p:anim calcmode="lin" valueType="num">
                                      <p:cBhvr>
                                        <p:cTn id="23"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8" end="8"/>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animEffect transition="in" filter="fade">
                                      <p:cBhvr>
                                        <p:cTn id="27" dur="1000"/>
                                        <p:tgtEl>
                                          <p:spTgt spid="5">
                                            <p:txEl>
                                              <p:pRg st="10" end="10"/>
                                            </p:txEl>
                                          </p:spTgt>
                                        </p:tgtEl>
                                      </p:cBhvr>
                                    </p:animEffect>
                                    <p:anim calcmode="lin" valueType="num">
                                      <p:cBhvr>
                                        <p:cTn id="28"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 of Stress</a:t>
            </a:r>
            <a:endParaRPr lang="en-US" dirty="0"/>
          </a:p>
        </p:txBody>
      </p:sp>
      <p:pic>
        <p:nvPicPr>
          <p:cNvPr id="7" name="Content Placeholder 6" descr="Two chickens are in an office, Chicken 1 working on her computer.  Chicken 1 says, &quot;Augh!  This deadline is Killing me!&quot;  Chicken 2 says, &quot;Why don't you stop complaining and get to work?&quot; Chicken 1 reples, &quot;It's okay, I actually budgeted for 7 hours of complaining in my original project plan.&quot;" title="Savage Chicken Cartoon by Doug Savage"/>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0936" y="2346385"/>
            <a:ext cx="4088921" cy="4088921"/>
          </a:xfrm>
        </p:spPr>
      </p:pic>
      <p:sp>
        <p:nvSpPr>
          <p:cNvPr id="5" name="TextBox 4"/>
          <p:cNvSpPr txBox="1"/>
          <p:nvPr/>
        </p:nvSpPr>
        <p:spPr>
          <a:xfrm>
            <a:off x="4675517" y="2536167"/>
            <a:ext cx="6823494" cy="2585323"/>
          </a:xfrm>
          <a:prstGeom prst="rect">
            <a:avLst/>
          </a:prstGeom>
          <a:noFill/>
        </p:spPr>
        <p:txBody>
          <a:bodyPr wrap="square" rtlCol="0">
            <a:spAutoFit/>
          </a:bodyPr>
          <a:lstStyle/>
          <a:p>
            <a:r>
              <a:rPr lang="en-US" b="1" dirty="0" smtClean="0"/>
              <a:t>Behavioral</a:t>
            </a:r>
          </a:p>
          <a:p>
            <a:endParaRPr lang="en-US" dirty="0"/>
          </a:p>
          <a:p>
            <a:pPr marL="285750" indent="-285750">
              <a:buFont typeface="Arial" panose="020B0604020202020204" pitchFamily="34" charset="0"/>
              <a:buChar char="•"/>
            </a:pPr>
            <a:r>
              <a:rPr lang="en-US" dirty="0"/>
              <a:t>Sudden change in </a:t>
            </a:r>
            <a:r>
              <a:rPr lang="en-US" dirty="0" smtClean="0"/>
              <a:t>appetite</a:t>
            </a:r>
          </a:p>
          <a:p>
            <a:endParaRPr lang="en-US" dirty="0" smtClean="0"/>
          </a:p>
          <a:p>
            <a:pPr marL="285750" indent="-285750">
              <a:buFont typeface="Arial" panose="020B0604020202020204" pitchFamily="34" charset="0"/>
              <a:buChar char="•"/>
            </a:pPr>
            <a:r>
              <a:rPr lang="en-US" dirty="0" smtClean="0"/>
              <a:t>Avoidance </a:t>
            </a:r>
            <a:r>
              <a:rPr lang="en-US" dirty="0"/>
              <a:t>of tasks and </a:t>
            </a:r>
            <a:r>
              <a:rPr lang="en-US" dirty="0" smtClean="0"/>
              <a:t>responsibilities</a:t>
            </a:r>
          </a:p>
          <a:p>
            <a:endParaRPr lang="en-US" dirty="0"/>
          </a:p>
          <a:p>
            <a:pPr marL="285750" indent="-285750">
              <a:buFont typeface="Arial" panose="020B0604020202020204" pitchFamily="34" charset="0"/>
              <a:buChar char="•"/>
            </a:pPr>
            <a:r>
              <a:rPr lang="en-US" dirty="0"/>
              <a:t>Increased use of alcohol, smoking, or </a:t>
            </a:r>
            <a:r>
              <a:rPr lang="en-US" dirty="0" smtClean="0"/>
              <a:t>drugs</a:t>
            </a:r>
          </a:p>
          <a:p>
            <a:endParaRPr lang="en-US" dirty="0"/>
          </a:p>
          <a:p>
            <a:pPr marL="285750" indent="-285750">
              <a:buFont typeface="Arial" panose="020B0604020202020204" pitchFamily="34" charset="0"/>
              <a:buChar char="•"/>
            </a:pPr>
            <a:r>
              <a:rPr lang="en-US" dirty="0"/>
              <a:t>Nervous behaviors such as fidgeting or nail </a:t>
            </a:r>
            <a:r>
              <a:rPr lang="en-US" dirty="0" smtClean="0"/>
              <a:t>biting</a:t>
            </a:r>
            <a:endParaRPr lang="en-US" dirty="0"/>
          </a:p>
        </p:txBody>
      </p:sp>
    </p:spTree>
    <p:extLst>
      <p:ext uri="{BB962C8B-B14F-4D97-AF65-F5344CB8AC3E}">
        <p14:creationId xmlns:p14="http://schemas.microsoft.com/office/powerpoint/2010/main" val="1471077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fade">
                                      <p:cBhvr>
                                        <p:cTn id="12" dur="1000"/>
                                        <p:tgtEl>
                                          <p:spTgt spid="5">
                                            <p:txEl>
                                              <p:pRg st="4" end="4"/>
                                            </p:txEl>
                                          </p:spTgt>
                                        </p:tgtEl>
                                      </p:cBhvr>
                                    </p:animEffect>
                                    <p:anim calcmode="lin" valueType="num">
                                      <p:cBhvr>
                                        <p:cTn id="1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animEffect transition="in" filter="fade">
                                      <p:cBhvr>
                                        <p:cTn id="17" dur="1000"/>
                                        <p:tgtEl>
                                          <p:spTgt spid="5">
                                            <p:txEl>
                                              <p:pRg st="6" end="6"/>
                                            </p:txEl>
                                          </p:spTgt>
                                        </p:tgtEl>
                                      </p:cBhvr>
                                    </p:animEffect>
                                    <p:anim calcmode="lin" valueType="num">
                                      <p:cBhvr>
                                        <p:cTn id="18"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6" end="6"/>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8" end="8"/>
                                            </p:txEl>
                                          </p:spTgt>
                                        </p:tgtEl>
                                        <p:attrNameLst>
                                          <p:attrName>style.visibility</p:attrName>
                                        </p:attrNameLst>
                                      </p:cBhvr>
                                      <p:to>
                                        <p:strVal val="visible"/>
                                      </p:to>
                                    </p:set>
                                    <p:animEffect transition="in" filter="fade">
                                      <p:cBhvr>
                                        <p:cTn id="22" dur="1000"/>
                                        <p:tgtEl>
                                          <p:spTgt spid="5">
                                            <p:txEl>
                                              <p:pRg st="8" end="8"/>
                                            </p:txEl>
                                          </p:spTgt>
                                        </p:tgtEl>
                                      </p:cBhvr>
                                    </p:animEffect>
                                    <p:anim calcmode="lin" valueType="num">
                                      <p:cBhvr>
                                        <p:cTn id="23"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 of Stress</a:t>
            </a:r>
            <a:endParaRPr lang="en-US" dirty="0"/>
          </a:p>
        </p:txBody>
      </p:sp>
      <p:pic>
        <p:nvPicPr>
          <p:cNvPr id="7" name="Content Placeholder 6" descr="Spiderman says:  With great power comes great responsibility.  With great responsibility comes great stress.  With great stress comes great headaches, and it can also lead to insomnia, memory problems, chest pain, depression, and even diarrhea.&#10;&#10;Spiderman thinks a moment, then says:  With great powe comes great diarrhea." title="Savage Chickens Cartoon by Doug Savage"/>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9676" y="2264650"/>
            <a:ext cx="2760452" cy="4507085"/>
          </a:xfrm>
        </p:spPr>
      </p:pic>
      <p:sp>
        <p:nvSpPr>
          <p:cNvPr id="5" name="TextBox 4"/>
          <p:cNvSpPr txBox="1"/>
          <p:nvPr/>
        </p:nvSpPr>
        <p:spPr>
          <a:xfrm>
            <a:off x="4063041" y="2372265"/>
            <a:ext cx="7668883" cy="2585323"/>
          </a:xfrm>
          <a:prstGeom prst="rect">
            <a:avLst/>
          </a:prstGeom>
          <a:noFill/>
        </p:spPr>
        <p:txBody>
          <a:bodyPr wrap="square" rtlCol="0">
            <a:spAutoFit/>
          </a:bodyPr>
          <a:lstStyle/>
          <a:p>
            <a:r>
              <a:rPr lang="en-US" b="1" dirty="0" smtClean="0"/>
              <a:t>Physical</a:t>
            </a:r>
          </a:p>
          <a:p>
            <a:endParaRPr lang="en-US" dirty="0"/>
          </a:p>
          <a:p>
            <a:pPr marL="285750" indent="-285750">
              <a:buFont typeface="Arial" panose="020B0604020202020204" pitchFamily="34" charset="0"/>
              <a:buChar char="•"/>
            </a:pPr>
            <a:r>
              <a:rPr lang="en-US" dirty="0"/>
              <a:t>Tension headaches and other muscle pains, such as in the </a:t>
            </a:r>
            <a:r>
              <a:rPr lang="en-US" dirty="0" smtClean="0"/>
              <a:t>jaw</a:t>
            </a:r>
          </a:p>
          <a:p>
            <a:endParaRPr lang="en-US" dirty="0"/>
          </a:p>
          <a:p>
            <a:pPr marL="285750" indent="-285750">
              <a:buFont typeface="Arial" panose="020B0604020202020204" pitchFamily="34" charset="0"/>
              <a:buChar char="•"/>
            </a:pPr>
            <a:r>
              <a:rPr lang="en-US" dirty="0"/>
              <a:t>Chest pain, rapid heartbeat, shortness of </a:t>
            </a:r>
            <a:r>
              <a:rPr lang="en-US" dirty="0" smtClean="0"/>
              <a:t>breath</a:t>
            </a:r>
          </a:p>
          <a:p>
            <a:endParaRPr lang="en-US" dirty="0"/>
          </a:p>
          <a:p>
            <a:pPr marL="285750" indent="-285750">
              <a:buFont typeface="Arial" panose="020B0604020202020204" pitchFamily="34" charset="0"/>
              <a:buChar char="•"/>
            </a:pPr>
            <a:r>
              <a:rPr lang="en-US" dirty="0" smtClean="0"/>
              <a:t>Stomach aches</a:t>
            </a:r>
            <a:r>
              <a:rPr lang="en-US" dirty="0"/>
              <a:t>, pains, </a:t>
            </a:r>
            <a:r>
              <a:rPr lang="en-US" dirty="0" smtClean="0"/>
              <a:t>nausea</a:t>
            </a:r>
          </a:p>
          <a:p>
            <a:endParaRPr lang="en-US" dirty="0"/>
          </a:p>
          <a:p>
            <a:pPr marL="285750" indent="-285750">
              <a:buFont typeface="Arial" panose="020B0604020202020204" pitchFamily="34" charset="0"/>
              <a:buChar char="•"/>
            </a:pPr>
            <a:r>
              <a:rPr lang="en-US" dirty="0"/>
              <a:t>Shakiness, clammy or sweaty hands, </a:t>
            </a:r>
            <a:r>
              <a:rPr lang="en-US" dirty="0" smtClean="0"/>
              <a:t>tinnitus</a:t>
            </a:r>
            <a:endParaRPr lang="en-US" dirty="0"/>
          </a:p>
        </p:txBody>
      </p:sp>
    </p:spTree>
    <p:extLst>
      <p:ext uri="{BB962C8B-B14F-4D97-AF65-F5344CB8AC3E}">
        <p14:creationId xmlns:p14="http://schemas.microsoft.com/office/powerpoint/2010/main" val="2086876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fade">
                                      <p:cBhvr>
                                        <p:cTn id="12" dur="1000"/>
                                        <p:tgtEl>
                                          <p:spTgt spid="5">
                                            <p:txEl>
                                              <p:pRg st="4" end="4"/>
                                            </p:txEl>
                                          </p:spTgt>
                                        </p:tgtEl>
                                      </p:cBhvr>
                                    </p:animEffect>
                                    <p:anim calcmode="lin" valueType="num">
                                      <p:cBhvr>
                                        <p:cTn id="1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animEffect transition="in" filter="fade">
                                      <p:cBhvr>
                                        <p:cTn id="17" dur="1000"/>
                                        <p:tgtEl>
                                          <p:spTgt spid="5">
                                            <p:txEl>
                                              <p:pRg st="6" end="6"/>
                                            </p:txEl>
                                          </p:spTgt>
                                        </p:tgtEl>
                                      </p:cBhvr>
                                    </p:animEffect>
                                    <p:anim calcmode="lin" valueType="num">
                                      <p:cBhvr>
                                        <p:cTn id="18"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6" end="6"/>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8" end="8"/>
                                            </p:txEl>
                                          </p:spTgt>
                                        </p:tgtEl>
                                        <p:attrNameLst>
                                          <p:attrName>style.visibility</p:attrName>
                                        </p:attrNameLst>
                                      </p:cBhvr>
                                      <p:to>
                                        <p:strVal val="visible"/>
                                      </p:to>
                                    </p:set>
                                    <p:animEffect transition="in" filter="fade">
                                      <p:cBhvr>
                                        <p:cTn id="22" dur="1000"/>
                                        <p:tgtEl>
                                          <p:spTgt spid="5">
                                            <p:txEl>
                                              <p:pRg st="8" end="8"/>
                                            </p:txEl>
                                          </p:spTgt>
                                        </p:tgtEl>
                                      </p:cBhvr>
                                    </p:animEffect>
                                    <p:anim calcmode="lin" valueType="num">
                                      <p:cBhvr>
                                        <p:cTn id="23"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 of Stress</a:t>
            </a:r>
            <a:endParaRPr lang="en-US" dirty="0"/>
          </a:p>
        </p:txBody>
      </p:sp>
      <p:pic>
        <p:nvPicPr>
          <p:cNvPr id="4" name="Content Placeholder 3" descr="Three images of a chicken working at a computer.  &#10;Image 1:  Stress Level Low&#10;Chicken thinks, &quot;What if I don't get this report done?&quot;&#10;Image 2: Stress Level Medium&#10;Chicken thinks, &quot;What if I don't get this report done by Friday?&quot;&#10;Image 3:  Stress Level High&#10;Chicken thinks, &quot;What if I waste my life worrying about reports?&quot;&#10;" title="Savage Chickens Cartoon by Doug Savage"/>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09292" y="2245132"/>
            <a:ext cx="2527538" cy="4457958"/>
          </a:xfrm>
        </p:spPr>
      </p:pic>
      <p:sp>
        <p:nvSpPr>
          <p:cNvPr id="5" name="TextBox 4"/>
          <p:cNvSpPr txBox="1"/>
          <p:nvPr/>
        </p:nvSpPr>
        <p:spPr>
          <a:xfrm>
            <a:off x="3856008" y="2305517"/>
            <a:ext cx="7099540" cy="2585323"/>
          </a:xfrm>
          <a:prstGeom prst="rect">
            <a:avLst/>
          </a:prstGeom>
          <a:noFill/>
        </p:spPr>
        <p:txBody>
          <a:bodyPr wrap="square" rtlCol="0">
            <a:spAutoFit/>
          </a:bodyPr>
          <a:lstStyle/>
          <a:p>
            <a:r>
              <a:rPr lang="en-US" b="1" dirty="0" smtClean="0"/>
              <a:t>Emotional</a:t>
            </a:r>
          </a:p>
          <a:p>
            <a:endParaRPr lang="en-US" dirty="0"/>
          </a:p>
          <a:p>
            <a:pPr marL="285750" indent="-285750">
              <a:buFont typeface="Arial" panose="020B0604020202020204" pitchFamily="34" charset="0"/>
              <a:buChar char="•"/>
            </a:pPr>
            <a:r>
              <a:rPr lang="en-US" dirty="0"/>
              <a:t>Feelings of agitation or </a:t>
            </a:r>
            <a:r>
              <a:rPr lang="en-US" dirty="0" smtClean="0"/>
              <a:t>irritability</a:t>
            </a:r>
          </a:p>
          <a:p>
            <a:endParaRPr lang="en-US" dirty="0"/>
          </a:p>
          <a:p>
            <a:pPr marL="285750" indent="-285750">
              <a:buFont typeface="Arial" panose="020B0604020202020204" pitchFamily="34" charset="0"/>
              <a:buChar char="•"/>
            </a:pPr>
            <a:r>
              <a:rPr lang="en-US" dirty="0"/>
              <a:t>Inability to </a:t>
            </a:r>
            <a:r>
              <a:rPr lang="en-US" dirty="0" smtClean="0"/>
              <a:t>relate</a:t>
            </a:r>
          </a:p>
          <a:p>
            <a:endParaRPr lang="en-US" dirty="0"/>
          </a:p>
          <a:p>
            <a:pPr marL="285750" indent="-285750">
              <a:buFont typeface="Arial" panose="020B0604020202020204" pitchFamily="34" charset="0"/>
              <a:buChar char="•"/>
            </a:pPr>
            <a:r>
              <a:rPr lang="en-US" dirty="0"/>
              <a:t>Lowered self-esteem, loneliness, </a:t>
            </a:r>
            <a:r>
              <a:rPr lang="en-US" dirty="0" smtClean="0"/>
              <a:t>depression</a:t>
            </a:r>
          </a:p>
          <a:p>
            <a:endParaRPr lang="en-US" dirty="0"/>
          </a:p>
          <a:p>
            <a:pPr marL="285750" indent="-285750">
              <a:buFont typeface="Arial" panose="020B0604020202020204" pitchFamily="34" charset="0"/>
              <a:buChar char="•"/>
            </a:pPr>
            <a:r>
              <a:rPr lang="en-US" dirty="0"/>
              <a:t>Feeling overwhelmed or out of </a:t>
            </a:r>
            <a:r>
              <a:rPr lang="en-US" dirty="0" smtClean="0"/>
              <a:t>control</a:t>
            </a:r>
            <a:endParaRPr lang="en-US" dirty="0"/>
          </a:p>
        </p:txBody>
      </p:sp>
    </p:spTree>
    <p:extLst>
      <p:ext uri="{BB962C8B-B14F-4D97-AF65-F5344CB8AC3E}">
        <p14:creationId xmlns:p14="http://schemas.microsoft.com/office/powerpoint/2010/main" val="1377249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fade">
                                      <p:cBhvr>
                                        <p:cTn id="12" dur="1000"/>
                                        <p:tgtEl>
                                          <p:spTgt spid="5">
                                            <p:txEl>
                                              <p:pRg st="4" end="4"/>
                                            </p:txEl>
                                          </p:spTgt>
                                        </p:tgtEl>
                                      </p:cBhvr>
                                    </p:animEffect>
                                    <p:anim calcmode="lin" valueType="num">
                                      <p:cBhvr>
                                        <p:cTn id="1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animEffect transition="in" filter="fade">
                                      <p:cBhvr>
                                        <p:cTn id="17" dur="1000"/>
                                        <p:tgtEl>
                                          <p:spTgt spid="5">
                                            <p:txEl>
                                              <p:pRg st="6" end="6"/>
                                            </p:txEl>
                                          </p:spTgt>
                                        </p:tgtEl>
                                      </p:cBhvr>
                                    </p:animEffect>
                                    <p:anim calcmode="lin" valueType="num">
                                      <p:cBhvr>
                                        <p:cTn id="18"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6" end="6"/>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8" end="8"/>
                                            </p:txEl>
                                          </p:spTgt>
                                        </p:tgtEl>
                                        <p:attrNameLst>
                                          <p:attrName>style.visibility</p:attrName>
                                        </p:attrNameLst>
                                      </p:cBhvr>
                                      <p:to>
                                        <p:strVal val="visible"/>
                                      </p:to>
                                    </p:set>
                                    <p:animEffect transition="in" filter="fade">
                                      <p:cBhvr>
                                        <p:cTn id="22" dur="1000"/>
                                        <p:tgtEl>
                                          <p:spTgt spid="5">
                                            <p:txEl>
                                              <p:pRg st="8" end="8"/>
                                            </p:txEl>
                                          </p:spTgt>
                                        </p:tgtEl>
                                      </p:cBhvr>
                                    </p:animEffect>
                                    <p:anim calcmode="lin" valueType="num">
                                      <p:cBhvr>
                                        <p:cTn id="23"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Stress Management Video</a:t>
            </a:r>
            <a:endParaRPr lang="en-US" dirty="0"/>
          </a:p>
        </p:txBody>
      </p:sp>
      <p:sp>
        <p:nvSpPr>
          <p:cNvPr id="3" name="Content Placeholder 2" descr="Link to video which is closed captioned." title="Academic Success: Stress Management for College Students"/>
          <p:cNvSpPr>
            <a:spLocks noGrp="1"/>
          </p:cNvSpPr>
          <p:nvPr>
            <p:ph idx="1"/>
          </p:nvPr>
        </p:nvSpPr>
        <p:spPr/>
        <p:txBody>
          <a:bodyPr/>
          <a:lstStyle/>
          <a:p>
            <a:r>
              <a:rPr lang="en-US" u="sng" dirty="0">
                <a:hlinkClick r:id="rId2"/>
              </a:rPr>
              <a:t>https://ccriezp.idm.oclc.org/login?url=https://fod.infobase.com/OnDemandEmbed.aspx?token=11150&amp;wID=16090&amp;plt=FOD&amp;loid=0&amp;w=640&amp;h=480&amp;fWidth=660&amp;fHeight=530</a:t>
            </a:r>
            <a:endParaRPr lang="en-US" dirty="0"/>
          </a:p>
        </p:txBody>
      </p:sp>
    </p:spTree>
    <p:extLst>
      <p:ext uri="{BB962C8B-B14F-4D97-AF65-F5344CB8AC3E}">
        <p14:creationId xmlns:p14="http://schemas.microsoft.com/office/powerpoint/2010/main" val="6319300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 Ways to </a:t>
            </a:r>
            <a:r>
              <a:rPr lang="en-US" dirty="0"/>
              <a:t>R</a:t>
            </a:r>
            <a:r>
              <a:rPr lang="en-US" dirty="0" smtClean="0"/>
              <a:t>educe Stress</a:t>
            </a:r>
            <a:endParaRPr lang="en-US" dirty="0"/>
          </a:p>
        </p:txBody>
      </p:sp>
      <p:pic>
        <p:nvPicPr>
          <p:cNvPr id="6" name="Content Placeholder 5" descr="Image 1:  A worm says to a chicken, &quot;You should exercise.&quot;  The chicken replies, &quot;Why?&quot;&#10;Image 2:  The worm says, &quot;It makes you feel better.&quot;  The chicken says, &#10;&quot;How?&quot;&#10;Image 3:  The worm says, &quot;I guess it's the endorphins.&quot;  The chicken thinks about that.&#10;Image 4:  The chicken says to another chicken, &quot;...And that's how I invented the Endorphin Burrito!&quot;&#10;" title="Savage Chickens Cartoon by Doug Savage"/>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4393" y="2287955"/>
            <a:ext cx="4189868" cy="4242241"/>
          </a:xfrm>
        </p:spPr>
      </p:pic>
      <p:sp>
        <p:nvSpPr>
          <p:cNvPr id="7" name="TextBox 6"/>
          <p:cNvSpPr txBox="1"/>
          <p:nvPr/>
        </p:nvSpPr>
        <p:spPr>
          <a:xfrm>
            <a:off x="4477109" y="2682815"/>
            <a:ext cx="3700733" cy="2871902"/>
          </a:xfrm>
          <a:prstGeom prst="rect">
            <a:avLst/>
          </a:prstGeom>
          <a:noFill/>
        </p:spPr>
        <p:txBody>
          <a:bodyPr wrap="square" rtlCol="0">
            <a:spAutoFit/>
          </a:bodyPr>
          <a:lstStyle/>
          <a:p>
            <a:pPr marL="342900" indent="-342900">
              <a:buFont typeface="+mj-lt"/>
              <a:buAutoNum type="arabicPeriod"/>
            </a:pPr>
            <a:r>
              <a:rPr lang="en-US" dirty="0" smtClean="0"/>
              <a:t>Get enough sleep</a:t>
            </a:r>
          </a:p>
          <a:p>
            <a:pPr marL="342900" indent="-342900">
              <a:buFont typeface="+mj-lt"/>
              <a:buAutoNum type="arabicPeriod"/>
            </a:pPr>
            <a:endParaRPr lang="en-US" dirty="0" smtClean="0"/>
          </a:p>
          <a:p>
            <a:pPr marL="342900" indent="-342900">
              <a:buFont typeface="+mj-lt"/>
              <a:buAutoNum type="arabicPeriod"/>
            </a:pPr>
            <a:r>
              <a:rPr lang="en-US" dirty="0" smtClean="0"/>
              <a:t>Eat well</a:t>
            </a:r>
          </a:p>
          <a:p>
            <a:pPr marL="342900" indent="-342900">
              <a:buFont typeface="+mj-lt"/>
              <a:buAutoNum type="arabicPeriod"/>
            </a:pPr>
            <a:endParaRPr lang="en-US" dirty="0" smtClean="0"/>
          </a:p>
          <a:p>
            <a:pPr marL="342900" indent="-342900">
              <a:buFont typeface="+mj-lt"/>
              <a:buAutoNum type="arabicPeriod"/>
            </a:pPr>
            <a:r>
              <a:rPr lang="en-US" dirty="0" smtClean="0"/>
              <a:t>Exercise</a:t>
            </a:r>
          </a:p>
          <a:p>
            <a:pPr marL="342900" indent="-342900">
              <a:buFont typeface="+mj-lt"/>
              <a:buAutoNum type="arabicPeriod"/>
            </a:pPr>
            <a:endParaRPr lang="en-US" dirty="0" smtClean="0"/>
          </a:p>
          <a:p>
            <a:pPr marL="342900" indent="-342900">
              <a:buFont typeface="+mj-lt"/>
              <a:buAutoNum type="arabicPeriod"/>
            </a:pPr>
            <a:r>
              <a:rPr lang="en-US" dirty="0" smtClean="0"/>
              <a:t>Avoid unnatural energy boosters</a:t>
            </a:r>
          </a:p>
          <a:p>
            <a:pPr marL="342900" indent="-342900">
              <a:buFont typeface="+mj-lt"/>
              <a:buAutoNum type="arabicPeriod"/>
            </a:pPr>
            <a:endParaRPr lang="en-US" dirty="0" smtClean="0"/>
          </a:p>
          <a:p>
            <a:pPr marL="342900" indent="-342900">
              <a:buFont typeface="+mj-lt"/>
              <a:buAutoNum type="arabicPeriod" startAt="5"/>
            </a:pPr>
            <a:r>
              <a:rPr lang="en-US" dirty="0" smtClean="0"/>
              <a:t>Get emotional support</a:t>
            </a:r>
          </a:p>
        </p:txBody>
      </p:sp>
      <p:sp>
        <p:nvSpPr>
          <p:cNvPr id="8" name="TextBox 7"/>
          <p:cNvSpPr txBox="1"/>
          <p:nvPr/>
        </p:nvSpPr>
        <p:spPr>
          <a:xfrm>
            <a:off x="8430884" y="2682815"/>
            <a:ext cx="3637471" cy="2585323"/>
          </a:xfrm>
          <a:prstGeom prst="rect">
            <a:avLst/>
          </a:prstGeom>
          <a:noFill/>
        </p:spPr>
        <p:txBody>
          <a:bodyPr wrap="square" rtlCol="0">
            <a:spAutoFit/>
          </a:bodyPr>
          <a:lstStyle/>
          <a:p>
            <a:pPr marL="342900" indent="-342900">
              <a:buFont typeface="+mj-lt"/>
              <a:buAutoNum type="arabicPeriod" startAt="6"/>
            </a:pPr>
            <a:r>
              <a:rPr lang="en-US" dirty="0"/>
              <a:t>Don’t give up your </a:t>
            </a:r>
            <a:r>
              <a:rPr lang="en-US" dirty="0" smtClean="0"/>
              <a:t>passions</a:t>
            </a:r>
          </a:p>
          <a:p>
            <a:pPr marL="342900" indent="-342900">
              <a:buFont typeface="+mj-lt"/>
              <a:buAutoNum type="arabicPeriod" startAt="6"/>
            </a:pPr>
            <a:endParaRPr lang="en-US" dirty="0"/>
          </a:p>
          <a:p>
            <a:pPr marL="342900" indent="-342900">
              <a:buFont typeface="+mj-lt"/>
              <a:buAutoNum type="arabicPeriod" startAt="6"/>
            </a:pPr>
            <a:r>
              <a:rPr lang="en-US" dirty="0"/>
              <a:t>Try not to overload </a:t>
            </a:r>
            <a:r>
              <a:rPr lang="en-US" dirty="0" smtClean="0"/>
              <a:t>yourself</a:t>
            </a:r>
          </a:p>
          <a:p>
            <a:pPr marL="342900" indent="-342900">
              <a:buFont typeface="+mj-lt"/>
              <a:buAutoNum type="arabicPeriod" startAt="6"/>
            </a:pPr>
            <a:endParaRPr lang="en-US" dirty="0"/>
          </a:p>
          <a:p>
            <a:pPr marL="342900" indent="-342900">
              <a:buFont typeface="+mj-lt"/>
              <a:buAutoNum type="arabicPeriod" startAt="6"/>
            </a:pPr>
            <a:r>
              <a:rPr lang="en-US" dirty="0"/>
              <a:t>Avoid relaxing with </a:t>
            </a:r>
            <a:r>
              <a:rPr lang="en-US" dirty="0" smtClean="0"/>
              <a:t>alcohol</a:t>
            </a:r>
          </a:p>
          <a:p>
            <a:pPr marL="342900" indent="-342900">
              <a:buFont typeface="+mj-lt"/>
              <a:buAutoNum type="arabicPeriod" startAt="6"/>
            </a:pPr>
            <a:endParaRPr lang="en-US" dirty="0"/>
          </a:p>
          <a:p>
            <a:pPr marL="342900" indent="-342900">
              <a:buFont typeface="+mj-lt"/>
              <a:buAutoNum type="arabicPeriod" startAt="6"/>
            </a:pPr>
            <a:r>
              <a:rPr lang="en-US" dirty="0" smtClean="0"/>
              <a:t> Breathe</a:t>
            </a:r>
          </a:p>
          <a:p>
            <a:pPr marL="342900" indent="-342900">
              <a:buFont typeface="+mj-lt"/>
              <a:buAutoNum type="arabicPeriod" startAt="6"/>
            </a:pPr>
            <a:endParaRPr lang="en-US" dirty="0"/>
          </a:p>
          <a:p>
            <a:pPr marL="342900" indent="-342900">
              <a:buFont typeface="+mj-lt"/>
              <a:buAutoNum type="arabicPeriod" startAt="6"/>
            </a:pPr>
            <a:r>
              <a:rPr lang="en-US" dirty="0" smtClean="0"/>
              <a:t> Manage your time</a:t>
            </a:r>
            <a:endParaRPr lang="en-US" dirty="0"/>
          </a:p>
        </p:txBody>
      </p:sp>
    </p:spTree>
    <p:extLst>
      <p:ext uri="{BB962C8B-B14F-4D97-AF65-F5344CB8AC3E}">
        <p14:creationId xmlns:p14="http://schemas.microsoft.com/office/powerpoint/2010/main" val="377769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Management Tips</a:t>
            </a:r>
            <a:endParaRPr lang="en-US" dirty="0"/>
          </a:p>
        </p:txBody>
      </p:sp>
      <p:pic>
        <p:nvPicPr>
          <p:cNvPr id="6" name="Content Placeholder 5" descr="Image 1:  A Cat, a clock and the words &quot;Time Management Cat&quot;&#10;&#10;Image 2:  A cat sleeps in a cozy bed in front of a grid.  &#10;&#10;Image 3: Close-up of sleeping cat and the grid, revealing writing in the boxes of the grid, but the writing is too small to read.&#10;&#10;Image 4:  Extreme close-up of the sleeping cat and the grid, revealing every box of the grid-calendar reads, &quot;Sleep.&quot;" title="Savage Chickens Cartoon by Doug Savage"/>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4173" y="2275441"/>
            <a:ext cx="4090853" cy="4090853"/>
          </a:xfrm>
        </p:spPr>
      </p:pic>
      <p:sp>
        <p:nvSpPr>
          <p:cNvPr id="7" name="TextBox 6"/>
          <p:cNvSpPr txBox="1"/>
          <p:nvPr/>
        </p:nvSpPr>
        <p:spPr>
          <a:xfrm>
            <a:off x="4597879" y="2275441"/>
            <a:ext cx="7142672" cy="3970318"/>
          </a:xfrm>
          <a:prstGeom prst="rect">
            <a:avLst/>
          </a:prstGeom>
          <a:noFill/>
        </p:spPr>
        <p:txBody>
          <a:bodyPr wrap="square" rtlCol="0">
            <a:spAutoFit/>
          </a:bodyPr>
          <a:lstStyle/>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 </a:t>
            </a:r>
            <a:r>
              <a:rPr lang="en-US" dirty="0" smtClean="0"/>
              <a:t>Write everything down</a:t>
            </a:r>
          </a:p>
          <a:p>
            <a:endParaRPr lang="en-US" dirty="0"/>
          </a:p>
          <a:p>
            <a:pPr marL="285750" indent="-285750">
              <a:buFont typeface="Arial" panose="020B0604020202020204" pitchFamily="34" charset="0"/>
              <a:buChar char="•"/>
            </a:pPr>
            <a:r>
              <a:rPr lang="en-US" dirty="0" smtClean="0"/>
              <a:t>Use a calendar and/or a project management app</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Stick to a routine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Identify time wasters and set goals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Tackle small tasks to start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Do one thing at a time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Use breaks wisely and take time off</a:t>
            </a:r>
            <a:endParaRPr lang="en-US" dirty="0"/>
          </a:p>
        </p:txBody>
      </p:sp>
    </p:spTree>
    <p:extLst>
      <p:ext uri="{BB962C8B-B14F-4D97-AF65-F5344CB8AC3E}">
        <p14:creationId xmlns:p14="http://schemas.microsoft.com/office/powerpoint/2010/main" val="1741462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fade">
                                      <p:cBhvr>
                                        <p:cTn id="7" dur="1000"/>
                                        <p:tgtEl>
                                          <p:spTgt spid="7">
                                            <p:txEl>
                                              <p:pRg st="1" end="1"/>
                                            </p:txEl>
                                          </p:spTgt>
                                        </p:tgtEl>
                                      </p:cBhvr>
                                    </p:animEffect>
                                    <p:anim calcmode="lin" valueType="num">
                                      <p:cBhvr>
                                        <p:cTn id="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xEl>
                                              <p:pRg st="3" end="3"/>
                                            </p:txEl>
                                          </p:spTgt>
                                        </p:tgtEl>
                                        <p:attrNameLst>
                                          <p:attrName>style.visibility</p:attrName>
                                        </p:attrNameLst>
                                      </p:cBhvr>
                                      <p:to>
                                        <p:strVal val="visible"/>
                                      </p:to>
                                    </p:set>
                                    <p:animEffect transition="in" filter="fade">
                                      <p:cBhvr>
                                        <p:cTn id="12" dur="1000"/>
                                        <p:tgtEl>
                                          <p:spTgt spid="7">
                                            <p:txEl>
                                              <p:pRg st="3" end="3"/>
                                            </p:txEl>
                                          </p:spTgt>
                                        </p:tgtEl>
                                      </p:cBhvr>
                                    </p:animEffect>
                                    <p:anim calcmode="lin" valueType="num">
                                      <p:cBhvr>
                                        <p:cTn id="13"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7">
                                            <p:txEl>
                                              <p:pRg st="5" end="5"/>
                                            </p:txEl>
                                          </p:spTgt>
                                        </p:tgtEl>
                                        <p:attrNameLst>
                                          <p:attrName>style.visibility</p:attrName>
                                        </p:attrNameLst>
                                      </p:cBhvr>
                                      <p:to>
                                        <p:strVal val="visible"/>
                                      </p:to>
                                    </p:set>
                                    <p:animEffect transition="in" filter="fade">
                                      <p:cBhvr>
                                        <p:cTn id="17" dur="1000"/>
                                        <p:tgtEl>
                                          <p:spTgt spid="7">
                                            <p:txEl>
                                              <p:pRg st="5" end="5"/>
                                            </p:txEl>
                                          </p:spTgt>
                                        </p:tgtEl>
                                      </p:cBhvr>
                                    </p:animEffect>
                                    <p:anim calcmode="lin" valueType="num">
                                      <p:cBhvr>
                                        <p:cTn id="18"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7">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7">
                                            <p:txEl>
                                              <p:pRg st="7" end="7"/>
                                            </p:txEl>
                                          </p:spTgt>
                                        </p:tgtEl>
                                        <p:attrNameLst>
                                          <p:attrName>style.visibility</p:attrName>
                                        </p:attrNameLst>
                                      </p:cBhvr>
                                      <p:to>
                                        <p:strVal val="visible"/>
                                      </p:to>
                                    </p:set>
                                    <p:animEffect transition="in" filter="fade">
                                      <p:cBhvr>
                                        <p:cTn id="22" dur="1000"/>
                                        <p:tgtEl>
                                          <p:spTgt spid="7">
                                            <p:txEl>
                                              <p:pRg st="7" end="7"/>
                                            </p:txEl>
                                          </p:spTgt>
                                        </p:tgtEl>
                                      </p:cBhvr>
                                    </p:animEffect>
                                    <p:anim calcmode="lin" valueType="num">
                                      <p:cBhvr>
                                        <p:cTn id="23"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24" dur="1000" fill="hold"/>
                                        <p:tgtEl>
                                          <p:spTgt spid="7">
                                            <p:txEl>
                                              <p:pRg st="7" end="7"/>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7">
                                            <p:txEl>
                                              <p:pRg st="9" end="9"/>
                                            </p:txEl>
                                          </p:spTgt>
                                        </p:tgtEl>
                                        <p:attrNameLst>
                                          <p:attrName>style.visibility</p:attrName>
                                        </p:attrNameLst>
                                      </p:cBhvr>
                                      <p:to>
                                        <p:strVal val="visible"/>
                                      </p:to>
                                    </p:set>
                                    <p:animEffect transition="in" filter="fade">
                                      <p:cBhvr>
                                        <p:cTn id="27" dur="1000"/>
                                        <p:tgtEl>
                                          <p:spTgt spid="7">
                                            <p:txEl>
                                              <p:pRg st="9" end="9"/>
                                            </p:txEl>
                                          </p:spTgt>
                                        </p:tgtEl>
                                      </p:cBhvr>
                                    </p:animEffect>
                                    <p:anim calcmode="lin" valueType="num">
                                      <p:cBhvr>
                                        <p:cTn id="28" dur="10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9" end="9"/>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7">
                                            <p:txEl>
                                              <p:pRg st="11" end="11"/>
                                            </p:txEl>
                                          </p:spTgt>
                                        </p:tgtEl>
                                        <p:attrNameLst>
                                          <p:attrName>style.visibility</p:attrName>
                                        </p:attrNameLst>
                                      </p:cBhvr>
                                      <p:to>
                                        <p:strVal val="visible"/>
                                      </p:to>
                                    </p:set>
                                    <p:animEffect transition="in" filter="fade">
                                      <p:cBhvr>
                                        <p:cTn id="32" dur="1000"/>
                                        <p:tgtEl>
                                          <p:spTgt spid="7">
                                            <p:txEl>
                                              <p:pRg st="11" end="11"/>
                                            </p:txEl>
                                          </p:spTgt>
                                        </p:tgtEl>
                                      </p:cBhvr>
                                    </p:animEffect>
                                    <p:anim calcmode="lin" valueType="num">
                                      <p:cBhvr>
                                        <p:cTn id="33" dur="1000" fill="hold"/>
                                        <p:tgtEl>
                                          <p:spTgt spid="7">
                                            <p:txEl>
                                              <p:pRg st="11" end="11"/>
                                            </p:txEl>
                                          </p:spTgt>
                                        </p:tgtEl>
                                        <p:attrNameLst>
                                          <p:attrName>ppt_x</p:attrName>
                                        </p:attrNameLst>
                                      </p:cBhvr>
                                      <p:tavLst>
                                        <p:tav tm="0">
                                          <p:val>
                                            <p:strVal val="#ppt_x"/>
                                          </p:val>
                                        </p:tav>
                                        <p:tav tm="100000">
                                          <p:val>
                                            <p:strVal val="#ppt_x"/>
                                          </p:val>
                                        </p:tav>
                                      </p:tavLst>
                                    </p:anim>
                                    <p:anim calcmode="lin" valueType="num">
                                      <p:cBhvr>
                                        <p:cTn id="34" dur="1000" fill="hold"/>
                                        <p:tgtEl>
                                          <p:spTgt spid="7">
                                            <p:txEl>
                                              <p:pRg st="11" end="11"/>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7">
                                            <p:txEl>
                                              <p:pRg st="13" end="13"/>
                                            </p:txEl>
                                          </p:spTgt>
                                        </p:tgtEl>
                                        <p:attrNameLst>
                                          <p:attrName>style.visibility</p:attrName>
                                        </p:attrNameLst>
                                      </p:cBhvr>
                                      <p:to>
                                        <p:strVal val="visible"/>
                                      </p:to>
                                    </p:set>
                                    <p:animEffect transition="in" filter="fade">
                                      <p:cBhvr>
                                        <p:cTn id="37" dur="1000"/>
                                        <p:tgtEl>
                                          <p:spTgt spid="7">
                                            <p:txEl>
                                              <p:pRg st="13" end="13"/>
                                            </p:txEl>
                                          </p:spTgt>
                                        </p:tgtEl>
                                      </p:cBhvr>
                                    </p:animEffect>
                                    <p:anim calcmode="lin" valueType="num">
                                      <p:cBhvr>
                                        <p:cTn id="38" dur="1000" fill="hold"/>
                                        <p:tgtEl>
                                          <p:spTgt spid="7">
                                            <p:txEl>
                                              <p:pRg st="13" end="13"/>
                                            </p:txEl>
                                          </p:spTgt>
                                        </p:tgtEl>
                                        <p:attrNameLst>
                                          <p:attrName>ppt_x</p:attrName>
                                        </p:attrNameLst>
                                      </p:cBhvr>
                                      <p:tavLst>
                                        <p:tav tm="0">
                                          <p:val>
                                            <p:strVal val="#ppt_x"/>
                                          </p:val>
                                        </p:tav>
                                        <p:tav tm="100000">
                                          <p:val>
                                            <p:strVal val="#ppt_x"/>
                                          </p:val>
                                        </p:tav>
                                      </p:tavLst>
                                    </p:anim>
                                    <p:anim calcmode="lin" valueType="num">
                                      <p:cBhvr>
                                        <p:cTn id="39" dur="1000" fill="hold"/>
                                        <p:tgtEl>
                                          <p:spTgt spid="7">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210616592907F47A2DCA6DF6C86D322" ma:contentTypeVersion="13" ma:contentTypeDescription="Create a new document." ma:contentTypeScope="" ma:versionID="6fe4b9bde17b78c4886945675620963c">
  <xsd:schema xmlns:xsd="http://www.w3.org/2001/XMLSchema" xmlns:xs="http://www.w3.org/2001/XMLSchema" xmlns:p="http://schemas.microsoft.com/office/2006/metadata/properties" xmlns:ns3="31134cf0-05ce-4682-945d-1eb41ed7deb2" xmlns:ns4="750fc039-6884-4a5e-aa10-ae7828f5b223" targetNamespace="http://schemas.microsoft.com/office/2006/metadata/properties" ma:root="true" ma:fieldsID="a89894e963c421049ac2ab1481fae9c6" ns3:_="" ns4:_="">
    <xsd:import namespace="31134cf0-05ce-4682-945d-1eb41ed7deb2"/>
    <xsd:import namespace="750fc039-6884-4a5e-aa10-ae7828f5b22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4:SharedWithUsers" minOccurs="0"/>
                <xsd:element ref="ns4:SharedWithDetails" minOccurs="0"/>
                <xsd:element ref="ns4:SharingHintHash" minOccurs="0"/>
                <xsd:element ref="ns3:MediaServiceDateTaken" minOccurs="0"/>
                <xsd:element ref="ns3:MediaServiceGenerationTime" minOccurs="0"/>
                <xsd:element ref="ns3:MediaServiceEventHashCode"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134cf0-05ce-4682-945d-1eb41ed7de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50fc039-6884-4a5e-aa10-ae7828f5b22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C1C593F-C9A3-448B-B6F6-57D24BBBFD72}">
  <ds:schemaRefs>
    <ds:schemaRef ds:uri="http://purl.org/dc/dcmitype/"/>
    <ds:schemaRef ds:uri="http://schemas.microsoft.com/office/infopath/2007/PartnerControls"/>
    <ds:schemaRef ds:uri="http://purl.org/dc/elements/1.1/"/>
    <ds:schemaRef ds:uri="http://schemas.microsoft.com/office/2006/metadata/properties"/>
    <ds:schemaRef ds:uri="750fc039-6884-4a5e-aa10-ae7828f5b223"/>
    <ds:schemaRef ds:uri="http://schemas.microsoft.com/office/2006/documentManagement/types"/>
    <ds:schemaRef ds:uri="http://purl.org/dc/terms/"/>
    <ds:schemaRef ds:uri="http://schemas.openxmlformats.org/package/2006/metadata/core-properties"/>
    <ds:schemaRef ds:uri="31134cf0-05ce-4682-945d-1eb41ed7deb2"/>
    <ds:schemaRef ds:uri="http://www.w3.org/XML/1998/namespace"/>
  </ds:schemaRefs>
</ds:datastoreItem>
</file>

<file path=customXml/itemProps2.xml><?xml version="1.0" encoding="utf-8"?>
<ds:datastoreItem xmlns:ds="http://schemas.openxmlformats.org/officeDocument/2006/customXml" ds:itemID="{2CF4FCA0-BB11-4D2A-B792-351ECF4141E8}">
  <ds:schemaRefs>
    <ds:schemaRef ds:uri="http://schemas.microsoft.com/sharepoint/v3/contenttype/forms"/>
  </ds:schemaRefs>
</ds:datastoreItem>
</file>

<file path=customXml/itemProps3.xml><?xml version="1.0" encoding="utf-8"?>
<ds:datastoreItem xmlns:ds="http://schemas.openxmlformats.org/officeDocument/2006/customXml" ds:itemID="{D1BBA893-7F20-42FE-BBEB-E9B80E682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134cf0-05ce-4682-945d-1eb41ed7deb2"/>
    <ds:schemaRef ds:uri="750fc039-6884-4a5e-aa10-ae7828f5b2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TM03457503[[fn=Quotable]]</Template>
  <TotalTime>614</TotalTime>
  <Words>344</Words>
  <Application>Microsoft Office PowerPoint</Application>
  <PresentationFormat>Widescreen</PresentationFormat>
  <Paragraphs>103</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Century Gothic</vt:lpstr>
      <vt:lpstr>Wingdings 2</vt:lpstr>
      <vt:lpstr>Quotable</vt:lpstr>
      <vt:lpstr>Stress Management</vt:lpstr>
      <vt:lpstr>What is Stress?</vt:lpstr>
      <vt:lpstr>Symptoms of Stress</vt:lpstr>
      <vt:lpstr>Symptoms of Stress</vt:lpstr>
      <vt:lpstr>Symptoms of Stress</vt:lpstr>
      <vt:lpstr>Symptoms of Stress</vt:lpstr>
      <vt:lpstr>Stress Management Video</vt:lpstr>
      <vt:lpstr>Ten Ways to Reduce Stress</vt:lpstr>
      <vt:lpstr>Time Management Tips</vt:lpstr>
      <vt:lpstr>Meditation</vt:lpstr>
      <vt:lpstr>Breathe!</vt:lpstr>
      <vt:lpstr>Bibliography</vt:lpstr>
    </vt:vector>
  </TitlesOfParts>
  <Company>Community College of Rhode Island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 Management</dc:title>
  <dc:creator>Wells, Shanna</dc:creator>
  <cp:lastModifiedBy>Wells, Shanna</cp:lastModifiedBy>
  <cp:revision>40</cp:revision>
  <dcterms:created xsi:type="dcterms:W3CDTF">2019-08-08T13:35:44Z</dcterms:created>
  <dcterms:modified xsi:type="dcterms:W3CDTF">2019-10-01T15:01:23Z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0x010100C210616592907F47A2DCA6DF6C86D322</vt:lpwstr>
  </property>
</Properties>
</file>