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8"/>
  </p:notesMasterIdLst>
  <p:sldIdLst>
    <p:sldId id="256" r:id="rId5"/>
    <p:sldId id="264" r:id="rId6"/>
    <p:sldId id="309" r:id="rId7"/>
    <p:sldId id="308" r:id="rId8"/>
    <p:sldId id="295" r:id="rId9"/>
    <p:sldId id="302" r:id="rId10"/>
    <p:sldId id="311" r:id="rId11"/>
    <p:sldId id="312" r:id="rId12"/>
    <p:sldId id="296" r:id="rId13"/>
    <p:sldId id="313" r:id="rId14"/>
    <p:sldId id="310" r:id="rId15"/>
    <p:sldId id="280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6A"/>
    <a:srgbClr val="80CDCB"/>
    <a:srgbClr val="B7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9"/>
    <p:restoredTop sz="91094"/>
  </p:normalViewPr>
  <p:slideViewPr>
    <p:cSldViewPr snapToGrid="0" snapToObjects="1">
      <p:cViewPr varScale="1">
        <p:scale>
          <a:sx n="100" d="100"/>
          <a:sy n="100" d="100"/>
        </p:scale>
        <p:origin x="92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096751600000166" TargetMode="External"/><Relationship Id="rId1" Type="http://schemas.openxmlformats.org/officeDocument/2006/relationships/hyperlink" Target="https://www.okcareertech.org/business-and-industry/education-partnerships-and-customized-services/instructional-leaders/zoom-meetings/dams-zoom-meetings/chapter-5-creating-social-presence-in-online-environments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096751600000166" TargetMode="External"/><Relationship Id="rId1" Type="http://schemas.openxmlformats.org/officeDocument/2006/relationships/hyperlink" Target="https://www.okcareertech.org/business-and-industry/education-partnerships-and-customized-services/instructional-leaders/zoom-meetings/dams-zoom-meetings/chapter-5-creating-social-presence-in-online-environment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AD611-E55A-4AF9-AEA8-E789DD7E1E8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A13CFC6-AF2E-4F05-A951-924FB012F073}">
      <dgm:prSet/>
      <dgm:spPr/>
      <dgm:t>
        <a:bodyPr/>
        <a:lstStyle/>
        <a:p>
          <a:r>
            <a:rPr lang="en-US"/>
            <a:t>Aragon, S. R. (2003). </a:t>
          </a:r>
          <a:r>
            <a:rPr lang="en-US">
              <a:hlinkClick xmlns:r="http://schemas.openxmlformats.org/officeDocument/2006/relationships" r:id="rId1"/>
            </a:rPr>
            <a:t>Creating Social Presence in Online Environments.</a:t>
          </a:r>
          <a:r>
            <a:rPr lang="en-US"/>
            <a:t> New Directions for Adult &amp; Continuing Education, (100), 57-68.</a:t>
          </a:r>
        </a:p>
      </dgm:t>
    </dgm:pt>
    <dgm:pt modelId="{63D7A3DD-3583-48E6-A9D7-34BC1576565C}" type="parTrans" cxnId="{5262D857-4889-49C0-A9B3-F44D4BA860DD}">
      <dgm:prSet/>
      <dgm:spPr/>
      <dgm:t>
        <a:bodyPr/>
        <a:lstStyle/>
        <a:p>
          <a:endParaRPr lang="en-US"/>
        </a:p>
      </dgm:t>
    </dgm:pt>
    <dgm:pt modelId="{50B99997-BADC-4B5B-A498-44A8FDA4DAE0}" type="sibTrans" cxnId="{5262D857-4889-49C0-A9B3-F44D4BA860DD}">
      <dgm:prSet/>
      <dgm:spPr/>
      <dgm:t>
        <a:bodyPr/>
        <a:lstStyle/>
        <a:p>
          <a:endParaRPr lang="en-US"/>
        </a:p>
      </dgm:t>
    </dgm:pt>
    <dgm:pt modelId="{F0E4D105-29A8-46F7-94ED-9197BA4E0917}">
      <dgm:prSet/>
      <dgm:spPr/>
      <dgm:t>
        <a:bodyPr/>
        <a:lstStyle/>
        <a:p>
          <a:r>
            <a:rPr lang="en-US"/>
            <a:t>Garrison, D. R., Anderson, T., &amp; Archer, W. (2000). </a:t>
          </a:r>
          <a:r>
            <a:rPr lang="en-US">
              <a:hlinkClick xmlns:r="http://schemas.openxmlformats.org/officeDocument/2006/relationships" r:id="rId2"/>
            </a:rPr>
            <a:t>Critical inquiry in a text-based environment: Computer conferencing in higher education</a:t>
          </a:r>
          <a:r>
            <a:rPr lang="en-US"/>
            <a:t>. The Internet and Higher Education, 2(2-3), 87-105.</a:t>
          </a:r>
        </a:p>
      </dgm:t>
    </dgm:pt>
    <dgm:pt modelId="{2581D228-0CA4-4C14-9037-3935B3B62842}" type="parTrans" cxnId="{856A44FA-58B3-4C03-A823-6EE6C5DD89D0}">
      <dgm:prSet/>
      <dgm:spPr/>
      <dgm:t>
        <a:bodyPr/>
        <a:lstStyle/>
        <a:p>
          <a:endParaRPr lang="en-US"/>
        </a:p>
      </dgm:t>
    </dgm:pt>
    <dgm:pt modelId="{6F1DC84C-A049-4203-B324-151B412E800B}" type="sibTrans" cxnId="{856A44FA-58B3-4C03-A823-6EE6C5DD89D0}">
      <dgm:prSet/>
      <dgm:spPr/>
      <dgm:t>
        <a:bodyPr/>
        <a:lstStyle/>
        <a:p>
          <a:endParaRPr lang="en-US"/>
        </a:p>
      </dgm:t>
    </dgm:pt>
    <dgm:pt modelId="{503584EC-9EB2-488B-8BB4-030B33B9F8C9}">
      <dgm:prSet/>
      <dgm:spPr/>
      <dgm:t>
        <a:bodyPr/>
        <a:lstStyle/>
        <a:p>
          <a:r>
            <a:rPr lang="en-US" dirty="0" err="1"/>
            <a:t>Pacansky</a:t>
          </a:r>
          <a:r>
            <a:rPr lang="en-US" dirty="0"/>
            <a:t>-Brock, M., </a:t>
          </a:r>
          <a:r>
            <a:rPr lang="en-US" dirty="0" err="1"/>
            <a:t>Smedshammer</a:t>
          </a:r>
          <a:r>
            <a:rPr lang="en-US" dirty="0"/>
            <a:t> M., &amp; Vincent-Layton, K.(2020). Humanizing online teaching to equitize higher education. Current Issues in Education, 21(2). Retrieved </a:t>
          </a:r>
          <a:r>
            <a:rPr lang="en-US" dirty="0" err="1"/>
            <a:t>fromhttp</a:t>
          </a:r>
          <a:r>
            <a:rPr lang="en-US" dirty="0"/>
            <a:t>://</a:t>
          </a:r>
          <a:r>
            <a:rPr lang="en-US" dirty="0" err="1"/>
            <a:t>cie.asu.edu</a:t>
          </a:r>
          <a:r>
            <a:rPr lang="en-US" dirty="0"/>
            <a:t>/</a:t>
          </a:r>
          <a:r>
            <a:rPr lang="en-US" dirty="0" err="1"/>
            <a:t>ojs</a:t>
          </a:r>
          <a:r>
            <a:rPr lang="en-US" dirty="0"/>
            <a:t>/</a:t>
          </a:r>
          <a:r>
            <a:rPr lang="en-US" dirty="0" err="1"/>
            <a:t>index.php</a:t>
          </a:r>
          <a:r>
            <a:rPr lang="en-US" dirty="0"/>
            <a:t>/</a:t>
          </a:r>
          <a:r>
            <a:rPr lang="en-US" dirty="0" err="1"/>
            <a:t>cieatasu</a:t>
          </a:r>
          <a:r>
            <a:rPr lang="en-US" dirty="0"/>
            <a:t>/article/view/1905This submission is part of a special issue, Shaping the Futures of Learning in the Digital Age, guest-edited by Sean Leahy, Samantha Becker, Ben </a:t>
          </a:r>
          <a:r>
            <a:rPr lang="en-US" dirty="0" err="1"/>
            <a:t>Scragg,and</a:t>
          </a:r>
          <a:r>
            <a:rPr lang="en-US" dirty="0"/>
            <a:t> Kim Flintoff.</a:t>
          </a:r>
        </a:p>
      </dgm:t>
    </dgm:pt>
    <dgm:pt modelId="{56F31D15-77A9-49A5-B363-C15EFD27C521}" type="parTrans" cxnId="{5E1F4A97-C1C8-48F2-951C-CE8FA3807F99}">
      <dgm:prSet/>
      <dgm:spPr/>
      <dgm:t>
        <a:bodyPr/>
        <a:lstStyle/>
        <a:p>
          <a:endParaRPr lang="en-US"/>
        </a:p>
      </dgm:t>
    </dgm:pt>
    <dgm:pt modelId="{02591D5B-D0D9-467C-B986-4CE177B09759}" type="sibTrans" cxnId="{5E1F4A97-C1C8-48F2-951C-CE8FA3807F99}">
      <dgm:prSet/>
      <dgm:spPr/>
      <dgm:t>
        <a:bodyPr/>
        <a:lstStyle/>
        <a:p>
          <a:endParaRPr lang="en-US"/>
        </a:p>
      </dgm:t>
    </dgm:pt>
    <dgm:pt modelId="{DA3963C0-2CCC-4EA3-8E36-31C8E595B381}">
      <dgm:prSet/>
      <dgm:spPr/>
      <dgm:t>
        <a:bodyPr/>
        <a:lstStyle/>
        <a:p>
          <a:r>
            <a:rPr lang="en-US"/>
            <a:t>Hammond, Z. L. (2014). Culturally Responsive Teaching and the Brain: Promoting Authentic  Engagement and Rigor Among Culturally and Linguistically Diverse Students. Thousand Oaks, CA: Corwin Publishers.</a:t>
          </a:r>
        </a:p>
      </dgm:t>
    </dgm:pt>
    <dgm:pt modelId="{217BAA59-7810-4FCB-9CF8-A6BBC7C8C223}" type="parTrans" cxnId="{8BDA7422-08F9-4040-802D-3516A32E65BF}">
      <dgm:prSet/>
      <dgm:spPr/>
      <dgm:t>
        <a:bodyPr/>
        <a:lstStyle/>
        <a:p>
          <a:endParaRPr lang="en-US"/>
        </a:p>
      </dgm:t>
    </dgm:pt>
    <dgm:pt modelId="{72E5A45E-241D-44F9-8F73-84E230BB8148}" type="sibTrans" cxnId="{8BDA7422-08F9-4040-802D-3516A32E65BF}">
      <dgm:prSet/>
      <dgm:spPr/>
      <dgm:t>
        <a:bodyPr/>
        <a:lstStyle/>
        <a:p>
          <a:endParaRPr lang="en-US"/>
        </a:p>
      </dgm:t>
    </dgm:pt>
    <dgm:pt modelId="{25B85401-4F22-1541-AB86-C7B578B2A34A}" type="pres">
      <dgm:prSet presAssocID="{604AD611-E55A-4AF9-AEA8-E789DD7E1E88}" presName="vert0" presStyleCnt="0">
        <dgm:presLayoutVars>
          <dgm:dir/>
          <dgm:animOne val="branch"/>
          <dgm:animLvl val="lvl"/>
        </dgm:presLayoutVars>
      </dgm:prSet>
      <dgm:spPr/>
    </dgm:pt>
    <dgm:pt modelId="{89A852D2-3CB7-D545-ADB1-0EBE104DC12A}" type="pres">
      <dgm:prSet presAssocID="{1A13CFC6-AF2E-4F05-A951-924FB012F073}" presName="thickLine" presStyleLbl="alignNode1" presStyleIdx="0" presStyleCnt="4"/>
      <dgm:spPr/>
    </dgm:pt>
    <dgm:pt modelId="{D5DC921C-5CF0-6641-85BE-6B24330CBF99}" type="pres">
      <dgm:prSet presAssocID="{1A13CFC6-AF2E-4F05-A951-924FB012F073}" presName="horz1" presStyleCnt="0"/>
      <dgm:spPr/>
    </dgm:pt>
    <dgm:pt modelId="{9AE1EF36-8BF2-B142-A339-8358BF8BE20B}" type="pres">
      <dgm:prSet presAssocID="{1A13CFC6-AF2E-4F05-A951-924FB012F073}" presName="tx1" presStyleLbl="revTx" presStyleIdx="0" presStyleCnt="4"/>
      <dgm:spPr/>
    </dgm:pt>
    <dgm:pt modelId="{42B2CF74-D482-664B-8EC0-D06538C5E592}" type="pres">
      <dgm:prSet presAssocID="{1A13CFC6-AF2E-4F05-A951-924FB012F073}" presName="vert1" presStyleCnt="0"/>
      <dgm:spPr/>
    </dgm:pt>
    <dgm:pt modelId="{5CB0C8DD-7FD8-2F41-80D0-EA5011A43950}" type="pres">
      <dgm:prSet presAssocID="{F0E4D105-29A8-46F7-94ED-9197BA4E0917}" presName="thickLine" presStyleLbl="alignNode1" presStyleIdx="1" presStyleCnt="4"/>
      <dgm:spPr/>
    </dgm:pt>
    <dgm:pt modelId="{4663F55D-5AB9-CB4B-B815-C7E28427FC30}" type="pres">
      <dgm:prSet presAssocID="{F0E4D105-29A8-46F7-94ED-9197BA4E0917}" presName="horz1" presStyleCnt="0"/>
      <dgm:spPr/>
    </dgm:pt>
    <dgm:pt modelId="{7B0DED3D-AE5C-AF43-97E4-C93CD72D0076}" type="pres">
      <dgm:prSet presAssocID="{F0E4D105-29A8-46F7-94ED-9197BA4E0917}" presName="tx1" presStyleLbl="revTx" presStyleIdx="1" presStyleCnt="4"/>
      <dgm:spPr/>
    </dgm:pt>
    <dgm:pt modelId="{9DDD3A8A-4EC5-BB40-9339-3FCCF342041F}" type="pres">
      <dgm:prSet presAssocID="{F0E4D105-29A8-46F7-94ED-9197BA4E0917}" presName="vert1" presStyleCnt="0"/>
      <dgm:spPr/>
    </dgm:pt>
    <dgm:pt modelId="{8DF14418-B544-4A48-9E26-C06BB0355E4A}" type="pres">
      <dgm:prSet presAssocID="{503584EC-9EB2-488B-8BB4-030B33B9F8C9}" presName="thickLine" presStyleLbl="alignNode1" presStyleIdx="2" presStyleCnt="4"/>
      <dgm:spPr/>
    </dgm:pt>
    <dgm:pt modelId="{489151A3-47EB-0E48-A24B-D19F68ED1735}" type="pres">
      <dgm:prSet presAssocID="{503584EC-9EB2-488B-8BB4-030B33B9F8C9}" presName="horz1" presStyleCnt="0"/>
      <dgm:spPr/>
    </dgm:pt>
    <dgm:pt modelId="{65ED0E77-4484-6C44-AF77-583D2F8B14BE}" type="pres">
      <dgm:prSet presAssocID="{503584EC-9EB2-488B-8BB4-030B33B9F8C9}" presName="tx1" presStyleLbl="revTx" presStyleIdx="2" presStyleCnt="4"/>
      <dgm:spPr/>
    </dgm:pt>
    <dgm:pt modelId="{69F3A276-1FD6-3D4C-B61D-7B0666D9C979}" type="pres">
      <dgm:prSet presAssocID="{503584EC-9EB2-488B-8BB4-030B33B9F8C9}" presName="vert1" presStyleCnt="0"/>
      <dgm:spPr/>
    </dgm:pt>
    <dgm:pt modelId="{F1F59E3A-497B-0B45-B4FC-DF96E37B2F2B}" type="pres">
      <dgm:prSet presAssocID="{DA3963C0-2CCC-4EA3-8E36-31C8E595B381}" presName="thickLine" presStyleLbl="alignNode1" presStyleIdx="3" presStyleCnt="4"/>
      <dgm:spPr/>
    </dgm:pt>
    <dgm:pt modelId="{D24D307F-B9EB-1B41-BD55-879C0063C361}" type="pres">
      <dgm:prSet presAssocID="{DA3963C0-2CCC-4EA3-8E36-31C8E595B381}" presName="horz1" presStyleCnt="0"/>
      <dgm:spPr/>
    </dgm:pt>
    <dgm:pt modelId="{E627EF2F-65B5-944F-93E7-63D773F381D3}" type="pres">
      <dgm:prSet presAssocID="{DA3963C0-2CCC-4EA3-8E36-31C8E595B381}" presName="tx1" presStyleLbl="revTx" presStyleIdx="3" presStyleCnt="4"/>
      <dgm:spPr/>
    </dgm:pt>
    <dgm:pt modelId="{89DD2643-49CB-3947-B8E5-842869E0B651}" type="pres">
      <dgm:prSet presAssocID="{DA3963C0-2CCC-4EA3-8E36-31C8E595B381}" presName="vert1" presStyleCnt="0"/>
      <dgm:spPr/>
    </dgm:pt>
  </dgm:ptLst>
  <dgm:cxnLst>
    <dgm:cxn modelId="{8BDA7422-08F9-4040-802D-3516A32E65BF}" srcId="{604AD611-E55A-4AF9-AEA8-E789DD7E1E88}" destId="{DA3963C0-2CCC-4EA3-8E36-31C8E595B381}" srcOrd="3" destOrd="0" parTransId="{217BAA59-7810-4FCB-9CF8-A6BBC7C8C223}" sibTransId="{72E5A45E-241D-44F9-8F73-84E230BB8148}"/>
    <dgm:cxn modelId="{5262D857-4889-49C0-A9B3-F44D4BA860DD}" srcId="{604AD611-E55A-4AF9-AEA8-E789DD7E1E88}" destId="{1A13CFC6-AF2E-4F05-A951-924FB012F073}" srcOrd="0" destOrd="0" parTransId="{63D7A3DD-3583-48E6-A9D7-34BC1576565C}" sibTransId="{50B99997-BADC-4B5B-A498-44A8FDA4DAE0}"/>
    <dgm:cxn modelId="{339E7659-4F6A-5C4C-90A7-762FA62CF8B4}" type="presOf" srcId="{1A13CFC6-AF2E-4F05-A951-924FB012F073}" destId="{9AE1EF36-8BF2-B142-A339-8358BF8BE20B}" srcOrd="0" destOrd="0" presId="urn:microsoft.com/office/officeart/2008/layout/LinedList"/>
    <dgm:cxn modelId="{C400A067-BF1E-FE49-BE95-480E3BD9353C}" type="presOf" srcId="{F0E4D105-29A8-46F7-94ED-9197BA4E0917}" destId="{7B0DED3D-AE5C-AF43-97E4-C93CD72D0076}" srcOrd="0" destOrd="0" presId="urn:microsoft.com/office/officeart/2008/layout/LinedList"/>
    <dgm:cxn modelId="{30966F6A-7C75-AB47-8100-288F86820B19}" type="presOf" srcId="{DA3963C0-2CCC-4EA3-8E36-31C8E595B381}" destId="{E627EF2F-65B5-944F-93E7-63D773F381D3}" srcOrd="0" destOrd="0" presId="urn:microsoft.com/office/officeart/2008/layout/LinedList"/>
    <dgm:cxn modelId="{5E1F4A97-C1C8-48F2-951C-CE8FA3807F99}" srcId="{604AD611-E55A-4AF9-AEA8-E789DD7E1E88}" destId="{503584EC-9EB2-488B-8BB4-030B33B9F8C9}" srcOrd="2" destOrd="0" parTransId="{56F31D15-77A9-49A5-B363-C15EFD27C521}" sibTransId="{02591D5B-D0D9-467C-B986-4CE177B09759}"/>
    <dgm:cxn modelId="{6B9467B2-2A9F-464E-966F-47E716963BC4}" type="presOf" srcId="{604AD611-E55A-4AF9-AEA8-E789DD7E1E88}" destId="{25B85401-4F22-1541-AB86-C7B578B2A34A}" srcOrd="0" destOrd="0" presId="urn:microsoft.com/office/officeart/2008/layout/LinedList"/>
    <dgm:cxn modelId="{0FC71ACF-821C-B94C-A1B1-73D30427D89B}" type="presOf" srcId="{503584EC-9EB2-488B-8BB4-030B33B9F8C9}" destId="{65ED0E77-4484-6C44-AF77-583D2F8B14BE}" srcOrd="0" destOrd="0" presId="urn:microsoft.com/office/officeart/2008/layout/LinedList"/>
    <dgm:cxn modelId="{856A44FA-58B3-4C03-A823-6EE6C5DD89D0}" srcId="{604AD611-E55A-4AF9-AEA8-E789DD7E1E88}" destId="{F0E4D105-29A8-46F7-94ED-9197BA4E0917}" srcOrd="1" destOrd="0" parTransId="{2581D228-0CA4-4C14-9037-3935B3B62842}" sibTransId="{6F1DC84C-A049-4203-B324-151B412E800B}"/>
    <dgm:cxn modelId="{B8F084FC-A81E-B847-BF8D-55DFA2F566BE}" type="presParOf" srcId="{25B85401-4F22-1541-AB86-C7B578B2A34A}" destId="{89A852D2-3CB7-D545-ADB1-0EBE104DC12A}" srcOrd="0" destOrd="0" presId="urn:microsoft.com/office/officeart/2008/layout/LinedList"/>
    <dgm:cxn modelId="{054A3F3D-61EE-C748-9F74-044D49817EAB}" type="presParOf" srcId="{25B85401-4F22-1541-AB86-C7B578B2A34A}" destId="{D5DC921C-5CF0-6641-85BE-6B24330CBF99}" srcOrd="1" destOrd="0" presId="urn:microsoft.com/office/officeart/2008/layout/LinedList"/>
    <dgm:cxn modelId="{73AA7DB6-9F42-464B-BC15-A82D33FCD09D}" type="presParOf" srcId="{D5DC921C-5CF0-6641-85BE-6B24330CBF99}" destId="{9AE1EF36-8BF2-B142-A339-8358BF8BE20B}" srcOrd="0" destOrd="0" presId="urn:microsoft.com/office/officeart/2008/layout/LinedList"/>
    <dgm:cxn modelId="{E73861A9-7C32-9F42-BDB8-7B7E468F3EFF}" type="presParOf" srcId="{D5DC921C-5CF0-6641-85BE-6B24330CBF99}" destId="{42B2CF74-D482-664B-8EC0-D06538C5E592}" srcOrd="1" destOrd="0" presId="urn:microsoft.com/office/officeart/2008/layout/LinedList"/>
    <dgm:cxn modelId="{7DB8B806-3806-3D4E-979A-DF3FACBC8D1A}" type="presParOf" srcId="{25B85401-4F22-1541-AB86-C7B578B2A34A}" destId="{5CB0C8DD-7FD8-2F41-80D0-EA5011A43950}" srcOrd="2" destOrd="0" presId="urn:microsoft.com/office/officeart/2008/layout/LinedList"/>
    <dgm:cxn modelId="{FCD86F2C-78DD-724A-852B-D7423E281BBC}" type="presParOf" srcId="{25B85401-4F22-1541-AB86-C7B578B2A34A}" destId="{4663F55D-5AB9-CB4B-B815-C7E28427FC30}" srcOrd="3" destOrd="0" presId="urn:microsoft.com/office/officeart/2008/layout/LinedList"/>
    <dgm:cxn modelId="{C85C51BA-AA5D-CC4E-A443-F6F71560C162}" type="presParOf" srcId="{4663F55D-5AB9-CB4B-B815-C7E28427FC30}" destId="{7B0DED3D-AE5C-AF43-97E4-C93CD72D0076}" srcOrd="0" destOrd="0" presId="urn:microsoft.com/office/officeart/2008/layout/LinedList"/>
    <dgm:cxn modelId="{756B4979-0EF6-1248-AD71-5A0400DBF88F}" type="presParOf" srcId="{4663F55D-5AB9-CB4B-B815-C7E28427FC30}" destId="{9DDD3A8A-4EC5-BB40-9339-3FCCF342041F}" srcOrd="1" destOrd="0" presId="urn:microsoft.com/office/officeart/2008/layout/LinedList"/>
    <dgm:cxn modelId="{24A38E57-CBAA-564F-9FCA-A63A64F1877A}" type="presParOf" srcId="{25B85401-4F22-1541-AB86-C7B578B2A34A}" destId="{8DF14418-B544-4A48-9E26-C06BB0355E4A}" srcOrd="4" destOrd="0" presId="urn:microsoft.com/office/officeart/2008/layout/LinedList"/>
    <dgm:cxn modelId="{3FBD28A5-6598-124B-B552-3AC581D5D23C}" type="presParOf" srcId="{25B85401-4F22-1541-AB86-C7B578B2A34A}" destId="{489151A3-47EB-0E48-A24B-D19F68ED1735}" srcOrd="5" destOrd="0" presId="urn:microsoft.com/office/officeart/2008/layout/LinedList"/>
    <dgm:cxn modelId="{4C45EF48-E44C-1E49-A5BB-8F02C24B1A4B}" type="presParOf" srcId="{489151A3-47EB-0E48-A24B-D19F68ED1735}" destId="{65ED0E77-4484-6C44-AF77-583D2F8B14BE}" srcOrd="0" destOrd="0" presId="urn:microsoft.com/office/officeart/2008/layout/LinedList"/>
    <dgm:cxn modelId="{349C2A83-8B9F-8642-B336-6C59A0C043B5}" type="presParOf" srcId="{489151A3-47EB-0E48-A24B-D19F68ED1735}" destId="{69F3A276-1FD6-3D4C-B61D-7B0666D9C979}" srcOrd="1" destOrd="0" presId="urn:microsoft.com/office/officeart/2008/layout/LinedList"/>
    <dgm:cxn modelId="{2A86E9B6-5DC3-0B42-9A37-0224D04B6BE3}" type="presParOf" srcId="{25B85401-4F22-1541-AB86-C7B578B2A34A}" destId="{F1F59E3A-497B-0B45-B4FC-DF96E37B2F2B}" srcOrd="6" destOrd="0" presId="urn:microsoft.com/office/officeart/2008/layout/LinedList"/>
    <dgm:cxn modelId="{C032857B-058E-5042-9047-DAFB5CEBA0A6}" type="presParOf" srcId="{25B85401-4F22-1541-AB86-C7B578B2A34A}" destId="{D24D307F-B9EB-1B41-BD55-879C0063C361}" srcOrd="7" destOrd="0" presId="urn:microsoft.com/office/officeart/2008/layout/LinedList"/>
    <dgm:cxn modelId="{12B52A22-1ED7-5940-B612-3C02FBEC8FC0}" type="presParOf" srcId="{D24D307F-B9EB-1B41-BD55-879C0063C361}" destId="{E627EF2F-65B5-944F-93E7-63D773F381D3}" srcOrd="0" destOrd="0" presId="urn:microsoft.com/office/officeart/2008/layout/LinedList"/>
    <dgm:cxn modelId="{A6916C35-53E6-F049-8C30-BA291EB1E22F}" type="presParOf" srcId="{D24D307F-B9EB-1B41-BD55-879C0063C361}" destId="{89DD2643-49CB-3947-B8E5-842869E0B6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852D2-3CB7-D545-ADB1-0EBE104DC12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1EF36-8BF2-B142-A339-8358BF8BE20B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Aragon, S. R. (2003). </a:t>
          </a:r>
          <a:r>
            <a:rPr lang="en-US" sz="1700" kern="1200">
              <a:hlinkClick xmlns:r="http://schemas.openxmlformats.org/officeDocument/2006/relationships" r:id="rId1"/>
            </a:rPr>
            <a:t>Creating Social Presence in Online Environments.</a:t>
          </a:r>
          <a:r>
            <a:rPr lang="en-US" sz="1700" kern="1200"/>
            <a:t> New Directions for Adult &amp; Continuing Education, (100), 57-68.</a:t>
          </a:r>
        </a:p>
      </dsp:txBody>
      <dsp:txXfrm>
        <a:off x="0" y="0"/>
        <a:ext cx="10515600" cy="1087834"/>
      </dsp:txXfrm>
    </dsp:sp>
    <dsp:sp modelId="{5CB0C8DD-7FD8-2F41-80D0-EA5011A43950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DED3D-AE5C-AF43-97E4-C93CD72D0076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Garrison, D. R., Anderson, T., &amp; Archer, W. (2000). </a:t>
          </a:r>
          <a:r>
            <a:rPr lang="en-US" sz="1700" kern="1200">
              <a:hlinkClick xmlns:r="http://schemas.openxmlformats.org/officeDocument/2006/relationships" r:id="rId2"/>
            </a:rPr>
            <a:t>Critical inquiry in a text-based environment: Computer conferencing in higher education</a:t>
          </a:r>
          <a:r>
            <a:rPr lang="en-US" sz="1700" kern="1200"/>
            <a:t>. The Internet and Higher Education, 2(2-3), 87-105.</a:t>
          </a:r>
        </a:p>
      </dsp:txBody>
      <dsp:txXfrm>
        <a:off x="0" y="1087834"/>
        <a:ext cx="10515600" cy="1087834"/>
      </dsp:txXfrm>
    </dsp:sp>
    <dsp:sp modelId="{8DF14418-B544-4A48-9E26-C06BB0355E4A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D0E77-4484-6C44-AF77-583D2F8B14BE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Pacansky</a:t>
          </a:r>
          <a:r>
            <a:rPr lang="en-US" sz="1700" kern="1200" dirty="0"/>
            <a:t>-Brock, M., </a:t>
          </a:r>
          <a:r>
            <a:rPr lang="en-US" sz="1700" kern="1200" dirty="0" err="1"/>
            <a:t>Smedshammer</a:t>
          </a:r>
          <a:r>
            <a:rPr lang="en-US" sz="1700" kern="1200" dirty="0"/>
            <a:t> M., &amp; Vincent-Layton, K.(2020). Humanizing online teaching to equitize higher education. Current Issues in Education, 21(2). Retrieved </a:t>
          </a:r>
          <a:r>
            <a:rPr lang="en-US" sz="1700" kern="1200" dirty="0" err="1"/>
            <a:t>fromhttp</a:t>
          </a:r>
          <a:r>
            <a:rPr lang="en-US" sz="1700" kern="1200" dirty="0"/>
            <a:t>://</a:t>
          </a:r>
          <a:r>
            <a:rPr lang="en-US" sz="1700" kern="1200" dirty="0" err="1"/>
            <a:t>cie.asu.edu</a:t>
          </a:r>
          <a:r>
            <a:rPr lang="en-US" sz="1700" kern="1200" dirty="0"/>
            <a:t>/</a:t>
          </a:r>
          <a:r>
            <a:rPr lang="en-US" sz="1700" kern="1200" dirty="0" err="1"/>
            <a:t>ojs</a:t>
          </a:r>
          <a:r>
            <a:rPr lang="en-US" sz="1700" kern="1200" dirty="0"/>
            <a:t>/</a:t>
          </a:r>
          <a:r>
            <a:rPr lang="en-US" sz="1700" kern="1200" dirty="0" err="1"/>
            <a:t>index.php</a:t>
          </a:r>
          <a:r>
            <a:rPr lang="en-US" sz="1700" kern="1200" dirty="0"/>
            <a:t>/</a:t>
          </a:r>
          <a:r>
            <a:rPr lang="en-US" sz="1700" kern="1200" dirty="0" err="1"/>
            <a:t>cieatasu</a:t>
          </a:r>
          <a:r>
            <a:rPr lang="en-US" sz="1700" kern="1200" dirty="0"/>
            <a:t>/article/view/1905This submission is part of a special issue, Shaping the Futures of Learning in the Digital Age, guest-edited by Sean Leahy, Samantha Becker, Ben </a:t>
          </a:r>
          <a:r>
            <a:rPr lang="en-US" sz="1700" kern="1200" dirty="0" err="1"/>
            <a:t>Scragg,and</a:t>
          </a:r>
          <a:r>
            <a:rPr lang="en-US" sz="1700" kern="1200" dirty="0"/>
            <a:t> Kim Flintoff.</a:t>
          </a:r>
        </a:p>
      </dsp:txBody>
      <dsp:txXfrm>
        <a:off x="0" y="2175669"/>
        <a:ext cx="10515600" cy="1087834"/>
      </dsp:txXfrm>
    </dsp:sp>
    <dsp:sp modelId="{F1F59E3A-497B-0B45-B4FC-DF96E37B2F2B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7EF2F-65B5-944F-93E7-63D773F381D3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Hammond, Z. L. (2014). Culturally Responsive Teaching and the Brain: Promoting Authentic  Engagement and Rigor Among Culturally and Linguistically Diverse Students. Thousand Oaks, CA: Corwin Publishers.</a:t>
          </a:r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9D92B-F8B1-7349-ADA9-1241E106E51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B613-C992-5E44-8DE6-FFD9617C7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4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47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7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3B613-C992-5E44-8DE6-FFD9617C70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5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2499-44D5-E04C-90C7-ADE8DBAC3913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6243-2753-054E-BD68-B5AEB00AB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green-succulent-plant-1284879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ccri.edu/onlinefaculty/trainings/cdr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227-7102/13/2/11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uny.edu/sites/teachingsurve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rocansky.com/humanizing/infographic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7AC2C0-1D07-8C2B-3255-3251BA21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3530263" cy="8101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EA7EC-057C-A640-8F26-21899C1A4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05" y="899309"/>
            <a:ext cx="5670714" cy="1703613"/>
          </a:xfrm>
        </p:spPr>
        <p:txBody>
          <a:bodyPr anchor="t">
            <a:noAutofit/>
          </a:bodyPr>
          <a:lstStyle/>
          <a:p>
            <a:pPr algn="l"/>
            <a:r>
              <a:rPr lang="en-US" sz="11000" dirty="0">
                <a:solidFill>
                  <a:schemeClr val="bg1"/>
                </a:solidFill>
              </a:rPr>
              <a:t>OSCQR</a:t>
            </a:r>
            <a:r>
              <a:rPr lang="en-US" sz="11000" baseline="30000" dirty="0">
                <a:solidFill>
                  <a:schemeClr val="bg1"/>
                </a:solidFill>
              </a:rPr>
              <a:t>2</a:t>
            </a:r>
            <a:r>
              <a:rPr lang="en-US" sz="1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Online Learning and Technology">
            <a:extLst>
              <a:ext uri="{FF2B5EF4-FFF2-40B4-BE49-F238E27FC236}">
                <a16:creationId xmlns:a16="http://schemas.microsoft.com/office/drawing/2014/main" id="{4247416A-681F-7254-F186-DA96615C8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67" y="5205846"/>
            <a:ext cx="3352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24 0.10565" pathEditMode="relative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624 0.1056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Practices</a:t>
            </a:r>
            <a:endParaRPr lang="en-US" sz="4000" b="1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BC619-4F18-F28B-ED70-B27D679BF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dirty="0"/>
              <a:t>Add inclusive statement to syllabus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dirty="0"/>
              <a:t>Add accommodation statement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dirty="0"/>
              <a:t>Personalize the accommodation statement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dirty="0"/>
              <a:t>Accommodation can be taken at any point during the semester.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dirty="0"/>
              <a:t>Accommodation will not be given until all documentation has been completed and an intake meeting.</a:t>
            </a:r>
          </a:p>
          <a:p>
            <a:pPr marL="1143000" lvl="1"/>
            <a:endParaRPr lang="en-US" sz="2000" dirty="0"/>
          </a:p>
          <a:p>
            <a:pPr marL="1143000" lvl="1"/>
            <a:endParaRPr lang="en-US" sz="2000" dirty="0"/>
          </a:p>
        </p:txBody>
      </p:sp>
      <p:pic>
        <p:nvPicPr>
          <p:cNvPr id="12" name="Picture 11" descr="Glasses on top of a book">
            <a:extLst>
              <a:ext uri="{FF2B5EF4-FFF2-40B4-BE49-F238E27FC236}">
                <a16:creationId xmlns:a16="http://schemas.microsoft.com/office/drawing/2014/main" id="{1C946527-7D27-BC98-B217-1FE74CE5C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9" r="38551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682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D557-55F8-03F8-987C-CC38F001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E18E30E-2EB2-E845-C013-B4054E3E88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775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B1D8-DF20-A3A0-ACC8-6805CB8D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 dirty="0"/>
              <a:t>Request an </a:t>
            </a:r>
            <a:br>
              <a:rPr lang="en-US" sz="5400" dirty="0"/>
            </a:br>
            <a:r>
              <a:rPr lang="en-US" sz="5400" dirty="0"/>
              <a:t>OSCQR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776C-5B9D-1A0E-F08A-6B1415E8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843213"/>
            <a:ext cx="7036069" cy="3380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+mn-lt"/>
              </a:rPr>
              <a:t>Now reviewing online courses for </a:t>
            </a:r>
            <a:r>
              <a:rPr lang="en-US" sz="2400" dirty="0">
                <a:latin typeface="+mn-lt"/>
              </a:rPr>
              <a:t>34</a:t>
            </a:r>
            <a:r>
              <a:rPr lang="en-US" sz="2400" dirty="0">
                <a:effectLst/>
                <a:latin typeface="+mn-lt"/>
              </a:rPr>
              <a:t> OSCQR standards.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Register at: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hlinkClick r:id="rId2"/>
              </a:rPr>
              <a:t>https://ccri.edu/onlinefaculty/trainings/cdr.html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Get Knight points and digital badge for LEVEL 2</a:t>
            </a:r>
            <a:endParaRPr lang="en-US" sz="2400" dirty="0">
              <a:effectLst/>
              <a:latin typeface="+mn-lt"/>
            </a:endParaRPr>
          </a:p>
        </p:txBody>
      </p:sp>
      <p:pic>
        <p:nvPicPr>
          <p:cNvPr id="27" name="Picture 14" descr="Exclamation mark on a yellow background">
            <a:extLst>
              <a:ext uri="{FF2B5EF4-FFF2-40B4-BE49-F238E27FC236}">
                <a16:creationId xmlns:a16="http://schemas.microsoft.com/office/drawing/2014/main" id="{246AA874-4977-C5BC-2AA7-A2608E41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2" r="1853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875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C1E322-88D2-D24D-B149-DA36ADB2E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785" r="7785"/>
          <a:stretch>
            <a:fillRect/>
          </a:stretch>
        </p:blipFill>
        <p:spPr>
          <a:xfrm>
            <a:off x="0" y="-1"/>
            <a:ext cx="868531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72B20-1DDF-6448-A762-D4FDE9AAE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0955" y="-129093"/>
            <a:ext cx="5221045" cy="71753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782A9-77F4-344B-A908-315F290C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358" y="2928769"/>
            <a:ext cx="3932237" cy="100046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637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[5-40]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496310"/>
            <a:ext cx="6068061" cy="3776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Learners have an opportunity to get to know the instructor.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45995-8186-1A34-894B-D6D4C3E10654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67E5F-EA22-7259-C93F-CD1D391C32C8}"/>
              </a:ext>
            </a:extLst>
          </p:cNvPr>
          <p:cNvSpPr/>
          <p:nvPr/>
        </p:nvSpPr>
        <p:spPr>
          <a:xfrm>
            <a:off x="6616700" y="2641600"/>
            <a:ext cx="5032755" cy="36311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/>
              <a:t>Social presence is the ability of learners to project their personal characteristics into the community of inquiry, thereby presenting themselves as ‘real people.’ (Garrison, Anderson, &amp; Archer, 2001).</a:t>
            </a:r>
          </a:p>
        </p:txBody>
      </p:sp>
    </p:spTree>
    <p:extLst>
      <p:ext uri="{BB962C8B-B14F-4D97-AF65-F5344CB8AC3E}">
        <p14:creationId xmlns:p14="http://schemas.microsoft.com/office/powerpoint/2010/main" val="42047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5-40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45995-8186-1A34-894B-D6D4C3E10654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RSI</a:t>
            </a:r>
          </a:p>
        </p:txBody>
      </p:sp>
      <p:pic>
        <p:nvPicPr>
          <p:cNvPr id="1026" name="Picture 2" descr="Education Sciences | Free Full-Text | The Transactional Distance Theory and  Distance Learning Contexts: Theory Integration, Research Gaps, and Future  Agenda">
            <a:extLst>
              <a:ext uri="{FF2B5EF4-FFF2-40B4-BE49-F238E27FC236}">
                <a16:creationId xmlns:a16="http://schemas.microsoft.com/office/drawing/2014/main" id="{DA7C6B26-DC5A-13BF-BF71-635B909AF6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1" y="2278563"/>
            <a:ext cx="7574885" cy="42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7DC11-BEF4-8C2C-7EF9-034BFE604DB5}"/>
              </a:ext>
            </a:extLst>
          </p:cNvPr>
          <p:cNvSpPr txBox="1"/>
          <p:nvPr/>
        </p:nvSpPr>
        <p:spPr>
          <a:xfrm>
            <a:off x="9082277" y="6372029"/>
            <a:ext cx="3036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https://www.mdpi.com/2227-7102/13/2/112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6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slow's Hierarchy of Needs - Simply Psychology">
            <a:extLst>
              <a:ext uri="{FF2B5EF4-FFF2-40B4-BE49-F238E27FC236}">
                <a16:creationId xmlns:a16="http://schemas.microsoft.com/office/drawing/2014/main" id="{D76EC66E-86CB-1781-2380-CC8C5C3AE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0" r="2530" b="2931"/>
          <a:stretch/>
        </p:blipFill>
        <p:spPr bwMode="auto">
          <a:xfrm>
            <a:off x="1790700" y="325369"/>
            <a:ext cx="10482326" cy="653263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F8ECED-D542-DC5C-BA41-ECB79DE8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 err="1"/>
              <a:t>SoB</a:t>
            </a:r>
            <a:br>
              <a:rPr lang="en-US" sz="4200" dirty="0"/>
            </a:br>
            <a:r>
              <a:rPr lang="en-US" sz="4200" dirty="0"/>
              <a:t>Sense of Belonging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6EAB14-685F-4A6D-4406-B33516BB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45" y="2910066"/>
            <a:ext cx="3059055" cy="332066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Maslow’s work in 1962</a:t>
            </a:r>
          </a:p>
          <a:p>
            <a:endParaRPr lang="en-US" sz="2200" dirty="0"/>
          </a:p>
          <a:p>
            <a:r>
              <a:rPr lang="en-US" sz="2200" dirty="0"/>
              <a:t>“the need for belonging is one of the most important needs for all students to function well in all types of learning environment”(Jackson, Cashmore, &amp; Scott, 2010).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1AB0AB4-0760-D8D0-E700-C753FDA5A12E}"/>
              </a:ext>
            </a:extLst>
          </p:cNvPr>
          <p:cNvCxnSpPr/>
          <p:nvPr/>
        </p:nvCxnSpPr>
        <p:spPr>
          <a:xfrm>
            <a:off x="3314700" y="2070100"/>
            <a:ext cx="939800" cy="839966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63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5-40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706308"/>
            <a:ext cx="11100816" cy="38976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hlinkClick r:id="rId3"/>
              </a:rPr>
              <a:t>Take the Teaching Presence Survey by SUNY</a:t>
            </a:r>
            <a:endParaRPr lang="en-US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hlinkClick r:id="rId4"/>
              </a:rPr>
              <a:t>How &amp; Why to HUMANIZE YOUR ONLINE CLASS</a:t>
            </a:r>
            <a:r>
              <a:rPr lang="en-US" dirty="0"/>
              <a:t> – Michelle </a:t>
            </a:r>
            <a:r>
              <a:rPr lang="en-US" dirty="0" err="1"/>
              <a:t>Pacansky</a:t>
            </a:r>
            <a:r>
              <a:rPr lang="en-US" dirty="0"/>
              <a:t>-Brock, </a:t>
            </a:r>
            <a:r>
              <a:rPr lang="en-US" b="0" dirty="0">
                <a:effectLst/>
              </a:rPr>
              <a:t>Foothill-</a:t>
            </a:r>
            <a:r>
              <a:rPr lang="en-US" b="0" dirty="0" err="1">
                <a:effectLst/>
              </a:rPr>
              <a:t>DeAnza</a:t>
            </a:r>
            <a:r>
              <a:rPr lang="en-US" b="0" dirty="0">
                <a:effectLst/>
              </a:rPr>
              <a:t> Community College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b="1" dirty="0"/>
          </a:p>
          <a:p>
            <a:pPr>
              <a:lnSpc>
                <a:spcPct val="150000"/>
              </a:lnSpc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FA2F-C795-60A2-20C2-5CFBFC946AA0}"/>
              </a:ext>
            </a:extLst>
          </p:cNvPr>
          <p:cNvSpPr txBox="1"/>
          <p:nvPr/>
        </p:nvSpPr>
        <p:spPr>
          <a:xfrm>
            <a:off x="908227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RSI</a:t>
            </a:r>
          </a:p>
        </p:txBody>
      </p:sp>
    </p:spTree>
    <p:extLst>
      <p:ext uri="{BB962C8B-B14F-4D97-AF65-F5344CB8AC3E}">
        <p14:creationId xmlns:p14="http://schemas.microsoft.com/office/powerpoint/2010/main" val="397382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Practices – VoiceThread is great for this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BC619-4F18-F28B-ED70-B27D679BF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508571"/>
            <a:ext cx="10995661" cy="3282629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/>
              <a:t>Self-Affirming Icebreaker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Share something that is important to their identity.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A photo and story about their favorite object, place, food etc..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Share a Google slide deck where each student create a slide that represents them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Identity Haiku</a:t>
            </a:r>
          </a:p>
        </p:txBody>
      </p:sp>
    </p:spTree>
    <p:extLst>
      <p:ext uri="{BB962C8B-B14F-4D97-AF65-F5344CB8AC3E}">
        <p14:creationId xmlns:p14="http://schemas.microsoft.com/office/powerpoint/2010/main" val="13396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Practices – Google form or test tool in Blackboard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BC619-4F18-F28B-ED70-B27D679BF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508571"/>
            <a:ext cx="5547361" cy="412082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/>
              <a:t>Get to Know You Pre-Assessment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Ask students about: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Name pronunciation/ nicknames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Pronouns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where are they in their educational journey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if they prefer audio, video or text feedback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what might interfere or challenge their success in the course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how they feel about the course in general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if they need anything 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if they wan you to know something about them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long term goals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Work schedule</a:t>
            </a:r>
          </a:p>
          <a:p>
            <a:pPr marL="1143000" lvl="1" indent="-457200"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 descr="Smiling woman on the beach">
            <a:extLst>
              <a:ext uri="{FF2B5EF4-FFF2-40B4-BE49-F238E27FC236}">
                <a16:creationId xmlns:a16="http://schemas.microsoft.com/office/drawing/2014/main" id="{F2362706-8DE0-38C7-9618-50288564B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3"/>
          <a:stretch/>
        </p:blipFill>
        <p:spPr>
          <a:xfrm>
            <a:off x="6644639" y="2386585"/>
            <a:ext cx="4998721" cy="41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Other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BC619-4F18-F28B-ED70-B27D679BF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508571"/>
            <a:ext cx="8319590" cy="4120829"/>
          </a:xfrm>
        </p:spPr>
        <p:txBody>
          <a:bodyPr>
            <a:normAutofit/>
          </a:bodyPr>
          <a:lstStyle/>
          <a:p>
            <a:pPr marL="1143000" lvl="1" indent="-457200">
              <a:lnSpc>
                <a:spcPct val="150000"/>
              </a:lnSpc>
            </a:pPr>
            <a:r>
              <a:rPr lang="en-US" dirty="0"/>
              <a:t>Welcome video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Warm Instructor Intro video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Schedule Progress Meetings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Ask students to create a course playlist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Start each week off with an inspiring quote or poem</a:t>
            </a:r>
          </a:p>
          <a:p>
            <a:pPr marL="1143000" lvl="1" indent="-457200">
              <a:lnSpc>
                <a:spcPct val="150000"/>
              </a:lnSpc>
            </a:pPr>
            <a:r>
              <a:rPr lang="en-US" dirty="0"/>
              <a:t>Share your pets on screen during videos or sessions</a:t>
            </a:r>
          </a:p>
        </p:txBody>
      </p:sp>
    </p:spTree>
    <p:extLst>
      <p:ext uri="{BB962C8B-B14F-4D97-AF65-F5344CB8AC3E}">
        <p14:creationId xmlns:p14="http://schemas.microsoft.com/office/powerpoint/2010/main" val="2144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C56CF-63C1-E16D-7213-3451521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OSCQR [6-48]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37DB-6F26-74B0-E5E3-E1F0816E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593" y="2303139"/>
            <a:ext cx="6363208" cy="42073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Learners are informed when a timed response is required. Proper lead time is provided to ensure there is an opportunity to prepare an accommodation.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9A8C-2603-47DE-2C24-BA76CD3E32F2}"/>
              </a:ext>
            </a:extLst>
          </p:cNvPr>
          <p:cNvSpPr txBox="1"/>
          <p:nvPr/>
        </p:nvSpPr>
        <p:spPr>
          <a:xfrm>
            <a:off x="8990837" y="986387"/>
            <a:ext cx="2023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31BFBA-08D6-08D9-561A-E4BD62C445ED}"/>
              </a:ext>
            </a:extLst>
          </p:cNvPr>
          <p:cNvSpPr/>
          <p:nvPr/>
        </p:nvSpPr>
        <p:spPr>
          <a:xfrm>
            <a:off x="7257143" y="2409371"/>
            <a:ext cx="4392312" cy="38634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C0F60-EAE8-BA44-B958-CA2FAB84EC6F}"/>
              </a:ext>
            </a:extLst>
          </p:cNvPr>
          <p:cNvSpPr txBox="1"/>
          <p:nvPr/>
        </p:nvSpPr>
        <p:spPr>
          <a:xfrm>
            <a:off x="7651497" y="3102906"/>
            <a:ext cx="3797807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All learners need clear guidance on when learning activities and assignments are due, and what they need to do in order to meet those deadlines.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06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#ffd600">
      <a:dk1>
        <a:srgbClr val="000000"/>
      </a:dk1>
      <a:lt1>
        <a:srgbClr val="FFFFFF"/>
      </a:lt1>
      <a:dk2>
        <a:srgbClr val="003365"/>
      </a:dk2>
      <a:lt2>
        <a:srgbClr val="E7E6E6"/>
      </a:lt2>
      <a:accent1>
        <a:srgbClr val="8DC63F"/>
      </a:accent1>
      <a:accent2>
        <a:srgbClr val="79CDCB"/>
      </a:accent2>
      <a:accent3>
        <a:srgbClr val="E39326"/>
      </a:accent3>
      <a:accent4>
        <a:srgbClr val="00703C"/>
      </a:accent4>
      <a:accent5>
        <a:srgbClr val="B3A341"/>
      </a:accent5>
      <a:accent6>
        <a:srgbClr val="FFD600"/>
      </a:accent6>
      <a:hlink>
        <a:srgbClr val="0000EE"/>
      </a:hlink>
      <a:folHlink>
        <a:srgbClr val="551A8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 Template PPT" id="{1AF4F46C-5F2E-A341-8D8E-AD9063BA29FA}" vid="{A27F220F-85B9-F94B-94B4-B11900859B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f3400-e732-4816-89d9-fb22cf6a910a">
      <Terms xmlns="http://schemas.microsoft.com/office/infopath/2007/PartnerControls"/>
    </lcf76f155ced4ddcb4097134ff3c332f>
    <TaxCatchAll xmlns="b6291b30-8377-4fc3-9ad7-27af1d502e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558C1058FD846851CA9F03FBE4721" ma:contentTypeVersion="12" ma:contentTypeDescription="Create a new document." ma:contentTypeScope="" ma:versionID="04d1aaec7ea8c536fb9a15cf1d9e5464">
  <xsd:schema xmlns:xsd="http://www.w3.org/2001/XMLSchema" xmlns:xs="http://www.w3.org/2001/XMLSchema" xmlns:p="http://schemas.microsoft.com/office/2006/metadata/properties" xmlns:ns2="9a1f3400-e732-4816-89d9-fb22cf6a910a" xmlns:ns3="b6291b30-8377-4fc3-9ad7-27af1d502eb4" targetNamespace="http://schemas.microsoft.com/office/2006/metadata/properties" ma:root="true" ma:fieldsID="e6fc5016f146d61089ae813681c35676" ns2:_="" ns3:_="">
    <xsd:import namespace="9a1f3400-e732-4816-89d9-fb22cf6a910a"/>
    <xsd:import namespace="b6291b30-8377-4fc3-9ad7-27af1d502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f3400-e732-4816-89d9-fb22cf6a9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57f858-94ef-4cbb-ad08-973965a7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91b30-8377-4fc3-9ad7-27af1d502e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bbc6052-68fe-4767-84a6-b5bf6cab71bb}" ma:internalName="TaxCatchAll" ma:showField="CatchAllData" ma:web="b6291b30-8377-4fc3-9ad7-27af1d502e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0F0A3-E252-44DE-9FE2-D5BCCA9A782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9a1f3400-e732-4816-89d9-fb22cf6a910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6291b30-8377-4fc3-9ad7-27af1d502eb4"/>
  </ds:schemaRefs>
</ds:datastoreItem>
</file>

<file path=customXml/itemProps2.xml><?xml version="1.0" encoding="utf-8"?>
<ds:datastoreItem xmlns:ds="http://schemas.openxmlformats.org/officeDocument/2006/customXml" ds:itemID="{4B3FEF09-4837-41EE-A366-84BBC5F58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B2140-D145-4930-854B-886E62BA2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f3400-e732-4816-89d9-fb22cf6a910a"/>
    <ds:schemaRef ds:uri="b6291b30-8377-4fc3-9ad7-27af1d502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2032</TotalTime>
  <Words>636</Words>
  <Application>Microsoft Macintosh PowerPoint</Application>
  <PresentationFormat>Widescreen</PresentationFormat>
  <Paragraphs>75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 Black</vt:lpstr>
      <vt:lpstr>Office Theme</vt:lpstr>
      <vt:lpstr>OSCQR2 </vt:lpstr>
      <vt:lpstr>OSCQR [5-40]</vt:lpstr>
      <vt:lpstr>OSCQR [5-40]</vt:lpstr>
      <vt:lpstr>SoB Sense of Belonging</vt:lpstr>
      <vt:lpstr>OSCQR [5-40]</vt:lpstr>
      <vt:lpstr>Practices – VoiceThread is great for this</vt:lpstr>
      <vt:lpstr>Practices – Google form or test tool in Blackboard</vt:lpstr>
      <vt:lpstr>Other Practices</vt:lpstr>
      <vt:lpstr>OSCQR [6-48]</vt:lpstr>
      <vt:lpstr>Practices</vt:lpstr>
      <vt:lpstr>References</vt:lpstr>
      <vt:lpstr>Request an  OSCQR Review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Design Review</dc:title>
  <dc:creator>McIntyre, Mish</dc:creator>
  <cp:lastModifiedBy>McIntyre, Mish</cp:lastModifiedBy>
  <cp:revision>47</cp:revision>
  <dcterms:created xsi:type="dcterms:W3CDTF">2019-10-09T18:50:38Z</dcterms:created>
  <dcterms:modified xsi:type="dcterms:W3CDTF">2023-03-29T18:49:06Z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0x010100D9D1BC4B8DD0524D84D8F2F160102399</vt:lpwstr>
  </property>
</Properties>
</file>