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4"/>
  </p:sldMasterIdLst>
  <p:notesMasterIdLst>
    <p:notesMasterId r:id="rId15"/>
  </p:notesMasterIdLst>
  <p:sldIdLst>
    <p:sldId id="256" r:id="rId5"/>
    <p:sldId id="264" r:id="rId6"/>
    <p:sldId id="309" r:id="rId7"/>
    <p:sldId id="308" r:id="rId8"/>
    <p:sldId id="295" r:id="rId9"/>
    <p:sldId id="302" r:id="rId10"/>
    <p:sldId id="296" r:id="rId11"/>
    <p:sldId id="305" r:id="rId12"/>
    <p:sldId id="280" r:id="rId13"/>
    <p:sldId id="26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F6A"/>
    <a:srgbClr val="80CDCB"/>
    <a:srgbClr val="B7CD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35"/>
    <p:restoredTop sz="91094"/>
  </p:normalViewPr>
  <p:slideViewPr>
    <p:cSldViewPr snapToGrid="0" snapToObjects="1">
      <p:cViewPr varScale="1">
        <p:scale>
          <a:sx n="91" d="100"/>
          <a:sy n="91" d="100"/>
        </p:scale>
        <p:origin x="200" y="3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A9D92B-F8B1-7349-ADA9-1241E106E51C}" type="datetimeFigureOut">
              <a:rPr lang="en-US" smtClean="0"/>
              <a:t>3/22/23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23B613-C992-5E44-8DE6-FFD9617C7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7664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23B613-C992-5E44-8DE6-FFD9617C708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8929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23B613-C992-5E44-8DE6-FFD9617C708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8272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23B613-C992-5E44-8DE6-FFD9617C708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5262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23B613-C992-5E44-8DE6-FFD9617C708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6019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23B613-C992-5E44-8DE6-FFD9617C708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1341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82499-44D5-E04C-90C7-ADE8DBAC3913}" type="datetimeFigureOut">
              <a:rPr lang="en-US" smtClean="0"/>
              <a:t>3/22/23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06243-2753-054E-BD68-B5AEB00AB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11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82499-44D5-E04C-90C7-ADE8DBAC3913}" type="datetimeFigureOut">
              <a:rPr lang="en-US" smtClean="0"/>
              <a:t>3/22/23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06243-2753-054E-BD68-B5AEB00AB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4067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82499-44D5-E04C-90C7-ADE8DBAC3913}" type="datetimeFigureOut">
              <a:rPr lang="en-US" smtClean="0"/>
              <a:t>3/22/23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06243-2753-054E-BD68-B5AEB00AB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449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82499-44D5-E04C-90C7-ADE8DBAC3913}" type="datetimeFigureOut">
              <a:rPr lang="en-US" smtClean="0"/>
              <a:t>3/22/23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06243-2753-054E-BD68-B5AEB00AB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863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82499-44D5-E04C-90C7-ADE8DBAC3913}" type="datetimeFigureOut">
              <a:rPr lang="en-US" smtClean="0"/>
              <a:t>3/22/23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06243-2753-054E-BD68-B5AEB00AB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726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82499-44D5-E04C-90C7-ADE8DBAC3913}" type="datetimeFigureOut">
              <a:rPr lang="en-US" smtClean="0"/>
              <a:t>3/22/23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06243-2753-054E-BD68-B5AEB00AB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750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82499-44D5-E04C-90C7-ADE8DBAC3913}" type="datetimeFigureOut">
              <a:rPr lang="en-US" smtClean="0"/>
              <a:t>3/22/23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06243-2753-054E-BD68-B5AEB00AB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2077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82499-44D5-E04C-90C7-ADE8DBAC3913}" type="datetimeFigureOut">
              <a:rPr lang="en-US" smtClean="0"/>
              <a:t>3/22/23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06243-2753-054E-BD68-B5AEB00AB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154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82499-44D5-E04C-90C7-ADE8DBAC3913}" type="datetimeFigureOut">
              <a:rPr lang="en-US" smtClean="0"/>
              <a:t>3/22/23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06243-2753-054E-BD68-B5AEB00AB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735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82499-44D5-E04C-90C7-ADE8DBAC3913}" type="datetimeFigureOut">
              <a:rPr lang="en-US" smtClean="0"/>
              <a:t>3/22/23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06243-2753-054E-BD68-B5AEB00AB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8146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82499-44D5-E04C-90C7-ADE8DBAC3913}" type="datetimeFigureOut">
              <a:rPr lang="en-US" smtClean="0"/>
              <a:t>3/22/23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06243-2753-054E-BD68-B5AEB00AB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382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582499-44D5-E04C-90C7-ADE8DBAC3913}" type="datetimeFigureOut">
              <a:rPr lang="en-US" smtClean="0"/>
              <a:t>3/22/23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506243-2753-054E-BD68-B5AEB00AB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765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Lato Black" panose="020F0502020204030203" pitchFamily="34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b="0" i="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+mn-lt"/>
          <a:ea typeface="+mn-ea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hyperlink" Target="https://www.pexels.com/photo/green-succulent-plant-1284879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cri.edu/online/" TargetMode="External"/><Relationship Id="rId2" Type="http://schemas.openxmlformats.org/officeDocument/2006/relationships/hyperlink" Target="https://ccri.edu/onlinefaculty/" TargetMode="Externa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cri.edu/starfish/student.html" TargetMode="External"/><Relationship Id="rId3" Type="http://schemas.openxmlformats.org/officeDocument/2006/relationships/hyperlink" Target="https://studentprivacy.ed.gov/" TargetMode="External"/><Relationship Id="rId7" Type="http://schemas.openxmlformats.org/officeDocument/2006/relationships/hyperlink" Target="https://ccri.edu/onlinefaculty/tech_corner/voicethread.html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ccri.edu/onlinefaculty/tech_corner/medial.html" TargetMode="External"/><Relationship Id="rId5" Type="http://schemas.openxmlformats.org/officeDocument/2006/relationships/hyperlink" Target="https://ccri.edu/onlinefaculty/tech_corner/respondus.html" TargetMode="External"/><Relationship Id="rId10" Type="http://schemas.openxmlformats.org/officeDocument/2006/relationships/hyperlink" Target="https://www.class.com/privacy-policy/" TargetMode="External"/><Relationship Id="rId4" Type="http://schemas.openxmlformats.org/officeDocument/2006/relationships/hyperlink" Target="https://ccri.edu/onlinefaculty/tech_corner/bbstart.html" TargetMode="External"/><Relationship Id="rId9" Type="http://schemas.openxmlformats.org/officeDocument/2006/relationships/hyperlink" Target="https://explore.zoom.us/en/privacy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pyright.gov/fair-use/index.html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ccri.edu/onlinefaculty/trainings/cdr.html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wooden, table, indoor, plant&#10;&#10;Description automatically generated">
            <a:extLst>
              <a:ext uri="{FF2B5EF4-FFF2-40B4-BE49-F238E27FC236}">
                <a16:creationId xmlns:a16="http://schemas.microsoft.com/office/drawing/2014/main" id="{427AC2C0-1D07-8C2B-3255-3251BA21E51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1000"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0" y="-1"/>
            <a:ext cx="13530263" cy="81010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9EA7EC-057C-A640-8F26-21899C1A4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8305" y="899309"/>
            <a:ext cx="5670714" cy="1703613"/>
          </a:xfrm>
        </p:spPr>
        <p:txBody>
          <a:bodyPr anchor="t">
            <a:noAutofit/>
          </a:bodyPr>
          <a:lstStyle/>
          <a:p>
            <a:pPr algn="l"/>
            <a:r>
              <a:rPr lang="en-US" sz="11000" dirty="0">
                <a:solidFill>
                  <a:schemeClr val="bg1"/>
                </a:solidFill>
              </a:rPr>
              <a:t>OSCQR</a:t>
            </a:r>
            <a:r>
              <a:rPr lang="en-US" sz="11000" baseline="30000" dirty="0">
                <a:solidFill>
                  <a:schemeClr val="bg1"/>
                </a:solidFill>
              </a:rPr>
              <a:t>2</a:t>
            </a:r>
            <a:r>
              <a:rPr lang="en-US" sz="110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7" name="Picture 6" descr="Text&#10;&#10;Description automatically generated with medium confidence">
            <a:extLst>
              <a:ext uri="{FF2B5EF4-FFF2-40B4-BE49-F238E27FC236}">
                <a16:creationId xmlns:a16="http://schemas.microsoft.com/office/drawing/2014/main" id="{4247416A-681F-7254-F186-DA96615C8E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667" y="5205846"/>
            <a:ext cx="33528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056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>
              <p:cTn id="2" repeatCount="indefinite" restart="whenNotActive" fill="hold" evtFilter="cancelBubble" nodeType="interactiveSeq">
                <p:stCondLst>
                  <p:cond delay="indefinite"/>
                  <p:cond evt="onBegin" delay="0">
                    <p:tn val="1"/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3624 0.10565" pathEditMode="relative" ptsTypes="AA">
                                      <p:cBhvr>
                                        <p:cTn id="6" dur="3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30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03624 0.10565 L 0 0" pathEditMode="relative" ptsTypes="AA">
                                      <p:cBhvr>
                                        <p:cTn id="11" dur="3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13" dur="30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50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" pathEditMode="relative" ptsTypes="AA">
                                      <p:cBhvr>
                                        <p:cTn id="1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6CC1E322-88D2-D24D-B149-DA36ADB2EF5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7785" r="7785"/>
          <a:stretch>
            <a:fillRect/>
          </a:stretch>
        </p:blipFill>
        <p:spPr>
          <a:xfrm>
            <a:off x="0" y="-1"/>
            <a:ext cx="8685311" cy="6858000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2A72B20-1DDF-6448-A762-D4FDE9AAE027}"/>
              </a:ext>
            </a:extLst>
          </p:cNvPr>
          <p:cNvSpPr/>
          <p:nvPr/>
        </p:nvSpPr>
        <p:spPr>
          <a:xfrm>
            <a:off x="6970955" y="-129093"/>
            <a:ext cx="5221045" cy="7175351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1782A9-77F4-344B-A908-315F290C2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5358" y="2928769"/>
            <a:ext cx="3932237" cy="1000461"/>
          </a:xfrm>
        </p:spPr>
        <p:txBody>
          <a:bodyPr>
            <a:norm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+mj-lt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163769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0">
            <a:extLst>
              <a:ext uri="{FF2B5EF4-FFF2-40B4-BE49-F238E27FC236}">
                <a16:creationId xmlns:a16="http://schemas.microsoft.com/office/drawing/2014/main" id="{FF9B822F-893E-44C8-963C-64F50ACEC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639" y="347471"/>
            <a:ext cx="11100816" cy="18013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5C56CF-63C1-E16D-7213-345152139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216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OSCQR [1-8]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2D37DB-6F26-74B0-E5E3-E1F0816E3E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8639" y="2496310"/>
            <a:ext cx="6068061" cy="3776474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b="1" dirty="0"/>
              <a:t>Course provides appropriate guidelines for successful participation regarding technical requirements (e.g., browser version, mobile, publisher resources, secure content, pop-ups, browser issues, microphone, webcam).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545995-8186-1A34-894B-D6D4C3E10654}"/>
              </a:ext>
            </a:extLst>
          </p:cNvPr>
          <p:cNvSpPr txBox="1"/>
          <p:nvPr/>
        </p:nvSpPr>
        <p:spPr>
          <a:xfrm>
            <a:off x="9082277" y="986387"/>
            <a:ext cx="2023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DOE/NECHE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8367E5F-EA22-7259-C93F-CD1D391C32C8}"/>
              </a:ext>
            </a:extLst>
          </p:cNvPr>
          <p:cNvSpPr/>
          <p:nvPr/>
        </p:nvSpPr>
        <p:spPr>
          <a:xfrm>
            <a:off x="7112000" y="2641600"/>
            <a:ext cx="4537455" cy="3631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2800" dirty="0"/>
              <a:t>Help Desk and the Impact Center take care of the basics for you.</a:t>
            </a:r>
          </a:p>
        </p:txBody>
      </p:sp>
    </p:spTree>
    <p:extLst>
      <p:ext uri="{BB962C8B-B14F-4D97-AF65-F5344CB8AC3E}">
        <p14:creationId xmlns:p14="http://schemas.microsoft.com/office/powerpoint/2010/main" val="42047912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0">
            <a:extLst>
              <a:ext uri="{FF2B5EF4-FFF2-40B4-BE49-F238E27FC236}">
                <a16:creationId xmlns:a16="http://schemas.microsoft.com/office/drawing/2014/main" id="{FF9B822F-893E-44C8-963C-64F50ACEC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639" y="347471"/>
            <a:ext cx="11100816" cy="18013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5C56CF-63C1-E16D-7213-345152139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216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OSCQR [1-8]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2D37DB-6F26-74B0-E5E3-E1F0816E3E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04339" y="2386584"/>
            <a:ext cx="4975861" cy="2769616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en-US" b="1" dirty="0"/>
              <a:t>Two new websites are online:</a:t>
            </a:r>
          </a:p>
          <a:p>
            <a:pPr>
              <a:lnSpc>
                <a:spcPct val="150000"/>
              </a:lnSpc>
            </a:pPr>
            <a:r>
              <a:rPr lang="en-US" b="1" dirty="0">
                <a:hlinkClick r:id="rId2"/>
              </a:rPr>
              <a:t>https://ccri.edu/onlinefaculty/</a:t>
            </a:r>
            <a:endParaRPr lang="en-US" b="1" dirty="0"/>
          </a:p>
          <a:p>
            <a:pPr>
              <a:lnSpc>
                <a:spcPct val="150000"/>
              </a:lnSpc>
            </a:pPr>
            <a:r>
              <a:rPr lang="en-US" b="1" dirty="0">
                <a:hlinkClick r:id="rId3"/>
              </a:rPr>
              <a:t>https://www.ccri.edu/online/</a:t>
            </a:r>
            <a:endParaRPr lang="en-US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545995-8186-1A34-894B-D6D4C3E10654}"/>
              </a:ext>
            </a:extLst>
          </p:cNvPr>
          <p:cNvSpPr txBox="1"/>
          <p:nvPr/>
        </p:nvSpPr>
        <p:spPr>
          <a:xfrm>
            <a:off x="9082277" y="986387"/>
            <a:ext cx="2023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DOE/NECHE</a:t>
            </a:r>
          </a:p>
        </p:txBody>
      </p:sp>
    </p:spTree>
    <p:extLst>
      <p:ext uri="{BB962C8B-B14F-4D97-AF65-F5344CB8AC3E}">
        <p14:creationId xmlns:p14="http://schemas.microsoft.com/office/powerpoint/2010/main" val="355662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AF8ECED-D542-DC5C-BA41-ECB79DE82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Designing for Mobile</a:t>
            </a:r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6EAB14-685F-4A6D-4406-B33516BB97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319088"/>
            <a:ext cx="6906491" cy="6373812"/>
          </a:xfrm>
        </p:spPr>
        <p:txBody>
          <a:bodyPr anchor="ctr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Test the course on mobile device.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Divide content into small, manageable chunks.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Minimize the number of ‘clicks’ to reach content and reduce scrolling.  1 LEVEL of FOLDERS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Communicate appropriate methods and devices for accessing publisher websites and other software.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Ensure that directions for content are applicable for all delivery devices (i.e., mobile devices, laptops, or desktop computers).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Ensure any apps that are required for students are available on both Android and iOS mobile platforms.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Avoid the use of tables and multiple levels of indents.</a:t>
            </a:r>
          </a:p>
        </p:txBody>
      </p:sp>
    </p:spTree>
    <p:extLst>
      <p:ext uri="{BB962C8B-B14F-4D97-AF65-F5344CB8AC3E}">
        <p14:creationId xmlns:p14="http://schemas.microsoft.com/office/powerpoint/2010/main" val="29716320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0">
            <a:extLst>
              <a:ext uri="{FF2B5EF4-FFF2-40B4-BE49-F238E27FC236}">
                <a16:creationId xmlns:a16="http://schemas.microsoft.com/office/drawing/2014/main" id="{FF9B822F-893E-44C8-963C-64F50ACEC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639" y="347471"/>
            <a:ext cx="11100816" cy="18013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5C56CF-63C1-E16D-7213-345152139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216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OSCQR [1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-9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2D37DB-6F26-74B0-E5E3-E1F0816E3E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60194" y="2706308"/>
            <a:ext cx="8533638" cy="2121022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b="1" dirty="0"/>
              <a:t>Course objectives/outcomes are clearly defined, measurable, and aligned to learning activities and assessments.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AFFA2F-C795-60A2-20C2-5CFBFC946AA0}"/>
              </a:ext>
            </a:extLst>
          </p:cNvPr>
          <p:cNvSpPr txBox="1"/>
          <p:nvPr/>
        </p:nvSpPr>
        <p:spPr>
          <a:xfrm>
            <a:off x="9082277" y="986387"/>
            <a:ext cx="2023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NECHE</a:t>
            </a:r>
          </a:p>
        </p:txBody>
      </p:sp>
    </p:spTree>
    <p:extLst>
      <p:ext uri="{BB962C8B-B14F-4D97-AF65-F5344CB8AC3E}">
        <p14:creationId xmlns:p14="http://schemas.microsoft.com/office/powerpoint/2010/main" val="39738275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0">
            <a:extLst>
              <a:ext uri="{FF2B5EF4-FFF2-40B4-BE49-F238E27FC236}">
                <a16:creationId xmlns:a16="http://schemas.microsoft.com/office/drawing/2014/main" id="{FF9B822F-893E-44C8-963C-64F50ACEC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639" y="347471"/>
            <a:ext cx="11100816" cy="18013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5C56CF-63C1-E16D-7213-345152139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216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OSCQR [1-10]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AFFA2F-C795-60A2-20C2-5CFBFC946AA0}"/>
              </a:ext>
            </a:extLst>
          </p:cNvPr>
          <p:cNvSpPr txBox="1"/>
          <p:nvPr/>
        </p:nvSpPr>
        <p:spPr>
          <a:xfrm>
            <a:off x="9082277" y="986387"/>
            <a:ext cx="2023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DOE/NECHE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0BC619-4F18-F28B-ED70-B27D679BF0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8639" y="2508571"/>
            <a:ext cx="3807461" cy="328262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b="1" dirty="0"/>
              <a:t>Course provides contact information for instructor, department, and program.</a:t>
            </a:r>
          </a:p>
        </p:txBody>
      </p:sp>
      <p:pic>
        <p:nvPicPr>
          <p:cNvPr id="11" name="Picture 10" descr="A screenshot of a phone&#10;&#10;Description automatically generated with low confidence">
            <a:extLst>
              <a:ext uri="{FF2B5EF4-FFF2-40B4-BE49-F238E27FC236}">
                <a16:creationId xmlns:a16="http://schemas.microsoft.com/office/drawing/2014/main" id="{25EEFA66-1F7B-EB00-FFA3-DC997AD0E6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2317" y="2838555"/>
            <a:ext cx="2841044" cy="3434229"/>
          </a:xfrm>
          <a:prstGeom prst="rect">
            <a:avLst/>
          </a:prstGeom>
        </p:spPr>
      </p:pic>
      <p:pic>
        <p:nvPicPr>
          <p:cNvPr id="13" name="Picture 12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505963D0-B8DA-CADB-6DAB-52218F52D7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0400" y="2762781"/>
            <a:ext cx="4013200" cy="356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601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0">
            <a:extLst>
              <a:ext uri="{FF2B5EF4-FFF2-40B4-BE49-F238E27FC236}">
                <a16:creationId xmlns:a16="http://schemas.microsoft.com/office/drawing/2014/main" id="{FF9B822F-893E-44C8-963C-64F50ACEC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639" y="347471"/>
            <a:ext cx="11100816" cy="18013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5C56CF-63C1-E16D-7213-345152139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216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OSCQR [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2-14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2D37DB-6F26-74B0-E5E3-E1F0816E3E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5592" y="2303139"/>
            <a:ext cx="11100816" cy="883381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b="1" dirty="0"/>
              <a:t>Course includes links to privacy policies for technology tools. </a:t>
            </a:r>
            <a:r>
              <a:rPr lang="en-US" b="1" dirty="0">
                <a:hlinkClick r:id="rId3"/>
              </a:rPr>
              <a:t>https://studentprivacy.ed.gov/</a:t>
            </a:r>
            <a:endParaRPr lang="en-US" b="1" dirty="0"/>
          </a:p>
          <a:p>
            <a:endParaRPr lang="en-US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929A8C-2603-47DE-2C24-BA76CD3E32F2}"/>
              </a:ext>
            </a:extLst>
          </p:cNvPr>
          <p:cNvSpPr txBox="1"/>
          <p:nvPr/>
        </p:nvSpPr>
        <p:spPr>
          <a:xfrm>
            <a:off x="8990837" y="986387"/>
            <a:ext cx="2023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FERPA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913BAE-87A3-503D-DBDA-8C379CD19921}"/>
              </a:ext>
            </a:extLst>
          </p:cNvPr>
          <p:cNvSpPr txBox="1"/>
          <p:nvPr/>
        </p:nvSpPr>
        <p:spPr>
          <a:xfrm>
            <a:off x="1520445" y="3319129"/>
            <a:ext cx="5223255" cy="3359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hlinkClick r:id="rId4"/>
              </a:rPr>
              <a:t>Anthology Blackboard , SafeAssign, Annotate and Ally Privacy </a:t>
            </a:r>
            <a:endParaRPr lang="en-US" sz="2400" dirty="0">
              <a:hlinkClick r:id="rId5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hlinkClick r:id="rId5"/>
              </a:rPr>
              <a:t>Respondus Privacy </a:t>
            </a:r>
            <a:endParaRPr lang="en-US" sz="24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hlinkClick r:id="rId6"/>
              </a:rPr>
              <a:t>MEDIALecture Privacy </a:t>
            </a:r>
            <a:endParaRPr lang="en-US" sz="24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hlinkClick r:id="rId7"/>
              </a:rPr>
              <a:t>VoiceThread Privacy</a:t>
            </a:r>
            <a:endParaRPr lang="en-US" sz="24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hlinkClick r:id="rId8"/>
              </a:rPr>
              <a:t>Starfish</a:t>
            </a:r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9F8CFA-FE75-111F-19AF-876E550B296D}"/>
              </a:ext>
            </a:extLst>
          </p:cNvPr>
          <p:cNvSpPr txBox="1"/>
          <p:nvPr/>
        </p:nvSpPr>
        <p:spPr>
          <a:xfrm>
            <a:off x="6743700" y="3446536"/>
            <a:ext cx="5223254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hlinkClick r:id="rId9"/>
              </a:rPr>
              <a:t>Zoom Privacy</a:t>
            </a:r>
            <a:endParaRPr lang="en-US" sz="24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hlinkClick r:id="rId10"/>
              </a:rPr>
              <a:t>Class Collaborate Privacy</a:t>
            </a:r>
            <a:endParaRPr lang="en-US" sz="24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Publishers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Apps like Quizlet, Padlet, </a:t>
            </a:r>
            <a:r>
              <a:rPr lang="en-US" sz="2400" dirty="0" err="1"/>
              <a:t>FlipGrid</a:t>
            </a:r>
            <a:r>
              <a:rPr lang="en-US" sz="2400" dirty="0"/>
              <a:t>, etc.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Other Software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215065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0">
            <a:extLst>
              <a:ext uri="{FF2B5EF4-FFF2-40B4-BE49-F238E27FC236}">
                <a16:creationId xmlns:a16="http://schemas.microsoft.com/office/drawing/2014/main" id="{FF9B822F-893E-44C8-963C-64F50ACEC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639" y="347471"/>
            <a:ext cx="11100816" cy="18013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5C56CF-63C1-E16D-7213-345152139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216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OSCQR [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4-33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]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C63154-C9BC-FA14-6DE8-F740065468B3}"/>
              </a:ext>
            </a:extLst>
          </p:cNvPr>
          <p:cNvSpPr txBox="1"/>
          <p:nvPr/>
        </p:nvSpPr>
        <p:spPr>
          <a:xfrm>
            <a:off x="9305163" y="986387"/>
            <a:ext cx="2023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Copyright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A7BF418-2D81-07DE-CC05-C6104BFFEB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1338" y="2550010"/>
            <a:ext cx="11100817" cy="3626953"/>
          </a:xfrm>
        </p:spPr>
        <p:txBody>
          <a:bodyPr>
            <a:normAutofit/>
          </a:bodyPr>
          <a:lstStyle/>
          <a:p>
            <a:r>
              <a:rPr lang="en-US" dirty="0">
                <a:hlinkClick r:id="rId3"/>
              </a:rPr>
              <a:t>US Copyright Office Fair Use Act </a:t>
            </a:r>
            <a:endParaRPr lang="en-US" dirty="0"/>
          </a:p>
          <a:p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+mn-lt"/>
              </a:rPr>
              <a:t>The Purpose and Character of the Use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+mn-lt"/>
              </a:rPr>
              <a:t>The Nature of the Copyrighted Work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+mn-lt"/>
              </a:rPr>
              <a:t>The Amount or Substantiality of the Portion Used – </a:t>
            </a:r>
            <a:r>
              <a:rPr lang="en-US" sz="2400" b="1" dirty="0">
                <a:latin typeface="+mn-lt"/>
              </a:rPr>
              <a:t>1 Chapter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+mn-lt"/>
              </a:rPr>
              <a:t>The Effect of the Use on the Potential Market for or Value of the Work</a:t>
            </a:r>
          </a:p>
        </p:txBody>
      </p:sp>
    </p:spTree>
    <p:extLst>
      <p:ext uri="{BB962C8B-B14F-4D97-AF65-F5344CB8AC3E}">
        <p14:creationId xmlns:p14="http://schemas.microsoft.com/office/powerpoint/2010/main" val="29979237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6B1D8-DF20-A3A0-ACC8-6805CB8DC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6"/>
            <a:ext cx="6586491" cy="1676603"/>
          </a:xfrm>
        </p:spPr>
        <p:txBody>
          <a:bodyPr>
            <a:normAutofit/>
          </a:bodyPr>
          <a:lstStyle/>
          <a:p>
            <a:r>
              <a:rPr lang="en-US" sz="5400" dirty="0"/>
              <a:t>Request an </a:t>
            </a:r>
            <a:br>
              <a:rPr lang="en-US" sz="5400" dirty="0"/>
            </a:br>
            <a:r>
              <a:rPr lang="en-US" sz="5400" dirty="0"/>
              <a:t>OSCQR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99776C-5B9D-1A0E-F08A-6B1415E8B9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843213"/>
            <a:ext cx="7036069" cy="33806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effectLst/>
                <a:latin typeface="+mn-lt"/>
              </a:rPr>
              <a:t>Now reviewing online courses for </a:t>
            </a:r>
            <a:r>
              <a:rPr lang="en-US" sz="2400" dirty="0">
                <a:latin typeface="+mn-lt"/>
              </a:rPr>
              <a:t>34</a:t>
            </a:r>
            <a:r>
              <a:rPr lang="en-US" sz="2400" dirty="0">
                <a:effectLst/>
                <a:latin typeface="+mn-lt"/>
              </a:rPr>
              <a:t> OSCQR standards.</a:t>
            </a:r>
          </a:p>
          <a:p>
            <a:pPr marL="0" indent="0">
              <a:buNone/>
            </a:pPr>
            <a:endParaRPr lang="en-US" sz="2400" dirty="0">
              <a:latin typeface="+mn-lt"/>
            </a:endParaRPr>
          </a:p>
          <a:p>
            <a:pPr marL="0" indent="0">
              <a:buNone/>
            </a:pPr>
            <a:r>
              <a:rPr lang="en-US" sz="2400" dirty="0">
                <a:latin typeface="+mn-lt"/>
              </a:rPr>
              <a:t>Register at:</a:t>
            </a:r>
          </a:p>
          <a:p>
            <a:pPr marL="0" indent="0">
              <a:buNone/>
            </a:pPr>
            <a:r>
              <a:rPr lang="en-US" sz="2400" dirty="0">
                <a:latin typeface="+mn-lt"/>
                <a:hlinkClick r:id="rId2"/>
              </a:rPr>
              <a:t>https://ccri.edu/onlinefaculty/trainings/cdr.html</a:t>
            </a:r>
            <a:endParaRPr lang="en-US" sz="2400" dirty="0">
              <a:latin typeface="+mn-lt"/>
            </a:endParaRPr>
          </a:p>
          <a:p>
            <a:pPr marL="0" indent="0">
              <a:buNone/>
            </a:pPr>
            <a:endParaRPr lang="en-US" sz="2400" dirty="0">
              <a:latin typeface="+mn-lt"/>
            </a:endParaRPr>
          </a:p>
          <a:p>
            <a:pPr marL="0" indent="0">
              <a:buNone/>
            </a:pPr>
            <a:r>
              <a:rPr lang="en-US" sz="2400" dirty="0">
                <a:latin typeface="+mn-lt"/>
              </a:rPr>
              <a:t>Get Knight points and digital badge for LEVEL 2</a:t>
            </a:r>
            <a:endParaRPr lang="en-US" sz="2400" dirty="0">
              <a:effectLst/>
              <a:latin typeface="+mn-lt"/>
            </a:endParaRPr>
          </a:p>
        </p:txBody>
      </p:sp>
      <p:pic>
        <p:nvPicPr>
          <p:cNvPr id="27" name="Picture 14" descr="Exclamation mark on a yellow background">
            <a:extLst>
              <a:ext uri="{FF2B5EF4-FFF2-40B4-BE49-F238E27FC236}">
                <a16:creationId xmlns:a16="http://schemas.microsoft.com/office/drawing/2014/main" id="{246AA874-4977-C5BC-2AA7-A2608E41E6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772" r="18533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9887509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#ffd600">
      <a:dk1>
        <a:srgbClr val="000000"/>
      </a:dk1>
      <a:lt1>
        <a:srgbClr val="FFFFFF"/>
      </a:lt1>
      <a:dk2>
        <a:srgbClr val="003365"/>
      </a:dk2>
      <a:lt2>
        <a:srgbClr val="E7E6E6"/>
      </a:lt2>
      <a:accent1>
        <a:srgbClr val="8DC63F"/>
      </a:accent1>
      <a:accent2>
        <a:srgbClr val="79CDCB"/>
      </a:accent2>
      <a:accent3>
        <a:srgbClr val="E39326"/>
      </a:accent3>
      <a:accent4>
        <a:srgbClr val="00703C"/>
      </a:accent4>
      <a:accent5>
        <a:srgbClr val="B3A341"/>
      </a:accent5>
      <a:accent6>
        <a:srgbClr val="FFD600"/>
      </a:accent6>
      <a:hlink>
        <a:srgbClr val="0000EE"/>
      </a:hlink>
      <a:folHlink>
        <a:srgbClr val="551A8B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co Template PPT" id="{1AF4F46C-5F2E-A341-8D8E-AD9063BA29FA}" vid="{A27F220F-85B9-F94B-94B4-B11900859B6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a1f3400-e732-4816-89d9-fb22cf6a910a">
      <Terms xmlns="http://schemas.microsoft.com/office/infopath/2007/PartnerControls"/>
    </lcf76f155ced4ddcb4097134ff3c332f>
    <TaxCatchAll xmlns="b6291b30-8377-4fc3-9ad7-27af1d502eb4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08558C1058FD846851CA9F03FBE4721" ma:contentTypeVersion="12" ma:contentTypeDescription="Create a new document." ma:contentTypeScope="" ma:versionID="04d1aaec7ea8c536fb9a15cf1d9e5464">
  <xsd:schema xmlns:xsd="http://www.w3.org/2001/XMLSchema" xmlns:xs="http://www.w3.org/2001/XMLSchema" xmlns:p="http://schemas.microsoft.com/office/2006/metadata/properties" xmlns:ns2="9a1f3400-e732-4816-89d9-fb22cf6a910a" xmlns:ns3="b6291b30-8377-4fc3-9ad7-27af1d502eb4" targetNamespace="http://schemas.microsoft.com/office/2006/metadata/properties" ma:root="true" ma:fieldsID="e6fc5016f146d61089ae813681c35676" ns2:_="" ns3:_="">
    <xsd:import namespace="9a1f3400-e732-4816-89d9-fb22cf6a910a"/>
    <xsd:import namespace="b6291b30-8377-4fc3-9ad7-27af1d502eb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1f3400-e732-4816-89d9-fb22cf6a910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5757f858-94ef-4cbb-ad08-973965a7de1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291b30-8377-4fc3-9ad7-27af1d502eb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ebbc6052-68fe-4767-84a6-b5bf6cab71bb}" ma:internalName="TaxCatchAll" ma:showField="CatchAllData" ma:web="b6291b30-8377-4fc3-9ad7-27af1d502eb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930F0A3-E252-44DE-9FE2-D5BCCA9A7821}">
  <ds:schemaRefs>
    <ds:schemaRef ds:uri="http://schemas.microsoft.com/office/2006/documentManagement/types"/>
    <ds:schemaRef ds:uri="http://www.w3.org/XML/1998/namespace"/>
    <ds:schemaRef ds:uri="http://purl.org/dc/dcmitype/"/>
    <ds:schemaRef ds:uri="http://purl.org/dc/terms/"/>
    <ds:schemaRef ds:uri="9a1f3400-e732-4816-89d9-fb22cf6a910a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b6291b30-8377-4fc3-9ad7-27af1d502eb4"/>
  </ds:schemaRefs>
</ds:datastoreItem>
</file>

<file path=customXml/itemProps2.xml><?xml version="1.0" encoding="utf-8"?>
<ds:datastoreItem xmlns:ds="http://schemas.openxmlformats.org/officeDocument/2006/customXml" ds:itemID="{4B3FEF09-4837-41EE-A366-84BBC5F58F2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0EB2140-D145-4930-854B-886E62BA2D9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a1f3400-e732-4816-89d9-fb22cf6a910a"/>
    <ds:schemaRef ds:uri="b6291b30-8377-4fc3-9ad7-27af1d502eb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1853</TotalTime>
  <Words>386</Words>
  <Application>Microsoft Macintosh PowerPoint</Application>
  <PresentationFormat>Widescreen</PresentationFormat>
  <Paragraphs>58</Paragraphs>
  <Slides>10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Lato Black</vt:lpstr>
      <vt:lpstr>Office Theme</vt:lpstr>
      <vt:lpstr>OSCQR2 </vt:lpstr>
      <vt:lpstr>OSCQR [1-8]</vt:lpstr>
      <vt:lpstr>OSCQR [1-8]</vt:lpstr>
      <vt:lpstr>Designing for Mobile</vt:lpstr>
      <vt:lpstr>OSCQR [1-9]</vt:lpstr>
      <vt:lpstr>OSCQR [1-10]</vt:lpstr>
      <vt:lpstr>OSCQR [2-14]</vt:lpstr>
      <vt:lpstr>OSCQR [4-33]</vt:lpstr>
      <vt:lpstr>Request an  OSCQR Review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Course Design Review</dc:title>
  <dc:creator>McIntyre, Mish</dc:creator>
  <cp:lastModifiedBy>McIntyre, Mish</cp:lastModifiedBy>
  <cp:revision>44</cp:revision>
  <dcterms:created xsi:type="dcterms:W3CDTF">2019-10-09T18:50:38Z</dcterms:created>
  <dcterms:modified xsi:type="dcterms:W3CDTF">2023-03-22T19:03:10Z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0x010100D9D1BC4B8DD0524D84D8F2F160102399</vt:lpwstr>
  </property>
</Properties>
</file>