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20"/>
  </p:notesMasterIdLst>
  <p:sldIdLst>
    <p:sldId id="256" r:id="rId5"/>
    <p:sldId id="264" r:id="rId6"/>
    <p:sldId id="295" r:id="rId7"/>
    <p:sldId id="302" r:id="rId8"/>
    <p:sldId id="296" r:id="rId9"/>
    <p:sldId id="297" r:id="rId10"/>
    <p:sldId id="301" r:id="rId11"/>
    <p:sldId id="303" r:id="rId12"/>
    <p:sldId id="307" r:id="rId13"/>
    <p:sldId id="304" r:id="rId14"/>
    <p:sldId id="306" r:id="rId15"/>
    <p:sldId id="305" r:id="rId16"/>
    <p:sldId id="280" r:id="rId17"/>
    <p:sldId id="293" r:id="rId18"/>
    <p:sldId id="2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F6A"/>
    <a:srgbClr val="80CDCB"/>
    <a:srgbClr val="B7CD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307"/>
    <p:restoredTop sz="91094"/>
  </p:normalViewPr>
  <p:slideViewPr>
    <p:cSldViewPr snapToGrid="0" snapToObjects="1">
      <p:cViewPr varScale="1">
        <p:scale>
          <a:sx n="100" d="100"/>
          <a:sy n="100" d="100"/>
        </p:scale>
        <p:origin x="3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9D92B-F8B1-7349-ADA9-1241E106E51C}" type="datetimeFigureOut">
              <a:rPr lang="en-US" smtClean="0"/>
              <a:t>3/9/23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3B613-C992-5E44-8DE6-FFD9617C7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66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3B613-C992-5E44-8DE6-FFD9617C70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92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3B613-C992-5E44-8DE6-FFD9617C70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811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3B613-C992-5E44-8DE6-FFD9617C708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34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3B613-C992-5E44-8DE6-FFD9617C70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827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3B613-C992-5E44-8DE6-FFD9617C70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26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3B613-C992-5E44-8DE6-FFD9617C70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601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3B613-C992-5E44-8DE6-FFD9617C70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08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3B613-C992-5E44-8DE6-FFD9617C70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037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3B613-C992-5E44-8DE6-FFD9617C70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0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3B613-C992-5E44-8DE6-FFD9617C70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42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3B613-C992-5E44-8DE6-FFD9617C70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296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1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06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49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63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726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750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07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154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35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14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82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82499-44D5-E04C-90C7-ADE8DBAC3913}" type="datetimeFigureOut">
              <a:rPr lang="en-US" smtClean="0"/>
              <a:t>3/9/23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6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to Black" panose="020F0502020204030203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www.pexels.com/photo/green-succulent-plant-1284879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ccri.edu/onlinefaculty/trainings/cdr.html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ebaim.org/intro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ebaim.org/resources/contrastchecker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s0RSxIXoQlg?feature=oembed" TargetMode="External"/><Relationship Id="rId5" Type="http://schemas.openxmlformats.org/officeDocument/2006/relationships/hyperlink" Target="https://webaim.org/resources/contrastchecker/" TargetMode="Externa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ooden, table, indoor, plant&#10;&#10;Description automatically generated">
            <a:extLst>
              <a:ext uri="{FF2B5EF4-FFF2-40B4-BE49-F238E27FC236}">
                <a16:creationId xmlns:a16="http://schemas.microsoft.com/office/drawing/2014/main" id="{427AC2C0-1D07-8C2B-3255-3251BA21E5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1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-1"/>
            <a:ext cx="13530263" cy="81010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9EA7EC-057C-A640-8F26-21899C1A4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8305" y="899309"/>
            <a:ext cx="5670714" cy="1703613"/>
          </a:xfrm>
        </p:spPr>
        <p:txBody>
          <a:bodyPr anchor="t">
            <a:noAutofit/>
          </a:bodyPr>
          <a:lstStyle/>
          <a:p>
            <a:pPr algn="l"/>
            <a:r>
              <a:rPr lang="en-US" sz="11000" dirty="0">
                <a:solidFill>
                  <a:schemeClr val="bg1"/>
                </a:solidFill>
              </a:rPr>
              <a:t>OSCQR</a:t>
            </a:r>
            <a:r>
              <a:rPr lang="en-US" sz="11000" baseline="30000" dirty="0">
                <a:solidFill>
                  <a:schemeClr val="bg1"/>
                </a:solidFill>
              </a:rPr>
              <a:t>2</a:t>
            </a:r>
            <a:r>
              <a:rPr lang="en-US" sz="11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4247416A-681F-7254-F186-DA96615C8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667" y="5205846"/>
            <a:ext cx="33528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5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624 0.10565" pathEditMode="relative" ptsTypes="AA">
                                      <p:cBhvr>
                                        <p:cTn id="6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3624 0.10565 L 0 0" pathEditMode="relative" ptsTypes="AA">
                                      <p:cBhvr>
                                        <p:cTn id="11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5C56CF-63C1-E16D-7213-34515213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OSCQR [3-24]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D37DB-6F26-74B0-E5E3-E1F0816E3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8954" y="4559052"/>
            <a:ext cx="6595176" cy="2057383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 b="1" dirty="0"/>
          </a:p>
          <a:p>
            <a:r>
              <a:rPr lang="en-US" dirty="0"/>
              <a:t>Location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Tuesdays, 9:00 am-9:50 am, Knight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C63154-C9BC-FA14-6DE8-F740065468B3}"/>
              </a:ext>
            </a:extLst>
          </p:cNvPr>
          <p:cNvSpPr txBox="1"/>
          <p:nvPr/>
        </p:nvSpPr>
        <p:spPr>
          <a:xfrm>
            <a:off x="9305163" y="986387"/>
            <a:ext cx="2023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ADA/508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31C7449-26C8-B889-456A-A1E226222E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51876"/>
              </p:ext>
            </p:extLst>
          </p:nvPr>
        </p:nvGraphicFramePr>
        <p:xfrm>
          <a:off x="5158954" y="3429000"/>
          <a:ext cx="6595176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8626">
                  <a:extLst>
                    <a:ext uri="{9D8B030D-6E8A-4147-A177-3AD203B41FA5}">
                      <a16:colId xmlns:a16="http://schemas.microsoft.com/office/drawing/2014/main" val="1585405361"/>
                    </a:ext>
                  </a:extLst>
                </a:gridCol>
                <a:gridCol w="2056550">
                  <a:extLst>
                    <a:ext uri="{9D8B030D-6E8A-4147-A177-3AD203B41FA5}">
                      <a16:colId xmlns:a16="http://schemas.microsoft.com/office/drawing/2014/main" val="9668050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dirty="0"/>
                        <a:t>Day and Time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Location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394077"/>
                  </a:ext>
                </a:extLst>
              </a:tr>
              <a:tr h="2855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/>
                        <a:t>Tuesday, 9:00 am – 9:50 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/>
                        <a:t>Knight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405022"/>
                  </a:ext>
                </a:extLst>
              </a:tr>
            </a:tbl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1A0744A-4115-6F2F-6FB0-C442F0940E55}"/>
              </a:ext>
            </a:extLst>
          </p:cNvPr>
          <p:cNvSpPr txBox="1">
            <a:spLocks/>
          </p:cNvSpPr>
          <p:nvPr/>
        </p:nvSpPr>
        <p:spPr>
          <a:xfrm>
            <a:off x="542546" y="2676652"/>
            <a:ext cx="3972476" cy="18267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When possible, information is displayed in a linear format instead of as a table.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98B44D-35E9-A683-EC42-5B2A2320CA39}"/>
              </a:ext>
            </a:extLst>
          </p:cNvPr>
          <p:cNvSpPr txBox="1"/>
          <p:nvPr/>
        </p:nvSpPr>
        <p:spPr>
          <a:xfrm>
            <a:off x="5158954" y="2664215"/>
            <a:ext cx="1450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1469391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5C56CF-63C1-E16D-7213-34515213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OSCQR [3-26]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D37DB-6F26-74B0-E5E3-E1F0816E3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2546" y="2766060"/>
            <a:ext cx="3758998" cy="94031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 dirty="0"/>
              <a:t>Table header rows and columns are assigned.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C63154-C9BC-FA14-6DE8-F740065468B3}"/>
              </a:ext>
            </a:extLst>
          </p:cNvPr>
          <p:cNvSpPr txBox="1"/>
          <p:nvPr/>
        </p:nvSpPr>
        <p:spPr>
          <a:xfrm>
            <a:off x="9305163" y="986387"/>
            <a:ext cx="2023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ADA/508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2F1A305-A07E-3D65-2929-E5EE365FD4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2808506"/>
              </p:ext>
            </p:extLst>
          </p:nvPr>
        </p:nvGraphicFramePr>
        <p:xfrm>
          <a:off x="5641339" y="3706369"/>
          <a:ext cx="5712461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8073">
                  <a:extLst>
                    <a:ext uri="{9D8B030D-6E8A-4147-A177-3AD203B41FA5}">
                      <a16:colId xmlns:a16="http://schemas.microsoft.com/office/drawing/2014/main" val="1585405361"/>
                    </a:ext>
                  </a:extLst>
                </a:gridCol>
                <a:gridCol w="3664388">
                  <a:extLst>
                    <a:ext uri="{9D8B030D-6E8A-4147-A177-3AD203B41FA5}">
                      <a16:colId xmlns:a16="http://schemas.microsoft.com/office/drawing/2014/main" val="9668050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dirty="0"/>
                        <a:t>Date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Contaminate B (grams)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394077"/>
                  </a:ext>
                </a:extLst>
              </a:tr>
              <a:tr h="2855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1/6/2022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1.007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405022"/>
                  </a:ext>
                </a:extLst>
              </a:tr>
              <a:tr h="2855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1/27/2023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1.060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1515659"/>
                  </a:ext>
                </a:extLst>
              </a:tr>
              <a:tr h="2855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3/30/2023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1.5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1222410"/>
                  </a:ext>
                </a:extLst>
              </a:tr>
              <a:tr h="2855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4/6/2024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1.02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9126349"/>
                  </a:ext>
                </a:extLst>
              </a:tr>
              <a:tr h="2855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1/26/2025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1.004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270592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CEAFF17-264E-40F0-9616-DD94FAB733ED}"/>
              </a:ext>
            </a:extLst>
          </p:cNvPr>
          <p:cNvSpPr txBox="1"/>
          <p:nvPr/>
        </p:nvSpPr>
        <p:spPr>
          <a:xfrm>
            <a:off x="5641339" y="2524259"/>
            <a:ext cx="6008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Average Weight of Contaminate B in Soil Samples 2022-2025</a:t>
            </a:r>
          </a:p>
        </p:txBody>
      </p:sp>
    </p:spTree>
    <p:extLst>
      <p:ext uri="{BB962C8B-B14F-4D97-AF65-F5344CB8AC3E}">
        <p14:creationId xmlns:p14="http://schemas.microsoft.com/office/powerpoint/2010/main" val="2180105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5C56CF-63C1-E16D-7213-34515213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OSCQR [3-25]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D37DB-6F26-74B0-E5E3-E1F0816E3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2547" y="2628736"/>
            <a:ext cx="3694602" cy="169926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 dirty="0"/>
              <a:t>Tables are accompanied by a title and summary description.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C63154-C9BC-FA14-6DE8-F740065468B3}"/>
              </a:ext>
            </a:extLst>
          </p:cNvPr>
          <p:cNvSpPr txBox="1"/>
          <p:nvPr/>
        </p:nvSpPr>
        <p:spPr>
          <a:xfrm>
            <a:off x="9305163" y="986387"/>
            <a:ext cx="2023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ADA/508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6B70368-8AF0-826A-F776-01807D0331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7931734"/>
              </p:ext>
            </p:extLst>
          </p:nvPr>
        </p:nvGraphicFramePr>
        <p:xfrm>
          <a:off x="5641339" y="3665519"/>
          <a:ext cx="5712461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8073">
                  <a:extLst>
                    <a:ext uri="{9D8B030D-6E8A-4147-A177-3AD203B41FA5}">
                      <a16:colId xmlns:a16="http://schemas.microsoft.com/office/drawing/2014/main" val="1585405361"/>
                    </a:ext>
                  </a:extLst>
                </a:gridCol>
                <a:gridCol w="3664388">
                  <a:extLst>
                    <a:ext uri="{9D8B030D-6E8A-4147-A177-3AD203B41FA5}">
                      <a16:colId xmlns:a16="http://schemas.microsoft.com/office/drawing/2014/main" val="9668050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dirty="0"/>
                        <a:t>Date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Contaminate B (grams)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394077"/>
                  </a:ext>
                </a:extLst>
              </a:tr>
              <a:tr h="2855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1/6/2022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1.007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405022"/>
                  </a:ext>
                </a:extLst>
              </a:tr>
              <a:tr h="2855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1/27/2023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1.060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1515659"/>
                  </a:ext>
                </a:extLst>
              </a:tr>
              <a:tr h="2855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3/30/2023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1.5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1222410"/>
                  </a:ext>
                </a:extLst>
              </a:tr>
              <a:tr h="2855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4/6/2024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1.02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9126349"/>
                  </a:ext>
                </a:extLst>
              </a:tr>
              <a:tr h="2855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1/26/2025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1.004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270592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F739E67-16E9-B708-784B-A29A34CB672A}"/>
              </a:ext>
            </a:extLst>
          </p:cNvPr>
          <p:cNvSpPr txBox="1"/>
          <p:nvPr/>
        </p:nvSpPr>
        <p:spPr>
          <a:xfrm>
            <a:off x="5596824" y="2494119"/>
            <a:ext cx="6595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Average Weight of Contaminate B in Soil Samples 2022-2025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0D8EA0-9B5B-A4E1-DB13-20AFB672EDF2}"/>
              </a:ext>
            </a:extLst>
          </p:cNvPr>
          <p:cNvSpPr txBox="1"/>
          <p:nvPr/>
        </p:nvSpPr>
        <p:spPr>
          <a:xfrm>
            <a:off x="542547" y="4176356"/>
            <a:ext cx="417112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table gives information about the presence of Contaminate B in the Sunrise Quarry in Warwick, Rhode Island. The samples were taken during the Site Study under the EPA guidelines for Super Sites.</a:t>
            </a:r>
          </a:p>
          <a:p>
            <a:endParaRPr lang="en-US" dirty="0"/>
          </a:p>
          <a:p>
            <a:r>
              <a:rPr lang="en-US" b="1" dirty="0"/>
              <a:t>Summarize the information by selecting and reporting the main features and make comparisons where relevant.</a:t>
            </a:r>
          </a:p>
        </p:txBody>
      </p:sp>
    </p:spTree>
    <p:extLst>
      <p:ext uri="{BB962C8B-B14F-4D97-AF65-F5344CB8AC3E}">
        <p14:creationId xmlns:p14="http://schemas.microsoft.com/office/powerpoint/2010/main" val="2997923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6B1D8-DF20-A3A0-ACC8-6805CB8DC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>
            <a:normAutofit/>
          </a:bodyPr>
          <a:lstStyle/>
          <a:p>
            <a:r>
              <a:rPr lang="en-US" sz="5400" dirty="0"/>
              <a:t>Request an </a:t>
            </a:r>
            <a:br>
              <a:rPr lang="en-US" sz="5400" dirty="0"/>
            </a:br>
            <a:r>
              <a:rPr lang="en-US" sz="5400" dirty="0"/>
              <a:t>OSCQR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9776C-5B9D-1A0E-F08A-6B1415E8B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843213"/>
            <a:ext cx="7036069" cy="33806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effectLst/>
                <a:latin typeface="+mn-lt"/>
              </a:rPr>
              <a:t>Now reviewing online courses for </a:t>
            </a:r>
            <a:r>
              <a:rPr lang="en-US" sz="2400" dirty="0">
                <a:latin typeface="+mn-lt"/>
              </a:rPr>
              <a:t>34</a:t>
            </a:r>
            <a:r>
              <a:rPr lang="en-US" sz="2400" dirty="0">
                <a:effectLst/>
                <a:latin typeface="+mn-lt"/>
              </a:rPr>
              <a:t> OSCQR standards.</a:t>
            </a:r>
          </a:p>
          <a:p>
            <a:pPr marL="0" indent="0">
              <a:buNone/>
            </a:pPr>
            <a:endParaRPr lang="en-US" sz="2400" dirty="0">
              <a:latin typeface="+mn-lt"/>
            </a:endParaRP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Register at:</a:t>
            </a:r>
          </a:p>
          <a:p>
            <a:pPr marL="0" indent="0">
              <a:buNone/>
            </a:pPr>
            <a:r>
              <a:rPr lang="en-US" sz="2400" dirty="0">
                <a:latin typeface="+mn-lt"/>
                <a:hlinkClick r:id="rId2"/>
              </a:rPr>
              <a:t>https://ccri.edu/onlinefaculty/trainings/cdr.html</a:t>
            </a:r>
            <a:endParaRPr lang="en-US" sz="2400" dirty="0">
              <a:latin typeface="+mn-lt"/>
            </a:endParaRPr>
          </a:p>
          <a:p>
            <a:pPr marL="0" indent="0">
              <a:buNone/>
            </a:pPr>
            <a:endParaRPr lang="en-US" sz="2400" dirty="0">
              <a:latin typeface="+mn-lt"/>
            </a:endParaRP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Get Knight points and digital badge for LEVEL 2</a:t>
            </a:r>
            <a:endParaRPr lang="en-US" sz="2400" dirty="0">
              <a:effectLst/>
              <a:latin typeface="+mn-lt"/>
            </a:endParaRPr>
          </a:p>
        </p:txBody>
      </p:sp>
      <p:pic>
        <p:nvPicPr>
          <p:cNvPr id="27" name="Picture 14" descr="Exclamation mark on a yellow background">
            <a:extLst>
              <a:ext uri="{FF2B5EF4-FFF2-40B4-BE49-F238E27FC236}">
                <a16:creationId xmlns:a16="http://schemas.microsoft.com/office/drawing/2014/main" id="{246AA874-4977-C5BC-2AA7-A2608E41E6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72" r="1853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88750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11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99F536-8CA1-0A7B-3961-96A058304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080"/>
            <a:ext cx="3282696" cy="5257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Resources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90DF6E9-03B5-A73A-4568-87384FA18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052293"/>
            <a:ext cx="1798749" cy="721217"/>
          </a:xfrm>
        </p:spPr>
        <p:txBody>
          <a:bodyPr>
            <a:normAutofit/>
          </a:bodyPr>
          <a:lstStyle/>
          <a:p>
            <a:r>
              <a:rPr lang="en-US" sz="3600" dirty="0">
                <a:hlinkClick r:id="rId2"/>
              </a:rPr>
              <a:t>WebAim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91195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CC1E322-88D2-D24D-B149-DA36ADB2EF5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785" r="7785"/>
          <a:stretch>
            <a:fillRect/>
          </a:stretch>
        </p:blipFill>
        <p:spPr>
          <a:xfrm>
            <a:off x="0" y="-1"/>
            <a:ext cx="8685311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A72B20-1DDF-6448-A762-D4FDE9AAE027}"/>
              </a:ext>
            </a:extLst>
          </p:cNvPr>
          <p:cNvSpPr/>
          <p:nvPr/>
        </p:nvSpPr>
        <p:spPr>
          <a:xfrm>
            <a:off x="6970955" y="-129093"/>
            <a:ext cx="5221045" cy="717535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1782A9-77F4-344B-A908-315F290C2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5358" y="2928769"/>
            <a:ext cx="3932237" cy="1000461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+mj-lt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16376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5C56CF-63C1-E16D-7213-34515213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OSCQR [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3-17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D37DB-6F26-74B0-E5E3-E1F0816E3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39" y="2496310"/>
            <a:ext cx="3224871" cy="377647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Large blocks of information are divided into manageable sections with ample white space around and between the blocks.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545995-8186-1A34-894B-D6D4C3E10654}"/>
              </a:ext>
            </a:extLst>
          </p:cNvPr>
          <p:cNvSpPr txBox="1"/>
          <p:nvPr/>
        </p:nvSpPr>
        <p:spPr>
          <a:xfrm>
            <a:off x="9082277" y="986387"/>
            <a:ext cx="2023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ADA/508</a:t>
            </a:r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372BC90-72AF-AEBD-536B-4FFBE66CC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961" y="2465738"/>
            <a:ext cx="7772400" cy="439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91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5C56CF-63C1-E16D-7213-34515213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OSCQR [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3-18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D37DB-6F26-74B0-E5E3-E1F0816E3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2544" y="3442908"/>
            <a:ext cx="6373411" cy="212102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There is enough contrast between text and background for the content to be easily viewed.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AFFA2F-C795-60A2-20C2-5CFBFC946AA0}"/>
              </a:ext>
            </a:extLst>
          </p:cNvPr>
          <p:cNvSpPr txBox="1"/>
          <p:nvPr/>
        </p:nvSpPr>
        <p:spPr>
          <a:xfrm>
            <a:off x="9082277" y="986387"/>
            <a:ext cx="2023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ADA/508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D01C9D-81CC-9698-908B-ECD71D945141}"/>
              </a:ext>
            </a:extLst>
          </p:cNvPr>
          <p:cNvSpPr/>
          <p:nvPr/>
        </p:nvSpPr>
        <p:spPr>
          <a:xfrm>
            <a:off x="7038110" y="2399050"/>
            <a:ext cx="4611345" cy="140106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hlinkClick r:id="rId3"/>
              </a:rPr>
              <a:t>Contrast Checker</a:t>
            </a:r>
            <a:endParaRPr lang="en-US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2800" dirty="0"/>
              <a:t>contrast ratio of at least 4.5:1</a:t>
            </a:r>
            <a:endParaRPr lang="en-US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1448B0-2162-D7B2-4336-1F5FB1D70D05}"/>
              </a:ext>
            </a:extLst>
          </p:cNvPr>
          <p:cNvSpPr txBox="1"/>
          <p:nvPr/>
        </p:nvSpPr>
        <p:spPr>
          <a:xfrm>
            <a:off x="7038110" y="3984720"/>
            <a:ext cx="46113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+mj-lt"/>
              </a:rPr>
              <a:t>Highlighted Text is hard to read for certain eye conditions.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6E1346-D489-80E6-E8FA-30B11119D950}"/>
              </a:ext>
            </a:extLst>
          </p:cNvPr>
          <p:cNvSpPr txBox="1"/>
          <p:nvPr/>
        </p:nvSpPr>
        <p:spPr>
          <a:xfrm>
            <a:off x="7151787" y="5179115"/>
            <a:ext cx="4497668" cy="138499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Bee Line Reader is available through Ally Alternative Format.</a:t>
            </a:r>
          </a:p>
        </p:txBody>
      </p:sp>
    </p:spTree>
    <p:extLst>
      <p:ext uri="{BB962C8B-B14F-4D97-AF65-F5344CB8AC3E}">
        <p14:creationId xmlns:p14="http://schemas.microsoft.com/office/powerpoint/2010/main" val="3973827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5C56CF-63C1-E16D-7213-34515213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OSCQR [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3-18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]</a:t>
            </a:r>
          </a:p>
        </p:txBody>
      </p:sp>
      <p:pic>
        <p:nvPicPr>
          <p:cNvPr id="5" name="Online Media 4" descr="AED CoP: Microsoft Word - Create the Required Color Contrast">
            <a:hlinkClick r:id="" action="ppaction://media"/>
            <a:extLst>
              <a:ext uri="{FF2B5EF4-FFF2-40B4-BE49-F238E27FC236}">
                <a16:creationId xmlns:a16="http://schemas.microsoft.com/office/drawing/2014/main" id="{83BC4794-5C80-6800-94BC-FAC40B796E68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48639" y="2386584"/>
            <a:ext cx="7603688" cy="42953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AFFA2F-C795-60A2-20C2-5CFBFC946AA0}"/>
              </a:ext>
            </a:extLst>
          </p:cNvPr>
          <p:cNvSpPr txBox="1"/>
          <p:nvPr/>
        </p:nvSpPr>
        <p:spPr>
          <a:xfrm>
            <a:off x="9082277" y="986387"/>
            <a:ext cx="2023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ADA/508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83E790-DAE1-AE5D-94CB-1F32C97EA456}"/>
              </a:ext>
            </a:extLst>
          </p:cNvPr>
          <p:cNvSpPr txBox="1"/>
          <p:nvPr/>
        </p:nvSpPr>
        <p:spPr>
          <a:xfrm>
            <a:off x="8473439" y="3739985"/>
            <a:ext cx="358118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hlinkClick r:id="rId5"/>
              </a:rPr>
              <a:t>Contrast Checker</a:t>
            </a: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dirty="0"/>
              <a:t>from </a:t>
            </a:r>
            <a:r>
              <a:rPr lang="en-US" sz="2800" dirty="0" err="1"/>
              <a:t>WebAim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396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5C56CF-63C1-E16D-7213-34515213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OSCQR [3-20]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D37DB-6F26-74B0-E5E3-E1F0816E3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2545" y="2496310"/>
            <a:ext cx="7558266" cy="339143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Course is free of grammatical and spelling errors.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929A8C-2603-47DE-2C24-BA76CD3E32F2}"/>
              </a:ext>
            </a:extLst>
          </p:cNvPr>
          <p:cNvSpPr txBox="1"/>
          <p:nvPr/>
        </p:nvSpPr>
        <p:spPr>
          <a:xfrm>
            <a:off x="8990837" y="986387"/>
            <a:ext cx="2023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ADA/508</a:t>
            </a:r>
          </a:p>
        </p:txBody>
      </p:sp>
    </p:spTree>
    <p:extLst>
      <p:ext uri="{BB962C8B-B14F-4D97-AF65-F5344CB8AC3E}">
        <p14:creationId xmlns:p14="http://schemas.microsoft.com/office/powerpoint/2010/main" val="3921506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5C56CF-63C1-E16D-7213-34515213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OSCQR [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3-21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D37DB-6F26-74B0-E5E3-E1F0816E3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2546" y="2766059"/>
            <a:ext cx="5553454" cy="339143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Text is formatted with titles, headings, and other styles to enhance readability and improve the structure of the document.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C63154-C9BC-FA14-6DE8-F740065468B3}"/>
              </a:ext>
            </a:extLst>
          </p:cNvPr>
          <p:cNvSpPr txBox="1"/>
          <p:nvPr/>
        </p:nvSpPr>
        <p:spPr>
          <a:xfrm>
            <a:off x="8990837" y="986387"/>
            <a:ext cx="2023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ADA/508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E58B70-D745-9F69-8A3A-88ACBE1AC837}"/>
              </a:ext>
            </a:extLst>
          </p:cNvPr>
          <p:cNvSpPr txBox="1"/>
          <p:nvPr/>
        </p:nvSpPr>
        <p:spPr>
          <a:xfrm>
            <a:off x="8030490" y="2905780"/>
            <a:ext cx="3618964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See Style Sheet</a:t>
            </a:r>
          </a:p>
        </p:txBody>
      </p:sp>
    </p:spTree>
    <p:extLst>
      <p:ext uri="{BB962C8B-B14F-4D97-AF65-F5344CB8AC3E}">
        <p14:creationId xmlns:p14="http://schemas.microsoft.com/office/powerpoint/2010/main" val="776397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5C56CF-63C1-E16D-7213-34515213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OSCQR [3-22]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D37DB-6F26-74B0-E5E3-E1F0816E3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2546" y="2766059"/>
            <a:ext cx="6359492" cy="339143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 dirty="0"/>
              <a:t>Flashing and blinking text are avoided.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C63154-C9BC-FA14-6DE8-F740065468B3}"/>
              </a:ext>
            </a:extLst>
          </p:cNvPr>
          <p:cNvSpPr txBox="1"/>
          <p:nvPr/>
        </p:nvSpPr>
        <p:spPr>
          <a:xfrm>
            <a:off x="9305163" y="986387"/>
            <a:ext cx="2023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ADA/508</a:t>
            </a:r>
          </a:p>
        </p:txBody>
      </p:sp>
    </p:spTree>
    <p:extLst>
      <p:ext uri="{BB962C8B-B14F-4D97-AF65-F5344CB8AC3E}">
        <p14:creationId xmlns:p14="http://schemas.microsoft.com/office/powerpoint/2010/main" val="1998969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5C56CF-63C1-E16D-7213-34515213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OSCQR [3-23]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D37DB-6F26-74B0-E5E3-E1F0816E3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2546" y="2496310"/>
            <a:ext cx="3540057" cy="158699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 dirty="0"/>
              <a:t>A sans-serif font with a standard size of at least 12 pt. is used.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C63154-C9BC-FA14-6DE8-F740065468B3}"/>
              </a:ext>
            </a:extLst>
          </p:cNvPr>
          <p:cNvSpPr txBox="1"/>
          <p:nvPr/>
        </p:nvSpPr>
        <p:spPr>
          <a:xfrm>
            <a:off x="9305163" y="986387"/>
            <a:ext cx="2023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ADA/508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18C1E0-FFE7-2D73-5F13-E916412524BC}"/>
              </a:ext>
            </a:extLst>
          </p:cNvPr>
          <p:cNvSpPr txBox="1"/>
          <p:nvPr/>
        </p:nvSpPr>
        <p:spPr>
          <a:xfrm>
            <a:off x="4752304" y="2386584"/>
            <a:ext cx="6897150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Some principles to consider: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Use simple, familiar, and easily-parsed fonts.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Avoid character complexity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Avoid character ambiguity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Use a limited number of typefaces, fonts, and font variations.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Consider spacing and weight.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Ensure high contrast between the text and the background.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Avoid small font sizes.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Avoid ALL CAPS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Avoid italics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Avoid underlining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Use </a:t>
            </a:r>
            <a:r>
              <a:rPr lang="en-US" sz="2000" b="1" dirty="0"/>
              <a:t>bold</a:t>
            </a:r>
            <a:r>
              <a:rPr lang="en-US" sz="2000" dirty="0"/>
              <a:t> for emphasis</a:t>
            </a:r>
          </a:p>
        </p:txBody>
      </p:sp>
    </p:spTree>
    <p:extLst>
      <p:ext uri="{BB962C8B-B14F-4D97-AF65-F5344CB8AC3E}">
        <p14:creationId xmlns:p14="http://schemas.microsoft.com/office/powerpoint/2010/main" val="3821678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5C56CF-63C1-E16D-7213-34515213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OSCQR [3-23]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D37DB-6F26-74B0-E5E3-E1F0816E3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5017" y="2532671"/>
            <a:ext cx="3540057" cy="158699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 dirty="0"/>
              <a:t>A sans-serif font with a standard size of at least 12 pt. is used.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C63154-C9BC-FA14-6DE8-F740065468B3}"/>
              </a:ext>
            </a:extLst>
          </p:cNvPr>
          <p:cNvSpPr txBox="1"/>
          <p:nvPr/>
        </p:nvSpPr>
        <p:spPr>
          <a:xfrm>
            <a:off x="9305163" y="986387"/>
            <a:ext cx="2023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ADA/508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18C1E0-FFE7-2D73-5F13-E916412524BC}"/>
              </a:ext>
            </a:extLst>
          </p:cNvPr>
          <p:cNvSpPr txBox="1"/>
          <p:nvPr/>
        </p:nvSpPr>
        <p:spPr>
          <a:xfrm>
            <a:off x="5640946" y="2550010"/>
            <a:ext cx="600850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E5395"/>
                </a:solidFill>
                <a:effectLst/>
                <a:latin typeface="Helvetica" pitchFamily="2" charset="0"/>
              </a:rPr>
              <a:t>Examples of Serif fonts (do not use) </a:t>
            </a:r>
          </a:p>
          <a:p>
            <a:r>
              <a:rPr lang="en-US" sz="2400" dirty="0">
                <a:effectLst/>
                <a:latin typeface="Georgia" panose="02040502050405020303" pitchFamily="18" charset="0"/>
              </a:rPr>
              <a:t>Georgia </a:t>
            </a:r>
          </a:p>
          <a:p>
            <a:r>
              <a:rPr lang="en-US" sz="2400" dirty="0">
                <a:effectLst/>
                <a:latin typeface="Times New Roman" panose="02020603050405020304" pitchFamily="18" charset="0"/>
              </a:rPr>
              <a:t>Times New Roman </a:t>
            </a:r>
          </a:p>
          <a:p>
            <a:r>
              <a:rPr lang="en-US" sz="2400" dirty="0">
                <a:effectLst/>
                <a:latin typeface="Courier New" panose="02070309020205020404" pitchFamily="49" charset="0"/>
              </a:rPr>
              <a:t>Courier New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6A30D5-786A-06DC-8639-3A8047FEAA1C}"/>
              </a:ext>
            </a:extLst>
          </p:cNvPr>
          <p:cNvSpPr txBox="1"/>
          <p:nvPr/>
        </p:nvSpPr>
        <p:spPr>
          <a:xfrm>
            <a:off x="5640946" y="4520841"/>
            <a:ext cx="60981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E5395"/>
                </a:solidFill>
                <a:effectLst/>
                <a:latin typeface="Helvetica" pitchFamily="2" charset="0"/>
              </a:rPr>
              <a:t>Examples of Sans-serif fonts (use these!) </a:t>
            </a:r>
          </a:p>
          <a:p>
            <a:r>
              <a:rPr lang="en-US" sz="2400" dirty="0">
                <a:effectLst/>
                <a:latin typeface="Arial" panose="020B0604020202020204" pitchFamily="34" charset="0"/>
              </a:rPr>
              <a:t>Arial </a:t>
            </a:r>
          </a:p>
          <a:p>
            <a:r>
              <a:rPr lang="en-US" sz="2400" dirty="0">
                <a:effectLst/>
                <a:latin typeface="Calibri" panose="020F0502020204030204" pitchFamily="34" charset="0"/>
              </a:rPr>
              <a:t>Calibri </a:t>
            </a:r>
          </a:p>
          <a:p>
            <a:r>
              <a:rPr lang="en-US" sz="2400" dirty="0">
                <a:effectLst/>
                <a:latin typeface="Verdana" panose="020B0604030504040204" pitchFamily="34" charset="0"/>
              </a:rPr>
              <a:t>Verdana 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E7F1A3-00CA-5FA1-BEA7-611F8CFF73D5}"/>
              </a:ext>
            </a:extLst>
          </p:cNvPr>
          <p:cNvSpPr/>
          <p:nvPr/>
        </p:nvSpPr>
        <p:spPr>
          <a:xfrm>
            <a:off x="542546" y="4083309"/>
            <a:ext cx="4003696" cy="2567985"/>
          </a:xfrm>
          <a:prstGeom prst="rect">
            <a:avLst/>
          </a:prstGeom>
          <a:solidFill>
            <a:srgbClr val="333F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1200" dirty="0"/>
              <a:t>Most fonts have a readable 12 pt. Use MS Calibri for small font sizes.</a:t>
            </a:r>
          </a:p>
          <a:p>
            <a:pPr lvl="1"/>
            <a:endParaRPr lang="en-US" sz="1200" dirty="0"/>
          </a:p>
          <a:p>
            <a:pPr lvl="1"/>
            <a:r>
              <a:rPr lang="en-US" sz="1200" dirty="0"/>
              <a:t> </a:t>
            </a:r>
            <a:r>
              <a:rPr lang="en-US" sz="1000" dirty="0"/>
              <a:t>But become more difficult at 10 pt.  </a:t>
            </a:r>
          </a:p>
          <a:p>
            <a:pPr lvl="1"/>
            <a:endParaRPr lang="en-US" sz="1200" dirty="0"/>
          </a:p>
          <a:p>
            <a:pPr lvl="1"/>
            <a:r>
              <a:rPr lang="en-US" sz="2800" dirty="0"/>
              <a:t>PPT at 28pt.</a:t>
            </a:r>
          </a:p>
        </p:txBody>
      </p:sp>
    </p:spTree>
    <p:extLst>
      <p:ext uri="{BB962C8B-B14F-4D97-AF65-F5344CB8AC3E}">
        <p14:creationId xmlns:p14="http://schemas.microsoft.com/office/powerpoint/2010/main" val="16052371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#ffd600">
      <a:dk1>
        <a:srgbClr val="000000"/>
      </a:dk1>
      <a:lt1>
        <a:srgbClr val="FFFFFF"/>
      </a:lt1>
      <a:dk2>
        <a:srgbClr val="003365"/>
      </a:dk2>
      <a:lt2>
        <a:srgbClr val="E7E6E6"/>
      </a:lt2>
      <a:accent1>
        <a:srgbClr val="8DC63F"/>
      </a:accent1>
      <a:accent2>
        <a:srgbClr val="79CDCB"/>
      </a:accent2>
      <a:accent3>
        <a:srgbClr val="E39326"/>
      </a:accent3>
      <a:accent4>
        <a:srgbClr val="00703C"/>
      </a:accent4>
      <a:accent5>
        <a:srgbClr val="B3A341"/>
      </a:accent5>
      <a:accent6>
        <a:srgbClr val="FFD600"/>
      </a:accent6>
      <a:hlink>
        <a:srgbClr val="0000EE"/>
      </a:hlink>
      <a:folHlink>
        <a:srgbClr val="551A8B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o Template PPT" id="{1AF4F46C-5F2E-A341-8D8E-AD9063BA29FA}" vid="{A27F220F-85B9-F94B-94B4-B11900859B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1f3400-e732-4816-89d9-fb22cf6a910a">
      <Terms xmlns="http://schemas.microsoft.com/office/infopath/2007/PartnerControls"/>
    </lcf76f155ced4ddcb4097134ff3c332f>
    <TaxCatchAll xmlns="b6291b30-8377-4fc3-9ad7-27af1d502eb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8558C1058FD846851CA9F03FBE4721" ma:contentTypeVersion="12" ma:contentTypeDescription="Create a new document." ma:contentTypeScope="" ma:versionID="04d1aaec7ea8c536fb9a15cf1d9e5464">
  <xsd:schema xmlns:xsd="http://www.w3.org/2001/XMLSchema" xmlns:xs="http://www.w3.org/2001/XMLSchema" xmlns:p="http://schemas.microsoft.com/office/2006/metadata/properties" xmlns:ns2="9a1f3400-e732-4816-89d9-fb22cf6a910a" xmlns:ns3="b6291b30-8377-4fc3-9ad7-27af1d502eb4" targetNamespace="http://schemas.microsoft.com/office/2006/metadata/properties" ma:root="true" ma:fieldsID="e6fc5016f146d61089ae813681c35676" ns2:_="" ns3:_="">
    <xsd:import namespace="9a1f3400-e732-4816-89d9-fb22cf6a910a"/>
    <xsd:import namespace="b6291b30-8377-4fc3-9ad7-27af1d502e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1f3400-e732-4816-89d9-fb22cf6a91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757f858-94ef-4cbb-ad08-973965a7de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291b30-8377-4fc3-9ad7-27af1d502eb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ebbc6052-68fe-4767-84a6-b5bf6cab71bb}" ma:internalName="TaxCatchAll" ma:showField="CatchAllData" ma:web="b6291b30-8377-4fc3-9ad7-27af1d502e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B3FEF09-4837-41EE-A366-84BBC5F58F2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30F0A3-E252-44DE-9FE2-D5BCCA9A7821}">
  <ds:schemaRefs>
    <ds:schemaRef ds:uri="http://schemas.microsoft.com/office/2006/documentManagement/types"/>
    <ds:schemaRef ds:uri="http://www.w3.org/XML/1998/namespace"/>
    <ds:schemaRef ds:uri="http://purl.org/dc/dcmitype/"/>
    <ds:schemaRef ds:uri="http://purl.org/dc/terms/"/>
    <ds:schemaRef ds:uri="9a1f3400-e732-4816-89d9-fb22cf6a910a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b6291b30-8377-4fc3-9ad7-27af1d502eb4"/>
  </ds:schemaRefs>
</ds:datastoreItem>
</file>

<file path=customXml/itemProps3.xml><?xml version="1.0" encoding="utf-8"?>
<ds:datastoreItem xmlns:ds="http://schemas.openxmlformats.org/officeDocument/2006/customXml" ds:itemID="{00EB2140-D145-4930-854B-886E62BA2D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1f3400-e732-4816-89d9-fb22cf6a910a"/>
    <ds:schemaRef ds:uri="b6291b30-8377-4fc3-9ad7-27af1d502e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1658</TotalTime>
  <Words>549</Words>
  <Application>Microsoft Macintosh PowerPoint</Application>
  <PresentationFormat>Widescreen</PresentationFormat>
  <Paragraphs>123</Paragraphs>
  <Slides>15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Courier New</vt:lpstr>
      <vt:lpstr>Georgia</vt:lpstr>
      <vt:lpstr>Helvetica</vt:lpstr>
      <vt:lpstr>Lato Black</vt:lpstr>
      <vt:lpstr>Times New Roman</vt:lpstr>
      <vt:lpstr>Verdana</vt:lpstr>
      <vt:lpstr>Office Theme</vt:lpstr>
      <vt:lpstr>OSCQR2 </vt:lpstr>
      <vt:lpstr>OSCQR [3-17]</vt:lpstr>
      <vt:lpstr>OSCQR [3-18]</vt:lpstr>
      <vt:lpstr>OSCQR [3-18]</vt:lpstr>
      <vt:lpstr>OSCQR [3-20]</vt:lpstr>
      <vt:lpstr>OSCQR [3-21]</vt:lpstr>
      <vt:lpstr>OSCQR [3-22]</vt:lpstr>
      <vt:lpstr>OSCQR [3-23]</vt:lpstr>
      <vt:lpstr>OSCQR [3-23]</vt:lpstr>
      <vt:lpstr>OSCQR [3-24]</vt:lpstr>
      <vt:lpstr>OSCQR [3-26]</vt:lpstr>
      <vt:lpstr>OSCQR [3-25]</vt:lpstr>
      <vt:lpstr>Request an  OSCQR Review</vt:lpstr>
      <vt:lpstr>Resources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 Design Review</dc:title>
  <dc:creator>McIntyre, Mish</dc:creator>
  <cp:lastModifiedBy>McIntyre, Mish</cp:lastModifiedBy>
  <cp:revision>42</cp:revision>
  <dcterms:created xsi:type="dcterms:W3CDTF">2019-10-09T18:50:38Z</dcterms:created>
  <dcterms:modified xsi:type="dcterms:W3CDTF">2023-03-09T21:54:21Z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0x010100D9D1BC4B8DD0524D84D8F2F160102399</vt:lpwstr>
  </property>
</Properties>
</file>