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0"/>
  </p:notesMasterIdLst>
  <p:sldIdLst>
    <p:sldId id="256" r:id="rId5"/>
    <p:sldId id="288" r:id="rId6"/>
    <p:sldId id="300" r:id="rId7"/>
    <p:sldId id="291" r:id="rId8"/>
    <p:sldId id="292" r:id="rId9"/>
    <p:sldId id="299" r:id="rId10"/>
    <p:sldId id="298" r:id="rId11"/>
    <p:sldId id="264" r:id="rId12"/>
    <p:sldId id="295" r:id="rId13"/>
    <p:sldId id="296" r:id="rId14"/>
    <p:sldId id="297" r:id="rId15"/>
    <p:sldId id="301" r:id="rId16"/>
    <p:sldId id="280" r:id="rId17"/>
    <p:sldId id="293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6A"/>
    <a:srgbClr val="80CDCB"/>
    <a:srgbClr val="B7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5"/>
    <p:restoredTop sz="91223"/>
  </p:normalViewPr>
  <p:slideViewPr>
    <p:cSldViewPr snapToGrid="0" snapToObjects="1">
      <p:cViewPr>
        <p:scale>
          <a:sx n="90" d="100"/>
          <a:sy n="90" d="100"/>
        </p:scale>
        <p:origin x="88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9D92B-F8B1-7349-ADA9-1241E106E51C}" type="datetimeFigureOut">
              <a:rPr lang="en-US" smtClean="0"/>
              <a:t>3/1/23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3B613-C992-5E44-8DE6-FFD9617C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6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92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27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01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08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6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2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5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0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54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1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8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82499-44D5-E04C-90C7-ADE8DBAC3913}" type="datetimeFigureOut">
              <a:rPr lang="en-US" smtClean="0"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pexels.com/photo/green-succulent-plant-1284879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cri.edu/orientation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ccri.edu/onlinefaculty/trainings/cdr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idehighered.com/news/2019/01/14/trump-administration-rejects-inspector-generals-critical-audit-findings-western" TargetMode="External"/><Relationship Id="rId3" Type="http://schemas.openxmlformats.org/officeDocument/2006/relationships/hyperlink" Target="https://teaforteaching.com/206-u-s-regulations-for-online-classes/" TargetMode="External"/><Relationship Id="rId7" Type="http://schemas.openxmlformats.org/officeDocument/2006/relationships/hyperlink" Target="https://eric.ed.gov/?id=ED593878" TargetMode="External"/><Relationship Id="rId2" Type="http://schemas.openxmlformats.org/officeDocument/2006/relationships/hyperlink" Target="https://wcet.wiche.edu/policy/regular-and-substantive-interac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imetime.bluejeans.com/a2m/events/playback/00c7bdf4-51f1-45af-b15d-76178931160d" TargetMode="External"/><Relationship Id="rId11" Type="http://schemas.openxmlformats.org/officeDocument/2006/relationships/hyperlink" Target="https://nc-sara.org/news-events/us-department-education-issues-final-rules-distance-education-and-innovation" TargetMode="External"/><Relationship Id="rId5" Type="http://schemas.openxmlformats.org/officeDocument/2006/relationships/hyperlink" Target="https://docs.google.com/document/d/19GPh6BiWTMbwh0q-9pr-MspSzv9i-sF7aF8F7gUq5gk/edit" TargetMode="External"/><Relationship Id="rId10" Type="http://schemas.openxmlformats.org/officeDocument/2006/relationships/hyperlink" Target="https://www2.ed.gov/policy/highered/reg/hearulemaking/2018/distanceandinnovationunofficialreg.pdf" TargetMode="External"/><Relationship Id="rId4" Type="http://schemas.openxmlformats.org/officeDocument/2006/relationships/hyperlink" Target="https://www.podbean.com/media/share/pb-aaxbj-10e6dd8?utm_campaign=au_share_ep&amp;utm_medium=dlink&amp;utm_source=au_share" TargetMode="External"/><Relationship Id="rId9" Type="http://schemas.openxmlformats.org/officeDocument/2006/relationships/hyperlink" Target="https://www2.ed.gov/policy/highered/reg/hearulemaking/2018/index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ooden, table, indoor, plant&#10;&#10;Description automatically generated">
            <a:extLst>
              <a:ext uri="{FF2B5EF4-FFF2-40B4-BE49-F238E27FC236}">
                <a16:creationId xmlns:a16="http://schemas.microsoft.com/office/drawing/2014/main" id="{427AC2C0-1D07-8C2B-3255-3251BA21E5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"/>
            <a:ext cx="13530263" cy="8101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EA7EC-057C-A640-8F26-21899C1A4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7" y="152896"/>
            <a:ext cx="5199735" cy="3149789"/>
          </a:xfrm>
        </p:spPr>
        <p:txBody>
          <a:bodyPr>
            <a:noAutofit/>
          </a:bodyPr>
          <a:lstStyle/>
          <a:p>
            <a:pPr algn="l"/>
            <a:r>
              <a:rPr lang="en-US" sz="11000" dirty="0">
                <a:solidFill>
                  <a:schemeClr val="bg1"/>
                </a:solidFill>
              </a:rPr>
              <a:t>OSCQR </a:t>
            </a:r>
            <a:br>
              <a:rPr lang="en-US" sz="11000" dirty="0">
                <a:solidFill>
                  <a:schemeClr val="bg1"/>
                </a:solidFill>
              </a:rPr>
            </a:br>
            <a:r>
              <a:rPr lang="en-US" sz="11000" dirty="0">
                <a:solidFill>
                  <a:schemeClr val="bg1"/>
                </a:solidFill>
              </a:rPr>
              <a:t>&amp; RSI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247416A-681F-7254-F186-DA96615C8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67" y="5205846"/>
            <a:ext cx="33528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624 0.10565" pathEditMode="relative" ptsTypes="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3624 0.10565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[1-6]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5" y="2496310"/>
            <a:ext cx="4702300" cy="33914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Course provides access to online learner success resources (support services, orientation, academic honesty, tutoring, technical help).</a:t>
            </a:r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F036D9-000B-4AF8-FC7E-AFBEB640BF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1261" y="2230926"/>
            <a:ext cx="2933700" cy="2044700"/>
          </a:xfrm>
          <a:ln>
            <a:solidFill>
              <a:schemeClr val="accent3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A4869D-D966-088B-C088-CF3B93C3B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055" y="4465829"/>
            <a:ext cx="1041400" cy="939800"/>
          </a:xfrm>
          <a:prstGeom prst="rect">
            <a:avLst/>
          </a:prstGeom>
        </p:spPr>
      </p:pic>
      <p:pic>
        <p:nvPicPr>
          <p:cNvPr id="12" name="Picture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BA5505C-A7B9-467C-2BFF-733A2D93C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261" y="4465829"/>
            <a:ext cx="4097746" cy="2044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605098-CE36-4F46-B6A0-71F33B379201}"/>
              </a:ext>
            </a:extLst>
          </p:cNvPr>
          <p:cNvSpPr txBox="1"/>
          <p:nvPr/>
        </p:nvSpPr>
        <p:spPr>
          <a:xfrm>
            <a:off x="542545" y="6007534"/>
            <a:ext cx="302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Student Orientation</a:t>
            </a:r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err="1">
                <a:hlinkClick r:id="rId6"/>
              </a:rPr>
              <a:t>ccri.edu</a:t>
            </a:r>
            <a:r>
              <a:rPr lang="en-US" dirty="0">
                <a:hlinkClick r:id="rId6"/>
              </a:rPr>
              <a:t>/orientation/</a:t>
            </a:r>
            <a:endParaRPr lang="en-US" dirty="0"/>
          </a:p>
        </p:txBody>
      </p:sp>
      <p:pic>
        <p:nvPicPr>
          <p:cNvPr id="1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2C9B787-A519-D0DF-C8BF-FAF7AD977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9792" y="546526"/>
            <a:ext cx="2674008" cy="14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06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[1-7]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6" y="2766059"/>
            <a:ext cx="6359492" cy="33914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Course information states whether the course is fully online, blended, or web-enhanced.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63154-C9BC-FA14-6DE8-F740065468B3}"/>
              </a:ext>
            </a:extLst>
          </p:cNvPr>
          <p:cNvSpPr txBox="1"/>
          <p:nvPr/>
        </p:nvSpPr>
        <p:spPr>
          <a:xfrm>
            <a:off x="899083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DOE/NECHE</a:t>
            </a: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BECDE85-A2C7-D575-4D95-6506ECACB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849" y="2347586"/>
            <a:ext cx="3714340" cy="39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9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2-13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6" y="2766059"/>
            <a:ext cx="6359492" cy="33914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Frequently used technology tools are easily accessed. Any tools not being utilized are removed from the course menu.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63154-C9BC-FA14-6DE8-F740065468B3}"/>
              </a:ext>
            </a:extLst>
          </p:cNvPr>
          <p:cNvSpPr txBox="1"/>
          <p:nvPr/>
        </p:nvSpPr>
        <p:spPr>
          <a:xfrm>
            <a:off x="5560378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DOE/NECHE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86FC8B-290E-D8F6-02C3-72B02C535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778" y="347471"/>
            <a:ext cx="22733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69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B1D8-DF20-A3A0-ACC8-6805CB8D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5400" dirty="0"/>
              <a:t>Request an </a:t>
            </a:r>
            <a:br>
              <a:rPr lang="en-US" sz="5400" dirty="0"/>
            </a:br>
            <a:r>
              <a:rPr lang="en-US" sz="5400" dirty="0"/>
              <a:t>OSCQR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9776C-5B9D-1A0E-F08A-6B1415E8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843213"/>
            <a:ext cx="7036069" cy="3380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+mn-lt"/>
              </a:rPr>
              <a:t>Now reviewing online courses for </a:t>
            </a:r>
            <a:r>
              <a:rPr lang="en-US" sz="2400" dirty="0">
                <a:latin typeface="+mn-lt"/>
              </a:rPr>
              <a:t>34</a:t>
            </a:r>
            <a:r>
              <a:rPr lang="en-US" sz="2400" dirty="0">
                <a:effectLst/>
                <a:latin typeface="+mn-lt"/>
              </a:rPr>
              <a:t> OSCQR standards.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Register at:</a:t>
            </a:r>
          </a:p>
          <a:p>
            <a:pPr marL="0" indent="0">
              <a:buNone/>
            </a:pPr>
            <a:r>
              <a:rPr lang="en-US" sz="2400" dirty="0">
                <a:latin typeface="+mn-lt"/>
                <a:hlinkClick r:id="rId2"/>
              </a:rPr>
              <a:t>https://ccri.edu/onlinefaculty/trainings/cdr.html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Get Knight points and digital badge for LEVEL 2</a:t>
            </a:r>
            <a:endParaRPr lang="en-US" sz="2400" dirty="0">
              <a:effectLst/>
              <a:latin typeface="+mn-lt"/>
            </a:endParaRPr>
          </a:p>
        </p:txBody>
      </p:sp>
      <p:pic>
        <p:nvPicPr>
          <p:cNvPr id="27" name="Picture 14" descr="Exclamation mark on a yellow background">
            <a:extLst>
              <a:ext uri="{FF2B5EF4-FFF2-40B4-BE49-F238E27FC236}">
                <a16:creationId xmlns:a16="http://schemas.microsoft.com/office/drawing/2014/main" id="{246AA874-4977-C5BC-2AA7-A2608E41E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2" r="1853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88750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9F536-8CA1-0A7B-3961-96A058304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A7B90-F121-B4BB-F217-4CCB9ADB3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516" y="100014"/>
            <a:ext cx="7125272" cy="6643686"/>
          </a:xfrm>
        </p:spPr>
        <p:txBody>
          <a:bodyPr anchor="ctr">
            <a:noAutofit/>
          </a:bodyPr>
          <a:lstStyle/>
          <a:p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WCET RSI Resources</a:t>
            </a:r>
            <a:endParaRPr lang="en-US" sz="1600" dirty="0">
              <a:hlinkClick r:id="rId3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U.S. Regulations for Online Classes </a:t>
            </a:r>
            <a:r>
              <a:rPr lang="en-US" sz="1600" dirty="0"/>
              <a:t> &amp; </a:t>
            </a:r>
            <a:r>
              <a:rPr lang="en-US" sz="1600" dirty="0">
                <a:hlinkClick r:id="rId4"/>
              </a:rPr>
              <a:t>here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5"/>
              </a:rPr>
              <a:t>Regular and Substantive Interaction (RSI) Examples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6"/>
              </a:rPr>
              <a:t>Regular and Substantive Interaction: Regulatory &amp; Pedagogical Implications presentation by WCET</a:t>
            </a:r>
            <a:r>
              <a:rPr lang="en-US" sz="1600" dirty="0"/>
              <a:t> (Recording)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Regular and Substantive Interaction: Background, Concerns, and Guiding Principle. (2018, November 30). Retrieved January 19, 2021, from </a:t>
            </a:r>
            <a:r>
              <a:rPr lang="en-US" sz="1600" dirty="0">
                <a:hlinkClick r:id="rId7"/>
              </a:rPr>
              <a:t>https://eric.ed.gov/?id=ED593878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Trump administration rejects inspector general’s critical audit findings on Western Governors. (n.d.). Retrieved January 19, 2021, from </a:t>
            </a:r>
            <a:r>
              <a:rPr lang="en-US" sz="1600" dirty="0">
                <a:hlinkClick r:id="rId8"/>
              </a:rPr>
              <a:t>https://www.insidehighered.com/news/2019/01/14/trump-administration-rejects-inspector-generals-critical-audit-findings-western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9"/>
              </a:rPr>
              <a:t>U.S. Department of Education Negotiated Rulemaking for Higher Education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10"/>
              </a:rPr>
              <a:t>RSI regulation</a:t>
            </a:r>
            <a:r>
              <a:rPr lang="en-US" sz="1600" dirty="0"/>
              <a:t> – see pp. 339-341. Found in Department of Education, Office of Postsecondary Education, Distance Education and Innovation 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600" dirty="0"/>
              <a:t>34 CFR Parts 600, 602,and 668</a:t>
            </a:r>
            <a:br>
              <a:rPr lang="en-US" sz="1600" dirty="0"/>
            </a:br>
            <a:r>
              <a:rPr lang="en-US" sz="1600" dirty="0"/>
              <a:t>Docket ID ED-2018-OPE-0076</a:t>
            </a:r>
            <a:br>
              <a:rPr lang="en-US" sz="1600" dirty="0"/>
            </a:br>
            <a:r>
              <a:rPr lang="en-US" sz="1600" dirty="0"/>
              <a:t>RIN 1840-AD38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U.S. Department of Education Issues Final Rules on Distance Education and Innovation: NC-SARA. (2021, January 11). Retrieved January 19, 2021, from </a:t>
            </a:r>
            <a:r>
              <a:rPr lang="en-US" sz="1600" dirty="0">
                <a:hlinkClick r:id="rId11"/>
              </a:rPr>
              <a:t>https://nc-sara.org/news-events/us-department-education-issues-final-rules-distance-education-and-innovation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1195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C1E322-88D2-D24D-B149-DA36ADB2EF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85" r="7785"/>
          <a:stretch>
            <a:fillRect/>
          </a:stretch>
        </p:blipFill>
        <p:spPr>
          <a:xfrm>
            <a:off x="0" y="-1"/>
            <a:ext cx="8685311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A72B20-1DDF-6448-A762-D4FDE9AAE027}"/>
              </a:ext>
            </a:extLst>
          </p:cNvPr>
          <p:cNvSpPr/>
          <p:nvPr/>
        </p:nvSpPr>
        <p:spPr>
          <a:xfrm>
            <a:off x="6970955" y="-129093"/>
            <a:ext cx="5221045" cy="71753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782A9-77F4-344B-A908-315F290C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358" y="2928769"/>
            <a:ext cx="3932237" cy="100046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637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6A548-8D92-8BA2-F0C6-B9EACD80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" y="274816"/>
            <a:ext cx="5391150" cy="132556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US DOE Regulations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3A98315E-041C-CA8E-F500-589B49A92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36177" y="1690689"/>
            <a:ext cx="12664354" cy="506729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138ED5-0C1D-34F5-A7A5-099BFE5376E9}"/>
              </a:ext>
            </a:extLst>
          </p:cNvPr>
          <p:cNvSpPr txBox="1"/>
          <p:nvPr/>
        </p:nvSpPr>
        <p:spPr>
          <a:xfrm>
            <a:off x="6096000" y="400050"/>
            <a:ext cx="5631180" cy="1200329"/>
          </a:xfrm>
          <a:prstGeom prst="rect">
            <a:avLst/>
          </a:prstGeom>
          <a:noFill/>
          <a:ln>
            <a:solidFill>
              <a:srgbClr val="333F6A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Section102 (a)(3)(B) of the HEA: “an institution is not eligible to participate in Title IV programs if 50% or more its students are enrolled in correspondence courses during the latest complete award year.”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2EF17-85E1-7AED-FA13-41D720DD9E2E}"/>
              </a:ext>
            </a:extLst>
          </p:cNvPr>
          <p:cNvSpPr txBox="1"/>
          <p:nvPr/>
        </p:nvSpPr>
        <p:spPr>
          <a:xfrm>
            <a:off x="9578340" y="2754630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(Updated in 2022)</a:t>
            </a:r>
          </a:p>
        </p:txBody>
      </p:sp>
    </p:spTree>
    <p:extLst>
      <p:ext uri="{BB962C8B-B14F-4D97-AF65-F5344CB8AC3E}">
        <p14:creationId xmlns:p14="http://schemas.microsoft.com/office/powerpoint/2010/main" val="95069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24B98A2-834B-98F1-24CD-3920C9A54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2191999" cy="662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4F4C6-938C-19E0-F40F-1C46A5E01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RSI</a:t>
            </a:r>
          </a:p>
        </p:txBody>
      </p:sp>
      <p:sp>
        <p:nvSpPr>
          <p:cNvPr id="5" name="&quot;No&quot; Symbol 4">
            <a:extLst>
              <a:ext uri="{FF2B5EF4-FFF2-40B4-BE49-F238E27FC236}">
                <a16:creationId xmlns:a16="http://schemas.microsoft.com/office/drawing/2014/main" id="{B3CDF913-1C25-C8C6-A9BF-A7C4CDBCE1CF}"/>
              </a:ext>
            </a:extLst>
          </p:cNvPr>
          <p:cNvSpPr/>
          <p:nvPr/>
        </p:nvSpPr>
        <p:spPr>
          <a:xfrm>
            <a:off x="1231946" y="2652823"/>
            <a:ext cx="972457" cy="8904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B4EC03-44AA-8E78-5689-0B02E17CC07D}"/>
              </a:ext>
            </a:extLst>
          </p:cNvPr>
          <p:cNvSpPr txBox="1"/>
          <p:nvPr/>
        </p:nvSpPr>
        <p:spPr>
          <a:xfrm>
            <a:off x="9858375" y="6463545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Empire State College</a:t>
            </a:r>
          </a:p>
        </p:txBody>
      </p:sp>
    </p:spTree>
    <p:extLst>
      <p:ext uri="{BB962C8B-B14F-4D97-AF65-F5344CB8AC3E}">
        <p14:creationId xmlns:p14="http://schemas.microsoft.com/office/powerpoint/2010/main" val="1575077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8BF60-4CB4-5364-E211-BB1CC894C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170" y="3303130"/>
            <a:ext cx="5680075" cy="1656884"/>
          </a:xfrm>
        </p:spPr>
        <p:txBody>
          <a:bodyPr>
            <a:noAutofit/>
          </a:bodyPr>
          <a:lstStyle/>
          <a:p>
            <a:r>
              <a:rPr lang="en-US" sz="13000" b="1" kern="600" spc="100" dirty="0">
                <a:solidFill>
                  <a:schemeClr val="accent5"/>
                </a:solidFill>
                <a:latin typeface="Lato Black" panose="020F0502020204030203" pitchFamily="34" charset="77"/>
              </a:rPr>
              <a:t>MEETS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0100A-1922-AD46-E81B-AAFC73C4D9CA}"/>
              </a:ext>
            </a:extLst>
          </p:cNvPr>
          <p:cNvSpPr txBox="1"/>
          <p:nvPr/>
        </p:nvSpPr>
        <p:spPr>
          <a:xfrm>
            <a:off x="6583676" y="2040682"/>
            <a:ext cx="4880614" cy="286232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spc="1000" dirty="0"/>
              <a:t>REGULAR</a:t>
            </a:r>
            <a:r>
              <a:rPr lang="en-US" sz="6000" dirty="0"/>
              <a:t> </a:t>
            </a:r>
            <a:r>
              <a:rPr lang="en-US" sz="6000" spc="300" dirty="0"/>
              <a:t>SUBSTANTIVE</a:t>
            </a:r>
            <a:r>
              <a:rPr lang="en-US" sz="6000" dirty="0"/>
              <a:t> INTERACTIONS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6DFD9-E2F5-8A48-CF89-901EED6E5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8" y="1880662"/>
            <a:ext cx="5932167" cy="1839096"/>
          </a:xfrm>
        </p:spPr>
        <p:txBody>
          <a:bodyPr>
            <a:noAutofit/>
          </a:bodyPr>
          <a:lstStyle/>
          <a:p>
            <a:r>
              <a:rPr lang="en-US" sz="13000" b="1" dirty="0">
                <a:solidFill>
                  <a:schemeClr val="accent3"/>
                </a:solidFill>
                <a:latin typeface="Lato Black" panose="020F0502020204030203" pitchFamily="34" charset="77"/>
              </a:rPr>
              <a:t>OSCQR</a:t>
            </a:r>
          </a:p>
        </p:txBody>
      </p:sp>
    </p:spTree>
    <p:extLst>
      <p:ext uri="{BB962C8B-B14F-4D97-AF65-F5344CB8AC3E}">
        <p14:creationId xmlns:p14="http://schemas.microsoft.com/office/powerpoint/2010/main" val="2985153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EB7A-738B-8DE8-2B05-2094F985E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OSCQR = </a:t>
            </a:r>
            <a:r>
              <a:rPr lang="en-US" dirty="0">
                <a:solidFill>
                  <a:schemeClr val="accent5"/>
                </a:solidFill>
              </a:rPr>
              <a:t>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C00B-DA59-CC60-BC46-A9CD18DBF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734"/>
            <a:ext cx="10515600" cy="478091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Standards that Meet RSI: 2, 3, 29, 38, 39, 41, 43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Standards that Support RSI: 1, 6, 9, 10, 19, 30, 31, 40, 44, 45, 46, 47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Standards that Meet ADA, 504/508: 4, 15, 16, 17, 18, 20, 21, 22, 23, 24, 25, 26, 27, 28, 34, 35, 36, 37, 48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Standards that Meet Copyright: 33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Standards that Meet FERPA: 14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Standards that Meet DOE/NECHE: 5, 7, 8, 11, 12, 13, 49, 50</a:t>
            </a:r>
          </a:p>
        </p:txBody>
      </p:sp>
    </p:spTree>
    <p:extLst>
      <p:ext uri="{BB962C8B-B14F-4D97-AF65-F5344CB8AC3E}">
        <p14:creationId xmlns:p14="http://schemas.microsoft.com/office/powerpoint/2010/main" val="1239948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8BF60-4CB4-5364-E211-BB1CC894C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169" y="3303130"/>
            <a:ext cx="9582151" cy="2617610"/>
          </a:xfrm>
        </p:spPr>
        <p:txBody>
          <a:bodyPr>
            <a:noAutofit/>
          </a:bodyPr>
          <a:lstStyle/>
          <a:p>
            <a:r>
              <a:rPr lang="en-US" sz="12500" b="1" i="1" kern="600" spc="600" dirty="0">
                <a:solidFill>
                  <a:schemeClr val="accent5"/>
                </a:solidFill>
                <a:latin typeface="Lato Black" panose="020F0502020204030203" pitchFamily="34" charset="77"/>
              </a:rPr>
              <a:t>IS DETAILED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0100A-1922-AD46-E81B-AAFC73C4D9CA}"/>
              </a:ext>
            </a:extLst>
          </p:cNvPr>
          <p:cNvSpPr txBox="1"/>
          <p:nvPr/>
        </p:nvSpPr>
        <p:spPr>
          <a:xfrm>
            <a:off x="6659245" y="1576233"/>
            <a:ext cx="3531874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spc="1000" dirty="0"/>
              <a:t>LEVEL 1</a:t>
            </a:r>
            <a:endParaRPr lang="en-US" sz="6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6DFD9-E2F5-8A48-CF89-901EED6E5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8" y="1880662"/>
            <a:ext cx="5932167" cy="1839096"/>
          </a:xfrm>
        </p:spPr>
        <p:txBody>
          <a:bodyPr>
            <a:noAutofit/>
          </a:bodyPr>
          <a:lstStyle/>
          <a:p>
            <a:r>
              <a:rPr lang="en-US" sz="13000" b="1" dirty="0">
                <a:solidFill>
                  <a:schemeClr val="accent2"/>
                </a:solidFill>
                <a:latin typeface="Lato Black" panose="020F0502020204030203" pitchFamily="34" charset="77"/>
              </a:rPr>
              <a:t>OSCQR</a:t>
            </a:r>
          </a:p>
        </p:txBody>
      </p:sp>
    </p:spTree>
    <p:extLst>
      <p:ext uri="{BB962C8B-B14F-4D97-AF65-F5344CB8AC3E}">
        <p14:creationId xmlns:p14="http://schemas.microsoft.com/office/powerpoint/2010/main" val="262529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8BF60-4CB4-5364-E211-BB1CC894C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2180" y="3337420"/>
            <a:ext cx="8184515" cy="2274640"/>
          </a:xfrm>
        </p:spPr>
        <p:txBody>
          <a:bodyPr>
            <a:noAutofit/>
          </a:bodyPr>
          <a:lstStyle/>
          <a:p>
            <a:r>
              <a:rPr lang="en-US" sz="17500" b="1" i="1" kern="600" spc="600" dirty="0">
                <a:solidFill>
                  <a:schemeClr val="accent3"/>
                </a:solidFill>
                <a:latin typeface="Lato Black" panose="020F0502020204030203" pitchFamily="34" charset="77"/>
              </a:rPr>
              <a:t>IS FAST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0100A-1922-AD46-E81B-AAFC73C4D9CA}"/>
              </a:ext>
            </a:extLst>
          </p:cNvPr>
          <p:cNvSpPr txBox="1"/>
          <p:nvPr/>
        </p:nvSpPr>
        <p:spPr>
          <a:xfrm>
            <a:off x="6659245" y="1576233"/>
            <a:ext cx="3531874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spc="1000" dirty="0"/>
              <a:t>LEVEL 2</a:t>
            </a:r>
            <a:endParaRPr lang="en-US" sz="6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6DFD9-E2F5-8A48-CF89-901EED6E5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8" y="1880662"/>
            <a:ext cx="5932167" cy="1839096"/>
          </a:xfrm>
        </p:spPr>
        <p:txBody>
          <a:bodyPr>
            <a:noAutofit/>
          </a:bodyPr>
          <a:lstStyle/>
          <a:p>
            <a:r>
              <a:rPr lang="en-US" sz="13000" b="1" dirty="0">
                <a:solidFill>
                  <a:schemeClr val="accent2"/>
                </a:solidFill>
                <a:latin typeface="Lato Black" panose="020F0502020204030203" pitchFamily="34" charset="77"/>
              </a:rPr>
              <a:t>OSCQR</a:t>
            </a:r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21ADB186-8973-D347-3BA9-2C8283CC1017}"/>
              </a:ext>
            </a:extLst>
          </p:cNvPr>
          <p:cNvSpPr/>
          <p:nvPr/>
        </p:nvSpPr>
        <p:spPr>
          <a:xfrm>
            <a:off x="499110" y="3680390"/>
            <a:ext cx="1703070" cy="193167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5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</a:rPr>
              <a:t>OSCQR [1-3]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849349"/>
            <a:ext cx="5952174" cy="33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Course includes a course information area and syllabus that make course expectations clear and findable.</a:t>
            </a:r>
          </a:p>
        </p:txBody>
      </p:sp>
      <p:pic>
        <p:nvPicPr>
          <p:cNvPr id="1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4AADFBF-58F2-738A-892F-0171553D28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79792" y="546526"/>
            <a:ext cx="2674008" cy="1402942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00CF6D-450B-3AF8-6070-856B0E7E9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849" y="2347586"/>
            <a:ext cx="3714340" cy="39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91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[1-5]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45" y="2766059"/>
            <a:ext cx="5134355" cy="33914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Course includes links to relevant campus policies on plagiarism, computer use, filing grievances, accommodating disabilities, etc.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C187DE-943C-9D8A-65D2-0D52BF007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100" y="2766059"/>
            <a:ext cx="5134355" cy="3105554"/>
          </a:xfrm>
          <a:ln>
            <a:solidFill>
              <a:schemeClr val="accent3"/>
            </a:solidFill>
          </a:ln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Syllabus Quiz to Familiarize Learners with Course Policies and Expectations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Create a Course Contract Assignment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Create a Syllabus Scavenger Hunt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FFA2F-C795-60A2-20C2-5CFBFC946AA0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DOE/NECHE</a:t>
            </a:r>
          </a:p>
        </p:txBody>
      </p:sp>
    </p:spTree>
    <p:extLst>
      <p:ext uri="{BB962C8B-B14F-4D97-AF65-F5344CB8AC3E}">
        <p14:creationId xmlns:p14="http://schemas.microsoft.com/office/powerpoint/2010/main" val="3973827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#ffd600">
      <a:dk1>
        <a:srgbClr val="000000"/>
      </a:dk1>
      <a:lt1>
        <a:srgbClr val="FFFFFF"/>
      </a:lt1>
      <a:dk2>
        <a:srgbClr val="003365"/>
      </a:dk2>
      <a:lt2>
        <a:srgbClr val="E7E6E6"/>
      </a:lt2>
      <a:accent1>
        <a:srgbClr val="8DC63F"/>
      </a:accent1>
      <a:accent2>
        <a:srgbClr val="79CDCB"/>
      </a:accent2>
      <a:accent3>
        <a:srgbClr val="E39326"/>
      </a:accent3>
      <a:accent4>
        <a:srgbClr val="00703C"/>
      </a:accent4>
      <a:accent5>
        <a:srgbClr val="B3A341"/>
      </a:accent5>
      <a:accent6>
        <a:srgbClr val="FFD600"/>
      </a:accent6>
      <a:hlink>
        <a:srgbClr val="0000EE"/>
      </a:hlink>
      <a:folHlink>
        <a:srgbClr val="551A8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o Template PPT" id="{1AF4F46C-5F2E-A341-8D8E-AD9063BA29FA}" vid="{A27F220F-85B9-F94B-94B4-B11900859B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f3400-e732-4816-89d9-fb22cf6a910a">
      <Terms xmlns="http://schemas.microsoft.com/office/infopath/2007/PartnerControls"/>
    </lcf76f155ced4ddcb4097134ff3c332f>
    <TaxCatchAll xmlns="b6291b30-8377-4fc3-9ad7-27af1d502e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8558C1058FD846851CA9F03FBE4721" ma:contentTypeVersion="12" ma:contentTypeDescription="Create a new document." ma:contentTypeScope="" ma:versionID="04d1aaec7ea8c536fb9a15cf1d9e5464">
  <xsd:schema xmlns:xsd="http://www.w3.org/2001/XMLSchema" xmlns:xs="http://www.w3.org/2001/XMLSchema" xmlns:p="http://schemas.microsoft.com/office/2006/metadata/properties" xmlns:ns2="9a1f3400-e732-4816-89d9-fb22cf6a910a" xmlns:ns3="b6291b30-8377-4fc3-9ad7-27af1d502eb4" targetNamespace="http://schemas.microsoft.com/office/2006/metadata/properties" ma:root="true" ma:fieldsID="e6fc5016f146d61089ae813681c35676" ns2:_="" ns3:_="">
    <xsd:import namespace="9a1f3400-e732-4816-89d9-fb22cf6a910a"/>
    <xsd:import namespace="b6291b30-8377-4fc3-9ad7-27af1d502e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f3400-e732-4816-89d9-fb22cf6a91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757f858-94ef-4cbb-ad08-973965a7de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91b30-8377-4fc3-9ad7-27af1d502e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bbc6052-68fe-4767-84a6-b5bf6cab71bb}" ma:internalName="TaxCatchAll" ma:showField="CatchAllData" ma:web="b6291b30-8377-4fc3-9ad7-27af1d502e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30F0A3-E252-44DE-9FE2-D5BCCA9A7821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9a1f3400-e732-4816-89d9-fb22cf6a910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6291b30-8377-4fc3-9ad7-27af1d502eb4"/>
  </ds:schemaRefs>
</ds:datastoreItem>
</file>

<file path=customXml/itemProps2.xml><?xml version="1.0" encoding="utf-8"?>
<ds:datastoreItem xmlns:ds="http://schemas.openxmlformats.org/officeDocument/2006/customXml" ds:itemID="{4B3FEF09-4837-41EE-A366-84BBC5F58F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EB2140-D145-4930-854B-886E62BA2D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1f3400-e732-4816-89d9-fb22cf6a910a"/>
    <ds:schemaRef ds:uri="b6291b30-8377-4fc3-9ad7-27af1d502e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1220</TotalTime>
  <Words>605</Words>
  <Application>Microsoft Macintosh PowerPoint</Application>
  <PresentationFormat>Widescreen</PresentationFormat>
  <Paragraphs>66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Lato Black</vt:lpstr>
      <vt:lpstr>Office Theme</vt:lpstr>
      <vt:lpstr>OSCQR  &amp; RSI</vt:lpstr>
      <vt:lpstr>US DOE Regulations</vt:lpstr>
      <vt:lpstr>RSI</vt:lpstr>
      <vt:lpstr>OSCQR</vt:lpstr>
      <vt:lpstr>OSCQR = REGULATIONS</vt:lpstr>
      <vt:lpstr>OSCQR</vt:lpstr>
      <vt:lpstr>OSCQR</vt:lpstr>
      <vt:lpstr>OSCQR [1-3]</vt:lpstr>
      <vt:lpstr>OSCQR [1-5]</vt:lpstr>
      <vt:lpstr>OSCQR [1-6]</vt:lpstr>
      <vt:lpstr>OSCQR [1-7]</vt:lpstr>
      <vt:lpstr>OSCQR [2-13]</vt:lpstr>
      <vt:lpstr>Request an  OSCQR Review</vt:lpstr>
      <vt:lpstr>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Design Review</dc:title>
  <dc:creator>McIntyre, Mish</dc:creator>
  <cp:lastModifiedBy>McIntyre, Mish</cp:lastModifiedBy>
  <cp:revision>37</cp:revision>
  <dcterms:created xsi:type="dcterms:W3CDTF">2019-10-09T18:50:38Z</dcterms:created>
  <dcterms:modified xsi:type="dcterms:W3CDTF">2023-03-01T19:31:49Z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0x010100D9D1BC4B8DD0524D84D8F2F160102399</vt:lpwstr>
  </property>
</Properties>
</file>