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4"/>
  </p:sldMasterIdLst>
  <p:notesMasterIdLst>
    <p:notesMasterId r:id="rId19"/>
  </p:notesMasterIdLst>
  <p:sldIdLst>
    <p:sldId id="256" r:id="rId5"/>
    <p:sldId id="264" r:id="rId6"/>
    <p:sldId id="265" r:id="rId7"/>
    <p:sldId id="266" r:id="rId8"/>
    <p:sldId id="307" r:id="rId9"/>
    <p:sldId id="324" r:id="rId10"/>
    <p:sldId id="314" r:id="rId11"/>
    <p:sldId id="268" r:id="rId12"/>
    <p:sldId id="302" r:id="rId13"/>
    <p:sldId id="297" r:id="rId14"/>
    <p:sldId id="279" r:id="rId15"/>
    <p:sldId id="313" r:id="rId16"/>
    <p:sldId id="280" r:id="rId17"/>
    <p:sldId id="26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F6A"/>
    <a:srgbClr val="80CDCB"/>
    <a:srgbClr val="B7CD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00"/>
    <p:restoredTop sz="96197"/>
  </p:normalViewPr>
  <p:slideViewPr>
    <p:cSldViewPr snapToGrid="0" snapToObjects="1">
      <p:cViewPr varScale="1">
        <p:scale>
          <a:sx n="102" d="100"/>
          <a:sy n="102" d="100"/>
        </p:scale>
        <p:origin x="2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37908-2CAE-43C0-9B2F-C0C2A1E62A4C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96C84FF-827A-4603-896A-C9978AED9154}">
      <dgm:prSet phldrT="[Text]" phldr="0"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orbel" panose="020B0503020204020204"/>
            </a:rPr>
            <a:t>Due Date, Grading and Feedback Expectations</a:t>
          </a:r>
          <a:endParaRPr lang="en-US" dirty="0"/>
        </a:p>
      </dgm:t>
    </dgm:pt>
    <dgm:pt modelId="{946E2672-1108-4F44-9184-FF8D8D6C2A2C}" type="parTrans" cxnId="{B15F52C2-7C0B-4866-B7F8-B52267833AEF}">
      <dgm:prSet/>
      <dgm:spPr/>
      <dgm:t>
        <a:bodyPr/>
        <a:lstStyle/>
        <a:p>
          <a:endParaRPr lang="en-US"/>
        </a:p>
      </dgm:t>
    </dgm:pt>
    <dgm:pt modelId="{C348CE91-68AC-4B2C-87BA-71C7C25725AD}" type="sibTrans" cxnId="{B15F52C2-7C0B-4866-B7F8-B52267833AEF}">
      <dgm:prSet/>
      <dgm:spPr/>
      <dgm:t>
        <a:bodyPr/>
        <a:lstStyle/>
        <a:p>
          <a:endParaRPr lang="en-US"/>
        </a:p>
      </dgm:t>
    </dgm:pt>
    <dgm:pt modelId="{51EC20AE-E35F-4D36-8C71-4FA4B7FFDA71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Why, How, Where and When</a:t>
          </a:r>
        </a:p>
      </dgm:t>
    </dgm:pt>
    <dgm:pt modelId="{DE81F4B3-7AE2-4513-9657-8FC68A8BAA38}" type="parTrans" cxnId="{165D7862-505C-4C13-863C-7751CBFCECFA}">
      <dgm:prSet/>
      <dgm:spPr/>
      <dgm:t>
        <a:bodyPr/>
        <a:lstStyle/>
        <a:p>
          <a:endParaRPr lang="en-US"/>
        </a:p>
      </dgm:t>
    </dgm:pt>
    <dgm:pt modelId="{75AD7934-ED2F-4CE8-8F3F-5EAFB15A7D0A}" type="sibTrans" cxnId="{165D7862-505C-4C13-863C-7751CBFCECFA}">
      <dgm:prSet/>
      <dgm:spPr/>
      <dgm:t>
        <a:bodyPr/>
        <a:lstStyle/>
        <a:p>
          <a:endParaRPr lang="en-US"/>
        </a:p>
      </dgm:t>
    </dgm:pt>
    <dgm:pt modelId="{42BF169E-AFD3-45BD-86EF-8B4601F9D07F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Clear</a:t>
          </a:r>
          <a:r>
            <a:rPr lang="en-US" baseline="0" dirty="0"/>
            <a:t> and Concise Language</a:t>
          </a:r>
          <a:endParaRPr lang="en-US" dirty="0"/>
        </a:p>
      </dgm:t>
    </dgm:pt>
    <dgm:pt modelId="{7DD03372-23FD-40D2-A840-E32A699D6260}" type="parTrans" cxnId="{C21ED8A4-01B3-46E5-8CA7-AA2B5CF71D74}">
      <dgm:prSet/>
      <dgm:spPr/>
      <dgm:t>
        <a:bodyPr/>
        <a:lstStyle/>
        <a:p>
          <a:endParaRPr lang="en-US"/>
        </a:p>
      </dgm:t>
    </dgm:pt>
    <dgm:pt modelId="{6E01716A-985D-47D3-A65C-41A8ED58C14D}" type="sibTrans" cxnId="{C21ED8A4-01B3-46E5-8CA7-AA2B5CF71D74}">
      <dgm:prSet/>
      <dgm:spPr/>
      <dgm:t>
        <a:bodyPr/>
        <a:lstStyle/>
        <a:p>
          <a:endParaRPr lang="en-US"/>
        </a:p>
      </dgm:t>
    </dgm:pt>
    <dgm:pt modelId="{FFFCCF63-3AA7-004C-ACE1-55416C327D5F}">
      <dgm:prSet phldrT="[Text]" phldr="0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Expectations of Goal, Communications and Help</a:t>
          </a:r>
        </a:p>
      </dgm:t>
    </dgm:pt>
    <dgm:pt modelId="{66717513-D85C-A34A-8FA2-E1027A636395}" type="parTrans" cxnId="{3357D0C8-0CED-7E42-A151-546B30E137CD}">
      <dgm:prSet/>
      <dgm:spPr/>
      <dgm:t>
        <a:bodyPr/>
        <a:lstStyle/>
        <a:p>
          <a:endParaRPr lang="en-US"/>
        </a:p>
      </dgm:t>
    </dgm:pt>
    <dgm:pt modelId="{C37243A5-EDFC-9249-B084-7EE1EA9AEE1B}" type="sibTrans" cxnId="{3357D0C8-0CED-7E42-A151-546B30E137CD}">
      <dgm:prSet/>
      <dgm:spPr/>
      <dgm:t>
        <a:bodyPr/>
        <a:lstStyle/>
        <a:p>
          <a:endParaRPr lang="en-US"/>
        </a:p>
      </dgm:t>
    </dgm:pt>
    <dgm:pt modelId="{52F3BD6E-C3EE-EF4C-9E81-024CEA325370}">
      <dgm:prSet phldrT="[Text]" phldr="0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Task List, Criteria in Rubrics and Examples</a:t>
          </a:r>
        </a:p>
      </dgm:t>
    </dgm:pt>
    <dgm:pt modelId="{DAFD5182-E6F7-DF4A-A8AA-76580857FB5E}" type="parTrans" cxnId="{2FB1689E-17DA-F248-889E-73404E1E90CB}">
      <dgm:prSet/>
      <dgm:spPr/>
      <dgm:t>
        <a:bodyPr/>
        <a:lstStyle/>
        <a:p>
          <a:endParaRPr lang="en-US"/>
        </a:p>
      </dgm:t>
    </dgm:pt>
    <dgm:pt modelId="{2B46491A-E620-F945-9C01-E883CC51B1EB}" type="sibTrans" cxnId="{2FB1689E-17DA-F248-889E-73404E1E90CB}">
      <dgm:prSet/>
      <dgm:spPr/>
      <dgm:t>
        <a:bodyPr/>
        <a:lstStyle/>
        <a:p>
          <a:endParaRPr lang="en-US"/>
        </a:p>
      </dgm:t>
    </dgm:pt>
    <dgm:pt modelId="{A9AF1A3B-10FF-4F87-A015-4EDA29DA2FEF}" type="pres">
      <dgm:prSet presAssocID="{FF237908-2CAE-43C0-9B2F-C0C2A1E62A4C}" presName="root" presStyleCnt="0">
        <dgm:presLayoutVars>
          <dgm:dir/>
          <dgm:resizeHandles val="exact"/>
        </dgm:presLayoutVars>
      </dgm:prSet>
      <dgm:spPr/>
    </dgm:pt>
    <dgm:pt modelId="{641AB26A-1C97-4CD9-9A58-B288C76C5E04}" type="pres">
      <dgm:prSet presAssocID="{51EC20AE-E35F-4D36-8C71-4FA4B7FFDA71}" presName="compNode" presStyleCnt="0"/>
      <dgm:spPr/>
    </dgm:pt>
    <dgm:pt modelId="{734848B6-B849-403D-8F19-46AC95DB505D}" type="pres">
      <dgm:prSet presAssocID="{51EC20AE-E35F-4D36-8C71-4FA4B7FFDA71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dge Question Mark with solid fill"/>
        </a:ext>
      </dgm:extLst>
    </dgm:pt>
    <dgm:pt modelId="{BDBCEBFB-8CCB-427F-9D74-0C78B919EC17}" type="pres">
      <dgm:prSet presAssocID="{51EC20AE-E35F-4D36-8C71-4FA4B7FFDA71}" presName="spaceRect" presStyleCnt="0"/>
      <dgm:spPr/>
    </dgm:pt>
    <dgm:pt modelId="{4049F09A-551A-4760-9639-40422E376998}" type="pres">
      <dgm:prSet presAssocID="{51EC20AE-E35F-4D36-8C71-4FA4B7FFDA71}" presName="textRect" presStyleLbl="revTx" presStyleIdx="0" presStyleCnt="5">
        <dgm:presLayoutVars>
          <dgm:chMax val="1"/>
          <dgm:chPref val="1"/>
        </dgm:presLayoutVars>
      </dgm:prSet>
      <dgm:spPr/>
    </dgm:pt>
    <dgm:pt modelId="{E0643EE0-0163-4CDC-BA39-40AC94A628FE}" type="pres">
      <dgm:prSet presAssocID="{75AD7934-ED2F-4CE8-8F3F-5EAFB15A7D0A}" presName="sibTrans" presStyleCnt="0"/>
      <dgm:spPr/>
    </dgm:pt>
    <dgm:pt modelId="{B11584E7-CA44-493E-9C91-CE26B5258B30}" type="pres">
      <dgm:prSet presAssocID="{42BF169E-AFD3-45BD-86EF-8B4601F9D07F}" presName="compNode" presStyleCnt="0"/>
      <dgm:spPr/>
    </dgm:pt>
    <dgm:pt modelId="{62C21BF3-94B8-4C3E-996D-549952EBC8F6}" type="pres">
      <dgm:prSet presAssocID="{42BF169E-AFD3-45BD-86EF-8B4601F9D07F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n with solid fill"/>
        </a:ext>
      </dgm:extLst>
    </dgm:pt>
    <dgm:pt modelId="{C05B33CD-0496-4CC2-9B07-7B8F415099C0}" type="pres">
      <dgm:prSet presAssocID="{42BF169E-AFD3-45BD-86EF-8B4601F9D07F}" presName="spaceRect" presStyleCnt="0"/>
      <dgm:spPr/>
    </dgm:pt>
    <dgm:pt modelId="{63521128-C631-400A-B25A-ACC1F6073A4C}" type="pres">
      <dgm:prSet presAssocID="{42BF169E-AFD3-45BD-86EF-8B4601F9D07F}" presName="textRect" presStyleLbl="revTx" presStyleIdx="1" presStyleCnt="5">
        <dgm:presLayoutVars>
          <dgm:chMax val="1"/>
          <dgm:chPref val="1"/>
        </dgm:presLayoutVars>
      </dgm:prSet>
      <dgm:spPr/>
    </dgm:pt>
    <dgm:pt modelId="{C5B1670B-6BBB-477F-8825-D8CA973B22DB}" type="pres">
      <dgm:prSet presAssocID="{6E01716A-985D-47D3-A65C-41A8ED58C14D}" presName="sibTrans" presStyleCnt="0"/>
      <dgm:spPr/>
    </dgm:pt>
    <dgm:pt modelId="{A61315EE-EA38-F942-ACDC-E060E8122934}" type="pres">
      <dgm:prSet presAssocID="{FFFCCF63-3AA7-004C-ACE1-55416C327D5F}" presName="compNode" presStyleCnt="0"/>
      <dgm:spPr/>
    </dgm:pt>
    <dgm:pt modelId="{2872F542-5DE7-A241-A8D3-E01F5085A169}" type="pres">
      <dgm:prSet presAssocID="{FFFCCF63-3AA7-004C-ACE1-55416C327D5F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aker phone with solid fill"/>
        </a:ext>
      </dgm:extLst>
    </dgm:pt>
    <dgm:pt modelId="{AF062693-9CDB-9946-A93E-31E91516199A}" type="pres">
      <dgm:prSet presAssocID="{FFFCCF63-3AA7-004C-ACE1-55416C327D5F}" presName="spaceRect" presStyleCnt="0"/>
      <dgm:spPr/>
    </dgm:pt>
    <dgm:pt modelId="{5133DC13-23FA-FF43-9735-51FD222A7091}" type="pres">
      <dgm:prSet presAssocID="{FFFCCF63-3AA7-004C-ACE1-55416C327D5F}" presName="textRect" presStyleLbl="revTx" presStyleIdx="2" presStyleCnt="5">
        <dgm:presLayoutVars>
          <dgm:chMax val="1"/>
          <dgm:chPref val="1"/>
        </dgm:presLayoutVars>
      </dgm:prSet>
      <dgm:spPr/>
    </dgm:pt>
    <dgm:pt modelId="{725E2757-826C-6945-8441-BF2159CF87A6}" type="pres">
      <dgm:prSet presAssocID="{C37243A5-EDFC-9249-B084-7EE1EA9AEE1B}" presName="sibTrans" presStyleCnt="0"/>
      <dgm:spPr/>
    </dgm:pt>
    <dgm:pt modelId="{00DB5D24-D762-014E-AB64-8A884BE7BFA3}" type="pres">
      <dgm:prSet presAssocID="{52F3BD6E-C3EE-EF4C-9E81-024CEA325370}" presName="compNode" presStyleCnt="0"/>
      <dgm:spPr/>
    </dgm:pt>
    <dgm:pt modelId="{EA2EB782-4F45-A94C-9854-492B8B518B80}" type="pres">
      <dgm:prSet presAssocID="{52F3BD6E-C3EE-EF4C-9E81-024CEA325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ck with solid fill"/>
        </a:ext>
      </dgm:extLst>
    </dgm:pt>
    <dgm:pt modelId="{A4AABE8A-0EDB-1648-A611-B9E9200F8311}" type="pres">
      <dgm:prSet presAssocID="{52F3BD6E-C3EE-EF4C-9E81-024CEA325370}" presName="spaceRect" presStyleCnt="0"/>
      <dgm:spPr/>
    </dgm:pt>
    <dgm:pt modelId="{98B3D63C-9297-554C-BCB9-39FDD8ED3E19}" type="pres">
      <dgm:prSet presAssocID="{52F3BD6E-C3EE-EF4C-9E81-024CEA325370}" presName="textRect" presStyleLbl="revTx" presStyleIdx="3" presStyleCnt="5">
        <dgm:presLayoutVars>
          <dgm:chMax val="1"/>
          <dgm:chPref val="1"/>
        </dgm:presLayoutVars>
      </dgm:prSet>
      <dgm:spPr/>
    </dgm:pt>
    <dgm:pt modelId="{0C4A4C8E-5D57-0C48-A309-370548086592}" type="pres">
      <dgm:prSet presAssocID="{2B46491A-E620-F945-9C01-E883CC51B1EB}" presName="sibTrans" presStyleCnt="0"/>
      <dgm:spPr/>
    </dgm:pt>
    <dgm:pt modelId="{673A269E-0B14-42AB-BED1-54B9D0BAFDCD}" type="pres">
      <dgm:prSet presAssocID="{296C84FF-827A-4603-896A-C9978AED9154}" presName="compNode" presStyleCnt="0"/>
      <dgm:spPr/>
    </dgm:pt>
    <dgm:pt modelId="{3DB8EF3B-219C-48E8-A3F7-357D4BB04B03}" type="pres">
      <dgm:prSet presAssocID="{296C84FF-827A-4603-896A-C9978AED9154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ipboard Checked with solid fill"/>
        </a:ext>
      </dgm:extLst>
    </dgm:pt>
    <dgm:pt modelId="{7C73C575-7E8A-452B-A004-DAAC04050A3D}" type="pres">
      <dgm:prSet presAssocID="{296C84FF-827A-4603-896A-C9978AED9154}" presName="spaceRect" presStyleCnt="0"/>
      <dgm:spPr/>
    </dgm:pt>
    <dgm:pt modelId="{4485E8DD-4E0D-482B-AA93-F31BA7CDCA63}" type="pres">
      <dgm:prSet presAssocID="{296C84FF-827A-4603-896A-C9978AED9154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A863792B-C74C-F14A-8659-FBFB2EFAEF74}" type="presOf" srcId="{FF237908-2CAE-43C0-9B2F-C0C2A1E62A4C}" destId="{A9AF1A3B-10FF-4F87-A015-4EDA29DA2FEF}" srcOrd="0" destOrd="0" presId="urn:microsoft.com/office/officeart/2018/2/layout/IconLabelList"/>
    <dgm:cxn modelId="{165D7862-505C-4C13-863C-7751CBFCECFA}" srcId="{FF237908-2CAE-43C0-9B2F-C0C2A1E62A4C}" destId="{51EC20AE-E35F-4D36-8C71-4FA4B7FFDA71}" srcOrd="0" destOrd="0" parTransId="{DE81F4B3-7AE2-4513-9657-8FC68A8BAA38}" sibTransId="{75AD7934-ED2F-4CE8-8F3F-5EAFB15A7D0A}"/>
    <dgm:cxn modelId="{FA7CAE7A-B03B-F545-90FC-F15EFA1F9FF6}" type="presOf" srcId="{52F3BD6E-C3EE-EF4C-9E81-024CEA325370}" destId="{98B3D63C-9297-554C-BCB9-39FDD8ED3E19}" srcOrd="0" destOrd="0" presId="urn:microsoft.com/office/officeart/2018/2/layout/IconLabelList"/>
    <dgm:cxn modelId="{9385847E-94A0-AA41-B864-618B7A1BA27F}" type="presOf" srcId="{FFFCCF63-3AA7-004C-ACE1-55416C327D5F}" destId="{5133DC13-23FA-FF43-9735-51FD222A7091}" srcOrd="0" destOrd="0" presId="urn:microsoft.com/office/officeart/2018/2/layout/IconLabelList"/>
    <dgm:cxn modelId="{2FB1689E-17DA-F248-889E-73404E1E90CB}" srcId="{FF237908-2CAE-43C0-9B2F-C0C2A1E62A4C}" destId="{52F3BD6E-C3EE-EF4C-9E81-024CEA325370}" srcOrd="3" destOrd="0" parTransId="{DAFD5182-E6F7-DF4A-A8AA-76580857FB5E}" sibTransId="{2B46491A-E620-F945-9C01-E883CC51B1EB}"/>
    <dgm:cxn modelId="{D306BCA1-A23E-3847-B8D9-AF21D9085964}" type="presOf" srcId="{42BF169E-AFD3-45BD-86EF-8B4601F9D07F}" destId="{63521128-C631-400A-B25A-ACC1F6073A4C}" srcOrd="0" destOrd="0" presId="urn:microsoft.com/office/officeart/2018/2/layout/IconLabelList"/>
    <dgm:cxn modelId="{C21ED8A4-01B3-46E5-8CA7-AA2B5CF71D74}" srcId="{FF237908-2CAE-43C0-9B2F-C0C2A1E62A4C}" destId="{42BF169E-AFD3-45BD-86EF-8B4601F9D07F}" srcOrd="1" destOrd="0" parTransId="{7DD03372-23FD-40D2-A840-E32A699D6260}" sibTransId="{6E01716A-985D-47D3-A65C-41A8ED58C14D}"/>
    <dgm:cxn modelId="{7FD135B1-AD04-2849-922E-8EDBFBA5DB8F}" type="presOf" srcId="{296C84FF-827A-4603-896A-C9978AED9154}" destId="{4485E8DD-4E0D-482B-AA93-F31BA7CDCA63}" srcOrd="0" destOrd="0" presId="urn:microsoft.com/office/officeart/2018/2/layout/IconLabelList"/>
    <dgm:cxn modelId="{B15F52C2-7C0B-4866-B7F8-B52267833AEF}" srcId="{FF237908-2CAE-43C0-9B2F-C0C2A1E62A4C}" destId="{296C84FF-827A-4603-896A-C9978AED9154}" srcOrd="4" destOrd="0" parTransId="{946E2672-1108-4F44-9184-FF8D8D6C2A2C}" sibTransId="{C348CE91-68AC-4B2C-87BA-71C7C25725AD}"/>
    <dgm:cxn modelId="{3357D0C8-0CED-7E42-A151-546B30E137CD}" srcId="{FF237908-2CAE-43C0-9B2F-C0C2A1E62A4C}" destId="{FFFCCF63-3AA7-004C-ACE1-55416C327D5F}" srcOrd="2" destOrd="0" parTransId="{66717513-D85C-A34A-8FA2-E1027A636395}" sibTransId="{C37243A5-EDFC-9249-B084-7EE1EA9AEE1B}"/>
    <dgm:cxn modelId="{7C47B6DC-F8AE-174F-AA10-19DF10F0C142}" type="presOf" srcId="{51EC20AE-E35F-4D36-8C71-4FA4B7FFDA71}" destId="{4049F09A-551A-4760-9639-40422E376998}" srcOrd="0" destOrd="0" presId="urn:microsoft.com/office/officeart/2018/2/layout/IconLabelList"/>
    <dgm:cxn modelId="{DC9B5F99-8D7B-8F4B-986A-DBB26AE15213}" type="presParOf" srcId="{A9AF1A3B-10FF-4F87-A015-4EDA29DA2FEF}" destId="{641AB26A-1C97-4CD9-9A58-B288C76C5E04}" srcOrd="0" destOrd="0" presId="urn:microsoft.com/office/officeart/2018/2/layout/IconLabelList"/>
    <dgm:cxn modelId="{61C95F7B-7087-414E-9C90-5CA33A73E191}" type="presParOf" srcId="{641AB26A-1C97-4CD9-9A58-B288C76C5E04}" destId="{734848B6-B849-403D-8F19-46AC95DB505D}" srcOrd="0" destOrd="0" presId="urn:microsoft.com/office/officeart/2018/2/layout/IconLabelList"/>
    <dgm:cxn modelId="{F421CD49-9D66-A542-9C95-03D473883A9D}" type="presParOf" srcId="{641AB26A-1C97-4CD9-9A58-B288C76C5E04}" destId="{BDBCEBFB-8CCB-427F-9D74-0C78B919EC17}" srcOrd="1" destOrd="0" presId="urn:microsoft.com/office/officeart/2018/2/layout/IconLabelList"/>
    <dgm:cxn modelId="{5E18AFDD-8068-3F4F-883B-5B20CAADA18C}" type="presParOf" srcId="{641AB26A-1C97-4CD9-9A58-B288C76C5E04}" destId="{4049F09A-551A-4760-9639-40422E376998}" srcOrd="2" destOrd="0" presId="urn:microsoft.com/office/officeart/2018/2/layout/IconLabelList"/>
    <dgm:cxn modelId="{6E8A4BC5-51DF-9C4C-B5EF-7DF7A1DC1E46}" type="presParOf" srcId="{A9AF1A3B-10FF-4F87-A015-4EDA29DA2FEF}" destId="{E0643EE0-0163-4CDC-BA39-40AC94A628FE}" srcOrd="1" destOrd="0" presId="urn:microsoft.com/office/officeart/2018/2/layout/IconLabelList"/>
    <dgm:cxn modelId="{7DD6DB95-DAFA-B44A-9EF6-CCD300317796}" type="presParOf" srcId="{A9AF1A3B-10FF-4F87-A015-4EDA29DA2FEF}" destId="{B11584E7-CA44-493E-9C91-CE26B5258B30}" srcOrd="2" destOrd="0" presId="urn:microsoft.com/office/officeart/2018/2/layout/IconLabelList"/>
    <dgm:cxn modelId="{B77C9881-E77F-0C44-B1A5-92F385CE9DBB}" type="presParOf" srcId="{B11584E7-CA44-493E-9C91-CE26B5258B30}" destId="{62C21BF3-94B8-4C3E-996D-549952EBC8F6}" srcOrd="0" destOrd="0" presId="urn:microsoft.com/office/officeart/2018/2/layout/IconLabelList"/>
    <dgm:cxn modelId="{7BFC94E6-E217-904A-870F-595D3264263D}" type="presParOf" srcId="{B11584E7-CA44-493E-9C91-CE26B5258B30}" destId="{C05B33CD-0496-4CC2-9B07-7B8F415099C0}" srcOrd="1" destOrd="0" presId="urn:microsoft.com/office/officeart/2018/2/layout/IconLabelList"/>
    <dgm:cxn modelId="{004898AE-E4B5-B642-98E0-3C0EBDB4351E}" type="presParOf" srcId="{B11584E7-CA44-493E-9C91-CE26B5258B30}" destId="{63521128-C631-400A-B25A-ACC1F6073A4C}" srcOrd="2" destOrd="0" presId="urn:microsoft.com/office/officeart/2018/2/layout/IconLabelList"/>
    <dgm:cxn modelId="{7AFF7557-F66E-5B4B-BC8C-713ABB7B5FC3}" type="presParOf" srcId="{A9AF1A3B-10FF-4F87-A015-4EDA29DA2FEF}" destId="{C5B1670B-6BBB-477F-8825-D8CA973B22DB}" srcOrd="3" destOrd="0" presId="urn:microsoft.com/office/officeart/2018/2/layout/IconLabelList"/>
    <dgm:cxn modelId="{75A6544A-5071-C543-A022-351FE5D377AD}" type="presParOf" srcId="{A9AF1A3B-10FF-4F87-A015-4EDA29DA2FEF}" destId="{A61315EE-EA38-F942-ACDC-E060E8122934}" srcOrd="4" destOrd="0" presId="urn:microsoft.com/office/officeart/2018/2/layout/IconLabelList"/>
    <dgm:cxn modelId="{2BA317D1-D78E-434B-A51B-809602E6B53B}" type="presParOf" srcId="{A61315EE-EA38-F942-ACDC-E060E8122934}" destId="{2872F542-5DE7-A241-A8D3-E01F5085A169}" srcOrd="0" destOrd="0" presId="urn:microsoft.com/office/officeart/2018/2/layout/IconLabelList"/>
    <dgm:cxn modelId="{E91A96CF-45A1-4749-A07D-935332297AED}" type="presParOf" srcId="{A61315EE-EA38-F942-ACDC-E060E8122934}" destId="{AF062693-9CDB-9946-A93E-31E91516199A}" srcOrd="1" destOrd="0" presId="urn:microsoft.com/office/officeart/2018/2/layout/IconLabelList"/>
    <dgm:cxn modelId="{8CF2CD71-0BEC-DA4C-B1FB-0FA3CF77511F}" type="presParOf" srcId="{A61315EE-EA38-F942-ACDC-E060E8122934}" destId="{5133DC13-23FA-FF43-9735-51FD222A7091}" srcOrd="2" destOrd="0" presId="urn:microsoft.com/office/officeart/2018/2/layout/IconLabelList"/>
    <dgm:cxn modelId="{9A1E6C7D-7657-994E-A5D5-9776C54DB0AB}" type="presParOf" srcId="{A9AF1A3B-10FF-4F87-A015-4EDA29DA2FEF}" destId="{725E2757-826C-6945-8441-BF2159CF87A6}" srcOrd="5" destOrd="0" presId="urn:microsoft.com/office/officeart/2018/2/layout/IconLabelList"/>
    <dgm:cxn modelId="{7B00C8D9-C5AE-454A-8DA2-029778C7CCCD}" type="presParOf" srcId="{A9AF1A3B-10FF-4F87-A015-4EDA29DA2FEF}" destId="{00DB5D24-D762-014E-AB64-8A884BE7BFA3}" srcOrd="6" destOrd="0" presId="urn:microsoft.com/office/officeart/2018/2/layout/IconLabelList"/>
    <dgm:cxn modelId="{2A2F51E3-7138-B34A-A247-3874D531002C}" type="presParOf" srcId="{00DB5D24-D762-014E-AB64-8A884BE7BFA3}" destId="{EA2EB782-4F45-A94C-9854-492B8B518B80}" srcOrd="0" destOrd="0" presId="urn:microsoft.com/office/officeart/2018/2/layout/IconLabelList"/>
    <dgm:cxn modelId="{C8FCCA7C-1D56-9D46-963C-BF894ED27CA6}" type="presParOf" srcId="{00DB5D24-D762-014E-AB64-8A884BE7BFA3}" destId="{A4AABE8A-0EDB-1648-A611-B9E9200F8311}" srcOrd="1" destOrd="0" presId="urn:microsoft.com/office/officeart/2018/2/layout/IconLabelList"/>
    <dgm:cxn modelId="{A2898193-501A-BF4E-A37F-51251D814B8A}" type="presParOf" srcId="{00DB5D24-D762-014E-AB64-8A884BE7BFA3}" destId="{98B3D63C-9297-554C-BCB9-39FDD8ED3E19}" srcOrd="2" destOrd="0" presId="urn:microsoft.com/office/officeart/2018/2/layout/IconLabelList"/>
    <dgm:cxn modelId="{7126F786-80AD-4F43-B6C5-4AEFBF33064E}" type="presParOf" srcId="{A9AF1A3B-10FF-4F87-A015-4EDA29DA2FEF}" destId="{0C4A4C8E-5D57-0C48-A309-370548086592}" srcOrd="7" destOrd="0" presId="urn:microsoft.com/office/officeart/2018/2/layout/IconLabelList"/>
    <dgm:cxn modelId="{8EEAE244-9A3B-6B42-8691-D31EA1B37DEE}" type="presParOf" srcId="{A9AF1A3B-10FF-4F87-A015-4EDA29DA2FEF}" destId="{673A269E-0B14-42AB-BED1-54B9D0BAFDCD}" srcOrd="8" destOrd="0" presId="urn:microsoft.com/office/officeart/2018/2/layout/IconLabelList"/>
    <dgm:cxn modelId="{048267AD-9F00-C24D-A9B0-E3B6BB7C333A}" type="presParOf" srcId="{673A269E-0B14-42AB-BED1-54B9D0BAFDCD}" destId="{3DB8EF3B-219C-48E8-A3F7-357D4BB04B03}" srcOrd="0" destOrd="0" presId="urn:microsoft.com/office/officeart/2018/2/layout/IconLabelList"/>
    <dgm:cxn modelId="{4E4D48C2-E398-0342-ACAC-50E682BBA20C}" type="presParOf" srcId="{673A269E-0B14-42AB-BED1-54B9D0BAFDCD}" destId="{7C73C575-7E8A-452B-A004-DAAC04050A3D}" srcOrd="1" destOrd="0" presId="urn:microsoft.com/office/officeart/2018/2/layout/IconLabelList"/>
    <dgm:cxn modelId="{159A99A6-74D4-9A43-84FD-1571541F9C9F}" type="presParOf" srcId="{673A269E-0B14-42AB-BED1-54B9D0BAFDCD}" destId="{4485E8DD-4E0D-482B-AA93-F31BA7CDCA6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848B6-B849-403D-8F19-46AC95DB505D}">
      <dsp:nvSpPr>
        <dsp:cNvPr id="0" name=""/>
        <dsp:cNvSpPr/>
      </dsp:nvSpPr>
      <dsp:spPr>
        <a:xfrm>
          <a:off x="82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49F09A-551A-4760-9639-40422E376998}">
      <dsp:nvSpPr>
        <dsp:cNvPr id="0" name=""/>
        <dsp:cNvSpPr/>
      </dsp:nvSpPr>
      <dsp:spPr>
        <a:xfrm>
          <a:off x="33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Why, How, Where and When</a:t>
          </a:r>
        </a:p>
      </dsp:txBody>
      <dsp:txXfrm>
        <a:off x="333914" y="2276522"/>
        <a:ext cx="1800000" cy="720000"/>
      </dsp:txXfrm>
    </dsp:sp>
    <dsp:sp modelId="{62C21BF3-94B8-4C3E-996D-549952EBC8F6}">
      <dsp:nvSpPr>
        <dsp:cNvPr id="0" name=""/>
        <dsp:cNvSpPr/>
      </dsp:nvSpPr>
      <dsp:spPr>
        <a:xfrm>
          <a:off x="2943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21128-C631-400A-B25A-ACC1F6073A4C}">
      <dsp:nvSpPr>
        <dsp:cNvPr id="0" name=""/>
        <dsp:cNvSpPr/>
      </dsp:nvSpPr>
      <dsp:spPr>
        <a:xfrm>
          <a:off x="2448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Clear</a:t>
          </a:r>
          <a:r>
            <a:rPr lang="en-US" sz="1500" kern="1200" baseline="0" dirty="0"/>
            <a:t> and Concise Language</a:t>
          </a:r>
          <a:endParaRPr lang="en-US" sz="1500" kern="1200" dirty="0"/>
        </a:p>
      </dsp:txBody>
      <dsp:txXfrm>
        <a:off x="2448914" y="2276522"/>
        <a:ext cx="1800000" cy="720000"/>
      </dsp:txXfrm>
    </dsp:sp>
    <dsp:sp modelId="{2872F542-5DE7-A241-A8D3-E01F5085A169}">
      <dsp:nvSpPr>
        <dsp:cNvPr id="0" name=""/>
        <dsp:cNvSpPr/>
      </dsp:nvSpPr>
      <dsp:spPr>
        <a:xfrm>
          <a:off x="505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3DC13-23FA-FF43-9735-51FD222A7091}">
      <dsp:nvSpPr>
        <dsp:cNvPr id="0" name=""/>
        <dsp:cNvSpPr/>
      </dsp:nvSpPr>
      <dsp:spPr>
        <a:xfrm>
          <a:off x="456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Expectations of Goal, Communications and Help</a:t>
          </a:r>
        </a:p>
      </dsp:txBody>
      <dsp:txXfrm>
        <a:off x="4563914" y="2276522"/>
        <a:ext cx="1800000" cy="720000"/>
      </dsp:txXfrm>
    </dsp:sp>
    <dsp:sp modelId="{EA2EB782-4F45-A94C-9854-492B8B518B80}">
      <dsp:nvSpPr>
        <dsp:cNvPr id="0" name=""/>
        <dsp:cNvSpPr/>
      </dsp:nvSpPr>
      <dsp:spPr>
        <a:xfrm>
          <a:off x="7173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B3D63C-9297-554C-BCB9-39FDD8ED3E19}">
      <dsp:nvSpPr>
        <dsp:cNvPr id="0" name=""/>
        <dsp:cNvSpPr/>
      </dsp:nvSpPr>
      <dsp:spPr>
        <a:xfrm>
          <a:off x="6678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Task List, Criteria in Rubrics and Examples</a:t>
          </a:r>
        </a:p>
      </dsp:txBody>
      <dsp:txXfrm>
        <a:off x="6678914" y="2276522"/>
        <a:ext cx="1800000" cy="720000"/>
      </dsp:txXfrm>
    </dsp:sp>
    <dsp:sp modelId="{3DB8EF3B-219C-48E8-A3F7-357D4BB04B03}">
      <dsp:nvSpPr>
        <dsp:cNvPr id="0" name=""/>
        <dsp:cNvSpPr/>
      </dsp:nvSpPr>
      <dsp:spPr>
        <a:xfrm>
          <a:off x="928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5E8DD-4E0D-482B-AA93-F31BA7CDCA63}">
      <dsp:nvSpPr>
        <dsp:cNvPr id="0" name=""/>
        <dsp:cNvSpPr/>
      </dsp:nvSpPr>
      <dsp:spPr>
        <a:xfrm>
          <a:off x="879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Corbel" panose="020B0503020204020204"/>
            </a:rPr>
            <a:t>Due Date, Grading and Feedback Expectations</a:t>
          </a:r>
          <a:endParaRPr lang="en-US" sz="1500" kern="1200" dirty="0"/>
        </a:p>
      </dsp:txBody>
      <dsp:txXfrm>
        <a:off x="8793914" y="2276522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9D92B-F8B1-7349-ADA9-1241E106E51C}" type="datetimeFigureOut">
              <a:rPr lang="en-US" smtClean="0"/>
              <a:t>11/3/22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3B613-C992-5E44-8DE6-FFD9617C7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6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623E9-4CDE-0E3A-A800-7D89CA895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8E7D89-1A0F-9BCC-F823-EC61595AA3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2BA75-B664-EF94-F4BD-36C07E47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7BBF2-CCF7-4873-8831-B920DAC61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BFE67-C4F3-0BE1-2EAD-D8ABE1164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1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92BEA-04ED-F915-FACA-D18A66CFF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35BEA9-283B-F5C4-6059-63D6457E00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F3230-77DA-65BD-1C0A-C0625ECF0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FDCD6-2E4E-E767-A4E6-E0017E727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C7391-0933-8A2E-16EF-1E9F5AB8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2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603EFC-CBB1-64D9-1D27-AF3D21C5F5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BEE466-E189-637D-B532-96EAD7ED9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06AB5-156C-60FD-B712-C8ED76694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1342D-DB34-FB15-58FF-C06CE0E1D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8A753-9B5D-EF3D-CB89-1E85D574F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1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BF57B-8F46-112F-4AB5-D4A0D3D22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E7B8C-0BA0-B634-A8CC-B0F8DE660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1B724-B5D7-9DB6-E7AD-072D19BB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23F97-DC1A-7DED-ECAC-2C3F1BAA3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7794C-E072-32F6-45E6-29D1316B3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1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69602-3951-0333-6948-76DF7E946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AC101-B528-B4C3-5BF1-17D25D0C2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3A97E-CBE3-B5FD-92E6-996BA393D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DF62C-EB1C-A82A-62D1-7A9F560CC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88CCD-E2AD-6DF4-A206-10DBDE5D0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74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BA1A0-8E4B-3F98-F852-B4D134C95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73AD3-7A8C-C480-9F0A-223CE790A4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688DCC-B66B-24F2-966C-5DE189560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83A4B7-DE57-2DB7-D9C3-E45F99DF4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90A03-9901-C5D2-9F8D-3190D0DF7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73E01-E3A9-64A6-1859-0D25205E5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6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55B66-BF5B-291E-063C-9F4A0364D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390D4-3769-284E-B232-883E78C6A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F57713-A351-8E17-D597-0D18CC31D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D5AB29-5F45-974B-4C4F-BE01070D53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D25B9-7A4D-777D-0867-4E90E17E5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55D542-2B7E-C628-B786-DFE28A056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E75FB1-C0FF-BCFA-BA37-AAF93251D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C5AD2C-3D78-9507-2516-F7B72A9B9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62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B1ABF-2CE6-1BB4-5D48-B84E4487F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EE0A6E-6835-FCC4-5F27-BD0C45BF9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32E4B-31EE-52BE-AA1C-B3941338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43B3B-7EBC-5C17-B86A-38FBBC65F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6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27DA2D-948A-2D40-7B61-540095FD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C13E04-9FF0-245C-59AD-CE33D76DD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3FBF1-5D8A-A33C-9ED1-8AA1085BC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9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BD27D-BA2B-08A6-3C95-340914420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A5D22-8028-1B1C-CEC4-65F2A5123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4B403A-DEBA-C233-D1E3-856C3C57BC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370DC-B4DC-7DC0-7721-C0D4AE2E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08867-10F5-53B2-BC83-F4758E02D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3B681-1885-93CA-3502-3CB3DEAB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E790-2BD4-1D53-A868-AC5D36D47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0A9DD0-FE34-4D06-25BB-2E78505F70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9A42B8-5FFE-7444-6C57-BE03F171B7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9B8BC-4339-9AC6-DFE0-C2998CCDE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AE6035-277A-DCAC-0D7C-36B2A1F41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AB387-FCE7-257E-F01B-CB06B724E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7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755A4-9D2D-DD16-B510-18874EBD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13D4F-FD0A-539B-D7C7-4EB9CCA18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75A6-9FC5-155B-7119-4E3121F36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82499-44D5-E04C-90C7-ADE8DBAC3913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D12E2-7BFD-1B62-3B89-296B11E635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A6ED8-4784-A406-E90B-A440D61A4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06243-2753-054E-BD68-B5AEB00AB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7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d.adobe.com/view/dbf3a54b-736a-4fd7-b78c-5ba63bd7f830" TargetMode="External"/><Relationship Id="rId3" Type="http://schemas.openxmlformats.org/officeDocument/2006/relationships/hyperlink" Target="https://www.facultyfocus.com/articles/online-education/managing-controversy-in-the-online-classroom/" TargetMode="External"/><Relationship Id="rId7" Type="http://schemas.openxmlformats.org/officeDocument/2006/relationships/hyperlink" Target="https://ccri.edu/ldc/innovate/spots.html" TargetMode="External"/><Relationship Id="rId2" Type="http://schemas.openxmlformats.org/officeDocument/2006/relationships/hyperlink" Target="https://oscqr.suny.edu/standard3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Ech-b2-Ub2o" TargetMode="External"/><Relationship Id="rId5" Type="http://schemas.openxmlformats.org/officeDocument/2006/relationships/hyperlink" Target="https://topr.online.ucf.edu/setting-discussion-expectations/" TargetMode="External"/><Relationship Id="rId4" Type="http://schemas.openxmlformats.org/officeDocument/2006/relationships/hyperlink" Target="https://online.suny.edu/onlineteaching/page/cooperative-learning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office.com/r/cLHDLPwSSY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cri.edu/ldc/innovate/oscqr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fLDl92b46M?feature=oembe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oscqr.suny.edu/rsi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office.com/Pages/ResponsePage.aspx?id=GzV1r-s3BUS_enMnzsOApa5X_1J0vsJDgeCJsF6lQthUODRGT0pUMVFTTlJPTlJPNDdHTzlNNFlUVi4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oup of cacti in pots">
            <a:extLst>
              <a:ext uri="{FF2B5EF4-FFF2-40B4-BE49-F238E27FC236}">
                <a16:creationId xmlns:a16="http://schemas.microsoft.com/office/drawing/2014/main" id="{8BDBFDE4-DED5-AAE9-04ED-28217C0E39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89" r="848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9EA7EC-057C-A640-8F26-21899C1A4B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50276" y="650252"/>
            <a:ext cx="4691743" cy="1071563"/>
          </a:xfrm>
        </p:spPr>
        <p:txBody>
          <a:bodyPr/>
          <a:lstStyle/>
          <a:p>
            <a:r>
              <a:rPr lang="en-US" dirty="0"/>
              <a:t>OSCQR [5-39]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EB56BD8B-8BF0-1E5D-07EB-36D93942F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78" y="650252"/>
            <a:ext cx="2708676" cy="107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56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9C052EA-05E2-403D-965E-52D1BFFA2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7C910E-64F5-4C57-B501-46997131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47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TILT Framework</a:t>
            </a: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C1936B8-2FFB-4F78-8388-B8C282B8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0688"/>
            <a:ext cx="12192000" cy="5166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3D3E5-5E62-12DA-79B9-1146367609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599" y="3671926"/>
            <a:ext cx="7871013" cy="601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2. Task List with Explicit Instructions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0715CF81-AE50-A82A-9B7E-1256EEAA0568}"/>
              </a:ext>
            </a:extLst>
          </p:cNvPr>
          <p:cNvSpPr txBox="1">
            <a:spLocks/>
          </p:cNvSpPr>
          <p:nvPr/>
        </p:nvSpPr>
        <p:spPr>
          <a:xfrm>
            <a:off x="990599" y="2248556"/>
            <a:ext cx="8341659" cy="601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3200" dirty="0"/>
              <a:t>Provide Goal and Expectations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ECDA0C9E-6020-313B-9C84-BE2E5BB61427}"/>
              </a:ext>
            </a:extLst>
          </p:cNvPr>
          <p:cNvSpPr txBox="1">
            <a:spLocks/>
          </p:cNvSpPr>
          <p:nvPr/>
        </p:nvSpPr>
        <p:spPr>
          <a:xfrm>
            <a:off x="990599" y="5167312"/>
            <a:ext cx="4365812" cy="601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dirty="0"/>
              <a:t>3.  Rubrics and Examples</a:t>
            </a:r>
          </a:p>
        </p:txBody>
      </p:sp>
    </p:spTree>
    <p:extLst>
      <p:ext uri="{BB962C8B-B14F-4D97-AF65-F5344CB8AC3E}">
        <p14:creationId xmlns:p14="http://schemas.microsoft.com/office/powerpoint/2010/main" val="3126433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CC1C90-874A-7F2D-4F73-348BCB8F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1130D-5A20-C4E0-CFAA-81D7BD8C2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622745"/>
            <a:ext cx="9724031" cy="5235255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Community of Effective Practice in Blackboard Modules 5 and 6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hlinkClick r:id="rId2"/>
              </a:rPr>
              <a:t>OSCQR [5-39]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Kelly, R. (2012). </a:t>
            </a:r>
            <a:r>
              <a:rPr lang="en-US" sz="2400" dirty="0">
                <a:hlinkClick r:id="rId3"/>
              </a:rPr>
              <a:t>Managing Controversy in the Online Classroom</a:t>
            </a:r>
            <a:r>
              <a:rPr lang="en-US" sz="2400" dirty="0"/>
              <a:t>. Online Classroom, 12(3), 2-3.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hlinkClick r:id="rId4"/>
              </a:rPr>
              <a:t>Group Work and Cooperative Learning Online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>
                <a:hlinkClick r:id="rId5"/>
              </a:rPr>
              <a:t>Setting Discussion Expectations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>
                <a:hlinkClick r:id="rId6" tooltip="Gender Inclusivity and Gender-Inclusive Language"/>
              </a:rPr>
              <a:t>Gender Inclusivity and Gender-Inclusive Language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>
                <a:hlinkClick r:id="rId7"/>
              </a:rPr>
              <a:t>Writing Effective Assignments Webinar Recording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>
                <a:hlinkClick r:id="rId8"/>
              </a:rPr>
              <a:t>Creating Simple and Clear Assignments</a:t>
            </a:r>
            <a:r>
              <a:rPr lang="en-US" sz="2400" dirty="0"/>
              <a:t> Toolkit</a:t>
            </a: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7905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CC1C90-874A-7F2D-4F73-348BCB8F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1130D-5A20-C4E0-CFAA-81D7BD8C2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622745"/>
            <a:ext cx="9724031" cy="5235255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latin typeface="+mn-lt"/>
              </a:rPr>
              <a:t>Weds, Nov 9</a:t>
            </a:r>
            <a:r>
              <a:rPr lang="en-US" sz="3200" baseline="30000" dirty="0">
                <a:latin typeface="+mn-lt"/>
              </a:rPr>
              <a:t>th</a:t>
            </a:r>
            <a:r>
              <a:rPr lang="en-US" sz="3200" dirty="0">
                <a:latin typeface="+mn-lt"/>
              </a:rPr>
              <a:t>, 12pm-1pm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Why OSCQR?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Robert </a:t>
            </a:r>
            <a:r>
              <a:rPr lang="en-US" sz="3200" dirty="0" err="1"/>
              <a:t>Piorkowski</a:t>
            </a:r>
            <a:r>
              <a:rPr lang="en-US" sz="3200" dirty="0"/>
              <a:t> from SUNY Online will be conducting a webinar on how he helped create OSCQR and its impact.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hlinkClick r:id="rId2"/>
              </a:rPr>
              <a:t>https://forms.office.com/r/cLHDLPwSSY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0487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6B1D8-DF20-A3A0-ACC8-6805CB8D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/>
              <a:t>Request a Course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9776C-5B9D-1A0E-F08A-6B1415E8B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4251" y="2046001"/>
            <a:ext cx="6467867" cy="41844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</a:rPr>
              <a:t>Now reviewing online courses for 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</a:rPr>
              <a:t>13 OSCQR standards.</a:t>
            </a: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pPr marL="0" indent="0">
              <a:buNone/>
            </a:pPr>
            <a:r>
              <a:rPr lang="en-US" dirty="0">
                <a:latin typeface="+mn-lt"/>
              </a:rPr>
              <a:t>Register at:</a:t>
            </a:r>
          </a:p>
          <a:p>
            <a:pPr marL="0" indent="0">
              <a:buNone/>
            </a:pPr>
            <a:r>
              <a:rPr lang="en-US" dirty="0">
                <a:latin typeface="+mn-lt"/>
                <a:hlinkClick r:id="rId2"/>
              </a:rPr>
              <a:t>https://ccri.edu/ldc/innovate/oscqr.html</a:t>
            </a:r>
            <a:endParaRPr lang="en-US" dirty="0">
              <a:effectLst/>
              <a:latin typeface="+mn-lt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pPr marL="0" indent="0">
              <a:buNone/>
            </a:pPr>
            <a:r>
              <a:rPr lang="en-US" dirty="0">
                <a:latin typeface="+mn-lt"/>
              </a:rPr>
              <a:t>Get Knight points and digital badge!</a:t>
            </a:r>
            <a:endParaRPr lang="en-US" dirty="0">
              <a:effectLst/>
              <a:latin typeface="+mn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BEA93E-DA69-92A9-5FC9-7501A91D03F8}"/>
              </a:ext>
            </a:extLst>
          </p:cNvPr>
          <p:cNvGrpSpPr/>
          <p:nvPr/>
        </p:nvGrpSpPr>
        <p:grpSpPr>
          <a:xfrm>
            <a:off x="9254442" y="3373959"/>
            <a:ext cx="1462088" cy="110081"/>
            <a:chOff x="0" y="1562311"/>
            <a:chExt cx="11679384" cy="87934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03CE2C-DF20-9B7E-28D8-6DE35CA207A2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C79534E-E80D-F731-1B46-F2E5EE12BACA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8750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782A9-77F4-344B-A908-315F290C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5358" y="2928769"/>
            <a:ext cx="3932237" cy="1000461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+mj-lt"/>
              </a:rPr>
              <a:t>Questions?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CC1E322-88D2-D24D-B149-DA36ADB2EF5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785" r="7785"/>
          <a:stretch>
            <a:fillRect/>
          </a:stretch>
        </p:blipFill>
        <p:spPr>
          <a:xfrm>
            <a:off x="0" y="-1"/>
            <a:ext cx="8685311" cy="6858000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2A72B20-1DDF-6448-A762-D4FDE9AAE027}"/>
              </a:ext>
            </a:extLst>
          </p:cNvPr>
          <p:cNvSpPr/>
          <p:nvPr/>
        </p:nvSpPr>
        <p:spPr>
          <a:xfrm>
            <a:off x="6970955" y="-129093"/>
            <a:ext cx="5221045" cy="717535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274A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5C56CF-63C1-E16D-7213-345152139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OSCQR [5-39]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nline Media 4">
            <a:hlinkClick r:id="" action="ppaction://media"/>
            <a:extLst>
              <a:ext uri="{FF2B5EF4-FFF2-40B4-BE49-F238E27FC236}">
                <a16:creationId xmlns:a16="http://schemas.microsoft.com/office/drawing/2014/main" id="{31B14D03-72AD-DF8F-6666-8175B95E136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29365" y="2660287"/>
            <a:ext cx="6454667" cy="3646887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D37DB-6F26-74B0-E5E3-E1F0816E3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6081" y="609237"/>
            <a:ext cx="3831663" cy="36370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</a:rPr>
              <a:t>Expectations for all course interactions (instructor to student, student to student, student to instructor) are clearly stated and modeled in all course interaction &amp; communication channels.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2D04C1-1D7C-F772-A362-258280B72476}"/>
              </a:ext>
            </a:extLst>
          </p:cNvPr>
          <p:cNvSpPr txBox="1"/>
          <p:nvPr/>
        </p:nvSpPr>
        <p:spPr>
          <a:xfrm>
            <a:off x="7885533" y="4483730"/>
            <a:ext cx="37327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Expectations for interaction are clearly stated (netiquette, grade weighting, models/examples, and timing and frequency of contributions.</a:t>
            </a:r>
          </a:p>
        </p:txBody>
      </p:sp>
    </p:spTree>
    <p:extLst>
      <p:ext uri="{BB962C8B-B14F-4D97-AF65-F5344CB8AC3E}">
        <p14:creationId xmlns:p14="http://schemas.microsoft.com/office/powerpoint/2010/main" val="420479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6B1D8-DF20-A3A0-ACC8-6805CB8D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565953" cy="1325563"/>
          </a:xfrm>
        </p:spPr>
        <p:txBody>
          <a:bodyPr/>
          <a:lstStyle/>
          <a:p>
            <a:r>
              <a:rPr lang="en-US"/>
              <a:t>Part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9776C-5B9D-1A0E-F08A-6B1415E8B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762" y="2511358"/>
            <a:ext cx="10515600" cy="3677964"/>
          </a:xfrm>
          <a:effectLst>
            <a:outerShdw sx="1000" sy="1000" algn="ctr" rotWithShape="0">
              <a:srgbClr val="000000"/>
            </a:outerShdw>
          </a:effectLst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Expectations for </a:t>
            </a:r>
            <a:r>
              <a:rPr lang="en-US" dirty="0">
                <a:solidFill>
                  <a:schemeClr val="accent1"/>
                </a:solidFill>
              </a:rPr>
              <a:t>assignments, class participation, proctoring, due dates, group work, collaboration, and attendance requirements </a:t>
            </a:r>
            <a:r>
              <a:rPr lang="en-US" dirty="0"/>
              <a:t>should be </a:t>
            </a:r>
            <a:r>
              <a:rPr lang="en-US" dirty="0">
                <a:solidFill>
                  <a:schemeClr val="accent1"/>
                </a:solidFill>
              </a:rPr>
              <a:t>clearly articulated and easy </a:t>
            </a:r>
            <a:r>
              <a:rPr lang="en-US" dirty="0"/>
              <a:t>to find and understand. Adult learners expect and benefit from understanding the parameters and rationale of the learning activities in a course up front.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0BA1BE-0444-975E-3363-C13916DDD65E}"/>
              </a:ext>
            </a:extLst>
          </p:cNvPr>
          <p:cNvGrpSpPr/>
          <p:nvPr/>
        </p:nvGrpSpPr>
        <p:grpSpPr>
          <a:xfrm>
            <a:off x="256308" y="1632017"/>
            <a:ext cx="11679384" cy="879341"/>
            <a:chOff x="0" y="1562311"/>
            <a:chExt cx="11679384" cy="87934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458BCC7-697F-E15E-9D9F-D093D159DA03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794E28D-A51C-A9B9-B58D-D61DCE8DBAB4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ounded Rectangular Callout 3">
            <a:extLst>
              <a:ext uri="{FF2B5EF4-FFF2-40B4-BE49-F238E27FC236}">
                <a16:creationId xmlns:a16="http://schemas.microsoft.com/office/drawing/2014/main" id="{35454273-70B4-EE0B-F490-2EB4F06E8EEA}"/>
              </a:ext>
            </a:extLst>
          </p:cNvPr>
          <p:cNvSpPr/>
          <p:nvPr/>
        </p:nvSpPr>
        <p:spPr>
          <a:xfrm rot="1370237">
            <a:off x="7501900" y="5415214"/>
            <a:ext cx="1621124" cy="919995"/>
          </a:xfrm>
          <a:prstGeom prst="wedgeRoundRectCallout">
            <a:avLst>
              <a:gd name="adj1" fmla="val -85302"/>
              <a:gd name="adj2" fmla="val -10802"/>
              <a:gd name="adj3" fmla="val 16667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46246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6B1D8-DF20-A3A0-ACC8-6805CB8D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565953" cy="1325563"/>
          </a:xfrm>
        </p:spPr>
        <p:txBody>
          <a:bodyPr/>
          <a:lstStyle/>
          <a:p>
            <a:r>
              <a:rPr lang="en-US" dirty="0"/>
              <a:t>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9776C-5B9D-1A0E-F08A-6B1415E8B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687"/>
            <a:ext cx="10515600" cy="45498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Outlining clear expectations </a:t>
            </a:r>
            <a:r>
              <a:rPr lang="en-US" dirty="0">
                <a:solidFill>
                  <a:schemeClr val="accent1"/>
                </a:solidFill>
              </a:rPr>
              <a:t>for timing and frequency of interactions, activities, and assignments, as well </a:t>
            </a:r>
            <a:r>
              <a:rPr lang="en-US" dirty="0"/>
              <a:t>as what type of </a:t>
            </a:r>
            <a:r>
              <a:rPr lang="en-US" dirty="0">
                <a:solidFill>
                  <a:schemeClr val="accent1"/>
                </a:solidFill>
              </a:rPr>
              <a:t>standards</a:t>
            </a:r>
            <a:r>
              <a:rPr lang="en-US" dirty="0"/>
              <a:t> should be upheld when working on particular activities, helps learners to be successful and reduces frustration caused by ambiguity. For blended courses, provide clear guidelines for synchronous (in-class) and asynchronous (online) participation.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32B199-6266-D56C-9724-660337FB8D14}"/>
              </a:ext>
            </a:extLst>
          </p:cNvPr>
          <p:cNvGrpSpPr/>
          <p:nvPr/>
        </p:nvGrpSpPr>
        <p:grpSpPr>
          <a:xfrm>
            <a:off x="256308" y="1632017"/>
            <a:ext cx="11679384" cy="879341"/>
            <a:chOff x="0" y="1562311"/>
            <a:chExt cx="11679384" cy="87934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7AFEDC-39E1-DB7B-3D73-753C658F58A1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5796CD-02CB-4987-9B47-3E7B03A7A944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459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6B1D8-DF20-A3A0-ACC8-6805CB8D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89318" cy="1325563"/>
          </a:xfrm>
        </p:spPr>
        <p:txBody>
          <a:bodyPr/>
          <a:lstStyle/>
          <a:p>
            <a:r>
              <a:rPr lang="en-US" dirty="0"/>
              <a:t>Part 3 - RSI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9776C-5B9D-1A0E-F08A-6B1415E8B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687"/>
            <a:ext cx="10515600" cy="45498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This standard</a:t>
            </a:r>
            <a:r>
              <a:rPr lang="en-US" b="1" i="1" dirty="0"/>
              <a:t> </a:t>
            </a:r>
            <a:r>
              <a:rPr lang="en-US" b="1" dirty="0">
                <a:solidFill>
                  <a:schemeClr val="accent1"/>
                </a:solidFill>
              </a:rPr>
              <a:t>is the spirit of RSI</a:t>
            </a:r>
            <a:r>
              <a:rPr lang="en-US" b="1" i="1" dirty="0"/>
              <a:t>.</a:t>
            </a:r>
            <a:r>
              <a:rPr lang="en-US" dirty="0"/>
              <a:t> In well-designed online courses, expectations and strategies for </a:t>
            </a:r>
            <a:r>
              <a:rPr lang="en-US" b="1" dirty="0">
                <a:hlinkClick r:id="rId2"/>
              </a:rPr>
              <a:t>regular and substantive</a:t>
            </a:r>
            <a:r>
              <a:rPr lang="en-US" dirty="0"/>
              <a:t> instructor-student interactions are </a:t>
            </a:r>
            <a:r>
              <a:rPr lang="en-US" dirty="0">
                <a:solidFill>
                  <a:schemeClr val="accent1"/>
                </a:solidFill>
              </a:rPr>
              <a:t>clearly stated and modeled </a:t>
            </a:r>
            <a:r>
              <a:rPr lang="en-US" dirty="0"/>
              <a:t>in all course interaction/communication channels. The </a:t>
            </a:r>
            <a:r>
              <a:rPr lang="en-US" dirty="0">
                <a:solidFill>
                  <a:schemeClr val="accent1"/>
                </a:solidFill>
              </a:rPr>
              <a:t>course information, overview, and syllabus materials set the expectations </a:t>
            </a:r>
            <a:r>
              <a:rPr lang="en-US" dirty="0"/>
              <a:t>for the course interactions and communications, and make explicit who, what, how, when, where, and how often course interactions will take place.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32B199-6266-D56C-9724-660337FB8D14}"/>
              </a:ext>
            </a:extLst>
          </p:cNvPr>
          <p:cNvGrpSpPr/>
          <p:nvPr/>
        </p:nvGrpSpPr>
        <p:grpSpPr>
          <a:xfrm>
            <a:off x="256308" y="1632017"/>
            <a:ext cx="11679384" cy="879341"/>
            <a:chOff x="0" y="1562311"/>
            <a:chExt cx="11679384" cy="87934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7AFEDC-39E1-DB7B-3D73-753C658F58A1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5796CD-02CB-4987-9B47-3E7B03A7A944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01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6B1D8-DF20-A3A0-ACC8-6805CB8D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89318" cy="1325563"/>
          </a:xfrm>
        </p:spPr>
        <p:txBody>
          <a:bodyPr/>
          <a:lstStyle/>
          <a:p>
            <a:r>
              <a:rPr lang="en-US" dirty="0"/>
              <a:t>Part 4 - RSI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9776C-5B9D-1A0E-F08A-6B1415E8B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687"/>
            <a:ext cx="10515600" cy="45498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These expectations will provide details on </a:t>
            </a:r>
            <a:r>
              <a:rPr lang="en-US" dirty="0">
                <a:solidFill>
                  <a:schemeClr val="accent1"/>
                </a:solidFill>
              </a:rPr>
              <a:t>how the online class community will function as a group and individually</a:t>
            </a:r>
            <a:r>
              <a:rPr lang="en-US" dirty="0"/>
              <a:t>. Learner questions are anticipated by the instructor and addressed in </a:t>
            </a:r>
            <a:r>
              <a:rPr lang="en-US" i="1" dirty="0"/>
              <a:t>Course Expectations</a:t>
            </a:r>
            <a:r>
              <a:rPr lang="en-US" dirty="0"/>
              <a:t> documentation, </a:t>
            </a:r>
            <a:r>
              <a:rPr lang="en-US" dirty="0">
                <a:solidFill>
                  <a:schemeClr val="accent1"/>
                </a:solidFill>
              </a:rPr>
              <a:t>discussion forums designed for these purposes</a:t>
            </a:r>
            <a:r>
              <a:rPr lang="en-US" dirty="0"/>
              <a:t>, </a:t>
            </a:r>
            <a:r>
              <a:rPr lang="en-US" dirty="0">
                <a:solidFill>
                  <a:schemeClr val="accent1"/>
                </a:solidFill>
              </a:rPr>
              <a:t>asynchronous activities (or synchronous options) for additional help and questions</a:t>
            </a:r>
            <a:r>
              <a:rPr lang="en-US" dirty="0"/>
              <a:t>, and to create and support a common understanding across all course participants.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32B199-6266-D56C-9724-660337FB8D14}"/>
              </a:ext>
            </a:extLst>
          </p:cNvPr>
          <p:cNvGrpSpPr/>
          <p:nvPr/>
        </p:nvGrpSpPr>
        <p:grpSpPr>
          <a:xfrm>
            <a:off x="256308" y="1632017"/>
            <a:ext cx="11679384" cy="879341"/>
            <a:chOff x="0" y="1562311"/>
            <a:chExt cx="11679384" cy="87934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7AFEDC-39E1-DB7B-3D73-753C658F58A1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5796CD-02CB-4987-9B47-3E7B03A7A944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684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C69D9-E666-6CCA-3982-052C11DC8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Practices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B2D65-F877-F220-2141-1D26581BB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934" y="1888771"/>
            <a:ext cx="10207257" cy="478631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Expectations for Communications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Office Hours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Ask a Question discussion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Pronouns and preferred names -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Learn and Use Student Names – </a:t>
            </a:r>
            <a:r>
              <a:rPr lang="en-US" dirty="0">
                <a:hlinkClick r:id="rId2"/>
              </a:rPr>
              <a:t>Caring Campus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50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50000"/>
              </a:lnSpc>
            </a:pPr>
            <a:endParaRPr lang="en-US" dirty="0">
              <a:latin typeface="+mn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C11E1E-F996-6B30-1910-10DDD675EF07}"/>
              </a:ext>
            </a:extLst>
          </p:cNvPr>
          <p:cNvGrpSpPr/>
          <p:nvPr/>
        </p:nvGrpSpPr>
        <p:grpSpPr>
          <a:xfrm>
            <a:off x="256308" y="1632017"/>
            <a:ext cx="11679384" cy="879341"/>
            <a:chOff x="0" y="1562311"/>
            <a:chExt cx="11679384" cy="87934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BE8DD46-F201-7FA0-DF95-9ADD9A7BB695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00EF36-10A5-BE43-2F6D-FB8300F178DF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2154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C69D9-E666-6CCA-3982-052C11DC8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Practices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B2D65-F877-F220-2141-1D26581BB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934" y="1888771"/>
            <a:ext cx="10207257" cy="478631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Set Expectations for Individual and Group Work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Discussion timing and frequency with models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latin typeface="+mn-lt"/>
              </a:rPr>
              <a:t>Netique</a:t>
            </a:r>
            <a:r>
              <a:rPr lang="en-US" dirty="0"/>
              <a:t>tte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latin typeface="+mn-lt"/>
              </a:rPr>
              <a:t>Assignments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Collaboration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latin typeface="+mn-lt"/>
              </a:rPr>
              <a:t>Activities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Formal Writing</a:t>
            </a:r>
            <a:endParaRPr lang="en-US" dirty="0">
              <a:latin typeface="+mn-lt"/>
            </a:endParaRPr>
          </a:p>
          <a:p>
            <a:pPr lvl="1">
              <a:lnSpc>
                <a:spcPct val="150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50000"/>
              </a:lnSpc>
            </a:pPr>
            <a:endParaRPr lang="en-US" dirty="0">
              <a:latin typeface="+mn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C11E1E-F996-6B30-1910-10DDD675EF07}"/>
              </a:ext>
            </a:extLst>
          </p:cNvPr>
          <p:cNvGrpSpPr/>
          <p:nvPr/>
        </p:nvGrpSpPr>
        <p:grpSpPr>
          <a:xfrm>
            <a:off x="256308" y="1632017"/>
            <a:ext cx="11679384" cy="879341"/>
            <a:chOff x="0" y="1562311"/>
            <a:chExt cx="11679384" cy="87934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BE8DD46-F201-7FA0-DF95-9ADD9A7BB695}"/>
                </a:ext>
              </a:extLst>
            </p:cNvPr>
            <p:cNvSpPr/>
            <p:nvPr/>
          </p:nvSpPr>
          <p:spPr>
            <a:xfrm flipV="1">
              <a:off x="0" y="1562311"/>
              <a:ext cx="11486508" cy="2567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00EF36-10A5-BE43-2F6D-FB8300F178DF}"/>
                </a:ext>
              </a:extLst>
            </p:cNvPr>
            <p:cNvSpPr/>
            <p:nvPr/>
          </p:nvSpPr>
          <p:spPr>
            <a:xfrm>
              <a:off x="11486508" y="1562311"/>
              <a:ext cx="192876" cy="87934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384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6" name="Rectangle 13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0BDA75-5EC1-34E5-7D2E-DB886F980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Clear and Simple Instructions - TILT</a:t>
            </a:r>
          </a:p>
        </p:txBody>
      </p:sp>
      <p:graphicFrame>
        <p:nvGraphicFramePr>
          <p:cNvPr id="126" name="Diagram 126">
            <a:extLst>
              <a:ext uri="{FF2B5EF4-FFF2-40B4-BE49-F238E27FC236}">
                <a16:creationId xmlns:a16="http://schemas.microsoft.com/office/drawing/2014/main" id="{719B3DC1-E976-4107-8522-46BCE2C38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300337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84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1BC4B8DD0524D84D8F2F160102399" ma:contentTypeVersion="12" ma:contentTypeDescription="Create a new document." ma:contentTypeScope="" ma:versionID="25ddded948c4587be5e037c8e374de50">
  <xsd:schema xmlns:xsd="http://www.w3.org/2001/XMLSchema" xmlns:xs="http://www.w3.org/2001/XMLSchema" xmlns:p="http://schemas.microsoft.com/office/2006/metadata/properties" xmlns:ns2="79879555-5606-4ab6-8622-5aba78f0e147" xmlns:ns3="412ac464-f6b9-4682-8544-1eb46cd5a97f" targetNamespace="http://schemas.microsoft.com/office/2006/metadata/properties" ma:root="true" ma:fieldsID="382111533cbe779624273346dc993d1c" ns2:_="" ns3:_="">
    <xsd:import namespace="79879555-5606-4ab6-8622-5aba78f0e147"/>
    <xsd:import namespace="412ac464-f6b9-4682-8544-1eb46cd5a9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79555-5606-4ab6-8622-5aba78f0e1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2ac464-f6b9-4682-8544-1eb46cd5a97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30F0A3-E252-44DE-9FE2-D5BCCA9A782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B3FEF09-4837-41EE-A366-84BBC5F58F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30622A-D11F-43E2-82B4-2CAA75DEE6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879555-5606-4ab6-8622-5aba78f0e147"/>
    <ds:schemaRef ds:uri="412ac464-f6b9-4682-8544-1eb46cd5a9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2129</TotalTime>
  <Words>572</Words>
  <Application>Microsoft Macintosh PowerPoint</Application>
  <PresentationFormat>Widescreen</PresentationFormat>
  <Paragraphs>61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Corbel</vt:lpstr>
      <vt:lpstr>Office Theme</vt:lpstr>
      <vt:lpstr>OSCQR [5-39]</vt:lpstr>
      <vt:lpstr>OSCQR [5-39]</vt:lpstr>
      <vt:lpstr>Part 1</vt:lpstr>
      <vt:lpstr>Part 2</vt:lpstr>
      <vt:lpstr>Part 3 - RSI</vt:lpstr>
      <vt:lpstr>Part 4 - RSI</vt:lpstr>
      <vt:lpstr>Practices</vt:lpstr>
      <vt:lpstr>Practices</vt:lpstr>
      <vt:lpstr>Clear and Simple Instructions - TILT</vt:lpstr>
      <vt:lpstr>TILT Framework</vt:lpstr>
      <vt:lpstr>Resources</vt:lpstr>
      <vt:lpstr>Event</vt:lpstr>
      <vt:lpstr>Request a Course Review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Design Review</dc:title>
  <dc:creator>McIntyre, Mish</dc:creator>
  <cp:lastModifiedBy>McIntyre, Mish</cp:lastModifiedBy>
  <cp:revision>48</cp:revision>
  <dcterms:created xsi:type="dcterms:W3CDTF">2019-10-09T18:50:38Z</dcterms:created>
  <dcterms:modified xsi:type="dcterms:W3CDTF">2022-11-03T16:29:16Z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0x010100D9D1BC4B8DD0524D84D8F2F160102399</vt:lpwstr>
  </property>
</Properties>
</file>