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4"/>
  </p:sldMasterIdLst>
  <p:notesMasterIdLst>
    <p:notesMasterId r:id="rId20"/>
  </p:notesMasterIdLst>
  <p:sldIdLst>
    <p:sldId id="306" r:id="rId5"/>
    <p:sldId id="256" r:id="rId6"/>
    <p:sldId id="264" r:id="rId7"/>
    <p:sldId id="265" r:id="rId8"/>
    <p:sldId id="266" r:id="rId9"/>
    <p:sldId id="268" r:id="rId10"/>
    <p:sldId id="302" r:id="rId11"/>
    <p:sldId id="295" r:id="rId12"/>
    <p:sldId id="297" r:id="rId13"/>
    <p:sldId id="300" r:id="rId14"/>
    <p:sldId id="304" r:id="rId15"/>
    <p:sldId id="305" r:id="rId16"/>
    <p:sldId id="279" r:id="rId17"/>
    <p:sldId id="280" r:id="rId18"/>
    <p:sldId id="26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49"/>
    <p:restoredTop sz="96197"/>
  </p:normalViewPr>
  <p:slideViewPr>
    <p:cSldViewPr snapToGrid="0" snapToObjects="1">
      <p:cViewPr varScale="1">
        <p:scale>
          <a:sx n="103" d="100"/>
          <a:sy n="103" d="100"/>
        </p:scale>
        <p:origin x="4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237908-2CAE-43C0-9B2F-C0C2A1E62A4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96C84FF-827A-4603-896A-C9978AED9154}">
      <dgm:prSet phldrT="[Text]"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orbel" panose="020B0503020204020204"/>
            </a:rPr>
            <a:t>Application</a:t>
          </a:r>
          <a:endParaRPr lang="en-US"/>
        </a:p>
      </dgm:t>
    </dgm:pt>
    <dgm:pt modelId="{946E2672-1108-4F44-9184-FF8D8D6C2A2C}" type="parTrans" cxnId="{B15F52C2-7C0B-4866-B7F8-B52267833AEF}">
      <dgm:prSet/>
      <dgm:spPr/>
      <dgm:t>
        <a:bodyPr/>
        <a:lstStyle/>
        <a:p>
          <a:endParaRPr lang="en-US"/>
        </a:p>
      </dgm:t>
    </dgm:pt>
    <dgm:pt modelId="{C348CE91-68AC-4B2C-87BA-71C7C25725AD}" type="sibTrans" cxnId="{B15F52C2-7C0B-4866-B7F8-B52267833AEF}">
      <dgm:prSet/>
      <dgm:spPr/>
      <dgm:t>
        <a:bodyPr/>
        <a:lstStyle/>
        <a:p>
          <a:endParaRPr lang="en-US"/>
        </a:p>
      </dgm:t>
    </dgm:pt>
    <dgm:pt modelId="{51EC20AE-E35F-4D36-8C71-4FA4B7FFDA71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Orientation</a:t>
          </a:r>
        </a:p>
      </dgm:t>
    </dgm:pt>
    <dgm:pt modelId="{DE81F4B3-7AE2-4513-9657-8FC68A8BAA38}" type="parTrans" cxnId="{165D7862-505C-4C13-863C-7751CBFCECFA}">
      <dgm:prSet/>
      <dgm:spPr/>
      <dgm:t>
        <a:bodyPr/>
        <a:lstStyle/>
        <a:p>
          <a:endParaRPr lang="en-US"/>
        </a:p>
      </dgm:t>
    </dgm:pt>
    <dgm:pt modelId="{75AD7934-ED2F-4CE8-8F3F-5EAFB15A7D0A}" type="sibTrans" cxnId="{165D7862-505C-4C13-863C-7751CBFCECFA}">
      <dgm:prSet/>
      <dgm:spPr/>
      <dgm:t>
        <a:bodyPr/>
        <a:lstStyle/>
        <a:p>
          <a:endParaRPr lang="en-US"/>
        </a:p>
      </dgm:t>
    </dgm:pt>
    <dgm:pt modelId="{4DC5878F-E97B-4409-8AA3-18B96F38AFE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Modeling</a:t>
          </a:r>
        </a:p>
      </dgm:t>
    </dgm:pt>
    <dgm:pt modelId="{29F79974-528E-4EBA-9005-DB7F8AAE0FD4}" type="parTrans" cxnId="{E1FCF40B-AEE5-40C2-9CB5-623E3E3E95F0}">
      <dgm:prSet/>
      <dgm:spPr/>
      <dgm:t>
        <a:bodyPr/>
        <a:lstStyle/>
        <a:p>
          <a:endParaRPr lang="en-US"/>
        </a:p>
      </dgm:t>
    </dgm:pt>
    <dgm:pt modelId="{168D5750-6652-4937-AAC6-62A79FE7BE64}" type="sibTrans" cxnId="{E1FCF40B-AEE5-40C2-9CB5-623E3E3E95F0}">
      <dgm:prSet/>
      <dgm:spPr/>
      <dgm:t>
        <a:bodyPr/>
        <a:lstStyle/>
        <a:p>
          <a:endParaRPr lang="en-US"/>
        </a:p>
      </dgm:t>
    </dgm:pt>
    <dgm:pt modelId="{42BF169E-AFD3-45BD-86EF-8B4601F9D07F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Practice</a:t>
          </a:r>
          <a:r>
            <a:rPr lang="en-US">
              <a:latin typeface="Corbel" panose="020B0503020204020204"/>
            </a:rPr>
            <a:t> : group and independent</a:t>
          </a:r>
          <a:endParaRPr lang="en-US"/>
        </a:p>
      </dgm:t>
    </dgm:pt>
    <dgm:pt modelId="{7DD03372-23FD-40D2-A840-E32A699D6260}" type="parTrans" cxnId="{C21ED8A4-01B3-46E5-8CA7-AA2B5CF71D74}">
      <dgm:prSet/>
      <dgm:spPr/>
      <dgm:t>
        <a:bodyPr/>
        <a:lstStyle/>
        <a:p>
          <a:endParaRPr lang="en-US"/>
        </a:p>
      </dgm:t>
    </dgm:pt>
    <dgm:pt modelId="{6E01716A-985D-47D3-A65C-41A8ED58C14D}" type="sibTrans" cxnId="{C21ED8A4-01B3-46E5-8CA7-AA2B5CF71D74}">
      <dgm:prSet/>
      <dgm:spPr/>
      <dgm:t>
        <a:bodyPr/>
        <a:lstStyle/>
        <a:p>
          <a:endParaRPr lang="en-US"/>
        </a:p>
      </dgm:t>
    </dgm:pt>
    <dgm:pt modelId="{A9AF1A3B-10FF-4F87-A015-4EDA29DA2FEF}" type="pres">
      <dgm:prSet presAssocID="{FF237908-2CAE-43C0-9B2F-C0C2A1E62A4C}" presName="root" presStyleCnt="0">
        <dgm:presLayoutVars>
          <dgm:dir/>
          <dgm:resizeHandles val="exact"/>
        </dgm:presLayoutVars>
      </dgm:prSet>
      <dgm:spPr/>
    </dgm:pt>
    <dgm:pt modelId="{641AB26A-1C97-4CD9-9A58-B288C76C5E04}" type="pres">
      <dgm:prSet presAssocID="{51EC20AE-E35F-4D36-8C71-4FA4B7FFDA71}" presName="compNode" presStyleCnt="0"/>
      <dgm:spPr/>
    </dgm:pt>
    <dgm:pt modelId="{734848B6-B849-403D-8F19-46AC95DB505D}" type="pres">
      <dgm:prSet presAssocID="{51EC20AE-E35F-4D36-8C71-4FA4B7FFDA7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BDBCEBFB-8CCB-427F-9D74-0C78B919EC17}" type="pres">
      <dgm:prSet presAssocID="{51EC20AE-E35F-4D36-8C71-4FA4B7FFDA71}" presName="spaceRect" presStyleCnt="0"/>
      <dgm:spPr/>
    </dgm:pt>
    <dgm:pt modelId="{4049F09A-551A-4760-9639-40422E376998}" type="pres">
      <dgm:prSet presAssocID="{51EC20AE-E35F-4D36-8C71-4FA4B7FFDA71}" presName="textRect" presStyleLbl="revTx" presStyleIdx="0" presStyleCnt="4">
        <dgm:presLayoutVars>
          <dgm:chMax val="1"/>
          <dgm:chPref val="1"/>
        </dgm:presLayoutVars>
      </dgm:prSet>
      <dgm:spPr/>
    </dgm:pt>
    <dgm:pt modelId="{E0643EE0-0163-4CDC-BA39-40AC94A628FE}" type="pres">
      <dgm:prSet presAssocID="{75AD7934-ED2F-4CE8-8F3F-5EAFB15A7D0A}" presName="sibTrans" presStyleCnt="0"/>
      <dgm:spPr/>
    </dgm:pt>
    <dgm:pt modelId="{3CCC048F-76EF-4F6C-8F79-FF52A9CA1AE5}" type="pres">
      <dgm:prSet presAssocID="{4DC5878F-E97B-4409-8AA3-18B96F38AFEA}" presName="compNode" presStyleCnt="0"/>
      <dgm:spPr/>
    </dgm:pt>
    <dgm:pt modelId="{ABE7A5BB-85A5-4373-BEB2-DC4E94700349}" type="pres">
      <dgm:prSet presAssocID="{4DC5878F-E97B-4409-8AA3-18B96F38AFEA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ass"/>
        </a:ext>
      </dgm:extLst>
    </dgm:pt>
    <dgm:pt modelId="{5B8B3303-82ED-4A1B-A377-E8A5E9834F78}" type="pres">
      <dgm:prSet presAssocID="{4DC5878F-E97B-4409-8AA3-18B96F38AFEA}" presName="spaceRect" presStyleCnt="0"/>
      <dgm:spPr/>
    </dgm:pt>
    <dgm:pt modelId="{0FB2CAD3-9E1B-4C58-95A0-2132FE16F6D2}" type="pres">
      <dgm:prSet presAssocID="{4DC5878F-E97B-4409-8AA3-18B96F38AFEA}" presName="textRect" presStyleLbl="revTx" presStyleIdx="1" presStyleCnt="4">
        <dgm:presLayoutVars>
          <dgm:chMax val="1"/>
          <dgm:chPref val="1"/>
        </dgm:presLayoutVars>
      </dgm:prSet>
      <dgm:spPr/>
    </dgm:pt>
    <dgm:pt modelId="{5FC41AA5-037E-4850-A47C-390145F9E7EC}" type="pres">
      <dgm:prSet presAssocID="{168D5750-6652-4937-AAC6-62A79FE7BE64}" presName="sibTrans" presStyleCnt="0"/>
      <dgm:spPr/>
    </dgm:pt>
    <dgm:pt modelId="{B11584E7-CA44-493E-9C91-CE26B5258B30}" type="pres">
      <dgm:prSet presAssocID="{42BF169E-AFD3-45BD-86EF-8B4601F9D07F}" presName="compNode" presStyleCnt="0"/>
      <dgm:spPr/>
    </dgm:pt>
    <dgm:pt modelId="{62C21BF3-94B8-4C3E-996D-549952EBC8F6}" type="pres">
      <dgm:prSet presAssocID="{42BF169E-AFD3-45BD-86EF-8B4601F9D07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C05B33CD-0496-4CC2-9B07-7B8F415099C0}" type="pres">
      <dgm:prSet presAssocID="{42BF169E-AFD3-45BD-86EF-8B4601F9D07F}" presName="spaceRect" presStyleCnt="0"/>
      <dgm:spPr/>
    </dgm:pt>
    <dgm:pt modelId="{63521128-C631-400A-B25A-ACC1F6073A4C}" type="pres">
      <dgm:prSet presAssocID="{42BF169E-AFD3-45BD-86EF-8B4601F9D07F}" presName="textRect" presStyleLbl="revTx" presStyleIdx="2" presStyleCnt="4">
        <dgm:presLayoutVars>
          <dgm:chMax val="1"/>
          <dgm:chPref val="1"/>
        </dgm:presLayoutVars>
      </dgm:prSet>
      <dgm:spPr/>
    </dgm:pt>
    <dgm:pt modelId="{C5B1670B-6BBB-477F-8825-D8CA973B22DB}" type="pres">
      <dgm:prSet presAssocID="{6E01716A-985D-47D3-A65C-41A8ED58C14D}" presName="sibTrans" presStyleCnt="0"/>
      <dgm:spPr/>
    </dgm:pt>
    <dgm:pt modelId="{673A269E-0B14-42AB-BED1-54B9D0BAFDCD}" type="pres">
      <dgm:prSet presAssocID="{296C84FF-827A-4603-896A-C9978AED9154}" presName="compNode" presStyleCnt="0"/>
      <dgm:spPr/>
    </dgm:pt>
    <dgm:pt modelId="{3DB8EF3B-219C-48E8-A3F7-357D4BB04B03}" type="pres">
      <dgm:prSet presAssocID="{296C84FF-827A-4603-896A-C9978AED915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C73C575-7E8A-452B-A004-DAAC04050A3D}" type="pres">
      <dgm:prSet presAssocID="{296C84FF-827A-4603-896A-C9978AED9154}" presName="spaceRect" presStyleCnt="0"/>
      <dgm:spPr/>
    </dgm:pt>
    <dgm:pt modelId="{4485E8DD-4E0D-482B-AA93-F31BA7CDCA63}" type="pres">
      <dgm:prSet presAssocID="{296C84FF-827A-4603-896A-C9978AED915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1FCF40B-AEE5-40C2-9CB5-623E3E3E95F0}" srcId="{FF237908-2CAE-43C0-9B2F-C0C2A1E62A4C}" destId="{4DC5878F-E97B-4409-8AA3-18B96F38AFEA}" srcOrd="1" destOrd="0" parTransId="{29F79974-528E-4EBA-9005-DB7F8AAE0FD4}" sibTransId="{168D5750-6652-4937-AAC6-62A79FE7BE64}"/>
    <dgm:cxn modelId="{A863792B-C74C-F14A-8659-FBFB2EFAEF74}" type="presOf" srcId="{FF237908-2CAE-43C0-9B2F-C0C2A1E62A4C}" destId="{A9AF1A3B-10FF-4F87-A015-4EDA29DA2FEF}" srcOrd="0" destOrd="0" presId="urn:microsoft.com/office/officeart/2018/2/layout/IconLabelList"/>
    <dgm:cxn modelId="{76189A59-926A-934D-BA5D-88C4F518163D}" type="presOf" srcId="{296C84FF-827A-4603-896A-C9978AED9154}" destId="{4485E8DD-4E0D-482B-AA93-F31BA7CDCA63}" srcOrd="0" destOrd="0" presId="urn:microsoft.com/office/officeart/2018/2/layout/IconLabelList"/>
    <dgm:cxn modelId="{165D7862-505C-4C13-863C-7751CBFCECFA}" srcId="{FF237908-2CAE-43C0-9B2F-C0C2A1E62A4C}" destId="{51EC20AE-E35F-4D36-8C71-4FA4B7FFDA71}" srcOrd="0" destOrd="0" parTransId="{DE81F4B3-7AE2-4513-9657-8FC68A8BAA38}" sibTransId="{75AD7934-ED2F-4CE8-8F3F-5EAFB15A7D0A}"/>
    <dgm:cxn modelId="{C21ED8A4-01B3-46E5-8CA7-AA2B5CF71D74}" srcId="{FF237908-2CAE-43C0-9B2F-C0C2A1E62A4C}" destId="{42BF169E-AFD3-45BD-86EF-8B4601F9D07F}" srcOrd="2" destOrd="0" parTransId="{7DD03372-23FD-40D2-A840-E32A699D6260}" sibTransId="{6E01716A-985D-47D3-A65C-41A8ED58C14D}"/>
    <dgm:cxn modelId="{036D92AE-D6F9-6449-A480-DD475239BD33}" type="presOf" srcId="{51EC20AE-E35F-4D36-8C71-4FA4B7FFDA71}" destId="{4049F09A-551A-4760-9639-40422E376998}" srcOrd="0" destOrd="0" presId="urn:microsoft.com/office/officeart/2018/2/layout/IconLabelList"/>
    <dgm:cxn modelId="{B15F52C2-7C0B-4866-B7F8-B52267833AEF}" srcId="{FF237908-2CAE-43C0-9B2F-C0C2A1E62A4C}" destId="{296C84FF-827A-4603-896A-C9978AED9154}" srcOrd="3" destOrd="0" parTransId="{946E2672-1108-4F44-9184-FF8D8D6C2A2C}" sibTransId="{C348CE91-68AC-4B2C-87BA-71C7C25725AD}"/>
    <dgm:cxn modelId="{152E4AC5-A947-7745-AEEA-45D59EFC897C}" type="presOf" srcId="{42BF169E-AFD3-45BD-86EF-8B4601F9D07F}" destId="{63521128-C631-400A-B25A-ACC1F6073A4C}" srcOrd="0" destOrd="0" presId="urn:microsoft.com/office/officeart/2018/2/layout/IconLabelList"/>
    <dgm:cxn modelId="{7C509FE1-769E-5A48-A18F-2BF49685BE41}" type="presOf" srcId="{4DC5878F-E97B-4409-8AA3-18B96F38AFEA}" destId="{0FB2CAD3-9E1B-4C58-95A0-2132FE16F6D2}" srcOrd="0" destOrd="0" presId="urn:microsoft.com/office/officeart/2018/2/layout/IconLabelList"/>
    <dgm:cxn modelId="{73C139A0-3DF6-7A47-8E2B-66890972EEF8}" type="presParOf" srcId="{A9AF1A3B-10FF-4F87-A015-4EDA29DA2FEF}" destId="{641AB26A-1C97-4CD9-9A58-B288C76C5E04}" srcOrd="0" destOrd="0" presId="urn:microsoft.com/office/officeart/2018/2/layout/IconLabelList"/>
    <dgm:cxn modelId="{945E43C4-9938-7B4F-926D-7E49DACC07DF}" type="presParOf" srcId="{641AB26A-1C97-4CD9-9A58-B288C76C5E04}" destId="{734848B6-B849-403D-8F19-46AC95DB505D}" srcOrd="0" destOrd="0" presId="urn:microsoft.com/office/officeart/2018/2/layout/IconLabelList"/>
    <dgm:cxn modelId="{A7FEA79B-734F-8844-B0D6-734494A72C73}" type="presParOf" srcId="{641AB26A-1C97-4CD9-9A58-B288C76C5E04}" destId="{BDBCEBFB-8CCB-427F-9D74-0C78B919EC17}" srcOrd="1" destOrd="0" presId="urn:microsoft.com/office/officeart/2018/2/layout/IconLabelList"/>
    <dgm:cxn modelId="{02B62D34-D8BD-F24C-8DF5-77424D3D0173}" type="presParOf" srcId="{641AB26A-1C97-4CD9-9A58-B288C76C5E04}" destId="{4049F09A-551A-4760-9639-40422E376998}" srcOrd="2" destOrd="0" presId="urn:microsoft.com/office/officeart/2018/2/layout/IconLabelList"/>
    <dgm:cxn modelId="{9240B179-D2CF-BE43-B341-73FD51B355A7}" type="presParOf" srcId="{A9AF1A3B-10FF-4F87-A015-4EDA29DA2FEF}" destId="{E0643EE0-0163-4CDC-BA39-40AC94A628FE}" srcOrd="1" destOrd="0" presId="urn:microsoft.com/office/officeart/2018/2/layout/IconLabelList"/>
    <dgm:cxn modelId="{B67C2F56-D091-BB43-B6CC-3C7F9FDC19A6}" type="presParOf" srcId="{A9AF1A3B-10FF-4F87-A015-4EDA29DA2FEF}" destId="{3CCC048F-76EF-4F6C-8F79-FF52A9CA1AE5}" srcOrd="2" destOrd="0" presId="urn:microsoft.com/office/officeart/2018/2/layout/IconLabelList"/>
    <dgm:cxn modelId="{2CED0534-DD8C-5140-AC69-57B63B5031F3}" type="presParOf" srcId="{3CCC048F-76EF-4F6C-8F79-FF52A9CA1AE5}" destId="{ABE7A5BB-85A5-4373-BEB2-DC4E94700349}" srcOrd="0" destOrd="0" presId="urn:microsoft.com/office/officeart/2018/2/layout/IconLabelList"/>
    <dgm:cxn modelId="{E9D8A02C-B57B-8340-8E13-BF21DF64762B}" type="presParOf" srcId="{3CCC048F-76EF-4F6C-8F79-FF52A9CA1AE5}" destId="{5B8B3303-82ED-4A1B-A377-E8A5E9834F78}" srcOrd="1" destOrd="0" presId="urn:microsoft.com/office/officeart/2018/2/layout/IconLabelList"/>
    <dgm:cxn modelId="{268E7638-52C3-2548-B600-8E84F9B62A18}" type="presParOf" srcId="{3CCC048F-76EF-4F6C-8F79-FF52A9CA1AE5}" destId="{0FB2CAD3-9E1B-4C58-95A0-2132FE16F6D2}" srcOrd="2" destOrd="0" presId="urn:microsoft.com/office/officeart/2018/2/layout/IconLabelList"/>
    <dgm:cxn modelId="{A6A10146-607D-A843-83BB-29831607857F}" type="presParOf" srcId="{A9AF1A3B-10FF-4F87-A015-4EDA29DA2FEF}" destId="{5FC41AA5-037E-4850-A47C-390145F9E7EC}" srcOrd="3" destOrd="0" presId="urn:microsoft.com/office/officeart/2018/2/layout/IconLabelList"/>
    <dgm:cxn modelId="{E7E88139-DE7C-0343-AD4C-F21A7D59B653}" type="presParOf" srcId="{A9AF1A3B-10FF-4F87-A015-4EDA29DA2FEF}" destId="{B11584E7-CA44-493E-9C91-CE26B5258B30}" srcOrd="4" destOrd="0" presId="urn:microsoft.com/office/officeart/2018/2/layout/IconLabelList"/>
    <dgm:cxn modelId="{DF770291-A8BD-9F43-8E7F-6A75E0692C59}" type="presParOf" srcId="{B11584E7-CA44-493E-9C91-CE26B5258B30}" destId="{62C21BF3-94B8-4C3E-996D-549952EBC8F6}" srcOrd="0" destOrd="0" presId="urn:microsoft.com/office/officeart/2018/2/layout/IconLabelList"/>
    <dgm:cxn modelId="{E68BAF99-2E06-9144-A13B-0D49EA6AC51C}" type="presParOf" srcId="{B11584E7-CA44-493E-9C91-CE26B5258B30}" destId="{C05B33CD-0496-4CC2-9B07-7B8F415099C0}" srcOrd="1" destOrd="0" presId="urn:microsoft.com/office/officeart/2018/2/layout/IconLabelList"/>
    <dgm:cxn modelId="{BC525675-800D-E340-AAFA-3018340F4E61}" type="presParOf" srcId="{B11584E7-CA44-493E-9C91-CE26B5258B30}" destId="{63521128-C631-400A-B25A-ACC1F6073A4C}" srcOrd="2" destOrd="0" presId="urn:microsoft.com/office/officeart/2018/2/layout/IconLabelList"/>
    <dgm:cxn modelId="{75115D38-7270-464E-B3E2-B30911DD17E3}" type="presParOf" srcId="{A9AF1A3B-10FF-4F87-A015-4EDA29DA2FEF}" destId="{C5B1670B-6BBB-477F-8825-D8CA973B22DB}" srcOrd="5" destOrd="0" presId="urn:microsoft.com/office/officeart/2018/2/layout/IconLabelList"/>
    <dgm:cxn modelId="{4DD7929D-B81A-724A-AAED-59163159CE4C}" type="presParOf" srcId="{A9AF1A3B-10FF-4F87-A015-4EDA29DA2FEF}" destId="{673A269E-0B14-42AB-BED1-54B9D0BAFDCD}" srcOrd="6" destOrd="0" presId="urn:microsoft.com/office/officeart/2018/2/layout/IconLabelList"/>
    <dgm:cxn modelId="{B7CE7C88-5ECD-7B48-97FF-C4EA05AC4A79}" type="presParOf" srcId="{673A269E-0B14-42AB-BED1-54B9D0BAFDCD}" destId="{3DB8EF3B-219C-48E8-A3F7-357D4BB04B03}" srcOrd="0" destOrd="0" presId="urn:microsoft.com/office/officeart/2018/2/layout/IconLabelList"/>
    <dgm:cxn modelId="{6AA1AB27-A9BE-4848-BB9F-C498A0EC905E}" type="presParOf" srcId="{673A269E-0B14-42AB-BED1-54B9D0BAFDCD}" destId="{7C73C575-7E8A-452B-A004-DAAC04050A3D}" srcOrd="1" destOrd="0" presId="urn:microsoft.com/office/officeart/2018/2/layout/IconLabelList"/>
    <dgm:cxn modelId="{4A373FC2-8CBD-4546-A37E-38B8C919E82E}" type="presParOf" srcId="{673A269E-0B14-42AB-BED1-54B9D0BAFDCD}" destId="{4485E8DD-4E0D-482B-AA93-F31BA7CDCA6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848B6-B849-403D-8F19-46AC95DB505D}">
      <dsp:nvSpPr>
        <dsp:cNvPr id="0" name=""/>
        <dsp:cNvSpPr/>
      </dsp:nvSpPr>
      <dsp:spPr>
        <a:xfrm>
          <a:off x="75256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9F09A-551A-4760-9639-40422E376998}">
      <dsp:nvSpPr>
        <dsp:cNvPr id="0" name=""/>
        <dsp:cNvSpPr/>
      </dsp:nvSpPr>
      <dsp:spPr>
        <a:xfrm>
          <a:off x="10068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Orientation</a:t>
          </a:r>
        </a:p>
      </dsp:txBody>
      <dsp:txXfrm>
        <a:off x="100682" y="2427484"/>
        <a:ext cx="2370489" cy="720000"/>
      </dsp:txXfrm>
    </dsp:sp>
    <dsp:sp modelId="{ABE7A5BB-85A5-4373-BEB2-DC4E94700349}">
      <dsp:nvSpPr>
        <dsp:cNvPr id="0" name=""/>
        <dsp:cNvSpPr/>
      </dsp:nvSpPr>
      <dsp:spPr>
        <a:xfrm>
          <a:off x="353789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B2CAD3-9E1B-4C58-95A0-2132FE16F6D2}">
      <dsp:nvSpPr>
        <dsp:cNvPr id="0" name=""/>
        <dsp:cNvSpPr/>
      </dsp:nvSpPr>
      <dsp:spPr>
        <a:xfrm>
          <a:off x="288600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Modeling</a:t>
          </a:r>
        </a:p>
      </dsp:txBody>
      <dsp:txXfrm>
        <a:off x="2886007" y="2427484"/>
        <a:ext cx="2370489" cy="720000"/>
      </dsp:txXfrm>
    </dsp:sp>
    <dsp:sp modelId="{62C21BF3-94B8-4C3E-996D-549952EBC8F6}">
      <dsp:nvSpPr>
        <dsp:cNvPr id="0" name=""/>
        <dsp:cNvSpPr/>
      </dsp:nvSpPr>
      <dsp:spPr>
        <a:xfrm>
          <a:off x="6323216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521128-C631-400A-B25A-ACC1F6073A4C}">
      <dsp:nvSpPr>
        <dsp:cNvPr id="0" name=""/>
        <dsp:cNvSpPr/>
      </dsp:nvSpPr>
      <dsp:spPr>
        <a:xfrm>
          <a:off x="5671332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Practice</a:t>
          </a:r>
          <a:r>
            <a:rPr lang="en-US" sz="2300" kern="1200">
              <a:latin typeface="Corbel" panose="020B0503020204020204"/>
            </a:rPr>
            <a:t> : group and independent</a:t>
          </a:r>
          <a:endParaRPr lang="en-US" sz="2300" kern="1200"/>
        </a:p>
      </dsp:txBody>
      <dsp:txXfrm>
        <a:off x="5671332" y="2427484"/>
        <a:ext cx="2370489" cy="720000"/>
      </dsp:txXfrm>
    </dsp:sp>
    <dsp:sp modelId="{3DB8EF3B-219C-48E8-A3F7-357D4BB04B03}">
      <dsp:nvSpPr>
        <dsp:cNvPr id="0" name=""/>
        <dsp:cNvSpPr/>
      </dsp:nvSpPr>
      <dsp:spPr>
        <a:xfrm>
          <a:off x="9108541" y="1045320"/>
          <a:ext cx="1066720" cy="10667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85E8DD-4E0D-482B-AA93-F31BA7CDCA63}">
      <dsp:nvSpPr>
        <dsp:cNvPr id="0" name=""/>
        <dsp:cNvSpPr/>
      </dsp:nvSpPr>
      <dsp:spPr>
        <a:xfrm>
          <a:off x="8456657" y="2427484"/>
          <a:ext cx="237048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latin typeface="Corbel" panose="020B0503020204020204"/>
            </a:rPr>
            <a:t>Application</a:t>
          </a:r>
          <a:endParaRPr lang="en-US" sz="2300" kern="1200"/>
        </a:p>
      </dsp:txBody>
      <dsp:txXfrm>
        <a:off x="8456657" y="2427484"/>
        <a:ext cx="2370489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623E9-4CDE-0E3A-A800-7D89CA895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8E7D89-1A0F-9BCC-F823-EC61595AA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2BA75-B664-EF94-F4BD-36C07E47F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7BBF2-CCF7-4873-8831-B920DAC6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BFE67-C4F3-0BE1-2EAD-D8ABE1164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11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92BEA-04ED-F915-FACA-D18A66CFF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35BEA9-283B-F5C4-6059-63D6457E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F3230-77DA-65BD-1C0A-C0625ECF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FDCD6-2E4E-E767-A4E6-E0017E72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C7391-0933-8A2E-16EF-1E9F5AB8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2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603EFC-CBB1-64D9-1D27-AF3D21C5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EE466-E189-637D-B532-96EAD7ED9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06AB5-156C-60FD-B712-C8ED7669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1342D-DB34-FB15-58FF-C06CE0E1D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8A753-9B5D-EF3D-CB89-1E85D574F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1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BF57B-8F46-112F-4AB5-D4A0D3D22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E7B8C-0BA0-B634-A8CC-B0F8DE660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1B724-B5D7-9DB6-E7AD-072D19BB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23F97-DC1A-7DED-ECAC-2C3F1BAA3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7794C-E072-32F6-45E6-29D1316B3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7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9602-3951-0333-6948-76DF7E94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AC101-B528-B4C3-5BF1-17D25D0C2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3A97E-CBE3-B5FD-92E6-996BA393D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DF62C-EB1C-A82A-62D1-7A9F560CC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88CCD-E2AD-6DF4-A206-10DBDE5D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BA1A0-8E4B-3F98-F852-B4D134C9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73AD3-7A8C-C480-9F0A-223CE790A4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88DCC-B66B-24F2-966C-5DE1895606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3A4B7-DE57-2DB7-D9C3-E45F99DF4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90A03-9901-C5D2-9F8D-3190D0DF7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73E01-E3A9-64A6-1859-0D25205E5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16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55B66-BF5B-291E-063C-9F4A0364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390D4-3769-284E-B232-883E78C6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57713-A351-8E17-D597-0D18CC31D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D5AB29-5F45-974B-4C4F-BE01070D5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3D25B9-7A4D-777D-0867-4E90E17E51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55D542-2B7E-C628-B786-DFE28A05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E75FB1-C0FF-BCFA-BA37-AAF93251D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C5AD2C-3D78-9507-2516-F7B72A9B9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1ABF-2CE6-1BB4-5D48-B84E4487F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EE0A6E-6835-FCC4-5F27-BD0C45BF9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32E4B-31EE-52BE-AA1C-B3941338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3B3B-7EBC-5C17-B86A-38FBBC65F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6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27DA2D-948A-2D40-7B61-540095FD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C13E04-9FF0-245C-59AD-CE33D76DD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3FBF1-5D8A-A33C-9ED1-8AA1085BC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97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BD27D-BA2B-08A6-3C95-340914420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A5D22-8028-1B1C-CEC4-65F2A5123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4B403A-DEBA-C233-D1E3-856C3C57B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370DC-B4DC-7DC0-7721-C0D4AE2E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008867-10F5-53B2-BC83-F4758E02D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3B681-1885-93CA-3502-3CB3DEAB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DE790-2BD4-1D53-A868-AC5D36D47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0A9DD0-FE34-4D06-25BB-2E78505F7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A42B8-5FFE-7444-6C57-BE03F171B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29B8BC-4339-9AC6-DFE0-C2998CCD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AE6035-277A-DCAC-0D7C-36B2A1F41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1AB387-FCE7-257E-F01B-CB06B724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7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755A4-9D2D-DD16-B510-18874EBDA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13D4F-FD0A-539B-D7C7-4EB9CCA18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75A6-9FC5-155B-7119-4E3121F36C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D12E2-7BFD-1B62-3B89-296B11E635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A6ED8-4784-A406-E90B-A440D61A4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7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ric.ed.gov/?id=ED422375" TargetMode="External"/><Relationship Id="rId2" Type="http://schemas.openxmlformats.org/officeDocument/2006/relationships/hyperlink" Target="https://oscqr.suny.edu/standard12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andfonline.com/doi/abs/10.1080/10494820600996972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ccri.edu/ldc/innovate/oscqr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ZaFZSLeecg?feature=oembed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212F7-3B48-6CB2-DFC1-FA6766825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n-US" dirty="0"/>
              <a:t>Warm-up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A073E-45E0-7C29-E012-373B6D259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934" y="2504089"/>
            <a:ext cx="6586489" cy="3724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On a piece of paper or your computer, answer the following questions about the OSCQR webinars.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have you learned that was new to you?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has surprised you?</a:t>
            </a:r>
          </a:p>
        </p:txBody>
      </p:sp>
      <p:pic>
        <p:nvPicPr>
          <p:cNvPr id="5" name="Picture 4" descr="Worm's eye view of the feet of a person running on the road">
            <a:extLst>
              <a:ext uri="{FF2B5EF4-FFF2-40B4-BE49-F238E27FC236}">
                <a16:creationId xmlns:a16="http://schemas.microsoft.com/office/drawing/2014/main" id="{602C342B-CA09-DD18-83C0-79F33194CA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741" r="10168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87E4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90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Practice, Practice, Practice</a:t>
            </a: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38576-5223-4859-8508-A59B762DA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100579"/>
            <a:ext cx="4191000" cy="407638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Learners, either individually or as a group, must have the opportunity to work collaboratively to practice the task or the strategy. </a:t>
            </a:r>
          </a:p>
          <a:p>
            <a:pPr marL="0" indent="0">
              <a:buNone/>
            </a:pPr>
            <a:endParaRPr lang="en-US" sz="24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This often is in the form of drafts, outlines, proposals first attempts with low grades or low stakes quizzes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9E47A-5937-4FD2-0E9E-0358B0E9E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6020" y="2100579"/>
            <a:ext cx="5097780" cy="4076383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Add a “Technical Issues” discussion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Post to “Ask a Question”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Icebreaker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Reduce scaffolding over time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Practice tasks over time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Eventually, ask some students to be technical mentors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Ask students to create own video tutorials</a:t>
            </a:r>
          </a:p>
        </p:txBody>
      </p:sp>
    </p:spTree>
    <p:extLst>
      <p:ext uri="{BB962C8B-B14F-4D97-AF65-F5344CB8AC3E}">
        <p14:creationId xmlns:p14="http://schemas.microsoft.com/office/powerpoint/2010/main" val="3772872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Application</a:t>
            </a: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38576-5223-4859-8508-A59B762DA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100579"/>
            <a:ext cx="3365938" cy="407638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Finally, learners will have enough experience to be able demonstration use and mastery of the skills gained for assessment.</a:t>
            </a:r>
            <a:endParaRPr lang="en-US" sz="2400" dirty="0">
              <a:ea typeface="+mn-lt"/>
              <a:cs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99C511-AAB7-A1DE-661D-CB5CD15704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2054" y="2100579"/>
            <a:ext cx="5097780" cy="4076383"/>
          </a:xfrm>
        </p:spPr>
        <p:txBody>
          <a:bodyPr anchor="ctr">
            <a:normAutofit/>
          </a:bodyPr>
          <a:lstStyle/>
          <a:p>
            <a:r>
              <a:rPr lang="en-US" sz="2000" dirty="0"/>
              <a:t>Summative Assessment</a:t>
            </a:r>
          </a:p>
          <a:p>
            <a:r>
              <a:rPr lang="en-US" sz="2000" dirty="0"/>
              <a:t>Reduced scaffolding</a:t>
            </a:r>
          </a:p>
          <a:p>
            <a:r>
              <a:rPr lang="en-US" sz="2000" dirty="0"/>
              <a:t>No longer need technical instructions</a:t>
            </a:r>
          </a:p>
        </p:txBody>
      </p:sp>
    </p:spTree>
    <p:extLst>
      <p:ext uri="{BB962C8B-B14F-4D97-AF65-F5344CB8AC3E}">
        <p14:creationId xmlns:p14="http://schemas.microsoft.com/office/powerpoint/2010/main" val="365893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32B80AD-87EC-467B-AEAC-2399A09CB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436" y="820146"/>
            <a:ext cx="7173128" cy="5217708"/>
          </a:xfrm>
          <a:prstGeom prst="rect">
            <a:avLst/>
          </a:prstGeom>
        </p:spPr>
      </p:pic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18B1818B-6084-4926-7E81-68425ED820C5}"/>
              </a:ext>
            </a:extLst>
          </p:cNvPr>
          <p:cNvSpPr/>
          <p:nvPr/>
        </p:nvSpPr>
        <p:spPr>
          <a:xfrm>
            <a:off x="367862" y="1051035"/>
            <a:ext cx="1641038" cy="893379"/>
          </a:xfrm>
          <a:prstGeom prst="wedgeRoundRectCallout">
            <a:avLst>
              <a:gd name="adj1" fmla="val 85485"/>
              <a:gd name="adj2" fmla="val 3073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 each technology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79925AE-06C6-E676-DEC3-329E51CCB74A}"/>
              </a:ext>
            </a:extLst>
          </p:cNvPr>
          <p:cNvCxnSpPr>
            <a:cxnSpLocks/>
          </p:cNvCxnSpPr>
          <p:nvPr/>
        </p:nvCxnSpPr>
        <p:spPr>
          <a:xfrm>
            <a:off x="4687614" y="2522483"/>
            <a:ext cx="4778219" cy="270115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41748B6-D66D-684D-92B8-94539DBAFAF6}"/>
              </a:ext>
            </a:extLst>
          </p:cNvPr>
          <p:cNvCxnSpPr>
            <a:cxnSpLocks/>
          </p:cNvCxnSpPr>
          <p:nvPr/>
        </p:nvCxnSpPr>
        <p:spPr>
          <a:xfrm>
            <a:off x="6180083" y="2984938"/>
            <a:ext cx="3285750" cy="185507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B704452-97A1-95EB-0858-75634FFABA48}"/>
              </a:ext>
            </a:extLst>
          </p:cNvPr>
          <p:cNvCxnSpPr>
            <a:cxnSpLocks/>
          </p:cNvCxnSpPr>
          <p:nvPr/>
        </p:nvCxnSpPr>
        <p:spPr>
          <a:xfrm>
            <a:off x="7746124" y="3541986"/>
            <a:ext cx="1719709" cy="96695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A939B55-24F7-661D-8929-F543DA95711C}"/>
              </a:ext>
            </a:extLst>
          </p:cNvPr>
          <p:cNvSpPr txBox="1"/>
          <p:nvPr/>
        </p:nvSpPr>
        <p:spPr>
          <a:xfrm>
            <a:off x="4550979" y="2015047"/>
            <a:ext cx="100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2</a:t>
            </a:r>
            <a:r>
              <a:rPr lang="en-US" baseline="30000" dirty="0">
                <a:solidFill>
                  <a:srgbClr val="0070C0"/>
                </a:solidFill>
              </a:rPr>
              <a:t>nd</a:t>
            </a:r>
            <a:r>
              <a:rPr lang="en-US" dirty="0">
                <a:solidFill>
                  <a:srgbClr val="0070C0"/>
                </a:solidFill>
              </a:rPr>
              <a:t> time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44D349-25BC-3DAF-476D-B52D733546F5}"/>
              </a:ext>
            </a:extLst>
          </p:cNvPr>
          <p:cNvSpPr txBox="1"/>
          <p:nvPr/>
        </p:nvSpPr>
        <p:spPr>
          <a:xfrm>
            <a:off x="6180082" y="2384379"/>
            <a:ext cx="100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</a:t>
            </a:r>
            <a:r>
              <a:rPr lang="en-US" baseline="30000" dirty="0">
                <a:solidFill>
                  <a:srgbClr val="0070C0"/>
                </a:solidFill>
              </a:rPr>
              <a:t>rd</a:t>
            </a:r>
            <a:r>
              <a:rPr lang="en-US" dirty="0">
                <a:solidFill>
                  <a:srgbClr val="0070C0"/>
                </a:solidFill>
              </a:rPr>
              <a:t>  time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791204-0FCE-DDC0-BA83-8E85F5A8EE7D}"/>
              </a:ext>
            </a:extLst>
          </p:cNvPr>
          <p:cNvSpPr txBox="1"/>
          <p:nvPr/>
        </p:nvSpPr>
        <p:spPr>
          <a:xfrm>
            <a:off x="7822958" y="3103602"/>
            <a:ext cx="100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4</a:t>
            </a:r>
            <a:r>
              <a:rPr lang="en-US" baseline="30000" dirty="0">
                <a:solidFill>
                  <a:srgbClr val="0070C0"/>
                </a:solidFill>
              </a:rPr>
              <a:t>th</a:t>
            </a:r>
            <a:r>
              <a:rPr lang="en-US" dirty="0">
                <a:solidFill>
                  <a:srgbClr val="0070C0"/>
                </a:solidFill>
              </a:rPr>
              <a:t>  time</a:t>
            </a:r>
          </a:p>
        </p:txBody>
      </p:sp>
    </p:spTree>
    <p:extLst>
      <p:ext uri="{BB962C8B-B14F-4D97-AF65-F5344CB8AC3E}">
        <p14:creationId xmlns:p14="http://schemas.microsoft.com/office/powerpoint/2010/main" val="455849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</a:rPr>
              <a:t>Community of Effective Practice in Blackboard has all these templates.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  <a:hlinkClick r:id="rId2"/>
              </a:rPr>
              <a:t>OSCQR Standard 12</a:t>
            </a:r>
            <a:endParaRPr lang="en-US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hlinkClick r:id="rId3"/>
              </a:rPr>
              <a:t>Scaffolding scientific competencies within classroom communities of inquiry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>
                <a:hlinkClick r:id="rId4"/>
              </a:rPr>
              <a:t>Scaffolding in technology-enhanced learning environments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7905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Request a Course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251" y="2046001"/>
            <a:ext cx="6467867" cy="41844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Now reviewing online courses for </a:t>
            </a:r>
          </a:p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13 OSCQR standards.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Register at:</a:t>
            </a:r>
          </a:p>
          <a:p>
            <a:pPr marL="0" indent="0">
              <a:buNone/>
            </a:pPr>
            <a:r>
              <a:rPr lang="en-US" dirty="0">
                <a:latin typeface="+mn-lt"/>
                <a:hlinkClick r:id="rId2"/>
              </a:rPr>
              <a:t>https://ccri.edu/ldc/innovate/oscqr.html</a:t>
            </a:r>
            <a:endParaRPr lang="en-US" dirty="0">
              <a:effectLst/>
              <a:latin typeface="+mn-lt"/>
            </a:endParaRP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Get Knight points and digital badge!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BEA93E-DA69-92A9-5FC9-7501A91D03F8}"/>
              </a:ext>
            </a:extLst>
          </p:cNvPr>
          <p:cNvGrpSpPr/>
          <p:nvPr/>
        </p:nvGrpSpPr>
        <p:grpSpPr>
          <a:xfrm>
            <a:off x="9254442" y="3373959"/>
            <a:ext cx="1462088" cy="11008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03CE2C-DF20-9B7E-28D8-6DE35CA207A2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79534E-E80D-F731-1B46-F2E5EE12BACA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8750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rrow wooden box with potted cacti">
            <a:extLst>
              <a:ext uri="{FF2B5EF4-FFF2-40B4-BE49-F238E27FC236}">
                <a16:creationId xmlns:a16="http://schemas.microsoft.com/office/drawing/2014/main" id="{87D136E6-2853-629C-B72C-BE89289D7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90298"/>
            <a:ext cx="9144000" cy="1071563"/>
          </a:xfrm>
        </p:spPr>
        <p:txBody>
          <a:bodyPr/>
          <a:lstStyle/>
          <a:p>
            <a:r>
              <a:rPr lang="en-US" dirty="0"/>
              <a:t>OSCQR [2-12]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56BD8B-8BF0-1E5D-07EB-36D93942F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77258"/>
            <a:ext cx="2708676" cy="10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284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OSCQR [2-12]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nline Media 3" descr="A person with the mouth open&#10;&#10;Description automatically generated with medium confidence">
            <a:hlinkClick r:id="" action="ppaction://media"/>
            <a:extLst>
              <a:ext uri="{FF2B5EF4-FFF2-40B4-BE49-F238E27FC236}">
                <a16:creationId xmlns:a16="http://schemas.microsoft.com/office/drawing/2014/main" id="{9EFFDE89-AAE3-55C4-AAD9-2082F8DE347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9365" y="2660287"/>
            <a:ext cx="6454667" cy="364688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FFFFFF"/>
                </a:solidFill>
              </a:rPr>
              <a:t>Technical skills required for participation in course learning activities scaffold in a timely manner (orientation, practice, and application – where appropriate).</a:t>
            </a:r>
          </a:p>
        </p:txBody>
      </p:sp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3514"/>
            <a:ext cx="10515600" cy="4145820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latin typeface="+mn-lt"/>
              </a:rPr>
              <a:t>According to Sharma and </a:t>
            </a:r>
            <a:r>
              <a:rPr lang="en-US" sz="2400" dirty="0" err="1">
                <a:latin typeface="+mn-lt"/>
              </a:rPr>
              <a:t>Hannafin</a:t>
            </a:r>
            <a:r>
              <a:rPr lang="en-US" sz="2400" dirty="0">
                <a:latin typeface="+mn-lt"/>
              </a:rPr>
              <a:t> (2007) scaffolding refers to supporting learning from </a:t>
            </a:r>
            <a:r>
              <a:rPr lang="en-US" sz="2400" dirty="0">
                <a:solidFill>
                  <a:srgbClr val="0070C0"/>
                </a:solidFill>
                <a:latin typeface="+mn-lt"/>
              </a:rPr>
              <a:t>novice to expertise</a:t>
            </a:r>
            <a:r>
              <a:rPr lang="en-US" sz="2400" dirty="0">
                <a:latin typeface="+mn-lt"/>
              </a:rPr>
              <a:t>. In the context of supporting technical skill competency in an online course, scaffolding is necessary to move learners through mastery levels. This is done through a </a:t>
            </a:r>
            <a:r>
              <a:rPr lang="en-US" sz="2400" dirty="0">
                <a:solidFill>
                  <a:srgbClr val="0070C0"/>
                </a:solidFill>
                <a:latin typeface="+mn-lt"/>
              </a:rPr>
              <a:t>process of orientation, practice and application</a:t>
            </a:r>
            <a:r>
              <a:rPr lang="en-US" sz="2400" dirty="0">
                <a:latin typeface="+mn-lt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dirty="0">
              <a:latin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latin typeface="+mn-lt"/>
              </a:rPr>
              <a:t>If learners are required to use technology (hardware or software) they need ample time to </a:t>
            </a:r>
            <a:r>
              <a:rPr lang="en-US" sz="2400" dirty="0">
                <a:solidFill>
                  <a:srgbClr val="0070C0"/>
                </a:solidFill>
                <a:latin typeface="+mn-lt"/>
              </a:rPr>
              <a:t>orient themselves to the tools </a:t>
            </a:r>
            <a:r>
              <a:rPr lang="en-US" sz="2400" dirty="0">
                <a:latin typeface="+mn-lt"/>
              </a:rPr>
              <a:t>and features that they will be expected to use and have </a:t>
            </a:r>
            <a:r>
              <a:rPr lang="en-US" sz="2400" dirty="0">
                <a:solidFill>
                  <a:srgbClr val="0070C0"/>
                </a:solidFill>
                <a:latin typeface="+mn-lt"/>
              </a:rPr>
              <a:t>time to practice using those features </a:t>
            </a:r>
            <a:r>
              <a:rPr lang="en-US" sz="2400" dirty="0">
                <a:latin typeface="+mn-lt"/>
              </a:rPr>
              <a:t>before they are assessed using those tools.</a:t>
            </a:r>
          </a:p>
          <a:p>
            <a:pPr>
              <a:lnSpc>
                <a:spcPct val="160000"/>
              </a:lnSpc>
            </a:pPr>
            <a:endParaRPr lang="en-US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467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1687"/>
            <a:ext cx="10515600" cy="4549830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sz="2000" dirty="0">
                <a:latin typeface="+mn-lt"/>
              </a:rPr>
              <a:t>Technology should not get in the way of learning, and that includes content delivery, interaction, and assessment components of an online course. Learners need time to </a:t>
            </a:r>
            <a:r>
              <a:rPr lang="en-US" sz="2000" dirty="0">
                <a:solidFill>
                  <a:srgbClr val="0070C0"/>
                </a:solidFill>
                <a:latin typeface="+mn-lt"/>
              </a:rPr>
              <a:t>orient themselves to a new technology tool or feature and practice using it as they will be required to in the course</a:t>
            </a:r>
            <a:r>
              <a:rPr lang="en-US" sz="2000" dirty="0">
                <a:latin typeface="+mn-lt"/>
              </a:rPr>
              <a:t> (Hogan, Pressley 1997).</a:t>
            </a:r>
            <a:endParaRPr lang="en-US" sz="1600" dirty="0">
              <a:latin typeface="+mn-lt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sz="2000" dirty="0">
                <a:solidFill>
                  <a:srgbClr val="0070C0"/>
                </a:solidFill>
                <a:latin typeface="+mn-lt"/>
              </a:rPr>
              <a:t>Pace the orientation, practice, and application exercises </a:t>
            </a:r>
            <a:r>
              <a:rPr lang="en-US" sz="2000" dirty="0">
                <a:latin typeface="+mn-lt"/>
              </a:rPr>
              <a:t>in your course so that learners have time to build their skills and troubleshoot any issues that may arise. If they are required to </a:t>
            </a:r>
            <a:r>
              <a:rPr lang="en-US" sz="2000" dirty="0">
                <a:solidFill>
                  <a:srgbClr val="0070C0"/>
                </a:solidFill>
                <a:latin typeface="+mn-lt"/>
              </a:rPr>
              <a:t>master any technology at the very start of the course, be sure to include low-stakes practice assignments</a:t>
            </a:r>
            <a:r>
              <a:rPr lang="en-US" sz="2000" dirty="0">
                <a:latin typeface="+mn-lt"/>
              </a:rPr>
              <a:t>, so that learners can become comfortable and confident in their skill level.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459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934" y="1888771"/>
            <a:ext cx="10207257" cy="47863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Scaffold Technology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84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0BDA75-5EC1-34E5-7D2E-DB886F980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Scaffolding Technology</a:t>
            </a:r>
          </a:p>
        </p:txBody>
      </p:sp>
      <p:graphicFrame>
        <p:nvGraphicFramePr>
          <p:cNvPr id="126" name="Diagram 126">
            <a:extLst>
              <a:ext uri="{FF2B5EF4-FFF2-40B4-BE49-F238E27FC236}">
                <a16:creationId xmlns:a16="http://schemas.microsoft.com/office/drawing/2014/main" id="{719B3DC1-E976-4107-8522-46BCE2C3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952157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84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5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Orientation</a:t>
            </a:r>
          </a:p>
        </p:txBody>
      </p:sp>
      <p:sp useBgFill="1">
        <p:nvSpPr>
          <p:cNvPr id="21" name="Rectangle 17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38576-5223-4859-8508-A59B762DA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00579"/>
            <a:ext cx="3762375" cy="4076383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" sz="2400" dirty="0"/>
              <a:t>Learners need ample time to orient themselves to the new task, content or tools that they will be expected to use.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" sz="2400" dirty="0"/>
              <a:t>We recommend an orientation and overview be included to prepare student to navigate effectively.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049111-6DC7-D929-F490-73BEC372B5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86438" y="2100579"/>
            <a:ext cx="5567362" cy="4076383"/>
          </a:xfrm>
        </p:spPr>
        <p:txBody>
          <a:bodyPr anchor="ctr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Course Tour – show where discussions are located.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Course Tour – point out discussion link in a weekly content area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Weekly Overview video – introduce the use of discussions. Answer “Why are we using discussions?”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Syllabus – discussion expectations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Syllabus – description of discussions, grading process and value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Add discussions to weekly task lists</a:t>
            </a:r>
          </a:p>
        </p:txBody>
      </p:sp>
    </p:spTree>
    <p:extLst>
      <p:ext uri="{BB962C8B-B14F-4D97-AF65-F5344CB8AC3E}">
        <p14:creationId xmlns:p14="http://schemas.microsoft.com/office/powerpoint/2010/main" val="2241204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9C052EA-05E2-403D-965E-52D1BFFA2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C910E-64F5-4C57-B501-46997131C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Modeling</a:t>
            </a: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C1936B8-2FFB-4F78-8388-B8C282B8A5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38576-5223-4859-8508-A59B762DA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4289" y="2235676"/>
            <a:ext cx="4603531" cy="4076383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Learners should be able to read, watch or listen for each step in the task or strategy multiple times. </a:t>
            </a:r>
          </a:p>
          <a:p>
            <a:pPr marL="0" indent="0">
              <a:buNone/>
            </a:pPr>
            <a:endParaRPr lang="en-US" sz="24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Modeling can translate into rubrics, demonstration videos, case studies or examples of previous work. </a:t>
            </a:r>
          </a:p>
          <a:p>
            <a:pPr marL="0" indent="0">
              <a:buNone/>
            </a:pPr>
            <a:endParaRPr lang="en-US" sz="24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" sz="2400" dirty="0">
                <a:ea typeface="+mn-lt"/>
                <a:cs typeface="+mn-lt"/>
              </a:rPr>
              <a:t>Technical modeling includes tutorials and video demonstrations.</a:t>
            </a:r>
            <a:endParaRPr lang="en-US" sz="2400" dirty="0">
              <a:ea typeface="+mn-lt"/>
              <a:cs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F243D3-25B1-640F-2C22-A28463DF0E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6020" y="2100579"/>
            <a:ext cx="5097780" cy="4076383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Rubric for discussion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Example of proficient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Example of not sufficient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How to Post to a Discussion instructions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How to Post to Discussion video</a:t>
            </a:r>
          </a:p>
        </p:txBody>
      </p:sp>
    </p:spTree>
    <p:extLst>
      <p:ext uri="{BB962C8B-B14F-4D97-AF65-F5344CB8AC3E}">
        <p14:creationId xmlns:p14="http://schemas.microsoft.com/office/powerpoint/2010/main" val="3126433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D1BC4B8DD0524D84D8F2F160102399" ma:contentTypeVersion="12" ma:contentTypeDescription="Create a new document." ma:contentTypeScope="" ma:versionID="25ddded948c4587be5e037c8e374de50">
  <xsd:schema xmlns:xsd="http://www.w3.org/2001/XMLSchema" xmlns:xs="http://www.w3.org/2001/XMLSchema" xmlns:p="http://schemas.microsoft.com/office/2006/metadata/properties" xmlns:ns2="79879555-5606-4ab6-8622-5aba78f0e147" xmlns:ns3="412ac464-f6b9-4682-8544-1eb46cd5a97f" targetNamespace="http://schemas.microsoft.com/office/2006/metadata/properties" ma:root="true" ma:fieldsID="382111533cbe779624273346dc993d1c" ns2:_="" ns3:_="">
    <xsd:import namespace="79879555-5606-4ab6-8622-5aba78f0e147"/>
    <xsd:import namespace="412ac464-f6b9-4682-8544-1eb46cd5a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79555-5606-4ab6-8622-5aba78f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ac464-f6b9-4682-8544-1eb46cd5a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30622A-D11F-43E2-82B4-2CAA75DEE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879555-5606-4ab6-8622-5aba78f0e147"/>
    <ds:schemaRef ds:uri="412ac464-f6b9-4682-8544-1eb46cd5a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30F0A3-E252-44DE-9FE2-D5BCCA9A78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1298</TotalTime>
  <Words>673</Words>
  <Application>Microsoft Macintosh PowerPoint</Application>
  <PresentationFormat>Widescreen</PresentationFormat>
  <Paragraphs>79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Corbel</vt:lpstr>
      <vt:lpstr>Office Theme</vt:lpstr>
      <vt:lpstr>Warm-up Exercise</vt:lpstr>
      <vt:lpstr>OSCQR [2-12]</vt:lpstr>
      <vt:lpstr>OSCQR [2-12]</vt:lpstr>
      <vt:lpstr>Part 1</vt:lpstr>
      <vt:lpstr>Part 2</vt:lpstr>
      <vt:lpstr>Practices</vt:lpstr>
      <vt:lpstr>Scaffolding Technology</vt:lpstr>
      <vt:lpstr>Orientation</vt:lpstr>
      <vt:lpstr>Modeling</vt:lpstr>
      <vt:lpstr>Practice, Practice, Practice</vt:lpstr>
      <vt:lpstr>Application</vt:lpstr>
      <vt:lpstr>PowerPoint Presentation</vt:lpstr>
      <vt:lpstr>Resources</vt:lpstr>
      <vt:lpstr>Request a Course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37</cp:revision>
  <dcterms:created xsi:type="dcterms:W3CDTF">2019-10-09T18:50:38Z</dcterms:created>
  <dcterms:modified xsi:type="dcterms:W3CDTF">2022-10-13T20:51:45Z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