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3" r:id="rId4"/>
  </p:sldMasterIdLst>
  <p:notesMasterIdLst>
    <p:notesMasterId r:id="rId16"/>
  </p:notesMasterIdLst>
  <p:sldIdLst>
    <p:sldId id="256" r:id="rId5"/>
    <p:sldId id="264" r:id="rId6"/>
    <p:sldId id="265" r:id="rId7"/>
    <p:sldId id="340" r:id="rId8"/>
    <p:sldId id="266" r:id="rId9"/>
    <p:sldId id="314" r:id="rId10"/>
    <p:sldId id="309" r:id="rId11"/>
    <p:sldId id="327" r:id="rId12"/>
    <p:sldId id="339" r:id="rId13"/>
    <p:sldId id="280" r:id="rId14"/>
    <p:sldId id="262"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F6A"/>
    <a:srgbClr val="80CDCB"/>
    <a:srgbClr val="B7CD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818"/>
    <p:restoredTop sz="96197"/>
  </p:normalViewPr>
  <p:slideViewPr>
    <p:cSldViewPr snapToGrid="0" snapToObjects="1">
      <p:cViewPr varScale="1">
        <p:scale>
          <a:sx n="106" d="100"/>
          <a:sy n="106" d="100"/>
        </p:scale>
        <p:origin x="200" y="4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BD4757-7711-1E49-B6A0-EE7197C712BF}"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US"/>
        </a:p>
      </dgm:t>
    </dgm:pt>
    <dgm:pt modelId="{CE3DBE47-D800-2344-B005-5F653F45C591}">
      <dgm:prSet/>
      <dgm:spPr/>
      <dgm:t>
        <a:bodyPr/>
        <a:lstStyle/>
        <a:p>
          <a:r>
            <a:rPr lang="en-US" dirty="0"/>
            <a:t>Find the areas where students get it wrong</a:t>
          </a:r>
        </a:p>
      </dgm:t>
    </dgm:pt>
    <dgm:pt modelId="{88C02247-11B9-D241-ADA6-0D5CFDCEB24C}" type="parTrans" cxnId="{4C32A540-76DC-CB40-BBF6-DB3505A87E17}">
      <dgm:prSet/>
      <dgm:spPr/>
      <dgm:t>
        <a:bodyPr/>
        <a:lstStyle/>
        <a:p>
          <a:endParaRPr lang="en-US"/>
        </a:p>
      </dgm:t>
    </dgm:pt>
    <dgm:pt modelId="{3B14962D-E94F-7644-81CD-C5ABBE37598B}" type="sibTrans" cxnId="{4C32A540-76DC-CB40-BBF6-DB3505A87E17}">
      <dgm:prSet/>
      <dgm:spPr/>
      <dgm:t>
        <a:bodyPr/>
        <a:lstStyle/>
        <a:p>
          <a:endParaRPr lang="en-US"/>
        </a:p>
      </dgm:t>
    </dgm:pt>
    <dgm:pt modelId="{0035220E-93CF-4F4F-A715-AD6063CFFFD3}">
      <dgm:prSet/>
      <dgm:spPr/>
      <dgm:t>
        <a:bodyPr/>
        <a:lstStyle/>
        <a:p>
          <a:r>
            <a:rPr lang="en-US" dirty="0"/>
            <a:t>Provide insufficient as well as sufficient</a:t>
          </a:r>
        </a:p>
      </dgm:t>
    </dgm:pt>
    <dgm:pt modelId="{8A2837D2-6B4F-AD47-BD4A-EF8B2ED90FC6}" type="parTrans" cxnId="{250CE2AD-013B-D642-B1F2-4D770D7837C2}">
      <dgm:prSet/>
      <dgm:spPr/>
      <dgm:t>
        <a:bodyPr/>
        <a:lstStyle/>
        <a:p>
          <a:endParaRPr lang="en-US"/>
        </a:p>
      </dgm:t>
    </dgm:pt>
    <dgm:pt modelId="{043E9D90-E42E-C040-96D6-744814ED47B0}" type="sibTrans" cxnId="{250CE2AD-013B-D642-B1F2-4D770D7837C2}">
      <dgm:prSet/>
      <dgm:spPr/>
      <dgm:t>
        <a:bodyPr/>
        <a:lstStyle/>
        <a:p>
          <a:endParaRPr lang="en-US"/>
        </a:p>
      </dgm:t>
    </dgm:pt>
    <dgm:pt modelId="{FEB020BB-1B36-5342-BB64-B195363F28E1}">
      <dgm:prSet/>
      <dgm:spPr/>
      <dgm:t>
        <a:bodyPr/>
        <a:lstStyle/>
        <a:p>
          <a:r>
            <a:rPr lang="en-US" dirty="0"/>
            <a:t>Provide annotated examples</a:t>
          </a:r>
        </a:p>
      </dgm:t>
    </dgm:pt>
    <dgm:pt modelId="{59D34604-D837-A049-9E31-0D310D50C6B7}" type="parTrans" cxnId="{24828091-AF82-7444-9E4C-CB5D45023590}">
      <dgm:prSet/>
      <dgm:spPr/>
      <dgm:t>
        <a:bodyPr/>
        <a:lstStyle/>
        <a:p>
          <a:endParaRPr lang="en-US"/>
        </a:p>
      </dgm:t>
    </dgm:pt>
    <dgm:pt modelId="{3F7A6D4B-1D20-5540-8C84-B011F57A78B2}" type="sibTrans" cxnId="{24828091-AF82-7444-9E4C-CB5D45023590}">
      <dgm:prSet/>
      <dgm:spPr/>
      <dgm:t>
        <a:bodyPr/>
        <a:lstStyle/>
        <a:p>
          <a:endParaRPr lang="en-US"/>
        </a:p>
      </dgm:t>
    </dgm:pt>
    <dgm:pt modelId="{5342937D-152A-4644-A040-EBB59604B08F}" type="pres">
      <dgm:prSet presAssocID="{50BD4757-7711-1E49-B6A0-EE7197C712BF}" presName="linear" presStyleCnt="0">
        <dgm:presLayoutVars>
          <dgm:dir/>
          <dgm:animLvl val="lvl"/>
          <dgm:resizeHandles val="exact"/>
        </dgm:presLayoutVars>
      </dgm:prSet>
      <dgm:spPr/>
    </dgm:pt>
    <dgm:pt modelId="{6D43E705-7FF8-5B4F-ADA4-9936F3FE359A}" type="pres">
      <dgm:prSet presAssocID="{CE3DBE47-D800-2344-B005-5F653F45C591}" presName="parentLin" presStyleCnt="0"/>
      <dgm:spPr/>
    </dgm:pt>
    <dgm:pt modelId="{CEB63946-EFAB-F948-A6F9-9EBB2CBD453F}" type="pres">
      <dgm:prSet presAssocID="{CE3DBE47-D800-2344-B005-5F653F45C591}" presName="parentLeftMargin" presStyleLbl="node1" presStyleIdx="0" presStyleCnt="3"/>
      <dgm:spPr/>
    </dgm:pt>
    <dgm:pt modelId="{9C45823A-FD94-1942-A342-2E6FB62F19FE}" type="pres">
      <dgm:prSet presAssocID="{CE3DBE47-D800-2344-B005-5F653F45C591}" presName="parentText" presStyleLbl="node1" presStyleIdx="0" presStyleCnt="3">
        <dgm:presLayoutVars>
          <dgm:chMax val="0"/>
          <dgm:bulletEnabled val="1"/>
        </dgm:presLayoutVars>
      </dgm:prSet>
      <dgm:spPr/>
    </dgm:pt>
    <dgm:pt modelId="{C65B7B2B-52B9-E74C-83C1-BE9EBFBA2B73}" type="pres">
      <dgm:prSet presAssocID="{CE3DBE47-D800-2344-B005-5F653F45C591}" presName="negativeSpace" presStyleCnt="0"/>
      <dgm:spPr/>
    </dgm:pt>
    <dgm:pt modelId="{E77818E5-62A4-E746-9D93-E85DC55DB420}" type="pres">
      <dgm:prSet presAssocID="{CE3DBE47-D800-2344-B005-5F653F45C591}" presName="childText" presStyleLbl="conFgAcc1" presStyleIdx="0" presStyleCnt="3">
        <dgm:presLayoutVars>
          <dgm:bulletEnabled val="1"/>
        </dgm:presLayoutVars>
      </dgm:prSet>
      <dgm:spPr/>
    </dgm:pt>
    <dgm:pt modelId="{47B68CDB-B1F4-F445-A3D7-B040A18D98D2}" type="pres">
      <dgm:prSet presAssocID="{3B14962D-E94F-7644-81CD-C5ABBE37598B}" presName="spaceBetweenRectangles" presStyleCnt="0"/>
      <dgm:spPr/>
    </dgm:pt>
    <dgm:pt modelId="{7376DB1A-1557-AB48-88AF-BE4CA7EF028A}" type="pres">
      <dgm:prSet presAssocID="{0035220E-93CF-4F4F-A715-AD6063CFFFD3}" presName="parentLin" presStyleCnt="0"/>
      <dgm:spPr/>
    </dgm:pt>
    <dgm:pt modelId="{19EBC2DA-D2EB-174C-BCC9-DBC1C976CBE0}" type="pres">
      <dgm:prSet presAssocID="{0035220E-93CF-4F4F-A715-AD6063CFFFD3}" presName="parentLeftMargin" presStyleLbl="node1" presStyleIdx="0" presStyleCnt="3"/>
      <dgm:spPr/>
    </dgm:pt>
    <dgm:pt modelId="{5711B9D6-C5B9-7649-A4E8-510B122702C6}" type="pres">
      <dgm:prSet presAssocID="{0035220E-93CF-4F4F-A715-AD6063CFFFD3}" presName="parentText" presStyleLbl="node1" presStyleIdx="1" presStyleCnt="3">
        <dgm:presLayoutVars>
          <dgm:chMax val="0"/>
          <dgm:bulletEnabled val="1"/>
        </dgm:presLayoutVars>
      </dgm:prSet>
      <dgm:spPr/>
    </dgm:pt>
    <dgm:pt modelId="{AFB4B241-7D94-1B4D-B010-F2310C4887DB}" type="pres">
      <dgm:prSet presAssocID="{0035220E-93CF-4F4F-A715-AD6063CFFFD3}" presName="negativeSpace" presStyleCnt="0"/>
      <dgm:spPr/>
    </dgm:pt>
    <dgm:pt modelId="{E12D4536-3901-4E42-93E4-ED2A6D1CAD3B}" type="pres">
      <dgm:prSet presAssocID="{0035220E-93CF-4F4F-A715-AD6063CFFFD3}" presName="childText" presStyleLbl="conFgAcc1" presStyleIdx="1" presStyleCnt="3">
        <dgm:presLayoutVars>
          <dgm:bulletEnabled val="1"/>
        </dgm:presLayoutVars>
      </dgm:prSet>
      <dgm:spPr/>
    </dgm:pt>
    <dgm:pt modelId="{52A0B389-B3BB-4F42-BF18-9F6D998CB523}" type="pres">
      <dgm:prSet presAssocID="{043E9D90-E42E-C040-96D6-744814ED47B0}" presName="spaceBetweenRectangles" presStyleCnt="0"/>
      <dgm:spPr/>
    </dgm:pt>
    <dgm:pt modelId="{83139C92-6E85-6C4B-922A-56C897E2C63C}" type="pres">
      <dgm:prSet presAssocID="{FEB020BB-1B36-5342-BB64-B195363F28E1}" presName="parentLin" presStyleCnt="0"/>
      <dgm:spPr/>
    </dgm:pt>
    <dgm:pt modelId="{61B4F768-EDC8-5747-A565-3C8C0C7EBA7D}" type="pres">
      <dgm:prSet presAssocID="{FEB020BB-1B36-5342-BB64-B195363F28E1}" presName="parentLeftMargin" presStyleLbl="node1" presStyleIdx="1" presStyleCnt="3"/>
      <dgm:spPr/>
    </dgm:pt>
    <dgm:pt modelId="{DF36A67C-1038-354E-B904-E3C7ACB5B709}" type="pres">
      <dgm:prSet presAssocID="{FEB020BB-1B36-5342-BB64-B195363F28E1}" presName="parentText" presStyleLbl="node1" presStyleIdx="2" presStyleCnt="3">
        <dgm:presLayoutVars>
          <dgm:chMax val="0"/>
          <dgm:bulletEnabled val="1"/>
        </dgm:presLayoutVars>
      </dgm:prSet>
      <dgm:spPr/>
    </dgm:pt>
    <dgm:pt modelId="{5AEE605E-0C6F-1048-AB99-09462200154B}" type="pres">
      <dgm:prSet presAssocID="{FEB020BB-1B36-5342-BB64-B195363F28E1}" presName="negativeSpace" presStyleCnt="0"/>
      <dgm:spPr/>
    </dgm:pt>
    <dgm:pt modelId="{08B0E9D2-541B-6B47-AF0E-2ADA460ACF8E}" type="pres">
      <dgm:prSet presAssocID="{FEB020BB-1B36-5342-BB64-B195363F28E1}" presName="childText" presStyleLbl="conFgAcc1" presStyleIdx="2" presStyleCnt="3">
        <dgm:presLayoutVars>
          <dgm:bulletEnabled val="1"/>
        </dgm:presLayoutVars>
      </dgm:prSet>
      <dgm:spPr/>
    </dgm:pt>
  </dgm:ptLst>
  <dgm:cxnLst>
    <dgm:cxn modelId="{55CAE406-F854-8641-A755-3F40A0B531AF}" type="presOf" srcId="{FEB020BB-1B36-5342-BB64-B195363F28E1}" destId="{DF36A67C-1038-354E-B904-E3C7ACB5B709}" srcOrd="1" destOrd="0" presId="urn:microsoft.com/office/officeart/2005/8/layout/list1"/>
    <dgm:cxn modelId="{9FC21F2A-9BC7-9B48-AD4D-201B118D7854}" type="presOf" srcId="{CE3DBE47-D800-2344-B005-5F653F45C591}" destId="{CEB63946-EFAB-F948-A6F9-9EBB2CBD453F}" srcOrd="0" destOrd="0" presId="urn:microsoft.com/office/officeart/2005/8/layout/list1"/>
    <dgm:cxn modelId="{4C32A540-76DC-CB40-BBF6-DB3505A87E17}" srcId="{50BD4757-7711-1E49-B6A0-EE7197C712BF}" destId="{CE3DBE47-D800-2344-B005-5F653F45C591}" srcOrd="0" destOrd="0" parTransId="{88C02247-11B9-D241-ADA6-0D5CFDCEB24C}" sibTransId="{3B14962D-E94F-7644-81CD-C5ABBE37598B}"/>
    <dgm:cxn modelId="{00B41484-A55B-F04D-877B-3403E22C7358}" type="presOf" srcId="{50BD4757-7711-1E49-B6A0-EE7197C712BF}" destId="{5342937D-152A-4644-A040-EBB59604B08F}" srcOrd="0" destOrd="0" presId="urn:microsoft.com/office/officeart/2005/8/layout/list1"/>
    <dgm:cxn modelId="{24828091-AF82-7444-9E4C-CB5D45023590}" srcId="{50BD4757-7711-1E49-B6A0-EE7197C712BF}" destId="{FEB020BB-1B36-5342-BB64-B195363F28E1}" srcOrd="2" destOrd="0" parTransId="{59D34604-D837-A049-9E31-0D310D50C6B7}" sibTransId="{3F7A6D4B-1D20-5540-8C84-B011F57A78B2}"/>
    <dgm:cxn modelId="{6A032A9F-6BDC-E149-A03C-499DE6935AC7}" type="presOf" srcId="{0035220E-93CF-4F4F-A715-AD6063CFFFD3}" destId="{5711B9D6-C5B9-7649-A4E8-510B122702C6}" srcOrd="1" destOrd="0" presId="urn:microsoft.com/office/officeart/2005/8/layout/list1"/>
    <dgm:cxn modelId="{C469D6A4-CA4A-724B-AA5B-30A9A7C7A561}" type="presOf" srcId="{FEB020BB-1B36-5342-BB64-B195363F28E1}" destId="{61B4F768-EDC8-5747-A565-3C8C0C7EBA7D}" srcOrd="0" destOrd="0" presId="urn:microsoft.com/office/officeart/2005/8/layout/list1"/>
    <dgm:cxn modelId="{250CE2AD-013B-D642-B1F2-4D770D7837C2}" srcId="{50BD4757-7711-1E49-B6A0-EE7197C712BF}" destId="{0035220E-93CF-4F4F-A715-AD6063CFFFD3}" srcOrd="1" destOrd="0" parTransId="{8A2837D2-6B4F-AD47-BD4A-EF8B2ED90FC6}" sibTransId="{043E9D90-E42E-C040-96D6-744814ED47B0}"/>
    <dgm:cxn modelId="{A56D0EB2-66FF-DF43-AF3E-31C67EFFB1BF}" type="presOf" srcId="{0035220E-93CF-4F4F-A715-AD6063CFFFD3}" destId="{19EBC2DA-D2EB-174C-BCC9-DBC1C976CBE0}" srcOrd="0" destOrd="0" presId="urn:microsoft.com/office/officeart/2005/8/layout/list1"/>
    <dgm:cxn modelId="{904AB3B2-864F-0D48-BB92-855722DB0E7A}" type="presOf" srcId="{CE3DBE47-D800-2344-B005-5F653F45C591}" destId="{9C45823A-FD94-1942-A342-2E6FB62F19FE}" srcOrd="1" destOrd="0" presId="urn:microsoft.com/office/officeart/2005/8/layout/list1"/>
    <dgm:cxn modelId="{151A2FAB-48B9-2A47-BF72-397AC400877B}" type="presParOf" srcId="{5342937D-152A-4644-A040-EBB59604B08F}" destId="{6D43E705-7FF8-5B4F-ADA4-9936F3FE359A}" srcOrd="0" destOrd="0" presId="urn:microsoft.com/office/officeart/2005/8/layout/list1"/>
    <dgm:cxn modelId="{9E8C055F-CE4E-F64D-8CDB-25045109C38F}" type="presParOf" srcId="{6D43E705-7FF8-5B4F-ADA4-9936F3FE359A}" destId="{CEB63946-EFAB-F948-A6F9-9EBB2CBD453F}" srcOrd="0" destOrd="0" presId="urn:microsoft.com/office/officeart/2005/8/layout/list1"/>
    <dgm:cxn modelId="{D46EF065-526F-3D42-8AC9-AD3642004CFC}" type="presParOf" srcId="{6D43E705-7FF8-5B4F-ADA4-9936F3FE359A}" destId="{9C45823A-FD94-1942-A342-2E6FB62F19FE}" srcOrd="1" destOrd="0" presId="urn:microsoft.com/office/officeart/2005/8/layout/list1"/>
    <dgm:cxn modelId="{2E09E3D9-A87B-074D-B3A4-94A5F94730EA}" type="presParOf" srcId="{5342937D-152A-4644-A040-EBB59604B08F}" destId="{C65B7B2B-52B9-E74C-83C1-BE9EBFBA2B73}" srcOrd="1" destOrd="0" presId="urn:microsoft.com/office/officeart/2005/8/layout/list1"/>
    <dgm:cxn modelId="{2F0D7E57-D2E3-644C-A6BD-DA56487FE728}" type="presParOf" srcId="{5342937D-152A-4644-A040-EBB59604B08F}" destId="{E77818E5-62A4-E746-9D93-E85DC55DB420}" srcOrd="2" destOrd="0" presId="urn:microsoft.com/office/officeart/2005/8/layout/list1"/>
    <dgm:cxn modelId="{F293C00B-AC1A-964A-A77C-4154B25412F4}" type="presParOf" srcId="{5342937D-152A-4644-A040-EBB59604B08F}" destId="{47B68CDB-B1F4-F445-A3D7-B040A18D98D2}" srcOrd="3" destOrd="0" presId="urn:microsoft.com/office/officeart/2005/8/layout/list1"/>
    <dgm:cxn modelId="{890820D3-3E1F-604F-B86D-345824046D12}" type="presParOf" srcId="{5342937D-152A-4644-A040-EBB59604B08F}" destId="{7376DB1A-1557-AB48-88AF-BE4CA7EF028A}" srcOrd="4" destOrd="0" presId="urn:microsoft.com/office/officeart/2005/8/layout/list1"/>
    <dgm:cxn modelId="{7FE1D81B-E51D-E448-9A3B-383009871F88}" type="presParOf" srcId="{7376DB1A-1557-AB48-88AF-BE4CA7EF028A}" destId="{19EBC2DA-D2EB-174C-BCC9-DBC1C976CBE0}" srcOrd="0" destOrd="0" presId="urn:microsoft.com/office/officeart/2005/8/layout/list1"/>
    <dgm:cxn modelId="{F1ECBB26-455D-074C-A7A1-C7A70747C5BF}" type="presParOf" srcId="{7376DB1A-1557-AB48-88AF-BE4CA7EF028A}" destId="{5711B9D6-C5B9-7649-A4E8-510B122702C6}" srcOrd="1" destOrd="0" presId="urn:microsoft.com/office/officeart/2005/8/layout/list1"/>
    <dgm:cxn modelId="{A89D8A3C-D67E-834A-8499-9CC51AD5E552}" type="presParOf" srcId="{5342937D-152A-4644-A040-EBB59604B08F}" destId="{AFB4B241-7D94-1B4D-B010-F2310C4887DB}" srcOrd="5" destOrd="0" presId="urn:microsoft.com/office/officeart/2005/8/layout/list1"/>
    <dgm:cxn modelId="{B46F9D04-2894-2A44-A86B-86F17FFA71B1}" type="presParOf" srcId="{5342937D-152A-4644-A040-EBB59604B08F}" destId="{E12D4536-3901-4E42-93E4-ED2A6D1CAD3B}" srcOrd="6" destOrd="0" presId="urn:microsoft.com/office/officeart/2005/8/layout/list1"/>
    <dgm:cxn modelId="{7D3DB509-C855-CF46-87EB-4D7FE0F37F24}" type="presParOf" srcId="{5342937D-152A-4644-A040-EBB59604B08F}" destId="{52A0B389-B3BB-4F42-BF18-9F6D998CB523}" srcOrd="7" destOrd="0" presId="urn:microsoft.com/office/officeart/2005/8/layout/list1"/>
    <dgm:cxn modelId="{6BE5CE8A-37B1-6C40-B715-50B8A7DC5EEA}" type="presParOf" srcId="{5342937D-152A-4644-A040-EBB59604B08F}" destId="{83139C92-6E85-6C4B-922A-56C897E2C63C}" srcOrd="8" destOrd="0" presId="urn:microsoft.com/office/officeart/2005/8/layout/list1"/>
    <dgm:cxn modelId="{8EB00E64-C792-2845-B794-D401AB9404DB}" type="presParOf" srcId="{83139C92-6E85-6C4B-922A-56C897E2C63C}" destId="{61B4F768-EDC8-5747-A565-3C8C0C7EBA7D}" srcOrd="0" destOrd="0" presId="urn:microsoft.com/office/officeart/2005/8/layout/list1"/>
    <dgm:cxn modelId="{72F6123F-AB71-4945-A18C-A63B1C2121CB}" type="presParOf" srcId="{83139C92-6E85-6C4B-922A-56C897E2C63C}" destId="{DF36A67C-1038-354E-B904-E3C7ACB5B709}" srcOrd="1" destOrd="0" presId="urn:microsoft.com/office/officeart/2005/8/layout/list1"/>
    <dgm:cxn modelId="{7391F9C4-F881-EF4C-8EA4-1AEF4A600ABD}" type="presParOf" srcId="{5342937D-152A-4644-A040-EBB59604B08F}" destId="{5AEE605E-0C6F-1048-AB99-09462200154B}" srcOrd="9" destOrd="0" presId="urn:microsoft.com/office/officeart/2005/8/layout/list1"/>
    <dgm:cxn modelId="{C9C71EAF-AEBB-3D4F-8AFA-9B38C5162617}" type="presParOf" srcId="{5342937D-152A-4644-A040-EBB59604B08F}" destId="{08B0E9D2-541B-6B47-AF0E-2ADA460ACF8E}"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7818E5-62A4-E746-9D93-E85DC55DB420}">
      <dsp:nvSpPr>
        <dsp:cNvPr id="0" name=""/>
        <dsp:cNvSpPr/>
      </dsp:nvSpPr>
      <dsp:spPr>
        <a:xfrm>
          <a:off x="0" y="1807050"/>
          <a:ext cx="6900512" cy="4788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C45823A-FD94-1942-A342-2E6FB62F19FE}">
      <dsp:nvSpPr>
        <dsp:cNvPr id="0" name=""/>
        <dsp:cNvSpPr/>
      </dsp:nvSpPr>
      <dsp:spPr>
        <a:xfrm>
          <a:off x="345025" y="1526610"/>
          <a:ext cx="4830358" cy="56088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844550">
            <a:lnSpc>
              <a:spcPct val="90000"/>
            </a:lnSpc>
            <a:spcBef>
              <a:spcPct val="0"/>
            </a:spcBef>
            <a:spcAft>
              <a:spcPct val="35000"/>
            </a:spcAft>
            <a:buNone/>
          </a:pPr>
          <a:r>
            <a:rPr lang="en-US" sz="1900" kern="1200" dirty="0"/>
            <a:t>Find the areas where students get it wrong</a:t>
          </a:r>
        </a:p>
      </dsp:txBody>
      <dsp:txXfrm>
        <a:off x="372405" y="1553990"/>
        <a:ext cx="4775598" cy="506120"/>
      </dsp:txXfrm>
    </dsp:sp>
    <dsp:sp modelId="{E12D4536-3901-4E42-93E4-ED2A6D1CAD3B}">
      <dsp:nvSpPr>
        <dsp:cNvPr id="0" name=""/>
        <dsp:cNvSpPr/>
      </dsp:nvSpPr>
      <dsp:spPr>
        <a:xfrm>
          <a:off x="0" y="2668890"/>
          <a:ext cx="6900512" cy="4788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711B9D6-C5B9-7649-A4E8-510B122702C6}">
      <dsp:nvSpPr>
        <dsp:cNvPr id="0" name=""/>
        <dsp:cNvSpPr/>
      </dsp:nvSpPr>
      <dsp:spPr>
        <a:xfrm>
          <a:off x="345025" y="2388450"/>
          <a:ext cx="4830358" cy="56088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844550">
            <a:lnSpc>
              <a:spcPct val="90000"/>
            </a:lnSpc>
            <a:spcBef>
              <a:spcPct val="0"/>
            </a:spcBef>
            <a:spcAft>
              <a:spcPct val="35000"/>
            </a:spcAft>
            <a:buNone/>
          </a:pPr>
          <a:r>
            <a:rPr lang="en-US" sz="1900" kern="1200" dirty="0"/>
            <a:t>Provide insufficient as well as sufficient</a:t>
          </a:r>
        </a:p>
      </dsp:txBody>
      <dsp:txXfrm>
        <a:off x="372405" y="2415830"/>
        <a:ext cx="4775598" cy="506120"/>
      </dsp:txXfrm>
    </dsp:sp>
    <dsp:sp modelId="{08B0E9D2-541B-6B47-AF0E-2ADA460ACF8E}">
      <dsp:nvSpPr>
        <dsp:cNvPr id="0" name=""/>
        <dsp:cNvSpPr/>
      </dsp:nvSpPr>
      <dsp:spPr>
        <a:xfrm>
          <a:off x="0" y="3530730"/>
          <a:ext cx="6900512" cy="4788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F36A67C-1038-354E-B904-E3C7ACB5B709}">
      <dsp:nvSpPr>
        <dsp:cNvPr id="0" name=""/>
        <dsp:cNvSpPr/>
      </dsp:nvSpPr>
      <dsp:spPr>
        <a:xfrm>
          <a:off x="345025" y="3250290"/>
          <a:ext cx="4830358" cy="56088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844550">
            <a:lnSpc>
              <a:spcPct val="90000"/>
            </a:lnSpc>
            <a:spcBef>
              <a:spcPct val="0"/>
            </a:spcBef>
            <a:spcAft>
              <a:spcPct val="35000"/>
            </a:spcAft>
            <a:buNone/>
          </a:pPr>
          <a:r>
            <a:rPr lang="en-US" sz="1900" kern="1200" dirty="0"/>
            <a:t>Provide annotated examples</a:t>
          </a:r>
        </a:p>
      </dsp:txBody>
      <dsp:txXfrm>
        <a:off x="372405" y="3277670"/>
        <a:ext cx="4775598" cy="50612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A9D92B-F8B1-7349-ADA9-1241E106E51C}" type="datetimeFigureOut">
              <a:rPr lang="en-US" smtClean="0"/>
              <a:t>12/8/22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23B613-C992-5E44-8DE6-FFD9617C7082}" type="slidenum">
              <a:rPr lang="en-US" smtClean="0"/>
              <a:t>‹#›</a:t>
            </a:fld>
            <a:endParaRPr lang="en-US"/>
          </a:p>
        </p:txBody>
      </p:sp>
    </p:spTree>
    <p:extLst>
      <p:ext uri="{BB962C8B-B14F-4D97-AF65-F5344CB8AC3E}">
        <p14:creationId xmlns:p14="http://schemas.microsoft.com/office/powerpoint/2010/main" val="1872766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cs typeface="Calibri"/>
            </a:endParaRPr>
          </a:p>
        </p:txBody>
      </p:sp>
      <p:sp>
        <p:nvSpPr>
          <p:cNvPr id="4" name="Slide Number Placeholder 3"/>
          <p:cNvSpPr>
            <a:spLocks noGrp="1"/>
          </p:cNvSpPr>
          <p:nvPr>
            <p:ph type="sldNum" sz="quarter" idx="5"/>
          </p:nvPr>
        </p:nvSpPr>
        <p:spPr/>
        <p:txBody>
          <a:bodyPr/>
          <a:lstStyle/>
          <a:p>
            <a:fld id="{69FAA344-9A21-4FA3-AC02-7406FB7AD492}" type="slidenum">
              <a:rPr lang="en-US"/>
              <a:t>7</a:t>
            </a:fld>
            <a:endParaRPr lang="en-US"/>
          </a:p>
        </p:txBody>
      </p:sp>
    </p:spTree>
    <p:extLst>
      <p:ext uri="{BB962C8B-B14F-4D97-AF65-F5344CB8AC3E}">
        <p14:creationId xmlns:p14="http://schemas.microsoft.com/office/powerpoint/2010/main" val="2057780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3623E9-4CDE-0E3A-A800-7D89CA8953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78E7D89-1A0F-9BCC-F823-EC61595AA3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B52BA75-B664-EF94-F4BD-36C07E47F4B7}"/>
              </a:ext>
            </a:extLst>
          </p:cNvPr>
          <p:cNvSpPr>
            <a:spLocks noGrp="1"/>
          </p:cNvSpPr>
          <p:nvPr>
            <p:ph type="dt" sz="half" idx="10"/>
          </p:nvPr>
        </p:nvSpPr>
        <p:spPr/>
        <p:txBody>
          <a:bodyPr/>
          <a:lstStyle/>
          <a:p>
            <a:fld id="{C8582499-44D5-E04C-90C7-ADE8DBAC3913}" type="datetimeFigureOut">
              <a:rPr lang="en-US" smtClean="0"/>
              <a:t>12/8/22</a:t>
            </a:fld>
            <a:endParaRPr lang="en-US"/>
          </a:p>
        </p:txBody>
      </p:sp>
      <p:sp>
        <p:nvSpPr>
          <p:cNvPr id="5" name="Footer Placeholder 4">
            <a:extLst>
              <a:ext uri="{FF2B5EF4-FFF2-40B4-BE49-F238E27FC236}">
                <a16:creationId xmlns:a16="http://schemas.microsoft.com/office/drawing/2014/main" id="{8327BBF2-CCF7-4873-8831-B920DAC613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5BFE67-C4F3-0BE1-2EAD-D8ABE11640E3}"/>
              </a:ext>
            </a:extLst>
          </p:cNvPr>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28761165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92BEA-04ED-F915-FACA-D18A66CFFB3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F35BEA9-283B-F5C4-6059-63D6457E00F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8BF3230-77DA-65BD-1C0A-C0625ECF08E5}"/>
              </a:ext>
            </a:extLst>
          </p:cNvPr>
          <p:cNvSpPr>
            <a:spLocks noGrp="1"/>
          </p:cNvSpPr>
          <p:nvPr>
            <p:ph type="dt" sz="half" idx="10"/>
          </p:nvPr>
        </p:nvSpPr>
        <p:spPr/>
        <p:txBody>
          <a:bodyPr/>
          <a:lstStyle/>
          <a:p>
            <a:fld id="{C8582499-44D5-E04C-90C7-ADE8DBAC3913}" type="datetimeFigureOut">
              <a:rPr lang="en-US" smtClean="0"/>
              <a:t>12/8/22</a:t>
            </a:fld>
            <a:endParaRPr lang="en-US"/>
          </a:p>
        </p:txBody>
      </p:sp>
      <p:sp>
        <p:nvSpPr>
          <p:cNvPr id="5" name="Footer Placeholder 4">
            <a:extLst>
              <a:ext uri="{FF2B5EF4-FFF2-40B4-BE49-F238E27FC236}">
                <a16:creationId xmlns:a16="http://schemas.microsoft.com/office/drawing/2014/main" id="{FA6FDCD6-2E4E-E767-A4E6-E0017E7270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2C7391-0933-8A2E-16EF-1E9F5AB870A3}"/>
              </a:ext>
            </a:extLst>
          </p:cNvPr>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3026123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E603EFC-CBB1-64D9-1D27-AF3D21C5F51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BEE466-E189-637D-B532-96EAD7ED9E7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606AB5-156C-60FD-B712-C8ED76694C91}"/>
              </a:ext>
            </a:extLst>
          </p:cNvPr>
          <p:cNvSpPr>
            <a:spLocks noGrp="1"/>
          </p:cNvSpPr>
          <p:nvPr>
            <p:ph type="dt" sz="half" idx="10"/>
          </p:nvPr>
        </p:nvSpPr>
        <p:spPr/>
        <p:txBody>
          <a:bodyPr/>
          <a:lstStyle/>
          <a:p>
            <a:fld id="{C8582499-44D5-E04C-90C7-ADE8DBAC3913}" type="datetimeFigureOut">
              <a:rPr lang="en-US" smtClean="0"/>
              <a:t>12/8/22</a:t>
            </a:fld>
            <a:endParaRPr lang="en-US"/>
          </a:p>
        </p:txBody>
      </p:sp>
      <p:sp>
        <p:nvSpPr>
          <p:cNvPr id="5" name="Footer Placeholder 4">
            <a:extLst>
              <a:ext uri="{FF2B5EF4-FFF2-40B4-BE49-F238E27FC236}">
                <a16:creationId xmlns:a16="http://schemas.microsoft.com/office/drawing/2014/main" id="{F121342D-DB34-FB15-58FF-C06CE0E1D6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C8A753-9B5D-EF3D-CB89-1E85D574F5CD}"/>
              </a:ext>
            </a:extLst>
          </p:cNvPr>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1616716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FBF57B-8F46-112F-4AB5-D4A0D3D2275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E8E7B8C-0BA0-B634-A8CC-B0F8DE6605B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81B724-B5D7-9DB6-E7AD-072D19BB42AD}"/>
              </a:ext>
            </a:extLst>
          </p:cNvPr>
          <p:cNvSpPr>
            <a:spLocks noGrp="1"/>
          </p:cNvSpPr>
          <p:nvPr>
            <p:ph type="dt" sz="half" idx="10"/>
          </p:nvPr>
        </p:nvSpPr>
        <p:spPr/>
        <p:txBody>
          <a:bodyPr/>
          <a:lstStyle/>
          <a:p>
            <a:fld id="{C8582499-44D5-E04C-90C7-ADE8DBAC3913}" type="datetimeFigureOut">
              <a:rPr lang="en-US" smtClean="0"/>
              <a:t>12/8/22</a:t>
            </a:fld>
            <a:endParaRPr lang="en-US"/>
          </a:p>
        </p:txBody>
      </p:sp>
      <p:sp>
        <p:nvSpPr>
          <p:cNvPr id="5" name="Footer Placeholder 4">
            <a:extLst>
              <a:ext uri="{FF2B5EF4-FFF2-40B4-BE49-F238E27FC236}">
                <a16:creationId xmlns:a16="http://schemas.microsoft.com/office/drawing/2014/main" id="{FB623F97-DC1A-7DED-ECAC-2C3F1BAA32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77794C-E072-32F6-45E6-29D1316B303E}"/>
              </a:ext>
            </a:extLst>
          </p:cNvPr>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1628071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69602-3951-0333-6948-76DF7E9463C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8CAC101-B528-B4C3-5BF1-17D25D0C247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013A97E-CBE3-B5FD-92E6-996BA393D61D}"/>
              </a:ext>
            </a:extLst>
          </p:cNvPr>
          <p:cNvSpPr>
            <a:spLocks noGrp="1"/>
          </p:cNvSpPr>
          <p:nvPr>
            <p:ph type="dt" sz="half" idx="10"/>
          </p:nvPr>
        </p:nvSpPr>
        <p:spPr/>
        <p:txBody>
          <a:bodyPr/>
          <a:lstStyle/>
          <a:p>
            <a:fld id="{C8582499-44D5-E04C-90C7-ADE8DBAC3913}" type="datetimeFigureOut">
              <a:rPr lang="en-US" smtClean="0"/>
              <a:t>12/8/22</a:t>
            </a:fld>
            <a:endParaRPr lang="en-US"/>
          </a:p>
        </p:txBody>
      </p:sp>
      <p:sp>
        <p:nvSpPr>
          <p:cNvPr id="5" name="Footer Placeholder 4">
            <a:extLst>
              <a:ext uri="{FF2B5EF4-FFF2-40B4-BE49-F238E27FC236}">
                <a16:creationId xmlns:a16="http://schemas.microsoft.com/office/drawing/2014/main" id="{EBBDF62C-EB1C-A82A-62D1-7A9F560CC7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B88CCD-E2AD-6DF4-A206-10DBDE5D0B2E}"/>
              </a:ext>
            </a:extLst>
          </p:cNvPr>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35458740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EBA1A0-8E4B-3F98-F852-B4D134C95FE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F73AD3-7A8C-C480-9F0A-223CE790A48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8688DCC-B66B-24F2-966C-5DE1895606F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A83A4B7-DE57-2DB7-D9C3-E45F99DF452D}"/>
              </a:ext>
            </a:extLst>
          </p:cNvPr>
          <p:cNvSpPr>
            <a:spLocks noGrp="1"/>
          </p:cNvSpPr>
          <p:nvPr>
            <p:ph type="dt" sz="half" idx="10"/>
          </p:nvPr>
        </p:nvSpPr>
        <p:spPr/>
        <p:txBody>
          <a:bodyPr/>
          <a:lstStyle/>
          <a:p>
            <a:fld id="{C8582499-44D5-E04C-90C7-ADE8DBAC3913}" type="datetimeFigureOut">
              <a:rPr lang="en-US" smtClean="0"/>
              <a:t>12/8/22</a:t>
            </a:fld>
            <a:endParaRPr lang="en-US"/>
          </a:p>
        </p:txBody>
      </p:sp>
      <p:sp>
        <p:nvSpPr>
          <p:cNvPr id="6" name="Footer Placeholder 5">
            <a:extLst>
              <a:ext uri="{FF2B5EF4-FFF2-40B4-BE49-F238E27FC236}">
                <a16:creationId xmlns:a16="http://schemas.microsoft.com/office/drawing/2014/main" id="{41A90A03-9901-C5D2-9F8D-3190D0DF7C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373E01-E3A9-64A6-1859-0D25205E50BA}"/>
              </a:ext>
            </a:extLst>
          </p:cNvPr>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2122161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E55B66-BF5B-291E-063C-9F4A0364D0C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9E390D4-3769-284E-B232-883E78C6AAF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1F57713-A351-8E17-D597-0D18CC31D95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9D5AB29-5F45-974B-4C4F-BE01070D537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93D25B9-7A4D-777D-0867-4E90E17E511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F55D542-2B7E-C628-B786-DFE28A056A84}"/>
              </a:ext>
            </a:extLst>
          </p:cNvPr>
          <p:cNvSpPr>
            <a:spLocks noGrp="1"/>
          </p:cNvSpPr>
          <p:nvPr>
            <p:ph type="dt" sz="half" idx="10"/>
          </p:nvPr>
        </p:nvSpPr>
        <p:spPr/>
        <p:txBody>
          <a:bodyPr/>
          <a:lstStyle/>
          <a:p>
            <a:fld id="{C8582499-44D5-E04C-90C7-ADE8DBAC3913}" type="datetimeFigureOut">
              <a:rPr lang="en-US" smtClean="0"/>
              <a:t>12/8/22</a:t>
            </a:fld>
            <a:endParaRPr lang="en-US"/>
          </a:p>
        </p:txBody>
      </p:sp>
      <p:sp>
        <p:nvSpPr>
          <p:cNvPr id="8" name="Footer Placeholder 7">
            <a:extLst>
              <a:ext uri="{FF2B5EF4-FFF2-40B4-BE49-F238E27FC236}">
                <a16:creationId xmlns:a16="http://schemas.microsoft.com/office/drawing/2014/main" id="{A1E75FB1-C0FF-BCFA-BA37-AAF93251D41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CC5AD2C-3D78-9507-2516-F7B72A9B99D4}"/>
              </a:ext>
            </a:extLst>
          </p:cNvPr>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35348622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B1ABF-2CE6-1BB4-5D48-B84E4487F8E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8EE0A6E-6835-FCC4-5F27-BD0C45BF97C9}"/>
              </a:ext>
            </a:extLst>
          </p:cNvPr>
          <p:cNvSpPr>
            <a:spLocks noGrp="1"/>
          </p:cNvSpPr>
          <p:nvPr>
            <p:ph type="dt" sz="half" idx="10"/>
          </p:nvPr>
        </p:nvSpPr>
        <p:spPr/>
        <p:txBody>
          <a:bodyPr/>
          <a:lstStyle/>
          <a:p>
            <a:fld id="{C8582499-44D5-E04C-90C7-ADE8DBAC3913}" type="datetimeFigureOut">
              <a:rPr lang="en-US" smtClean="0"/>
              <a:t>12/8/22</a:t>
            </a:fld>
            <a:endParaRPr lang="en-US"/>
          </a:p>
        </p:txBody>
      </p:sp>
      <p:sp>
        <p:nvSpPr>
          <p:cNvPr id="4" name="Footer Placeholder 3">
            <a:extLst>
              <a:ext uri="{FF2B5EF4-FFF2-40B4-BE49-F238E27FC236}">
                <a16:creationId xmlns:a16="http://schemas.microsoft.com/office/drawing/2014/main" id="{88A32E4B-31EE-52BE-AA1C-B3941338DC9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A043B3B-7EBC-5C17-B86A-38FBBC65F9C5}"/>
              </a:ext>
            </a:extLst>
          </p:cNvPr>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42062692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B27DA2D-948A-2D40-7B61-540095FDDC4A}"/>
              </a:ext>
            </a:extLst>
          </p:cNvPr>
          <p:cNvSpPr>
            <a:spLocks noGrp="1"/>
          </p:cNvSpPr>
          <p:nvPr>
            <p:ph type="dt" sz="half" idx="10"/>
          </p:nvPr>
        </p:nvSpPr>
        <p:spPr/>
        <p:txBody>
          <a:bodyPr/>
          <a:lstStyle/>
          <a:p>
            <a:fld id="{C8582499-44D5-E04C-90C7-ADE8DBAC3913}" type="datetimeFigureOut">
              <a:rPr lang="en-US" smtClean="0"/>
              <a:t>12/8/22</a:t>
            </a:fld>
            <a:endParaRPr lang="en-US"/>
          </a:p>
        </p:txBody>
      </p:sp>
      <p:sp>
        <p:nvSpPr>
          <p:cNvPr id="3" name="Footer Placeholder 2">
            <a:extLst>
              <a:ext uri="{FF2B5EF4-FFF2-40B4-BE49-F238E27FC236}">
                <a16:creationId xmlns:a16="http://schemas.microsoft.com/office/drawing/2014/main" id="{0FC13E04-9FF0-245C-59AD-CE33D76DD6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FA3FBF1-5D8A-A33C-9ED1-8AA1085BC768}"/>
              </a:ext>
            </a:extLst>
          </p:cNvPr>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1635497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BD27D-BA2B-08A6-3C95-340914420A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A5A5D22-8028-1B1C-CEC4-65F2A512350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E4B403A-DEBA-C233-D1E3-856C3C57BC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52370DC-B4DC-7DC0-7721-C0D4AE2ED4FA}"/>
              </a:ext>
            </a:extLst>
          </p:cNvPr>
          <p:cNvSpPr>
            <a:spLocks noGrp="1"/>
          </p:cNvSpPr>
          <p:nvPr>
            <p:ph type="dt" sz="half" idx="10"/>
          </p:nvPr>
        </p:nvSpPr>
        <p:spPr/>
        <p:txBody>
          <a:bodyPr/>
          <a:lstStyle/>
          <a:p>
            <a:fld id="{C8582499-44D5-E04C-90C7-ADE8DBAC3913}" type="datetimeFigureOut">
              <a:rPr lang="en-US" smtClean="0"/>
              <a:t>12/8/22</a:t>
            </a:fld>
            <a:endParaRPr lang="en-US"/>
          </a:p>
        </p:txBody>
      </p:sp>
      <p:sp>
        <p:nvSpPr>
          <p:cNvPr id="6" name="Footer Placeholder 5">
            <a:extLst>
              <a:ext uri="{FF2B5EF4-FFF2-40B4-BE49-F238E27FC236}">
                <a16:creationId xmlns:a16="http://schemas.microsoft.com/office/drawing/2014/main" id="{94008867-10F5-53B2-BC83-F4758E02D0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53B681-1885-93CA-3502-3CB3DEABFEEC}"/>
              </a:ext>
            </a:extLst>
          </p:cNvPr>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167442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DE790-2BD4-1D53-A868-AC5D36D47EB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C0A9DD0-FE34-4D06-25BB-2E78505F70C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09A42B8-5FFE-7444-6C57-BE03F171B7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F29B8BC-4339-9AC6-DFE0-C2998CCDEEFB}"/>
              </a:ext>
            </a:extLst>
          </p:cNvPr>
          <p:cNvSpPr>
            <a:spLocks noGrp="1"/>
          </p:cNvSpPr>
          <p:nvPr>
            <p:ph type="dt" sz="half" idx="10"/>
          </p:nvPr>
        </p:nvSpPr>
        <p:spPr/>
        <p:txBody>
          <a:bodyPr/>
          <a:lstStyle/>
          <a:p>
            <a:fld id="{C8582499-44D5-E04C-90C7-ADE8DBAC3913}" type="datetimeFigureOut">
              <a:rPr lang="en-US" smtClean="0"/>
              <a:t>12/8/22</a:t>
            </a:fld>
            <a:endParaRPr lang="en-US"/>
          </a:p>
        </p:txBody>
      </p:sp>
      <p:sp>
        <p:nvSpPr>
          <p:cNvPr id="6" name="Footer Placeholder 5">
            <a:extLst>
              <a:ext uri="{FF2B5EF4-FFF2-40B4-BE49-F238E27FC236}">
                <a16:creationId xmlns:a16="http://schemas.microsoft.com/office/drawing/2014/main" id="{FFAE6035-277A-DCAC-0D7C-36B2A1F419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11AB387-FCE7-257E-F01B-CB06B724E66F}"/>
              </a:ext>
            </a:extLst>
          </p:cNvPr>
          <p:cNvSpPr>
            <a:spLocks noGrp="1"/>
          </p:cNvSpPr>
          <p:nvPr>
            <p:ph type="sldNum" sz="quarter" idx="12"/>
          </p:nvPr>
        </p:nvSpPr>
        <p:spPr/>
        <p:txBody>
          <a:bodyPr/>
          <a:lstStyle/>
          <a:p>
            <a:fld id="{C1506243-2753-054E-BD68-B5AEB00AB8A4}" type="slidenum">
              <a:rPr lang="en-US" smtClean="0"/>
              <a:t>‹#›</a:t>
            </a:fld>
            <a:endParaRPr lang="en-US"/>
          </a:p>
        </p:txBody>
      </p:sp>
    </p:spTree>
    <p:extLst>
      <p:ext uri="{BB962C8B-B14F-4D97-AF65-F5344CB8AC3E}">
        <p14:creationId xmlns:p14="http://schemas.microsoft.com/office/powerpoint/2010/main" val="6397793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1755A4-9D2D-DD16-B510-18874EBDAD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BD13D4F-FD0A-539B-D7C7-4EB9CCA185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7275A6-9FC5-155B-7119-4E3121F36CC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582499-44D5-E04C-90C7-ADE8DBAC3913}" type="datetimeFigureOut">
              <a:rPr lang="en-US" smtClean="0"/>
              <a:t>12/8/22</a:t>
            </a:fld>
            <a:endParaRPr lang="en-US"/>
          </a:p>
        </p:txBody>
      </p:sp>
      <p:sp>
        <p:nvSpPr>
          <p:cNvPr id="5" name="Footer Placeholder 4">
            <a:extLst>
              <a:ext uri="{FF2B5EF4-FFF2-40B4-BE49-F238E27FC236}">
                <a16:creationId xmlns:a16="http://schemas.microsoft.com/office/drawing/2014/main" id="{E55D12E2-7BFD-1B62-3B89-296B11E6358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FFA6ED8-4784-A406-E90B-A440D61A48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506243-2753-054E-BD68-B5AEB00AB8A4}" type="slidenum">
              <a:rPr lang="en-US" smtClean="0"/>
              <a:t>‹#›</a:t>
            </a:fld>
            <a:endParaRPr lang="en-US"/>
          </a:p>
        </p:txBody>
      </p:sp>
    </p:spTree>
    <p:extLst>
      <p:ext uri="{BB962C8B-B14F-4D97-AF65-F5344CB8AC3E}">
        <p14:creationId xmlns:p14="http://schemas.microsoft.com/office/powerpoint/2010/main" val="3209274314"/>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ccri.edu/ldc/innovate/oscqr.html"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video" Target="https://www.youtube.com/embed/DvnCFqgtiG8?feature=oembed"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8" Type="http://schemas.openxmlformats.org/officeDocument/2006/relationships/hyperlink" Target="http://www.ascd.org/publications/educational-leadership/feb00/vol57/num05/Using-Rubrics-to-Promote-Thinking-and-Learning.aspx" TargetMode="External"/><Relationship Id="rId3" Type="http://schemas.openxmlformats.org/officeDocument/2006/relationships/hyperlink" Target="http://aaajournals.org/doi/abs/10.2308/iace.2010.25.4.677" TargetMode="External"/><Relationship Id="rId7" Type="http://schemas.openxmlformats.org/officeDocument/2006/relationships/hyperlink" Target="https://www.uwstout.edu/academics/online-distance-education/online-professional-development/educational-resources-rubrics/creating-and-using-rubrics-assessment" TargetMode="External"/><Relationship Id="rId2" Type="http://schemas.openxmlformats.org/officeDocument/2006/relationships/hyperlink" Target="https://oscqr.suny.edu/standard46/" TargetMode="External"/><Relationship Id="rId1" Type="http://schemas.openxmlformats.org/officeDocument/2006/relationships/slideLayout" Target="../slideLayouts/slideLayout2.xml"/><Relationship Id="rId6" Type="http://schemas.openxmlformats.org/officeDocument/2006/relationships/hyperlink" Target="http://www.cmu.edu/teaching/designteach/teach/rubrics.html" TargetMode="External"/><Relationship Id="rId11" Type="http://schemas.openxmlformats.org/officeDocument/2006/relationships/hyperlink" Target="https://www.amazon.com/Student-Involved-Classroom-Assessment-Richard-Stiggins/dp/0130225371" TargetMode="External"/><Relationship Id="rId5" Type="http://schemas.openxmlformats.org/officeDocument/2006/relationships/hyperlink" Target="http://www.facultyfocus.com/wp-content/uploads/images/AssessingOnlineLearning-OC.pdf" TargetMode="External"/><Relationship Id="rId10" Type="http://schemas.openxmlformats.org/officeDocument/2006/relationships/hyperlink" Target="https://www.researchgate.net/profile/Heidi_Andrade/publication/248966170_A_review_of_rubric_use_in_higher_education/links/55bb891308aed621de0dbc53/A-review-of-rubric-use-in-higher-education.pdf" TargetMode="External"/><Relationship Id="rId4" Type="http://schemas.openxmlformats.org/officeDocument/2006/relationships/hyperlink" Target="https://journals.iupui.edu/index.php/muj/article/viewFile/20306/19896" TargetMode="External"/><Relationship Id="rId9" Type="http://schemas.openxmlformats.org/officeDocument/2006/relationships/hyperlink" Target="https://www.amazon.com/Creating-Recognizing-Assessment-Training-Institute/dp/013254869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vine growing on white wall">
            <a:extLst>
              <a:ext uri="{FF2B5EF4-FFF2-40B4-BE49-F238E27FC236}">
                <a16:creationId xmlns:a16="http://schemas.microsoft.com/office/drawing/2014/main" id="{4F5F600E-2217-7C91-E793-54EC7851FFB1}"/>
              </a:ext>
            </a:extLst>
          </p:cNvPr>
          <p:cNvPicPr>
            <a:picLocks noChangeAspect="1"/>
          </p:cNvPicPr>
          <p:nvPr/>
        </p:nvPicPr>
        <p:blipFill rotWithShape="1">
          <a:blip r:embed="rId2"/>
          <a:srcRect t="15833" b="9167"/>
          <a:stretch/>
        </p:blipFill>
        <p:spPr>
          <a:xfrm>
            <a:off x="0" y="0"/>
            <a:ext cx="12192000" cy="6858000"/>
          </a:xfrm>
          <a:prstGeom prst="rect">
            <a:avLst/>
          </a:prstGeom>
        </p:spPr>
      </p:pic>
      <p:sp>
        <p:nvSpPr>
          <p:cNvPr id="2" name="Title 1">
            <a:extLst>
              <a:ext uri="{FF2B5EF4-FFF2-40B4-BE49-F238E27FC236}">
                <a16:creationId xmlns:a16="http://schemas.microsoft.com/office/drawing/2014/main" id="{349EA7EC-057C-A640-8F26-21899C1A4B30}"/>
              </a:ext>
            </a:extLst>
          </p:cNvPr>
          <p:cNvSpPr>
            <a:spLocks noGrp="1"/>
          </p:cNvSpPr>
          <p:nvPr>
            <p:ph type="ctrTitle"/>
          </p:nvPr>
        </p:nvSpPr>
        <p:spPr>
          <a:xfrm>
            <a:off x="6096000" y="5127002"/>
            <a:ext cx="4691743" cy="1071563"/>
          </a:xfrm>
        </p:spPr>
        <p:txBody>
          <a:bodyPr/>
          <a:lstStyle/>
          <a:p>
            <a:r>
              <a:rPr lang="en-US" dirty="0"/>
              <a:t>OSCQR [6-46]</a:t>
            </a:r>
          </a:p>
        </p:txBody>
      </p:sp>
      <p:pic>
        <p:nvPicPr>
          <p:cNvPr id="9" name="Picture 8" descr="A picture containing text&#10;&#10;Description automatically generated">
            <a:extLst>
              <a:ext uri="{FF2B5EF4-FFF2-40B4-BE49-F238E27FC236}">
                <a16:creationId xmlns:a16="http://schemas.microsoft.com/office/drawing/2014/main" id="{EB56BD8B-8BF0-1E5D-07EB-36D93942FB2C}"/>
              </a:ext>
            </a:extLst>
          </p:cNvPr>
          <p:cNvPicPr>
            <a:picLocks noChangeAspect="1"/>
          </p:cNvPicPr>
          <p:nvPr/>
        </p:nvPicPr>
        <p:blipFill>
          <a:blip r:embed="rId3"/>
          <a:stretch>
            <a:fillRect/>
          </a:stretch>
        </p:blipFill>
        <p:spPr>
          <a:xfrm>
            <a:off x="1404257" y="5127001"/>
            <a:ext cx="2708676" cy="1071564"/>
          </a:xfrm>
          <a:prstGeom prst="rect">
            <a:avLst/>
          </a:prstGeom>
        </p:spPr>
      </p:pic>
    </p:spTree>
    <p:extLst>
      <p:ext uri="{BB962C8B-B14F-4D97-AF65-F5344CB8AC3E}">
        <p14:creationId xmlns:p14="http://schemas.microsoft.com/office/powerpoint/2010/main" val="20380564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6B1D8-DF20-A3A0-ACC8-6805CB8DC39A}"/>
              </a:ext>
            </a:extLst>
          </p:cNvPr>
          <p:cNvSpPr>
            <a:spLocks noGrp="1"/>
          </p:cNvSpPr>
          <p:nvPr>
            <p:ph type="title"/>
          </p:nvPr>
        </p:nvSpPr>
        <p:spPr>
          <a:xfrm>
            <a:off x="1136428" y="627564"/>
            <a:ext cx="7474172" cy="1325563"/>
          </a:xfrm>
        </p:spPr>
        <p:txBody>
          <a:bodyPr>
            <a:normAutofit/>
          </a:bodyPr>
          <a:lstStyle/>
          <a:p>
            <a:r>
              <a:rPr lang="en-US" dirty="0"/>
              <a:t>Request a Course Review</a:t>
            </a:r>
          </a:p>
        </p:txBody>
      </p:sp>
      <p:sp>
        <p:nvSpPr>
          <p:cNvPr id="3" name="Content Placeholder 2">
            <a:extLst>
              <a:ext uri="{FF2B5EF4-FFF2-40B4-BE49-F238E27FC236}">
                <a16:creationId xmlns:a16="http://schemas.microsoft.com/office/drawing/2014/main" id="{DE99776C-5B9D-1A0E-F08A-6B1415E8B9E1}"/>
              </a:ext>
            </a:extLst>
          </p:cNvPr>
          <p:cNvSpPr>
            <a:spLocks noGrp="1"/>
          </p:cNvSpPr>
          <p:nvPr>
            <p:ph idx="1"/>
          </p:nvPr>
        </p:nvSpPr>
        <p:spPr>
          <a:xfrm>
            <a:off x="1184251" y="2046001"/>
            <a:ext cx="6467867" cy="4184435"/>
          </a:xfrm>
        </p:spPr>
        <p:txBody>
          <a:bodyPr anchor="ctr">
            <a:normAutofit/>
          </a:bodyPr>
          <a:lstStyle/>
          <a:p>
            <a:pPr marL="0" indent="0">
              <a:buNone/>
            </a:pPr>
            <a:r>
              <a:rPr lang="en-US" dirty="0">
                <a:effectLst/>
                <a:latin typeface="+mn-lt"/>
              </a:rPr>
              <a:t>Now reviewing online courses for </a:t>
            </a:r>
          </a:p>
          <a:p>
            <a:pPr marL="0" indent="0">
              <a:buNone/>
            </a:pPr>
            <a:r>
              <a:rPr lang="en-US" dirty="0">
                <a:effectLst/>
                <a:latin typeface="+mn-lt"/>
              </a:rPr>
              <a:t>13 OSCQR standards.</a:t>
            </a:r>
          </a:p>
          <a:p>
            <a:pPr marL="0" indent="0">
              <a:buNone/>
            </a:pPr>
            <a:endParaRPr lang="en-US" dirty="0">
              <a:latin typeface="+mn-lt"/>
            </a:endParaRPr>
          </a:p>
          <a:p>
            <a:pPr marL="0" indent="0">
              <a:buNone/>
            </a:pPr>
            <a:r>
              <a:rPr lang="en-US" dirty="0">
                <a:latin typeface="+mn-lt"/>
              </a:rPr>
              <a:t>Register at:</a:t>
            </a:r>
          </a:p>
          <a:p>
            <a:pPr marL="0" indent="0">
              <a:buNone/>
            </a:pPr>
            <a:r>
              <a:rPr lang="en-US" dirty="0">
                <a:latin typeface="+mn-lt"/>
                <a:hlinkClick r:id="rId2"/>
              </a:rPr>
              <a:t>https://ccri.edu/ldc/innovate/oscqr.html</a:t>
            </a:r>
            <a:endParaRPr lang="en-US" dirty="0">
              <a:effectLst/>
              <a:latin typeface="+mn-lt"/>
            </a:endParaRPr>
          </a:p>
          <a:p>
            <a:pPr marL="0" indent="0">
              <a:buNone/>
            </a:pPr>
            <a:endParaRPr lang="en-US" dirty="0">
              <a:latin typeface="+mn-lt"/>
            </a:endParaRPr>
          </a:p>
          <a:p>
            <a:pPr marL="0" indent="0">
              <a:buNone/>
            </a:pPr>
            <a:r>
              <a:rPr lang="en-US" dirty="0">
                <a:latin typeface="+mn-lt"/>
              </a:rPr>
              <a:t>Get Knight points and digital badge!</a:t>
            </a:r>
            <a:endParaRPr lang="en-US" dirty="0">
              <a:effectLst/>
              <a:latin typeface="+mn-lt"/>
            </a:endParaRPr>
          </a:p>
        </p:txBody>
      </p:sp>
      <p:grpSp>
        <p:nvGrpSpPr>
          <p:cNvPr id="4" name="Group 3">
            <a:extLst>
              <a:ext uri="{FF2B5EF4-FFF2-40B4-BE49-F238E27FC236}">
                <a16:creationId xmlns:a16="http://schemas.microsoft.com/office/drawing/2014/main" id="{D8BEA93E-DA69-92A9-5FC9-7501A91D03F8}"/>
              </a:ext>
            </a:extLst>
          </p:cNvPr>
          <p:cNvGrpSpPr/>
          <p:nvPr/>
        </p:nvGrpSpPr>
        <p:grpSpPr>
          <a:xfrm>
            <a:off x="9254442" y="3373959"/>
            <a:ext cx="1462088" cy="110081"/>
            <a:chOff x="0" y="1562311"/>
            <a:chExt cx="11679384" cy="879341"/>
          </a:xfrm>
        </p:grpSpPr>
        <p:sp>
          <p:nvSpPr>
            <p:cNvPr id="5" name="Rectangle 4">
              <a:extLst>
                <a:ext uri="{FF2B5EF4-FFF2-40B4-BE49-F238E27FC236}">
                  <a16:creationId xmlns:a16="http://schemas.microsoft.com/office/drawing/2014/main" id="{9903CE2C-DF20-9B7E-28D8-6DE35CA207A2}"/>
                </a:ext>
              </a:extLst>
            </p:cNvPr>
            <p:cNvSpPr/>
            <p:nvPr/>
          </p:nvSpPr>
          <p:spPr>
            <a:xfrm flipV="1">
              <a:off x="0" y="1562311"/>
              <a:ext cx="11486508" cy="2567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6C79534E-E80D-F731-1B46-F2E5EE12BACA}"/>
                </a:ext>
              </a:extLst>
            </p:cNvPr>
            <p:cNvSpPr/>
            <p:nvPr/>
          </p:nvSpPr>
          <p:spPr>
            <a:xfrm>
              <a:off x="11486508" y="1562311"/>
              <a:ext cx="192876" cy="8793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887509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1782A9-77F4-344B-A908-315F290C2C39}"/>
              </a:ext>
            </a:extLst>
          </p:cNvPr>
          <p:cNvSpPr>
            <a:spLocks noGrp="1"/>
          </p:cNvSpPr>
          <p:nvPr>
            <p:ph type="title"/>
          </p:nvPr>
        </p:nvSpPr>
        <p:spPr>
          <a:xfrm>
            <a:off x="7615358" y="2928769"/>
            <a:ext cx="3932237" cy="1000461"/>
          </a:xfrm>
        </p:spPr>
        <p:txBody>
          <a:bodyPr>
            <a:normAutofit/>
          </a:bodyPr>
          <a:lstStyle/>
          <a:p>
            <a:r>
              <a:rPr lang="en-US" sz="6000" b="1" dirty="0">
                <a:solidFill>
                  <a:schemeClr val="bg1"/>
                </a:solidFill>
                <a:latin typeface="+mj-lt"/>
              </a:rPr>
              <a:t>Questions?</a:t>
            </a:r>
          </a:p>
        </p:txBody>
      </p:sp>
      <p:pic>
        <p:nvPicPr>
          <p:cNvPr id="6" name="Picture Placeholder 5">
            <a:extLst>
              <a:ext uri="{FF2B5EF4-FFF2-40B4-BE49-F238E27FC236}">
                <a16:creationId xmlns:a16="http://schemas.microsoft.com/office/drawing/2014/main" id="{6CC1E322-88D2-D24D-B149-DA36ADB2EF50}"/>
              </a:ext>
            </a:extLst>
          </p:cNvPr>
          <p:cNvPicPr>
            <a:picLocks noGrp="1" noChangeAspect="1"/>
          </p:cNvPicPr>
          <p:nvPr>
            <p:ph type="pic" idx="1"/>
          </p:nvPr>
        </p:nvPicPr>
        <p:blipFill>
          <a:blip r:embed="rId2"/>
          <a:srcRect l="7785" r="7785"/>
          <a:stretch>
            <a:fillRect/>
          </a:stretch>
        </p:blipFill>
        <p:spPr>
          <a:xfrm>
            <a:off x="0" y="-1"/>
            <a:ext cx="8685311" cy="6858000"/>
          </a:xfrm>
        </p:spPr>
      </p:pic>
      <p:sp>
        <p:nvSpPr>
          <p:cNvPr id="7" name="Rectangle 6">
            <a:extLst>
              <a:ext uri="{FF2B5EF4-FFF2-40B4-BE49-F238E27FC236}">
                <a16:creationId xmlns:a16="http://schemas.microsoft.com/office/drawing/2014/main" id="{12A72B20-1DDF-6448-A762-D4FDE9AAE027}"/>
              </a:ext>
            </a:extLst>
          </p:cNvPr>
          <p:cNvSpPr/>
          <p:nvPr/>
        </p:nvSpPr>
        <p:spPr>
          <a:xfrm>
            <a:off x="6970955" y="-129093"/>
            <a:ext cx="5221045" cy="7175351"/>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6376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 name="Rectangle 48">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321732"/>
            <a:ext cx="7058307" cy="1964266"/>
          </a:xfrm>
          <a:prstGeom prst="rect">
            <a:avLst/>
          </a:prstGeom>
          <a:solidFill>
            <a:srgbClr val="304D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15C56CF-63C1-E16D-7213-345152139913}"/>
              </a:ext>
            </a:extLst>
          </p:cNvPr>
          <p:cNvSpPr>
            <a:spLocks noGrp="1"/>
          </p:cNvSpPr>
          <p:nvPr>
            <p:ph type="title"/>
          </p:nvPr>
        </p:nvSpPr>
        <p:spPr>
          <a:xfrm>
            <a:off x="524256" y="516804"/>
            <a:ext cx="6594189" cy="1625210"/>
          </a:xfrm>
        </p:spPr>
        <p:txBody>
          <a:bodyPr>
            <a:normAutofit/>
          </a:bodyPr>
          <a:lstStyle/>
          <a:p>
            <a:r>
              <a:rPr lang="en-US" dirty="0">
                <a:solidFill>
                  <a:srgbClr val="FFFFFF"/>
                </a:solidFill>
              </a:rPr>
              <a:t>OSCQR [6-44]</a:t>
            </a:r>
          </a:p>
        </p:txBody>
      </p:sp>
      <p:sp>
        <p:nvSpPr>
          <p:cNvPr id="51" name="Rectangle 50">
            <a:extLst>
              <a:ext uri="{FF2B5EF4-FFF2-40B4-BE49-F238E27FC236}">
                <a16:creationId xmlns:a16="http://schemas.microsoft.com/office/drawing/2014/main" id="{36D30126-6314-4A93-B27E-5C66CF7819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9184" y="2432305"/>
            <a:ext cx="7056669" cy="4102852"/>
          </a:xfrm>
          <a:prstGeom prst="rect">
            <a:avLst/>
          </a:prstGeom>
          <a:solidFill>
            <a:srgbClr val="7F7F7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BD2D37DB-6F26-74B0-E5E3-E1F0816E3EFC}"/>
              </a:ext>
            </a:extLst>
          </p:cNvPr>
          <p:cNvSpPr>
            <a:spLocks noGrp="1"/>
          </p:cNvSpPr>
          <p:nvPr>
            <p:ph idx="1"/>
          </p:nvPr>
        </p:nvSpPr>
        <p:spPr>
          <a:xfrm>
            <a:off x="8029319" y="917725"/>
            <a:ext cx="3424739" cy="4852362"/>
          </a:xfrm>
        </p:spPr>
        <p:txBody>
          <a:bodyPr anchor="ctr">
            <a:normAutofit/>
          </a:bodyPr>
          <a:lstStyle/>
          <a:p>
            <a:pPr marL="0" indent="0">
              <a:buNone/>
            </a:pPr>
            <a:r>
              <a:rPr lang="en-US" dirty="0">
                <a:solidFill>
                  <a:schemeClr val="bg1"/>
                </a:solidFill>
              </a:rPr>
              <a:t>Criteria for the assessment of a graded assignment are clearly articulated (rubrics, exemplary work).</a:t>
            </a:r>
          </a:p>
        </p:txBody>
      </p:sp>
      <p:pic>
        <p:nvPicPr>
          <p:cNvPr id="4" name="Online Media 3" descr="Standard 6.46 (the OSCQR Rubric)">
            <a:hlinkClick r:id="" action="ppaction://media"/>
            <a:extLst>
              <a:ext uri="{FF2B5EF4-FFF2-40B4-BE49-F238E27FC236}">
                <a16:creationId xmlns:a16="http://schemas.microsoft.com/office/drawing/2014/main" id="{62D9F01A-4D67-45C6-F05B-ECA0E3FF230E}"/>
              </a:ext>
            </a:extLst>
          </p:cNvPr>
          <p:cNvPicPr>
            <a:picLocks noRot="1" noChangeAspect="1"/>
          </p:cNvPicPr>
          <p:nvPr>
            <a:videoFile r:link="rId1"/>
          </p:nvPr>
        </p:nvPicPr>
        <p:blipFill>
          <a:blip r:embed="rId3"/>
          <a:stretch>
            <a:fillRect/>
          </a:stretch>
        </p:blipFill>
        <p:spPr>
          <a:xfrm>
            <a:off x="737942" y="2711449"/>
            <a:ext cx="6380503" cy="3604984"/>
          </a:xfrm>
          <a:prstGeom prst="rect">
            <a:avLst/>
          </a:prstGeom>
        </p:spPr>
      </p:pic>
    </p:spTree>
    <p:extLst>
      <p:ext uri="{BB962C8B-B14F-4D97-AF65-F5344CB8AC3E}">
        <p14:creationId xmlns:p14="http://schemas.microsoft.com/office/powerpoint/2010/main" val="4204791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6B1D8-DF20-A3A0-ACC8-6805CB8DC39A}"/>
              </a:ext>
            </a:extLst>
          </p:cNvPr>
          <p:cNvSpPr>
            <a:spLocks noGrp="1"/>
          </p:cNvSpPr>
          <p:nvPr>
            <p:ph type="title"/>
          </p:nvPr>
        </p:nvSpPr>
        <p:spPr>
          <a:xfrm>
            <a:off x="838200" y="365125"/>
            <a:ext cx="1565953" cy="1325563"/>
          </a:xfrm>
        </p:spPr>
        <p:txBody>
          <a:bodyPr/>
          <a:lstStyle/>
          <a:p>
            <a:r>
              <a:rPr lang="en-US"/>
              <a:t>Part 1</a:t>
            </a:r>
            <a:endParaRPr lang="en-US" dirty="0"/>
          </a:p>
        </p:txBody>
      </p:sp>
      <p:sp>
        <p:nvSpPr>
          <p:cNvPr id="3" name="Content Placeholder 2">
            <a:extLst>
              <a:ext uri="{FF2B5EF4-FFF2-40B4-BE49-F238E27FC236}">
                <a16:creationId xmlns:a16="http://schemas.microsoft.com/office/drawing/2014/main" id="{DE99776C-5B9D-1A0E-F08A-6B1415E8B9E1}"/>
              </a:ext>
            </a:extLst>
          </p:cNvPr>
          <p:cNvSpPr>
            <a:spLocks noGrp="1"/>
          </p:cNvSpPr>
          <p:nvPr>
            <p:ph idx="1"/>
          </p:nvPr>
        </p:nvSpPr>
        <p:spPr>
          <a:xfrm>
            <a:off x="741762" y="2123179"/>
            <a:ext cx="10515600" cy="4369695"/>
          </a:xfrm>
          <a:effectLst>
            <a:outerShdw sx="1000" sy="1000" algn="ctr" rotWithShape="0">
              <a:srgbClr val="000000"/>
            </a:outerShdw>
          </a:effectLst>
        </p:spPr>
        <p:txBody>
          <a:bodyPr>
            <a:normAutofit/>
          </a:bodyPr>
          <a:lstStyle/>
          <a:p>
            <a:pPr marL="0" indent="0">
              <a:lnSpc>
                <a:spcPct val="150000"/>
              </a:lnSpc>
              <a:buNone/>
            </a:pPr>
            <a:r>
              <a:rPr lang="en-US" dirty="0"/>
              <a:t>Rubrics are recommended as a best practice for communicating criteria and achievement levels for assignments in online courses. </a:t>
            </a:r>
            <a:r>
              <a:rPr lang="en-US" dirty="0" err="1"/>
              <a:t>Elikai</a:t>
            </a:r>
            <a:r>
              <a:rPr lang="en-US" dirty="0"/>
              <a:t> &amp; </a:t>
            </a:r>
            <a:r>
              <a:rPr lang="en-US" dirty="0" err="1"/>
              <a:t>Schuhmann</a:t>
            </a:r>
            <a:r>
              <a:rPr lang="en-US" dirty="0"/>
              <a:t> (2010) found that grading policies and associated rubrics </a:t>
            </a:r>
            <a:r>
              <a:rPr lang="en-US" dirty="0">
                <a:solidFill>
                  <a:srgbClr val="0070C0"/>
                </a:solidFill>
              </a:rPr>
              <a:t>motivated learning by associating levels of mastery and performance with a specific grade, and guiding achievement progress</a:t>
            </a:r>
            <a:r>
              <a:rPr lang="en-US" dirty="0"/>
              <a:t>.</a:t>
            </a:r>
          </a:p>
        </p:txBody>
      </p:sp>
      <p:grpSp>
        <p:nvGrpSpPr>
          <p:cNvPr id="13" name="Group 12">
            <a:extLst>
              <a:ext uri="{FF2B5EF4-FFF2-40B4-BE49-F238E27FC236}">
                <a16:creationId xmlns:a16="http://schemas.microsoft.com/office/drawing/2014/main" id="{CA0BA1BE-0444-975E-3363-C13916DDD65E}"/>
              </a:ext>
            </a:extLst>
          </p:cNvPr>
          <p:cNvGrpSpPr/>
          <p:nvPr/>
        </p:nvGrpSpPr>
        <p:grpSpPr>
          <a:xfrm>
            <a:off x="256308" y="1632017"/>
            <a:ext cx="11679384" cy="879341"/>
            <a:chOff x="0" y="1562311"/>
            <a:chExt cx="11679384" cy="879341"/>
          </a:xfrm>
        </p:grpSpPr>
        <p:sp>
          <p:nvSpPr>
            <p:cNvPr id="7" name="Rectangle 6">
              <a:extLst>
                <a:ext uri="{FF2B5EF4-FFF2-40B4-BE49-F238E27FC236}">
                  <a16:creationId xmlns:a16="http://schemas.microsoft.com/office/drawing/2014/main" id="{E458BCC7-697F-E15E-9D9F-D093D159DA03}"/>
                </a:ext>
              </a:extLst>
            </p:cNvPr>
            <p:cNvSpPr/>
            <p:nvPr/>
          </p:nvSpPr>
          <p:spPr>
            <a:xfrm flipV="1">
              <a:off x="0" y="1562311"/>
              <a:ext cx="11486508" cy="2567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794E28D-A51C-A9B9-B58D-D61DCE8DBAB4}"/>
                </a:ext>
              </a:extLst>
            </p:cNvPr>
            <p:cNvSpPr/>
            <p:nvPr/>
          </p:nvSpPr>
          <p:spPr>
            <a:xfrm>
              <a:off x="11486508" y="1562311"/>
              <a:ext cx="192876" cy="8793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4624675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6B1D8-DF20-A3A0-ACC8-6805CB8DC39A}"/>
              </a:ext>
            </a:extLst>
          </p:cNvPr>
          <p:cNvSpPr>
            <a:spLocks noGrp="1"/>
          </p:cNvSpPr>
          <p:nvPr>
            <p:ph type="title"/>
          </p:nvPr>
        </p:nvSpPr>
        <p:spPr>
          <a:xfrm>
            <a:off x="838200" y="365125"/>
            <a:ext cx="1565953" cy="1325563"/>
          </a:xfrm>
        </p:spPr>
        <p:txBody>
          <a:bodyPr/>
          <a:lstStyle/>
          <a:p>
            <a:r>
              <a:rPr lang="en-US" dirty="0"/>
              <a:t>Part 2</a:t>
            </a:r>
          </a:p>
        </p:txBody>
      </p:sp>
      <p:sp>
        <p:nvSpPr>
          <p:cNvPr id="3" name="Content Placeholder 2">
            <a:extLst>
              <a:ext uri="{FF2B5EF4-FFF2-40B4-BE49-F238E27FC236}">
                <a16:creationId xmlns:a16="http://schemas.microsoft.com/office/drawing/2014/main" id="{DE99776C-5B9D-1A0E-F08A-6B1415E8B9E1}"/>
              </a:ext>
            </a:extLst>
          </p:cNvPr>
          <p:cNvSpPr>
            <a:spLocks noGrp="1"/>
          </p:cNvSpPr>
          <p:nvPr>
            <p:ph idx="1"/>
          </p:nvPr>
        </p:nvSpPr>
        <p:spPr>
          <a:xfrm>
            <a:off x="256307" y="2071687"/>
            <a:ext cx="11257913" cy="4549830"/>
          </a:xfrm>
        </p:spPr>
        <p:txBody>
          <a:bodyPr>
            <a:noAutofit/>
          </a:bodyPr>
          <a:lstStyle/>
          <a:p>
            <a:pPr marL="0" indent="0">
              <a:lnSpc>
                <a:spcPct val="150000"/>
              </a:lnSpc>
              <a:buNone/>
            </a:pPr>
            <a:r>
              <a:rPr lang="en-US" sz="2400" dirty="0"/>
              <a:t>Guidelines or rubrics for the assessment of graded work should include performance criteria, setting desired performance/proficiency levels for learners, and creating performance descriptions. This includes providing details for what constitutes the continuum of accomplishment, from </a:t>
            </a:r>
            <a:r>
              <a:rPr lang="en-US" sz="2400" dirty="0">
                <a:solidFill>
                  <a:srgbClr val="0070C0"/>
                </a:solidFill>
              </a:rPr>
              <a:t>unsatisfactory through to exemplary, and includes grades associated with each level along the continuum</a:t>
            </a:r>
            <a:r>
              <a:rPr lang="en-US" sz="2400" dirty="0"/>
              <a:t>. Criteria for grading schemes (points and percentages) and ranges should be clear (what gets and A, B, and so on), and tie directly to the goals and objectives of the assigned work that is to be evaluated.</a:t>
            </a:r>
          </a:p>
        </p:txBody>
      </p:sp>
      <p:grpSp>
        <p:nvGrpSpPr>
          <p:cNvPr id="4" name="Group 3">
            <a:extLst>
              <a:ext uri="{FF2B5EF4-FFF2-40B4-BE49-F238E27FC236}">
                <a16:creationId xmlns:a16="http://schemas.microsoft.com/office/drawing/2014/main" id="{4432B199-6266-D56C-9724-660337FB8D14}"/>
              </a:ext>
            </a:extLst>
          </p:cNvPr>
          <p:cNvGrpSpPr/>
          <p:nvPr/>
        </p:nvGrpSpPr>
        <p:grpSpPr>
          <a:xfrm>
            <a:off x="256308" y="1632017"/>
            <a:ext cx="11679384" cy="879341"/>
            <a:chOff x="0" y="1562311"/>
            <a:chExt cx="11679384" cy="879341"/>
          </a:xfrm>
        </p:grpSpPr>
        <p:sp>
          <p:nvSpPr>
            <p:cNvPr id="5" name="Rectangle 4">
              <a:extLst>
                <a:ext uri="{FF2B5EF4-FFF2-40B4-BE49-F238E27FC236}">
                  <a16:creationId xmlns:a16="http://schemas.microsoft.com/office/drawing/2014/main" id="{837AFEDC-39E1-DB7B-3D73-753C658F58A1}"/>
                </a:ext>
              </a:extLst>
            </p:cNvPr>
            <p:cNvSpPr/>
            <p:nvPr/>
          </p:nvSpPr>
          <p:spPr>
            <a:xfrm flipV="1">
              <a:off x="0" y="1562311"/>
              <a:ext cx="11486508" cy="2567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05796CD-02CB-4987-9B47-3E7B03A7A944}"/>
                </a:ext>
              </a:extLst>
            </p:cNvPr>
            <p:cNvSpPr/>
            <p:nvPr/>
          </p:nvSpPr>
          <p:spPr>
            <a:xfrm>
              <a:off x="11486508" y="1562311"/>
              <a:ext cx="192876" cy="8793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4948642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6B1D8-DF20-A3A0-ACC8-6805CB8DC39A}"/>
              </a:ext>
            </a:extLst>
          </p:cNvPr>
          <p:cNvSpPr>
            <a:spLocks noGrp="1"/>
          </p:cNvSpPr>
          <p:nvPr>
            <p:ph type="title"/>
          </p:nvPr>
        </p:nvSpPr>
        <p:spPr>
          <a:xfrm>
            <a:off x="838200" y="365125"/>
            <a:ext cx="1565953" cy="1325563"/>
          </a:xfrm>
        </p:spPr>
        <p:txBody>
          <a:bodyPr/>
          <a:lstStyle/>
          <a:p>
            <a:r>
              <a:rPr lang="en-US" dirty="0"/>
              <a:t>Part 3</a:t>
            </a:r>
          </a:p>
        </p:txBody>
      </p:sp>
      <p:sp>
        <p:nvSpPr>
          <p:cNvPr id="3" name="Content Placeholder 2">
            <a:extLst>
              <a:ext uri="{FF2B5EF4-FFF2-40B4-BE49-F238E27FC236}">
                <a16:creationId xmlns:a16="http://schemas.microsoft.com/office/drawing/2014/main" id="{DE99776C-5B9D-1A0E-F08A-6B1415E8B9E1}"/>
              </a:ext>
            </a:extLst>
          </p:cNvPr>
          <p:cNvSpPr>
            <a:spLocks noGrp="1"/>
          </p:cNvSpPr>
          <p:nvPr>
            <p:ph idx="1"/>
          </p:nvPr>
        </p:nvSpPr>
        <p:spPr>
          <a:xfrm>
            <a:off x="838200" y="2071687"/>
            <a:ext cx="10515600" cy="4549830"/>
          </a:xfrm>
        </p:spPr>
        <p:txBody>
          <a:bodyPr>
            <a:noAutofit/>
          </a:bodyPr>
          <a:lstStyle/>
          <a:p>
            <a:pPr marL="0" indent="0">
              <a:lnSpc>
                <a:spcPct val="150000"/>
              </a:lnSpc>
              <a:buNone/>
            </a:pPr>
            <a:r>
              <a:rPr lang="en-US" dirty="0"/>
              <a:t>Showcasing exemplary work provides learners with a </a:t>
            </a:r>
            <a:r>
              <a:rPr lang="en-US" dirty="0">
                <a:solidFill>
                  <a:srgbClr val="0070C0"/>
                </a:solidFill>
              </a:rPr>
              <a:t>clear example of what outcomes the assignment demands</a:t>
            </a:r>
            <a:r>
              <a:rPr lang="en-US" dirty="0"/>
              <a:t>, and </a:t>
            </a:r>
            <a:r>
              <a:rPr lang="en-US" dirty="0">
                <a:solidFill>
                  <a:srgbClr val="0070C0"/>
                </a:solidFill>
              </a:rPr>
              <a:t>what mastery levels need to be reached</a:t>
            </a:r>
            <a:r>
              <a:rPr lang="en-US" dirty="0"/>
              <a:t>. Before posting exemplary work, be sure to get permission from the learner whose work you would like to showcase.</a:t>
            </a:r>
          </a:p>
        </p:txBody>
      </p:sp>
      <p:grpSp>
        <p:nvGrpSpPr>
          <p:cNvPr id="4" name="Group 3">
            <a:extLst>
              <a:ext uri="{FF2B5EF4-FFF2-40B4-BE49-F238E27FC236}">
                <a16:creationId xmlns:a16="http://schemas.microsoft.com/office/drawing/2014/main" id="{4432B199-6266-D56C-9724-660337FB8D14}"/>
              </a:ext>
            </a:extLst>
          </p:cNvPr>
          <p:cNvGrpSpPr/>
          <p:nvPr/>
        </p:nvGrpSpPr>
        <p:grpSpPr>
          <a:xfrm>
            <a:off x="256308" y="1632017"/>
            <a:ext cx="11679384" cy="879341"/>
            <a:chOff x="0" y="1562311"/>
            <a:chExt cx="11679384" cy="879341"/>
          </a:xfrm>
        </p:grpSpPr>
        <p:sp>
          <p:nvSpPr>
            <p:cNvPr id="5" name="Rectangle 4">
              <a:extLst>
                <a:ext uri="{FF2B5EF4-FFF2-40B4-BE49-F238E27FC236}">
                  <a16:creationId xmlns:a16="http://schemas.microsoft.com/office/drawing/2014/main" id="{837AFEDC-39E1-DB7B-3D73-753C658F58A1}"/>
                </a:ext>
              </a:extLst>
            </p:cNvPr>
            <p:cNvSpPr/>
            <p:nvPr/>
          </p:nvSpPr>
          <p:spPr>
            <a:xfrm flipV="1">
              <a:off x="0" y="1562311"/>
              <a:ext cx="11486508" cy="2567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05796CD-02CB-4987-9B47-3E7B03A7A944}"/>
                </a:ext>
              </a:extLst>
            </p:cNvPr>
            <p:cNvSpPr/>
            <p:nvPr/>
          </p:nvSpPr>
          <p:spPr>
            <a:xfrm>
              <a:off x="11486508" y="1562311"/>
              <a:ext cx="192876" cy="8793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91459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5C69D9-E666-6CCA-3982-052C11DC818D}"/>
              </a:ext>
            </a:extLst>
          </p:cNvPr>
          <p:cNvSpPr>
            <a:spLocks noGrp="1"/>
          </p:cNvSpPr>
          <p:nvPr>
            <p:ph type="title"/>
          </p:nvPr>
        </p:nvSpPr>
        <p:spPr/>
        <p:txBody>
          <a:bodyPr/>
          <a:lstStyle/>
          <a:p>
            <a:r>
              <a:rPr lang="en-US" dirty="0"/>
              <a:t>Practices</a:t>
            </a:r>
            <a:endParaRPr lang="en-US" sz="2400" dirty="0"/>
          </a:p>
        </p:txBody>
      </p:sp>
      <p:sp>
        <p:nvSpPr>
          <p:cNvPr id="3" name="Content Placeholder 2">
            <a:extLst>
              <a:ext uri="{FF2B5EF4-FFF2-40B4-BE49-F238E27FC236}">
                <a16:creationId xmlns:a16="http://schemas.microsoft.com/office/drawing/2014/main" id="{8E5B2D65-F877-F220-2141-1D26581BB46E}"/>
              </a:ext>
            </a:extLst>
          </p:cNvPr>
          <p:cNvSpPr>
            <a:spLocks noGrp="1"/>
          </p:cNvSpPr>
          <p:nvPr>
            <p:ph sz="half" idx="1"/>
          </p:nvPr>
        </p:nvSpPr>
        <p:spPr>
          <a:xfrm>
            <a:off x="838200" y="2266681"/>
            <a:ext cx="5181600" cy="4226194"/>
          </a:xfrm>
        </p:spPr>
        <p:txBody>
          <a:bodyPr>
            <a:noAutofit/>
          </a:bodyPr>
          <a:lstStyle/>
          <a:p>
            <a:pPr>
              <a:lnSpc>
                <a:spcPct val="150000"/>
              </a:lnSpc>
            </a:pPr>
            <a:r>
              <a:rPr lang="en-US" sz="2400" dirty="0"/>
              <a:t>Rubrics for Assignments</a:t>
            </a:r>
          </a:p>
          <a:p>
            <a:pPr>
              <a:lnSpc>
                <a:spcPct val="150000"/>
              </a:lnSpc>
            </a:pPr>
            <a:r>
              <a:rPr lang="en-US" sz="2400" dirty="0"/>
              <a:t>Examples of sufficient and insufficient student work</a:t>
            </a:r>
          </a:p>
        </p:txBody>
      </p:sp>
      <p:grpSp>
        <p:nvGrpSpPr>
          <p:cNvPr id="4" name="Group 3">
            <a:extLst>
              <a:ext uri="{FF2B5EF4-FFF2-40B4-BE49-F238E27FC236}">
                <a16:creationId xmlns:a16="http://schemas.microsoft.com/office/drawing/2014/main" id="{97C11E1E-F996-6B30-1910-10DDD675EF07}"/>
              </a:ext>
            </a:extLst>
          </p:cNvPr>
          <p:cNvGrpSpPr/>
          <p:nvPr/>
        </p:nvGrpSpPr>
        <p:grpSpPr>
          <a:xfrm>
            <a:off x="256308" y="1632017"/>
            <a:ext cx="11679384" cy="879341"/>
            <a:chOff x="0" y="1562311"/>
            <a:chExt cx="11679384" cy="879341"/>
          </a:xfrm>
        </p:grpSpPr>
        <p:sp>
          <p:nvSpPr>
            <p:cNvPr id="5" name="Rectangle 4">
              <a:extLst>
                <a:ext uri="{FF2B5EF4-FFF2-40B4-BE49-F238E27FC236}">
                  <a16:creationId xmlns:a16="http://schemas.microsoft.com/office/drawing/2014/main" id="{3BE8DD46-F201-7FA0-DF95-9ADD9A7BB695}"/>
                </a:ext>
              </a:extLst>
            </p:cNvPr>
            <p:cNvSpPr/>
            <p:nvPr/>
          </p:nvSpPr>
          <p:spPr>
            <a:xfrm flipV="1">
              <a:off x="0" y="1562311"/>
              <a:ext cx="11486508" cy="2567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E00EF36-10A5-BE43-2F6D-FB8300F178DF}"/>
                </a:ext>
              </a:extLst>
            </p:cNvPr>
            <p:cNvSpPr/>
            <p:nvPr/>
          </p:nvSpPr>
          <p:spPr>
            <a:xfrm>
              <a:off x="11486508" y="1562311"/>
              <a:ext cx="192876" cy="8793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2221547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4E1BEB12-92AF-4445-98AD-4C7756E7C9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0522C2C-7B5C-48A7-A969-03941E5D2E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Freeform 13">
            <a:extLst>
              <a:ext uri="{FF2B5EF4-FFF2-40B4-BE49-F238E27FC236}">
                <a16:creationId xmlns:a16="http://schemas.microsoft.com/office/drawing/2014/main" id="{9C682A1A-5B2D-4111-BBD6-620165633E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69476" y="220196"/>
            <a:ext cx="9422524" cy="6637806"/>
          </a:xfrm>
          <a:custGeom>
            <a:avLst/>
            <a:gdLst>
              <a:gd name="connsiteX0" fmla="*/ 4929467 w 8191500"/>
              <a:gd name="connsiteY0" fmla="*/ 0 h 5770597"/>
              <a:gd name="connsiteX1" fmla="*/ 8065066 w 8191500"/>
              <a:gd name="connsiteY1" fmla="*/ 1118513 h 5770597"/>
              <a:gd name="connsiteX2" fmla="*/ 8191500 w 8191500"/>
              <a:gd name="connsiteY2" fmla="*/ 1227339 h 5770597"/>
              <a:gd name="connsiteX3" fmla="*/ 8191500 w 8191500"/>
              <a:gd name="connsiteY3" fmla="*/ 5770597 h 5770597"/>
              <a:gd name="connsiteX4" fmla="*/ 79523 w 8191500"/>
              <a:gd name="connsiteY4" fmla="*/ 5770597 h 5770597"/>
              <a:gd name="connsiteX5" fmla="*/ 56799 w 8191500"/>
              <a:gd name="connsiteY5" fmla="*/ 5644158 h 5770597"/>
              <a:gd name="connsiteX6" fmla="*/ 0 w 8191500"/>
              <a:gd name="connsiteY6" fmla="*/ 4898209 h 5770597"/>
              <a:gd name="connsiteX7" fmla="*/ 4929467 w 8191500"/>
              <a:gd name="connsiteY7" fmla="*/ 0 h 5770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91500" h="5770597">
                <a:moveTo>
                  <a:pt x="4929467" y="0"/>
                </a:moveTo>
                <a:cubicBezTo>
                  <a:pt x="6120547" y="0"/>
                  <a:pt x="7212963" y="419755"/>
                  <a:pt x="8065066" y="1118513"/>
                </a:cubicBezTo>
                <a:lnTo>
                  <a:pt x="8191500" y="1227339"/>
                </a:lnTo>
                <a:lnTo>
                  <a:pt x="8191500" y="5770597"/>
                </a:lnTo>
                <a:lnTo>
                  <a:pt x="79523" y="5770597"/>
                </a:lnTo>
                <a:lnTo>
                  <a:pt x="56799" y="5644158"/>
                </a:lnTo>
                <a:cubicBezTo>
                  <a:pt x="19398" y="5400934"/>
                  <a:pt x="0" y="5151822"/>
                  <a:pt x="0" y="4898209"/>
                </a:cubicBezTo>
                <a:cubicBezTo>
                  <a:pt x="0" y="2193003"/>
                  <a:pt x="2206998" y="0"/>
                  <a:pt x="492946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Oval 24">
            <a:extLst>
              <a:ext uri="{FF2B5EF4-FFF2-40B4-BE49-F238E27FC236}">
                <a16:creationId xmlns:a16="http://schemas.microsoft.com/office/drawing/2014/main" id="{D6EE29F2-D77F-4BD0-A20B-334D316A1C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09800" y="2099696"/>
            <a:ext cx="1942241" cy="188955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Arc 26">
            <a:extLst>
              <a:ext uri="{FF2B5EF4-FFF2-40B4-BE49-F238E27FC236}">
                <a16:creationId xmlns:a16="http://schemas.microsoft.com/office/drawing/2014/main" id="{22D09ED2-868F-42C6-866E-F92E0CEF31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520172">
            <a:off x="1613162" y="1492572"/>
            <a:ext cx="2987899" cy="2987899"/>
          </a:xfrm>
          <a:prstGeom prst="arc">
            <a:avLst>
              <a:gd name="adj1" fmla="val 14455503"/>
              <a:gd name="adj2" fmla="val 227775"/>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Title 1"/>
          <p:cNvSpPr>
            <a:spLocks noGrp="1"/>
          </p:cNvSpPr>
          <p:nvPr>
            <p:ph type="ctrTitle"/>
          </p:nvPr>
        </p:nvSpPr>
        <p:spPr>
          <a:xfrm>
            <a:off x="4038600" y="1939159"/>
            <a:ext cx="7644627" cy="2751086"/>
          </a:xfrm>
        </p:spPr>
        <p:txBody>
          <a:bodyPr vert="horz" lIns="91440" tIns="45720" rIns="91440" bIns="45720" rtlCol="0">
            <a:normAutofit/>
          </a:bodyPr>
          <a:lstStyle/>
          <a:p>
            <a:pPr algn="r"/>
            <a:r>
              <a:rPr lang="en-US">
                <a:latin typeface="Gill Sans MT"/>
              </a:rPr>
              <a:t>Keys to Creating and Using Rubrics</a:t>
            </a:r>
          </a:p>
        </p:txBody>
      </p:sp>
    </p:spTree>
    <p:extLst>
      <p:ext uri="{BB962C8B-B14F-4D97-AF65-F5344CB8AC3E}">
        <p14:creationId xmlns:p14="http://schemas.microsoft.com/office/powerpoint/2010/main" val="493395603"/>
      </p:ext>
    </p:extLst>
  </p:cSld>
  <p:clrMapOvr>
    <a:masterClrMapping/>
  </p:clrMapOvr>
  <mc:AlternateContent xmlns:mc="http://schemas.openxmlformats.org/markup-compatibility/2006">
    <mc:Choice xmlns:p14="http://schemas.microsoft.com/office/powerpoint/2010/main" Requires="p14">
      <p:transition p14:dur="0" advTm="16767"/>
    </mc:Choice>
    <mc:Fallback>
      <p:transition advTm="16767"/>
    </mc:Fallback>
  </mc:AlternateContent>
  <p:extLst>
    <p:ext uri="{E180D4A7-C9FB-4DFB-919C-405C955672EB}">
      <p14:showEvtLst xmlns:p14="http://schemas.microsoft.com/office/powerpoint/2010/main">
        <p14:pauseEvt time="1398" objId="5"/>
        <p14:seekEvt time="1400" objId="5" seek="9618"/>
        <p14:resumeEvt time="2343" objId="5"/>
        <p14:stopEvt time="4082" objId="5"/>
        <p14:playEvt time="5154" objId="5"/>
        <p14:stopEvt time="16484" objId="5"/>
      </p14:showEvtLst>
    </p:ext>
  </p:extLs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E16F194-2F00-B25C-B1A6-3127660362DA}"/>
              </a:ext>
            </a:extLst>
          </p:cNvPr>
          <p:cNvSpPr>
            <a:spLocks noGrp="1"/>
          </p:cNvSpPr>
          <p:nvPr>
            <p:ph type="title"/>
          </p:nvPr>
        </p:nvSpPr>
        <p:spPr>
          <a:xfrm>
            <a:off x="635000" y="640823"/>
            <a:ext cx="3418659" cy="5583148"/>
          </a:xfrm>
        </p:spPr>
        <p:txBody>
          <a:bodyPr anchor="ctr">
            <a:normAutofit/>
          </a:bodyPr>
          <a:lstStyle/>
          <a:p>
            <a:r>
              <a:rPr lang="en-US" sz="5400" dirty="0"/>
              <a:t>Examples</a:t>
            </a:r>
          </a:p>
        </p:txBody>
      </p:sp>
      <p:sp>
        <p:nvSpPr>
          <p:cNvPr id="18"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Content Placeholder 3">
            <a:extLst>
              <a:ext uri="{FF2B5EF4-FFF2-40B4-BE49-F238E27FC236}">
                <a16:creationId xmlns:a16="http://schemas.microsoft.com/office/drawing/2014/main" id="{91762165-F870-501A-C075-EBB3142BD3E3}"/>
              </a:ext>
            </a:extLst>
          </p:cNvPr>
          <p:cNvGraphicFramePr>
            <a:graphicFrameLocks noGrp="1"/>
          </p:cNvGraphicFramePr>
          <p:nvPr>
            <p:ph idx="1"/>
            <p:extLst>
              <p:ext uri="{D42A27DB-BD31-4B8C-83A1-F6EECF244321}">
                <p14:modId xmlns:p14="http://schemas.microsoft.com/office/powerpoint/2010/main" val="1256991075"/>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978158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1CC1C90-874A-7F2D-4F73-348BCB8F0EA2}"/>
              </a:ext>
            </a:extLst>
          </p:cNvPr>
          <p:cNvSpPr>
            <a:spLocks noGrp="1"/>
          </p:cNvSpPr>
          <p:nvPr>
            <p:ph type="title"/>
          </p:nvPr>
        </p:nvSpPr>
        <p:spPr>
          <a:xfrm>
            <a:off x="1371599" y="294538"/>
            <a:ext cx="9895951" cy="1033669"/>
          </a:xfrm>
        </p:spPr>
        <p:txBody>
          <a:bodyPr>
            <a:normAutofit/>
          </a:bodyPr>
          <a:lstStyle/>
          <a:p>
            <a:r>
              <a:rPr lang="en-US" sz="4000">
                <a:solidFill>
                  <a:srgbClr val="FFFFFF"/>
                </a:solidFill>
              </a:rPr>
              <a:t>Resources</a:t>
            </a:r>
          </a:p>
        </p:txBody>
      </p:sp>
      <p:sp>
        <p:nvSpPr>
          <p:cNvPr id="3" name="Content Placeholder 2">
            <a:extLst>
              <a:ext uri="{FF2B5EF4-FFF2-40B4-BE49-F238E27FC236}">
                <a16:creationId xmlns:a16="http://schemas.microsoft.com/office/drawing/2014/main" id="{0011130D-5A20-C4E0-CFAA-81D7BD8C22C9}"/>
              </a:ext>
            </a:extLst>
          </p:cNvPr>
          <p:cNvSpPr>
            <a:spLocks noGrp="1"/>
          </p:cNvSpPr>
          <p:nvPr>
            <p:ph idx="1"/>
          </p:nvPr>
        </p:nvSpPr>
        <p:spPr>
          <a:xfrm>
            <a:off x="1371599" y="1792705"/>
            <a:ext cx="9724031" cy="4630397"/>
          </a:xfrm>
        </p:spPr>
        <p:txBody>
          <a:bodyPr anchor="ctr">
            <a:normAutofit fontScale="92500" lnSpcReduction="20000"/>
          </a:bodyPr>
          <a:lstStyle/>
          <a:p>
            <a:r>
              <a:rPr lang="en-US" sz="1800" dirty="0">
                <a:hlinkClick r:id="rId2"/>
              </a:rPr>
              <a:t>OSCQR Standard [6-46]</a:t>
            </a:r>
            <a:endParaRPr lang="en-US" sz="1800" dirty="0"/>
          </a:p>
          <a:p>
            <a:r>
              <a:rPr lang="en-US" sz="1800" dirty="0"/>
              <a:t>Community of Effective Practice, Blackboard</a:t>
            </a:r>
          </a:p>
          <a:p>
            <a:r>
              <a:rPr lang="en-US" sz="1800" dirty="0" err="1"/>
              <a:t>Elikai</a:t>
            </a:r>
            <a:r>
              <a:rPr lang="en-US" sz="1800" dirty="0"/>
              <a:t>, F., &amp; </a:t>
            </a:r>
            <a:r>
              <a:rPr lang="en-US" sz="1800" dirty="0" err="1"/>
              <a:t>Schuhmann</a:t>
            </a:r>
            <a:r>
              <a:rPr lang="en-US" sz="1800" dirty="0"/>
              <a:t>, P. W. (2010). </a:t>
            </a:r>
            <a:r>
              <a:rPr lang="en-US" sz="1800" dirty="0">
                <a:hlinkClick r:id="rId3"/>
              </a:rPr>
              <a:t>An examination of the impact of grading policies on students’ achievement.</a:t>
            </a:r>
            <a:r>
              <a:rPr lang="en-US" sz="1800" i="1" dirty="0"/>
              <a:t> Issues in Accounting Education</a:t>
            </a:r>
            <a:r>
              <a:rPr lang="en-US" sz="1800" dirty="0"/>
              <a:t>, 25 (4), 677-693.</a:t>
            </a:r>
          </a:p>
          <a:p>
            <a:r>
              <a:rPr lang="en-US" sz="1800" dirty="0"/>
              <a:t>Wolf, K. K., &amp; Goodwin, L. L. (2007). </a:t>
            </a:r>
            <a:r>
              <a:rPr lang="en-US" sz="1800" dirty="0">
                <a:hlinkClick r:id="rId4"/>
              </a:rPr>
              <a:t>Evaluating and Enhancing Outcomes Assessment Quality in Higher Education Programs</a:t>
            </a:r>
            <a:r>
              <a:rPr lang="en-US" sz="1800" dirty="0"/>
              <a:t>. </a:t>
            </a:r>
            <a:r>
              <a:rPr lang="en-US" sz="1800" i="1" dirty="0"/>
              <a:t>Metropolitan Universities</a:t>
            </a:r>
            <a:r>
              <a:rPr lang="en-US" sz="1800" dirty="0"/>
              <a:t>, 18(2), 42-56.</a:t>
            </a:r>
          </a:p>
          <a:p>
            <a:r>
              <a:rPr lang="en-US" sz="1800" dirty="0">
                <a:hlinkClick r:id="rId5"/>
              </a:rPr>
              <a:t>Assessing Online Learning</a:t>
            </a:r>
            <a:endParaRPr lang="en-US" sz="1800" dirty="0"/>
          </a:p>
          <a:p>
            <a:r>
              <a:rPr lang="en-US" sz="1800" dirty="0">
                <a:hlinkClick r:id="rId6"/>
              </a:rPr>
              <a:t>Eberly Center for Teaching Excellence at Carnegie Mellon</a:t>
            </a:r>
            <a:r>
              <a:rPr lang="en-US" sz="1800" dirty="0"/>
              <a:t>.</a:t>
            </a:r>
          </a:p>
          <a:p>
            <a:r>
              <a:rPr lang="en-US" sz="1800" dirty="0">
                <a:hlinkClick r:id="rId7"/>
              </a:rPr>
              <a:t>Creating and Using Rubrics for Assessment</a:t>
            </a:r>
            <a:endParaRPr lang="en-US" sz="1800" dirty="0"/>
          </a:p>
          <a:p>
            <a:r>
              <a:rPr lang="en-US" sz="1800" dirty="0"/>
              <a:t>Andrade, H. 2000. </a:t>
            </a:r>
            <a:r>
              <a:rPr lang="en-US" sz="1800" dirty="0">
                <a:hlinkClick r:id="rId8"/>
              </a:rPr>
              <a:t>Using rubrics to promote thinking and learning.</a:t>
            </a:r>
            <a:r>
              <a:rPr lang="en-US" sz="1800" dirty="0"/>
              <a:t> </a:t>
            </a:r>
            <a:r>
              <a:rPr lang="en-US" sz="1800" i="1" dirty="0"/>
              <a:t>Educational Leadership</a:t>
            </a:r>
            <a:r>
              <a:rPr lang="en-US" sz="1800" dirty="0"/>
              <a:t> 57, no. 5: 13-18.</a:t>
            </a:r>
          </a:p>
          <a:p>
            <a:r>
              <a:rPr lang="en-US" sz="1800" dirty="0"/>
              <a:t>Arter, J., and J. </a:t>
            </a:r>
            <a:r>
              <a:rPr lang="en-US" sz="1800" dirty="0" err="1"/>
              <a:t>Chappuis</a:t>
            </a:r>
            <a:r>
              <a:rPr lang="en-US" sz="1800" dirty="0"/>
              <a:t>. 2007. </a:t>
            </a:r>
            <a:r>
              <a:rPr lang="en-US" sz="1800" i="1" dirty="0">
                <a:hlinkClick r:id="rId9"/>
              </a:rPr>
              <a:t>Creating and recognizing quality rubrics</a:t>
            </a:r>
            <a:r>
              <a:rPr lang="en-US" sz="1800" dirty="0"/>
              <a:t>. Upper Saddle River, NJ: Pearson/Merrill Prentice Hall.</a:t>
            </a:r>
          </a:p>
          <a:p>
            <a:r>
              <a:rPr lang="en-US" sz="1800" dirty="0"/>
              <a:t>Reddy, Y., &amp; Andrade, H. (2010). </a:t>
            </a:r>
            <a:r>
              <a:rPr lang="en-US" sz="1800" dirty="0">
                <a:hlinkClick r:id="rId10"/>
              </a:rPr>
              <a:t>A review of rubric use in higher education</a:t>
            </a:r>
            <a:r>
              <a:rPr lang="en-US" sz="1800" dirty="0"/>
              <a:t>. </a:t>
            </a:r>
            <a:r>
              <a:rPr lang="en-US" sz="1800" i="1" dirty="0"/>
              <a:t>Assessment &amp; Evaluation in Higher Education</a:t>
            </a:r>
            <a:r>
              <a:rPr lang="en-US" sz="1800" dirty="0"/>
              <a:t>, 35(4).</a:t>
            </a:r>
          </a:p>
          <a:p>
            <a:r>
              <a:rPr lang="en-US" sz="1800" dirty="0" err="1"/>
              <a:t>Stiggins</a:t>
            </a:r>
            <a:r>
              <a:rPr lang="en-US" sz="1800" dirty="0"/>
              <a:t>, R.J. 2001. </a:t>
            </a:r>
            <a:r>
              <a:rPr lang="en-US" sz="1800" i="1" dirty="0">
                <a:hlinkClick r:id="rId11"/>
              </a:rPr>
              <a:t>Student-involved classroom assessment</a:t>
            </a:r>
            <a:r>
              <a:rPr lang="en-US" sz="1800" dirty="0"/>
              <a:t>. 3rd ed. Upper Saddle River, NJ: Prentice-Hall.</a:t>
            </a:r>
          </a:p>
        </p:txBody>
      </p:sp>
    </p:spTree>
    <p:extLst>
      <p:ext uri="{BB962C8B-B14F-4D97-AF65-F5344CB8AC3E}">
        <p14:creationId xmlns:p14="http://schemas.microsoft.com/office/powerpoint/2010/main" val="5522429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9D1BC4B8DD0524D84D8F2F160102399" ma:contentTypeVersion="12" ma:contentTypeDescription="Create a new document." ma:contentTypeScope="" ma:versionID="25ddded948c4587be5e037c8e374de50">
  <xsd:schema xmlns:xsd="http://www.w3.org/2001/XMLSchema" xmlns:xs="http://www.w3.org/2001/XMLSchema" xmlns:p="http://schemas.microsoft.com/office/2006/metadata/properties" xmlns:ns2="79879555-5606-4ab6-8622-5aba78f0e147" xmlns:ns3="412ac464-f6b9-4682-8544-1eb46cd5a97f" targetNamespace="http://schemas.microsoft.com/office/2006/metadata/properties" ma:root="true" ma:fieldsID="382111533cbe779624273346dc993d1c" ns2:_="" ns3:_="">
    <xsd:import namespace="79879555-5606-4ab6-8622-5aba78f0e147"/>
    <xsd:import namespace="412ac464-f6b9-4682-8544-1eb46cd5a97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879555-5606-4ab6-8622-5aba78f0e1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12ac464-f6b9-4682-8544-1eb46cd5a9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730622A-D11F-43E2-82B4-2CAA75DEE6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879555-5606-4ab6-8622-5aba78f0e147"/>
    <ds:schemaRef ds:uri="412ac464-f6b9-4682-8544-1eb46cd5a97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B3FEF09-4837-41EE-A366-84BBC5F58F26}">
  <ds:schemaRefs>
    <ds:schemaRef ds:uri="http://schemas.microsoft.com/sharepoint/v3/contenttype/forms"/>
  </ds:schemaRefs>
</ds:datastoreItem>
</file>

<file path=customXml/itemProps3.xml><?xml version="1.0" encoding="utf-8"?>
<ds:datastoreItem xmlns:ds="http://schemas.openxmlformats.org/officeDocument/2006/customXml" ds:itemID="{F930F0A3-E252-44DE-9FE2-D5BCCA9A7821}">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2665</TotalTime>
  <Words>511</Words>
  <Application>Microsoft Macintosh PowerPoint</Application>
  <PresentationFormat>Widescreen</PresentationFormat>
  <Paragraphs>39</Paragraphs>
  <Slides>11</Slides>
  <Notes>1</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Gill Sans MT</vt:lpstr>
      <vt:lpstr>Office Theme</vt:lpstr>
      <vt:lpstr>OSCQR [6-46]</vt:lpstr>
      <vt:lpstr>OSCQR [6-44]</vt:lpstr>
      <vt:lpstr>Part 1</vt:lpstr>
      <vt:lpstr>Part 2</vt:lpstr>
      <vt:lpstr>Part 3</vt:lpstr>
      <vt:lpstr>Practices</vt:lpstr>
      <vt:lpstr>Keys to Creating and Using Rubrics</vt:lpstr>
      <vt:lpstr>Examples</vt:lpstr>
      <vt:lpstr>Resources</vt:lpstr>
      <vt:lpstr>Request a Course 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Course Design Review</dc:title>
  <dc:creator>McIntyre, Mish</dc:creator>
  <cp:lastModifiedBy>McIntyre, Mish</cp:lastModifiedBy>
  <cp:revision>55</cp:revision>
  <dcterms:created xsi:type="dcterms:W3CDTF">2019-10-09T18:50:38Z</dcterms:created>
  <dcterms:modified xsi:type="dcterms:W3CDTF">2022-12-08T14:39:45Z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0x010100D9D1BC4B8DD0524D84D8F2F160102399</vt:lpwstr>
  </property>
</Properties>
</file>