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6"/>
  </p:notesMasterIdLst>
  <p:sldIdLst>
    <p:sldId id="4379" r:id="rId2"/>
    <p:sldId id="4385" r:id="rId3"/>
    <p:sldId id="4380" r:id="rId4"/>
    <p:sldId id="4395" r:id="rId5"/>
    <p:sldId id="4389" r:id="rId6"/>
    <p:sldId id="4386" r:id="rId7"/>
    <p:sldId id="4384" r:id="rId8"/>
    <p:sldId id="4382" r:id="rId9"/>
    <p:sldId id="4402" r:id="rId10"/>
    <p:sldId id="4388" r:id="rId11"/>
    <p:sldId id="4397" r:id="rId12"/>
    <p:sldId id="4393" r:id="rId13"/>
    <p:sldId id="4403" r:id="rId14"/>
    <p:sldId id="4401"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7678" userDrawn="1">
          <p15:clr>
            <a:srgbClr val="A4A3A4"/>
          </p15:clr>
        </p15:guide>
        <p15:guide id="53"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AAFDD"/>
    <a:srgbClr val="5693D7"/>
    <a:srgbClr val="FBD1B7"/>
    <a:srgbClr val="FAD4B5"/>
    <a:srgbClr val="FFFFFF"/>
    <a:srgbClr val="D9D9D9"/>
    <a:srgbClr val="F2F2F2"/>
    <a:srgbClr val="9E0202"/>
    <a:srgbClr val="F1EEF4"/>
    <a:srgbClr val="BDDB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38338" autoAdjust="0"/>
  </p:normalViewPr>
  <p:slideViewPr>
    <p:cSldViewPr snapToGrid="0" snapToObjects="1">
      <p:cViewPr varScale="1">
        <p:scale>
          <a:sx n="62" d="100"/>
          <a:sy n="62" d="100"/>
        </p:scale>
        <p:origin x="256" y="200"/>
      </p:cViewPr>
      <p:guideLst>
        <p:guide pos="7678"/>
        <p:guide orient="horz" pos="4320"/>
      </p:guideLst>
    </p:cSldViewPr>
  </p:slideViewPr>
  <p:notesTextViewPr>
    <p:cViewPr>
      <p:scale>
        <a:sx n="20" d="100"/>
        <a:sy n="20" d="100"/>
      </p:scale>
      <p:origin x="0" y="0"/>
    </p:cViewPr>
  </p:notesTextViewPr>
  <p:sorterViewPr>
    <p:cViewPr varScale="1">
      <p:scale>
        <a:sx n="75" d="100"/>
        <a:sy n="75"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302020204030203" pitchFamily="34"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302020204030203" pitchFamily="34" charset="77"/>
              </a:defRPr>
            </a:lvl1pPr>
          </a:lstStyle>
          <a:p>
            <a:fld id="{EFC10EE1-B198-C942-8235-326C972CBB30}" type="datetimeFigureOut">
              <a:rPr lang="en-US" smtClean="0"/>
              <a:pPr/>
              <a:t>4/6/22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302020204030203"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302020204030203" pitchFamily="34"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302020204030203" pitchFamily="34" charset="77"/>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B63800-463E-234D-A18D-60B93BDF18C7}"/>
              </a:ext>
            </a:extLst>
          </p:cNvPr>
          <p:cNvSpPr>
            <a:spLocks noGrp="1"/>
          </p:cNvSpPr>
          <p:nvPr>
            <p:ph type="pic" sz="quarter" idx="14"/>
          </p:nvPr>
        </p:nvSpPr>
        <p:spPr>
          <a:xfrm>
            <a:off x="-311148" y="-287382"/>
            <a:ext cx="24999948" cy="9828948"/>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629357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a:t>4/6/22</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g2.net/burn-out-is-an-occupational-phenomenon-not-disease-who/"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psychologytoday.com/us/blog/the-art-self-improvement/202203/the-burnout-parado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johnkrohn.blogspot.com/2012_11_01_archive.html"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hercampus.com/school/pitt/burn-out-what-it-and-how-do-i-stop-it/"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thriveglobal.com/stories/how-do-you-relieve-burnout/"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additudemag.com/slideshows/feeling-overwhelmed-10-ways-to-get-control/" TargetMode="External"/><Relationship Id="rId7" Type="http://schemas.openxmlformats.org/officeDocument/2006/relationships/image" Target="../media/image15.svg"/><Relationship Id="rId12" Type="http://schemas.openxmlformats.org/officeDocument/2006/relationships/hyperlink" Target="https://www.psychologytoday.com/us/blog/the-art-self-improvement/202203/the-burnout-paradox" TargetMode="Externa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sv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s://www.gallup.com/workplace/237059/employee-burnout-part-main-causes.aspx" TargetMode="External"/><Relationship Id="rId5" Type="http://schemas.openxmlformats.org/officeDocument/2006/relationships/image" Target="../media/image23.svg"/><Relationship Id="rId10" Type="http://schemas.openxmlformats.org/officeDocument/2006/relationships/image" Target="../media/image27.sv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hyperlink" Target="https://www.gallup.com/workplace/237059/employee-burnout-part-main-causes.asp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9F03B9-67CA-C749-8E58-0C3E7539EBCF}"/>
              </a:ext>
            </a:extLst>
          </p:cNvPr>
          <p:cNvSpPr/>
          <p:nvPr/>
        </p:nvSpPr>
        <p:spPr>
          <a:xfrm>
            <a:off x="0" y="0"/>
            <a:ext cx="9473184"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adroTexto 350">
            <a:extLst>
              <a:ext uri="{FF2B5EF4-FFF2-40B4-BE49-F238E27FC236}">
                <a16:creationId xmlns:a16="http://schemas.microsoft.com/office/drawing/2014/main" id="{2D612A41-0AFD-4849-B1EC-F00EF09FF075}"/>
              </a:ext>
            </a:extLst>
          </p:cNvPr>
          <p:cNvSpPr txBox="1"/>
          <p:nvPr/>
        </p:nvSpPr>
        <p:spPr>
          <a:xfrm>
            <a:off x="1357548" y="4279338"/>
            <a:ext cx="6758088" cy="1446550"/>
          </a:xfrm>
          <a:prstGeom prst="rect">
            <a:avLst/>
          </a:prstGeom>
          <a:noFill/>
        </p:spPr>
        <p:txBody>
          <a:bodyPr wrap="square" rtlCol="0">
            <a:spAutoFit/>
          </a:bodyPr>
          <a:lstStyle/>
          <a:p>
            <a:r>
              <a:rPr lang="en-US" sz="8800" b="1" dirty="0">
                <a:solidFill>
                  <a:schemeClr val="bg1"/>
                </a:solidFill>
                <a:latin typeface="Lato" panose="020F0502020204030203" pitchFamily="34" charset="77"/>
                <a:ea typeface="Lato Heavy" charset="0"/>
                <a:cs typeface="Poppins" pitchFamily="2" charset="77"/>
              </a:rPr>
              <a:t>Burnout</a:t>
            </a:r>
          </a:p>
        </p:txBody>
      </p:sp>
      <p:sp>
        <p:nvSpPr>
          <p:cNvPr id="28" name="CuadroTexto 351">
            <a:extLst>
              <a:ext uri="{FF2B5EF4-FFF2-40B4-BE49-F238E27FC236}">
                <a16:creationId xmlns:a16="http://schemas.microsoft.com/office/drawing/2014/main" id="{CD3CE612-5364-6443-A9FD-3FAC6A2253CF}"/>
              </a:ext>
            </a:extLst>
          </p:cNvPr>
          <p:cNvSpPr txBox="1"/>
          <p:nvPr/>
        </p:nvSpPr>
        <p:spPr>
          <a:xfrm>
            <a:off x="1357548" y="6833883"/>
            <a:ext cx="6804876" cy="1446550"/>
          </a:xfrm>
          <a:prstGeom prst="rect">
            <a:avLst/>
          </a:prstGeom>
          <a:noFill/>
        </p:spPr>
        <p:txBody>
          <a:bodyPr wrap="square" rtlCol="0">
            <a:spAutoFit/>
          </a:bodyPr>
          <a:lstStyle/>
          <a:p>
            <a:r>
              <a:rPr lang="en-US" sz="4400" dirty="0">
                <a:solidFill>
                  <a:schemeClr val="bg1"/>
                </a:solidFill>
              </a:rPr>
              <a:t>Understanding Burnout and How to Prevent It</a:t>
            </a:r>
            <a:endPar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CuadroTexto 350">
            <a:extLst>
              <a:ext uri="{FF2B5EF4-FFF2-40B4-BE49-F238E27FC236}">
                <a16:creationId xmlns:a16="http://schemas.microsoft.com/office/drawing/2014/main" id="{31F1A977-15A4-394F-BC10-1141A88040F5}"/>
              </a:ext>
            </a:extLst>
          </p:cNvPr>
          <p:cNvSpPr txBox="1"/>
          <p:nvPr/>
        </p:nvSpPr>
        <p:spPr>
          <a:xfrm>
            <a:off x="1357548" y="3612100"/>
            <a:ext cx="6758088" cy="584775"/>
          </a:xfrm>
          <a:prstGeom prst="rect">
            <a:avLst/>
          </a:prstGeom>
          <a:noFill/>
        </p:spPr>
        <p:txBody>
          <a:bodyPr wrap="square" rtlCol="0">
            <a:spAutoFit/>
          </a:bodyPr>
          <a:lstStyle/>
          <a:p>
            <a:r>
              <a:rPr lang="en-US" sz="3200" b="1" spc="1200" dirty="0">
                <a:solidFill>
                  <a:schemeClr val="accent4"/>
                </a:solidFill>
                <a:latin typeface="Lato" panose="020F0502020204030203" pitchFamily="34" charset="77"/>
                <a:ea typeface="Lato Heavy" charset="0"/>
                <a:cs typeface="Poppins" pitchFamily="2" charset="77"/>
              </a:rPr>
              <a:t>Topic</a:t>
            </a:r>
          </a:p>
        </p:txBody>
      </p:sp>
      <p:sp>
        <p:nvSpPr>
          <p:cNvPr id="94" name="Rectangle 93">
            <a:extLst>
              <a:ext uri="{FF2B5EF4-FFF2-40B4-BE49-F238E27FC236}">
                <a16:creationId xmlns:a16="http://schemas.microsoft.com/office/drawing/2014/main" id="{F3237689-5E56-EF4D-B981-A34D9D1D541F}"/>
              </a:ext>
            </a:extLst>
          </p:cNvPr>
          <p:cNvSpPr/>
          <p:nvPr/>
        </p:nvSpPr>
        <p:spPr>
          <a:xfrm>
            <a:off x="9473183" y="10250203"/>
            <a:ext cx="14904465" cy="3465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6D8F935-1E90-B84E-BD32-9FEC3112AABA}"/>
              </a:ext>
            </a:extLst>
          </p:cNvPr>
          <p:cNvSpPr txBox="1"/>
          <p:nvPr/>
        </p:nvSpPr>
        <p:spPr>
          <a:xfrm>
            <a:off x="19202400" y="-1436914"/>
            <a:ext cx="184731" cy="646331"/>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B800FF70-1714-594F-959A-C477BA03A356}"/>
              </a:ext>
            </a:extLst>
          </p:cNvPr>
          <p:cNvGrpSpPr/>
          <p:nvPr/>
        </p:nvGrpSpPr>
        <p:grpSpPr>
          <a:xfrm>
            <a:off x="19202400" y="10915805"/>
            <a:ext cx="2112463" cy="2112463"/>
            <a:chOff x="20872228" y="11372856"/>
            <a:chExt cx="1220489" cy="1220489"/>
          </a:xfrm>
        </p:grpSpPr>
        <p:sp>
          <p:nvSpPr>
            <p:cNvPr id="35" name="Oval 34">
              <a:extLst>
                <a:ext uri="{FF2B5EF4-FFF2-40B4-BE49-F238E27FC236}">
                  <a16:creationId xmlns:a16="http://schemas.microsoft.com/office/drawing/2014/main" id="{E97BB918-D710-524F-8715-72C8BFB04034}"/>
                </a:ext>
              </a:extLst>
            </p:cNvPr>
            <p:cNvSpPr/>
            <p:nvPr/>
          </p:nvSpPr>
          <p:spPr>
            <a:xfrm>
              <a:off x="20872228" y="11372856"/>
              <a:ext cx="1220489" cy="1220489"/>
            </a:xfrm>
            <a:prstGeom prst="ellipse">
              <a:avLst/>
            </a:prstGeom>
            <a:solidFill>
              <a:schemeClr val="accent4">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E73074EC-FE5E-2E4E-960D-05B0F8306662}"/>
                </a:ext>
              </a:extLst>
            </p:cNvPr>
            <p:cNvGrpSpPr/>
            <p:nvPr/>
          </p:nvGrpSpPr>
          <p:grpSpPr>
            <a:xfrm>
              <a:off x="21121852" y="11622479"/>
              <a:ext cx="721240" cy="721239"/>
              <a:chOff x="11045825" y="835025"/>
              <a:chExt cx="258763" cy="258763"/>
            </a:xfrm>
            <a:solidFill>
              <a:schemeClr val="bg1"/>
            </a:solidFill>
          </p:grpSpPr>
          <p:sp>
            <p:nvSpPr>
              <p:cNvPr id="43" name="Freeform 2131">
                <a:extLst>
                  <a:ext uri="{FF2B5EF4-FFF2-40B4-BE49-F238E27FC236}">
                    <a16:creationId xmlns:a16="http://schemas.microsoft.com/office/drawing/2014/main" id="{BFC67A43-5DCB-FA4D-AC8D-AD86BFC778D4}"/>
                  </a:ext>
                </a:extLst>
              </p:cNvPr>
              <p:cNvSpPr>
                <a:spLocks/>
              </p:cNvSpPr>
              <p:nvPr/>
            </p:nvSpPr>
            <p:spPr bwMode="auto">
              <a:xfrm>
                <a:off x="11156950" y="1065213"/>
                <a:ext cx="38100" cy="9525"/>
              </a:xfrm>
              <a:custGeom>
                <a:avLst/>
                <a:gdLst>
                  <a:gd name="T0" fmla="*/ 105 w 120"/>
                  <a:gd name="T1" fmla="*/ 0 h 29"/>
                  <a:gd name="T2" fmla="*/ 14 w 120"/>
                  <a:gd name="T3" fmla="*/ 0 h 29"/>
                  <a:gd name="T4" fmla="*/ 8 w 120"/>
                  <a:gd name="T5" fmla="*/ 1 h 29"/>
                  <a:gd name="T6" fmla="*/ 3 w 120"/>
                  <a:gd name="T7" fmla="*/ 4 h 29"/>
                  <a:gd name="T8" fmla="*/ 1 w 120"/>
                  <a:gd name="T9" fmla="*/ 9 h 29"/>
                  <a:gd name="T10" fmla="*/ 0 w 120"/>
                  <a:gd name="T11" fmla="*/ 15 h 29"/>
                  <a:gd name="T12" fmla="*/ 1 w 120"/>
                  <a:gd name="T13" fmla="*/ 21 h 29"/>
                  <a:gd name="T14" fmla="*/ 3 w 120"/>
                  <a:gd name="T15" fmla="*/ 26 h 29"/>
                  <a:gd name="T16" fmla="*/ 8 w 120"/>
                  <a:gd name="T17" fmla="*/ 28 h 29"/>
                  <a:gd name="T18" fmla="*/ 14 w 120"/>
                  <a:gd name="T19" fmla="*/ 29 h 29"/>
                  <a:gd name="T20" fmla="*/ 105 w 120"/>
                  <a:gd name="T21" fmla="*/ 29 h 29"/>
                  <a:gd name="T22" fmla="*/ 111 w 120"/>
                  <a:gd name="T23" fmla="*/ 28 h 29"/>
                  <a:gd name="T24" fmla="*/ 116 w 120"/>
                  <a:gd name="T25" fmla="*/ 26 h 29"/>
                  <a:gd name="T26" fmla="*/ 118 w 120"/>
                  <a:gd name="T27" fmla="*/ 21 h 29"/>
                  <a:gd name="T28" fmla="*/ 120 w 120"/>
                  <a:gd name="T29" fmla="*/ 15 h 29"/>
                  <a:gd name="T30" fmla="*/ 118 w 120"/>
                  <a:gd name="T31" fmla="*/ 9 h 29"/>
                  <a:gd name="T32" fmla="*/ 116 w 120"/>
                  <a:gd name="T33" fmla="*/ 4 h 29"/>
                  <a:gd name="T34" fmla="*/ 111 w 120"/>
                  <a:gd name="T35" fmla="*/ 1 h 29"/>
                  <a:gd name="T36" fmla="*/ 105 w 12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29">
                    <a:moveTo>
                      <a:pt x="105" y="0"/>
                    </a:moveTo>
                    <a:lnTo>
                      <a:pt x="14" y="0"/>
                    </a:lnTo>
                    <a:lnTo>
                      <a:pt x="8" y="1"/>
                    </a:lnTo>
                    <a:lnTo>
                      <a:pt x="3" y="4"/>
                    </a:lnTo>
                    <a:lnTo>
                      <a:pt x="1" y="9"/>
                    </a:lnTo>
                    <a:lnTo>
                      <a:pt x="0" y="15"/>
                    </a:lnTo>
                    <a:lnTo>
                      <a:pt x="1" y="21"/>
                    </a:lnTo>
                    <a:lnTo>
                      <a:pt x="3" y="26"/>
                    </a:lnTo>
                    <a:lnTo>
                      <a:pt x="8" y="28"/>
                    </a:lnTo>
                    <a:lnTo>
                      <a:pt x="14" y="29"/>
                    </a:lnTo>
                    <a:lnTo>
                      <a:pt x="105" y="29"/>
                    </a:lnTo>
                    <a:lnTo>
                      <a:pt x="111" y="28"/>
                    </a:lnTo>
                    <a:lnTo>
                      <a:pt x="116" y="26"/>
                    </a:lnTo>
                    <a:lnTo>
                      <a:pt x="118" y="21"/>
                    </a:lnTo>
                    <a:lnTo>
                      <a:pt x="120" y="15"/>
                    </a:lnTo>
                    <a:lnTo>
                      <a:pt x="118" y="9"/>
                    </a:lnTo>
                    <a:lnTo>
                      <a:pt x="116" y="4"/>
                    </a:lnTo>
                    <a:lnTo>
                      <a:pt x="111" y="1"/>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132">
                <a:extLst>
                  <a:ext uri="{FF2B5EF4-FFF2-40B4-BE49-F238E27FC236}">
                    <a16:creationId xmlns:a16="http://schemas.microsoft.com/office/drawing/2014/main" id="{D78A026E-9EA0-8B45-94F0-CCEB995BC1B6}"/>
                  </a:ext>
                </a:extLst>
              </p:cNvPr>
              <p:cNvSpPr>
                <a:spLocks/>
              </p:cNvSpPr>
              <p:nvPr/>
            </p:nvSpPr>
            <p:spPr bwMode="auto">
              <a:xfrm>
                <a:off x="11166475" y="1084263"/>
                <a:ext cx="19050" cy="9525"/>
              </a:xfrm>
              <a:custGeom>
                <a:avLst/>
                <a:gdLst>
                  <a:gd name="T0" fmla="*/ 45 w 61"/>
                  <a:gd name="T1" fmla="*/ 0 h 30"/>
                  <a:gd name="T2" fmla="*/ 16 w 61"/>
                  <a:gd name="T3" fmla="*/ 0 h 30"/>
                  <a:gd name="T4" fmla="*/ 10 w 61"/>
                  <a:gd name="T5" fmla="*/ 1 h 30"/>
                  <a:gd name="T6" fmla="*/ 5 w 61"/>
                  <a:gd name="T7" fmla="*/ 5 h 30"/>
                  <a:gd name="T8" fmla="*/ 1 w 61"/>
                  <a:gd name="T9" fmla="*/ 8 h 30"/>
                  <a:gd name="T10" fmla="*/ 0 w 61"/>
                  <a:gd name="T11" fmla="*/ 14 h 30"/>
                  <a:gd name="T12" fmla="*/ 1 w 61"/>
                  <a:gd name="T13" fmla="*/ 21 h 30"/>
                  <a:gd name="T14" fmla="*/ 5 w 61"/>
                  <a:gd name="T15" fmla="*/ 25 h 30"/>
                  <a:gd name="T16" fmla="*/ 10 w 61"/>
                  <a:gd name="T17" fmla="*/ 29 h 30"/>
                  <a:gd name="T18" fmla="*/ 16 w 61"/>
                  <a:gd name="T19" fmla="*/ 30 h 30"/>
                  <a:gd name="T20" fmla="*/ 45 w 61"/>
                  <a:gd name="T21" fmla="*/ 30 h 30"/>
                  <a:gd name="T22" fmla="*/ 51 w 61"/>
                  <a:gd name="T23" fmla="*/ 29 h 30"/>
                  <a:gd name="T24" fmla="*/ 56 w 61"/>
                  <a:gd name="T25" fmla="*/ 25 h 30"/>
                  <a:gd name="T26" fmla="*/ 60 w 61"/>
                  <a:gd name="T27" fmla="*/ 21 h 30"/>
                  <a:gd name="T28" fmla="*/ 61 w 61"/>
                  <a:gd name="T29" fmla="*/ 14 h 30"/>
                  <a:gd name="T30" fmla="*/ 60 w 61"/>
                  <a:gd name="T31" fmla="*/ 8 h 30"/>
                  <a:gd name="T32" fmla="*/ 56 w 61"/>
                  <a:gd name="T33" fmla="*/ 5 h 30"/>
                  <a:gd name="T34" fmla="*/ 51 w 61"/>
                  <a:gd name="T35" fmla="*/ 1 h 30"/>
                  <a:gd name="T36" fmla="*/ 45 w 61"/>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30">
                    <a:moveTo>
                      <a:pt x="45" y="0"/>
                    </a:moveTo>
                    <a:lnTo>
                      <a:pt x="16" y="0"/>
                    </a:lnTo>
                    <a:lnTo>
                      <a:pt x="10" y="1"/>
                    </a:lnTo>
                    <a:lnTo>
                      <a:pt x="5" y="5"/>
                    </a:lnTo>
                    <a:lnTo>
                      <a:pt x="1" y="8"/>
                    </a:lnTo>
                    <a:lnTo>
                      <a:pt x="0" y="14"/>
                    </a:lnTo>
                    <a:lnTo>
                      <a:pt x="1" y="21"/>
                    </a:lnTo>
                    <a:lnTo>
                      <a:pt x="5" y="25"/>
                    </a:lnTo>
                    <a:lnTo>
                      <a:pt x="10" y="29"/>
                    </a:lnTo>
                    <a:lnTo>
                      <a:pt x="16" y="30"/>
                    </a:lnTo>
                    <a:lnTo>
                      <a:pt x="45" y="30"/>
                    </a:lnTo>
                    <a:lnTo>
                      <a:pt x="51" y="29"/>
                    </a:lnTo>
                    <a:lnTo>
                      <a:pt x="56" y="25"/>
                    </a:lnTo>
                    <a:lnTo>
                      <a:pt x="60" y="21"/>
                    </a:lnTo>
                    <a:lnTo>
                      <a:pt x="61" y="14"/>
                    </a:lnTo>
                    <a:lnTo>
                      <a:pt x="60" y="8"/>
                    </a:lnTo>
                    <a:lnTo>
                      <a:pt x="56" y="5"/>
                    </a:lnTo>
                    <a:lnTo>
                      <a:pt x="51" y="1"/>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133">
                <a:extLst>
                  <a:ext uri="{FF2B5EF4-FFF2-40B4-BE49-F238E27FC236}">
                    <a16:creationId xmlns:a16="http://schemas.microsoft.com/office/drawing/2014/main" id="{463333BE-5256-2B43-B956-FCF3F41C40A9}"/>
                  </a:ext>
                </a:extLst>
              </p:cNvPr>
              <p:cNvSpPr>
                <a:spLocks/>
              </p:cNvSpPr>
              <p:nvPr/>
            </p:nvSpPr>
            <p:spPr bwMode="auto">
              <a:xfrm>
                <a:off x="11095038" y="877888"/>
                <a:ext cx="161925" cy="177800"/>
              </a:xfrm>
              <a:custGeom>
                <a:avLst/>
                <a:gdLst>
                  <a:gd name="T0" fmla="*/ 242 w 511"/>
                  <a:gd name="T1" fmla="*/ 1 h 556"/>
                  <a:gd name="T2" fmla="*/ 217 w 511"/>
                  <a:gd name="T3" fmla="*/ 3 h 556"/>
                  <a:gd name="T4" fmla="*/ 192 w 511"/>
                  <a:gd name="T5" fmla="*/ 8 h 556"/>
                  <a:gd name="T6" fmla="*/ 168 w 511"/>
                  <a:gd name="T7" fmla="*/ 15 h 556"/>
                  <a:gd name="T8" fmla="*/ 134 w 511"/>
                  <a:gd name="T9" fmla="*/ 31 h 556"/>
                  <a:gd name="T10" fmla="*/ 93 w 511"/>
                  <a:gd name="T11" fmla="*/ 58 h 556"/>
                  <a:gd name="T12" fmla="*/ 59 w 511"/>
                  <a:gd name="T13" fmla="*/ 94 h 556"/>
                  <a:gd name="T14" fmla="*/ 31 w 511"/>
                  <a:gd name="T15" fmla="*/ 134 h 556"/>
                  <a:gd name="T16" fmla="*/ 15 w 511"/>
                  <a:gd name="T17" fmla="*/ 168 h 556"/>
                  <a:gd name="T18" fmla="*/ 8 w 511"/>
                  <a:gd name="T19" fmla="*/ 191 h 556"/>
                  <a:gd name="T20" fmla="*/ 3 w 511"/>
                  <a:gd name="T21" fmla="*/ 217 h 556"/>
                  <a:gd name="T22" fmla="*/ 0 w 511"/>
                  <a:gd name="T23" fmla="*/ 243 h 556"/>
                  <a:gd name="T24" fmla="*/ 0 w 511"/>
                  <a:gd name="T25" fmla="*/ 277 h 556"/>
                  <a:gd name="T26" fmla="*/ 8 w 511"/>
                  <a:gd name="T27" fmla="*/ 317 h 556"/>
                  <a:gd name="T28" fmla="*/ 20 w 511"/>
                  <a:gd name="T29" fmla="*/ 355 h 556"/>
                  <a:gd name="T30" fmla="*/ 39 w 511"/>
                  <a:gd name="T31" fmla="*/ 392 h 556"/>
                  <a:gd name="T32" fmla="*/ 63 w 511"/>
                  <a:gd name="T33" fmla="*/ 423 h 556"/>
                  <a:gd name="T34" fmla="*/ 91 w 511"/>
                  <a:gd name="T35" fmla="*/ 451 h 556"/>
                  <a:gd name="T36" fmla="*/ 124 w 511"/>
                  <a:gd name="T37" fmla="*/ 475 h 556"/>
                  <a:gd name="T38" fmla="*/ 160 w 511"/>
                  <a:gd name="T39" fmla="*/ 493 h 556"/>
                  <a:gd name="T40" fmla="*/ 180 w 511"/>
                  <a:gd name="T41" fmla="*/ 542 h 556"/>
                  <a:gd name="T42" fmla="*/ 185 w 511"/>
                  <a:gd name="T43" fmla="*/ 552 h 556"/>
                  <a:gd name="T44" fmla="*/ 196 w 511"/>
                  <a:gd name="T45" fmla="*/ 556 h 556"/>
                  <a:gd name="T46" fmla="*/ 322 w 511"/>
                  <a:gd name="T47" fmla="*/ 555 h 556"/>
                  <a:gd name="T48" fmla="*/ 330 w 511"/>
                  <a:gd name="T49" fmla="*/ 547 h 556"/>
                  <a:gd name="T50" fmla="*/ 331 w 511"/>
                  <a:gd name="T51" fmla="*/ 500 h 556"/>
                  <a:gd name="T52" fmla="*/ 369 w 511"/>
                  <a:gd name="T53" fmla="*/ 484 h 556"/>
                  <a:gd name="T54" fmla="*/ 405 w 511"/>
                  <a:gd name="T55" fmla="*/ 464 h 556"/>
                  <a:gd name="T56" fmla="*/ 435 w 511"/>
                  <a:gd name="T57" fmla="*/ 438 h 556"/>
                  <a:gd name="T58" fmla="*/ 461 w 511"/>
                  <a:gd name="T59" fmla="*/ 407 h 556"/>
                  <a:gd name="T60" fmla="*/ 483 w 511"/>
                  <a:gd name="T61" fmla="*/ 373 h 556"/>
                  <a:gd name="T62" fmla="*/ 499 w 511"/>
                  <a:gd name="T63" fmla="*/ 337 h 556"/>
                  <a:gd name="T64" fmla="*/ 508 w 511"/>
                  <a:gd name="T65" fmla="*/ 298 h 556"/>
                  <a:gd name="T66" fmla="*/ 511 w 511"/>
                  <a:gd name="T67" fmla="*/ 256 h 556"/>
                  <a:gd name="T68" fmla="*/ 510 w 511"/>
                  <a:gd name="T69" fmla="*/ 229 h 556"/>
                  <a:gd name="T70" fmla="*/ 506 w 511"/>
                  <a:gd name="T71" fmla="*/ 205 h 556"/>
                  <a:gd name="T72" fmla="*/ 500 w 511"/>
                  <a:gd name="T73" fmla="*/ 179 h 556"/>
                  <a:gd name="T74" fmla="*/ 491 w 511"/>
                  <a:gd name="T75" fmla="*/ 156 h 556"/>
                  <a:gd name="T76" fmla="*/ 468 w 511"/>
                  <a:gd name="T77" fmla="*/ 113 h 556"/>
                  <a:gd name="T78" fmla="*/ 436 w 511"/>
                  <a:gd name="T79" fmla="*/ 75 h 556"/>
                  <a:gd name="T80" fmla="*/ 399 w 511"/>
                  <a:gd name="T81" fmla="*/ 44 h 556"/>
                  <a:gd name="T82" fmla="*/ 355 w 511"/>
                  <a:gd name="T83" fmla="*/ 20 h 556"/>
                  <a:gd name="T84" fmla="*/ 331 w 511"/>
                  <a:gd name="T85" fmla="*/ 12 h 556"/>
                  <a:gd name="T86" fmla="*/ 307 w 511"/>
                  <a:gd name="T87" fmla="*/ 6 h 556"/>
                  <a:gd name="T88" fmla="*/ 281 w 511"/>
                  <a:gd name="T89" fmla="*/ 1 h 556"/>
                  <a:gd name="T90" fmla="*/ 256 w 511"/>
                  <a:gd name="T91"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1" h="556">
                    <a:moveTo>
                      <a:pt x="256" y="0"/>
                    </a:moveTo>
                    <a:lnTo>
                      <a:pt x="242" y="1"/>
                    </a:lnTo>
                    <a:lnTo>
                      <a:pt x="230" y="1"/>
                    </a:lnTo>
                    <a:lnTo>
                      <a:pt x="217" y="3"/>
                    </a:lnTo>
                    <a:lnTo>
                      <a:pt x="204" y="6"/>
                    </a:lnTo>
                    <a:lnTo>
                      <a:pt x="192" y="8"/>
                    </a:lnTo>
                    <a:lnTo>
                      <a:pt x="180" y="12"/>
                    </a:lnTo>
                    <a:lnTo>
                      <a:pt x="168" y="15"/>
                    </a:lnTo>
                    <a:lnTo>
                      <a:pt x="157" y="20"/>
                    </a:lnTo>
                    <a:lnTo>
                      <a:pt x="134" y="31"/>
                    </a:lnTo>
                    <a:lnTo>
                      <a:pt x="113" y="44"/>
                    </a:lnTo>
                    <a:lnTo>
                      <a:pt x="93" y="58"/>
                    </a:lnTo>
                    <a:lnTo>
                      <a:pt x="75" y="75"/>
                    </a:lnTo>
                    <a:lnTo>
                      <a:pt x="59" y="94"/>
                    </a:lnTo>
                    <a:lnTo>
                      <a:pt x="43" y="113"/>
                    </a:lnTo>
                    <a:lnTo>
                      <a:pt x="31" y="134"/>
                    </a:lnTo>
                    <a:lnTo>
                      <a:pt x="20" y="156"/>
                    </a:lnTo>
                    <a:lnTo>
                      <a:pt x="15" y="168"/>
                    </a:lnTo>
                    <a:lnTo>
                      <a:pt x="11" y="179"/>
                    </a:lnTo>
                    <a:lnTo>
                      <a:pt x="8" y="191"/>
                    </a:lnTo>
                    <a:lnTo>
                      <a:pt x="5" y="205"/>
                    </a:lnTo>
                    <a:lnTo>
                      <a:pt x="3" y="217"/>
                    </a:lnTo>
                    <a:lnTo>
                      <a:pt x="2" y="229"/>
                    </a:lnTo>
                    <a:lnTo>
                      <a:pt x="0" y="243"/>
                    </a:lnTo>
                    <a:lnTo>
                      <a:pt x="0" y="256"/>
                    </a:lnTo>
                    <a:lnTo>
                      <a:pt x="0" y="277"/>
                    </a:lnTo>
                    <a:lnTo>
                      <a:pt x="3" y="298"/>
                    </a:lnTo>
                    <a:lnTo>
                      <a:pt x="8" y="317"/>
                    </a:lnTo>
                    <a:lnTo>
                      <a:pt x="13" y="337"/>
                    </a:lnTo>
                    <a:lnTo>
                      <a:pt x="20" y="355"/>
                    </a:lnTo>
                    <a:lnTo>
                      <a:pt x="28" y="373"/>
                    </a:lnTo>
                    <a:lnTo>
                      <a:pt x="39" y="392"/>
                    </a:lnTo>
                    <a:lnTo>
                      <a:pt x="50" y="407"/>
                    </a:lnTo>
                    <a:lnTo>
                      <a:pt x="63" y="423"/>
                    </a:lnTo>
                    <a:lnTo>
                      <a:pt x="76" y="438"/>
                    </a:lnTo>
                    <a:lnTo>
                      <a:pt x="91" y="451"/>
                    </a:lnTo>
                    <a:lnTo>
                      <a:pt x="107" y="464"/>
                    </a:lnTo>
                    <a:lnTo>
                      <a:pt x="124" y="475"/>
                    </a:lnTo>
                    <a:lnTo>
                      <a:pt x="142" y="484"/>
                    </a:lnTo>
                    <a:lnTo>
                      <a:pt x="160" y="493"/>
                    </a:lnTo>
                    <a:lnTo>
                      <a:pt x="180" y="500"/>
                    </a:lnTo>
                    <a:lnTo>
                      <a:pt x="180" y="542"/>
                    </a:lnTo>
                    <a:lnTo>
                      <a:pt x="181" y="547"/>
                    </a:lnTo>
                    <a:lnTo>
                      <a:pt x="185" y="552"/>
                    </a:lnTo>
                    <a:lnTo>
                      <a:pt x="190" y="555"/>
                    </a:lnTo>
                    <a:lnTo>
                      <a:pt x="196" y="556"/>
                    </a:lnTo>
                    <a:lnTo>
                      <a:pt x="316" y="556"/>
                    </a:lnTo>
                    <a:lnTo>
                      <a:pt x="322" y="555"/>
                    </a:lnTo>
                    <a:lnTo>
                      <a:pt x="327" y="552"/>
                    </a:lnTo>
                    <a:lnTo>
                      <a:pt x="330" y="547"/>
                    </a:lnTo>
                    <a:lnTo>
                      <a:pt x="331" y="542"/>
                    </a:lnTo>
                    <a:lnTo>
                      <a:pt x="331" y="500"/>
                    </a:lnTo>
                    <a:lnTo>
                      <a:pt x="351" y="493"/>
                    </a:lnTo>
                    <a:lnTo>
                      <a:pt x="369" y="484"/>
                    </a:lnTo>
                    <a:lnTo>
                      <a:pt x="388" y="475"/>
                    </a:lnTo>
                    <a:lnTo>
                      <a:pt x="405" y="464"/>
                    </a:lnTo>
                    <a:lnTo>
                      <a:pt x="421" y="451"/>
                    </a:lnTo>
                    <a:lnTo>
                      <a:pt x="435" y="438"/>
                    </a:lnTo>
                    <a:lnTo>
                      <a:pt x="449" y="423"/>
                    </a:lnTo>
                    <a:lnTo>
                      <a:pt x="461" y="407"/>
                    </a:lnTo>
                    <a:lnTo>
                      <a:pt x="473" y="392"/>
                    </a:lnTo>
                    <a:lnTo>
                      <a:pt x="483" y="373"/>
                    </a:lnTo>
                    <a:lnTo>
                      <a:pt x="491" y="355"/>
                    </a:lnTo>
                    <a:lnTo>
                      <a:pt x="499" y="337"/>
                    </a:lnTo>
                    <a:lnTo>
                      <a:pt x="504" y="317"/>
                    </a:lnTo>
                    <a:lnTo>
                      <a:pt x="508" y="298"/>
                    </a:lnTo>
                    <a:lnTo>
                      <a:pt x="511" y="277"/>
                    </a:lnTo>
                    <a:lnTo>
                      <a:pt x="511" y="256"/>
                    </a:lnTo>
                    <a:lnTo>
                      <a:pt x="511" y="243"/>
                    </a:lnTo>
                    <a:lnTo>
                      <a:pt x="510" y="229"/>
                    </a:lnTo>
                    <a:lnTo>
                      <a:pt x="508" y="217"/>
                    </a:lnTo>
                    <a:lnTo>
                      <a:pt x="506" y="205"/>
                    </a:lnTo>
                    <a:lnTo>
                      <a:pt x="504" y="191"/>
                    </a:lnTo>
                    <a:lnTo>
                      <a:pt x="500" y="179"/>
                    </a:lnTo>
                    <a:lnTo>
                      <a:pt x="496" y="168"/>
                    </a:lnTo>
                    <a:lnTo>
                      <a:pt x="491" y="156"/>
                    </a:lnTo>
                    <a:lnTo>
                      <a:pt x="480" y="134"/>
                    </a:lnTo>
                    <a:lnTo>
                      <a:pt x="468" y="113"/>
                    </a:lnTo>
                    <a:lnTo>
                      <a:pt x="452" y="94"/>
                    </a:lnTo>
                    <a:lnTo>
                      <a:pt x="436" y="75"/>
                    </a:lnTo>
                    <a:lnTo>
                      <a:pt x="418" y="58"/>
                    </a:lnTo>
                    <a:lnTo>
                      <a:pt x="399" y="44"/>
                    </a:lnTo>
                    <a:lnTo>
                      <a:pt x="378" y="31"/>
                    </a:lnTo>
                    <a:lnTo>
                      <a:pt x="355" y="20"/>
                    </a:lnTo>
                    <a:lnTo>
                      <a:pt x="344" y="15"/>
                    </a:lnTo>
                    <a:lnTo>
                      <a:pt x="331" y="12"/>
                    </a:lnTo>
                    <a:lnTo>
                      <a:pt x="319" y="8"/>
                    </a:lnTo>
                    <a:lnTo>
                      <a:pt x="307" y="6"/>
                    </a:lnTo>
                    <a:lnTo>
                      <a:pt x="295" y="3"/>
                    </a:lnTo>
                    <a:lnTo>
                      <a:pt x="281" y="1"/>
                    </a:lnTo>
                    <a:lnTo>
                      <a:pt x="269" y="1"/>
                    </a:lnTo>
                    <a:lnTo>
                      <a:pt x="2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134">
                <a:extLst>
                  <a:ext uri="{FF2B5EF4-FFF2-40B4-BE49-F238E27FC236}">
                    <a16:creationId xmlns:a16="http://schemas.microsoft.com/office/drawing/2014/main" id="{367BC364-E04A-2C46-9D7D-6309780321CA}"/>
                  </a:ext>
                </a:extLst>
              </p:cNvPr>
              <p:cNvSpPr>
                <a:spLocks/>
              </p:cNvSpPr>
              <p:nvPr/>
            </p:nvSpPr>
            <p:spPr bwMode="auto">
              <a:xfrm>
                <a:off x="11045825" y="949325"/>
                <a:ext cx="28575" cy="11113"/>
              </a:xfrm>
              <a:custGeom>
                <a:avLst/>
                <a:gdLst>
                  <a:gd name="T0" fmla="*/ 76 w 90"/>
                  <a:gd name="T1" fmla="*/ 0 h 31"/>
                  <a:gd name="T2" fmla="*/ 16 w 90"/>
                  <a:gd name="T3" fmla="*/ 0 h 31"/>
                  <a:gd name="T4" fmla="*/ 10 w 90"/>
                  <a:gd name="T5" fmla="*/ 2 h 31"/>
                  <a:gd name="T6" fmla="*/ 5 w 90"/>
                  <a:gd name="T7" fmla="*/ 5 h 31"/>
                  <a:gd name="T8" fmla="*/ 1 w 90"/>
                  <a:gd name="T9" fmla="*/ 10 h 31"/>
                  <a:gd name="T10" fmla="*/ 0 w 90"/>
                  <a:gd name="T11" fmla="*/ 15 h 31"/>
                  <a:gd name="T12" fmla="*/ 1 w 90"/>
                  <a:gd name="T13" fmla="*/ 21 h 31"/>
                  <a:gd name="T14" fmla="*/ 5 w 90"/>
                  <a:gd name="T15" fmla="*/ 26 h 31"/>
                  <a:gd name="T16" fmla="*/ 10 w 90"/>
                  <a:gd name="T17" fmla="*/ 30 h 31"/>
                  <a:gd name="T18" fmla="*/ 16 w 90"/>
                  <a:gd name="T19" fmla="*/ 31 h 31"/>
                  <a:gd name="T20" fmla="*/ 76 w 90"/>
                  <a:gd name="T21" fmla="*/ 31 h 31"/>
                  <a:gd name="T22" fmla="*/ 82 w 90"/>
                  <a:gd name="T23" fmla="*/ 30 h 31"/>
                  <a:gd name="T24" fmla="*/ 87 w 90"/>
                  <a:gd name="T25" fmla="*/ 26 h 31"/>
                  <a:gd name="T26" fmla="*/ 89 w 90"/>
                  <a:gd name="T27" fmla="*/ 21 h 31"/>
                  <a:gd name="T28" fmla="*/ 90 w 90"/>
                  <a:gd name="T29" fmla="*/ 15 h 31"/>
                  <a:gd name="T30" fmla="*/ 89 w 90"/>
                  <a:gd name="T31" fmla="*/ 10 h 31"/>
                  <a:gd name="T32" fmla="*/ 87 w 90"/>
                  <a:gd name="T33" fmla="*/ 5 h 31"/>
                  <a:gd name="T34" fmla="*/ 82 w 90"/>
                  <a:gd name="T35" fmla="*/ 2 h 31"/>
                  <a:gd name="T36" fmla="*/ 76 w 9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31">
                    <a:moveTo>
                      <a:pt x="76" y="0"/>
                    </a:moveTo>
                    <a:lnTo>
                      <a:pt x="16" y="0"/>
                    </a:lnTo>
                    <a:lnTo>
                      <a:pt x="10" y="2"/>
                    </a:lnTo>
                    <a:lnTo>
                      <a:pt x="5" y="5"/>
                    </a:lnTo>
                    <a:lnTo>
                      <a:pt x="1" y="10"/>
                    </a:lnTo>
                    <a:lnTo>
                      <a:pt x="0" y="15"/>
                    </a:lnTo>
                    <a:lnTo>
                      <a:pt x="1" y="21"/>
                    </a:lnTo>
                    <a:lnTo>
                      <a:pt x="5" y="26"/>
                    </a:lnTo>
                    <a:lnTo>
                      <a:pt x="10" y="30"/>
                    </a:lnTo>
                    <a:lnTo>
                      <a:pt x="16" y="31"/>
                    </a:lnTo>
                    <a:lnTo>
                      <a:pt x="76" y="31"/>
                    </a:lnTo>
                    <a:lnTo>
                      <a:pt x="82" y="30"/>
                    </a:lnTo>
                    <a:lnTo>
                      <a:pt x="87" y="26"/>
                    </a:lnTo>
                    <a:lnTo>
                      <a:pt x="89" y="21"/>
                    </a:lnTo>
                    <a:lnTo>
                      <a:pt x="90" y="15"/>
                    </a:lnTo>
                    <a:lnTo>
                      <a:pt x="89" y="10"/>
                    </a:lnTo>
                    <a:lnTo>
                      <a:pt x="87" y="5"/>
                    </a:lnTo>
                    <a:lnTo>
                      <a:pt x="82" y="2"/>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35">
                <a:extLst>
                  <a:ext uri="{FF2B5EF4-FFF2-40B4-BE49-F238E27FC236}">
                    <a16:creationId xmlns:a16="http://schemas.microsoft.com/office/drawing/2014/main" id="{5A2CEC26-7480-9241-99AF-A3503855CFF6}"/>
                  </a:ext>
                </a:extLst>
              </p:cNvPr>
              <p:cNvSpPr>
                <a:spLocks/>
              </p:cNvSpPr>
              <p:nvPr/>
            </p:nvSpPr>
            <p:spPr bwMode="auto">
              <a:xfrm>
                <a:off x="11074400" y="863600"/>
                <a:ext cx="34925" cy="34925"/>
              </a:xfrm>
              <a:custGeom>
                <a:avLst/>
                <a:gdLst>
                  <a:gd name="T0" fmla="*/ 91 w 107"/>
                  <a:gd name="T1" fmla="*/ 107 h 107"/>
                  <a:gd name="T2" fmla="*/ 97 w 107"/>
                  <a:gd name="T3" fmla="*/ 105 h 107"/>
                  <a:gd name="T4" fmla="*/ 102 w 107"/>
                  <a:gd name="T5" fmla="*/ 102 h 107"/>
                  <a:gd name="T6" fmla="*/ 105 w 107"/>
                  <a:gd name="T7" fmla="*/ 97 h 107"/>
                  <a:gd name="T8" fmla="*/ 107 w 107"/>
                  <a:gd name="T9" fmla="*/ 91 h 107"/>
                  <a:gd name="T10" fmla="*/ 105 w 107"/>
                  <a:gd name="T11" fmla="*/ 86 h 107"/>
                  <a:gd name="T12" fmla="*/ 102 w 107"/>
                  <a:gd name="T13" fmla="*/ 81 h 107"/>
                  <a:gd name="T14" fmla="*/ 26 w 107"/>
                  <a:gd name="T15" fmla="*/ 5 h 107"/>
                  <a:gd name="T16" fmla="*/ 21 w 107"/>
                  <a:gd name="T17" fmla="*/ 2 h 107"/>
                  <a:gd name="T18" fmla="*/ 16 w 107"/>
                  <a:gd name="T19" fmla="*/ 0 h 107"/>
                  <a:gd name="T20" fmla="*/ 10 w 107"/>
                  <a:gd name="T21" fmla="*/ 2 h 107"/>
                  <a:gd name="T22" fmla="*/ 5 w 107"/>
                  <a:gd name="T23" fmla="*/ 5 h 107"/>
                  <a:gd name="T24" fmla="*/ 2 w 107"/>
                  <a:gd name="T25" fmla="*/ 10 h 107"/>
                  <a:gd name="T26" fmla="*/ 0 w 107"/>
                  <a:gd name="T27" fmla="*/ 16 h 107"/>
                  <a:gd name="T28" fmla="*/ 2 w 107"/>
                  <a:gd name="T29" fmla="*/ 21 h 107"/>
                  <a:gd name="T30" fmla="*/ 5 w 107"/>
                  <a:gd name="T31" fmla="*/ 26 h 107"/>
                  <a:gd name="T32" fmla="*/ 81 w 107"/>
                  <a:gd name="T33" fmla="*/ 102 h 107"/>
                  <a:gd name="T34" fmla="*/ 86 w 107"/>
                  <a:gd name="T35" fmla="*/ 105 h 107"/>
                  <a:gd name="T36" fmla="*/ 91 w 107"/>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07">
                    <a:moveTo>
                      <a:pt x="91" y="107"/>
                    </a:moveTo>
                    <a:lnTo>
                      <a:pt x="97" y="105"/>
                    </a:lnTo>
                    <a:lnTo>
                      <a:pt x="102" y="102"/>
                    </a:lnTo>
                    <a:lnTo>
                      <a:pt x="105" y="97"/>
                    </a:lnTo>
                    <a:lnTo>
                      <a:pt x="107" y="91"/>
                    </a:lnTo>
                    <a:lnTo>
                      <a:pt x="105" y="86"/>
                    </a:lnTo>
                    <a:lnTo>
                      <a:pt x="102" y="81"/>
                    </a:lnTo>
                    <a:lnTo>
                      <a:pt x="26" y="5"/>
                    </a:lnTo>
                    <a:lnTo>
                      <a:pt x="21" y="2"/>
                    </a:lnTo>
                    <a:lnTo>
                      <a:pt x="16" y="0"/>
                    </a:lnTo>
                    <a:lnTo>
                      <a:pt x="10" y="2"/>
                    </a:lnTo>
                    <a:lnTo>
                      <a:pt x="5" y="5"/>
                    </a:lnTo>
                    <a:lnTo>
                      <a:pt x="2" y="10"/>
                    </a:lnTo>
                    <a:lnTo>
                      <a:pt x="0" y="16"/>
                    </a:lnTo>
                    <a:lnTo>
                      <a:pt x="2" y="21"/>
                    </a:lnTo>
                    <a:lnTo>
                      <a:pt x="5" y="26"/>
                    </a:lnTo>
                    <a:lnTo>
                      <a:pt x="81" y="102"/>
                    </a:lnTo>
                    <a:lnTo>
                      <a:pt x="86" y="105"/>
                    </a:lnTo>
                    <a:lnTo>
                      <a:pt x="9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36">
                <a:extLst>
                  <a:ext uri="{FF2B5EF4-FFF2-40B4-BE49-F238E27FC236}">
                    <a16:creationId xmlns:a16="http://schemas.microsoft.com/office/drawing/2014/main" id="{E3CC3C3C-FE6B-A548-A204-0E6C041B0C2B}"/>
                  </a:ext>
                </a:extLst>
              </p:cNvPr>
              <p:cNvSpPr>
                <a:spLocks/>
              </p:cNvSpPr>
              <p:nvPr/>
            </p:nvSpPr>
            <p:spPr bwMode="auto">
              <a:xfrm>
                <a:off x="11171238" y="835025"/>
                <a:ext cx="9525" cy="28575"/>
              </a:xfrm>
              <a:custGeom>
                <a:avLst/>
                <a:gdLst>
                  <a:gd name="T0" fmla="*/ 15 w 29"/>
                  <a:gd name="T1" fmla="*/ 90 h 90"/>
                  <a:gd name="T2" fmla="*/ 21 w 29"/>
                  <a:gd name="T3" fmla="*/ 89 h 90"/>
                  <a:gd name="T4" fmla="*/ 26 w 29"/>
                  <a:gd name="T5" fmla="*/ 87 h 90"/>
                  <a:gd name="T6" fmla="*/ 28 w 29"/>
                  <a:gd name="T7" fmla="*/ 82 h 90"/>
                  <a:gd name="T8" fmla="*/ 29 w 29"/>
                  <a:gd name="T9" fmla="*/ 76 h 90"/>
                  <a:gd name="T10" fmla="*/ 29 w 29"/>
                  <a:gd name="T11" fmla="*/ 16 h 90"/>
                  <a:gd name="T12" fmla="*/ 28 w 29"/>
                  <a:gd name="T13" fmla="*/ 10 h 90"/>
                  <a:gd name="T14" fmla="*/ 26 w 29"/>
                  <a:gd name="T15" fmla="*/ 5 h 90"/>
                  <a:gd name="T16" fmla="*/ 21 w 29"/>
                  <a:gd name="T17" fmla="*/ 1 h 90"/>
                  <a:gd name="T18" fmla="*/ 15 w 29"/>
                  <a:gd name="T19" fmla="*/ 0 h 90"/>
                  <a:gd name="T20" fmla="*/ 9 w 29"/>
                  <a:gd name="T21" fmla="*/ 1 h 90"/>
                  <a:gd name="T22" fmla="*/ 4 w 29"/>
                  <a:gd name="T23" fmla="*/ 5 h 90"/>
                  <a:gd name="T24" fmla="*/ 1 w 29"/>
                  <a:gd name="T25" fmla="*/ 10 h 90"/>
                  <a:gd name="T26" fmla="*/ 0 w 29"/>
                  <a:gd name="T27" fmla="*/ 16 h 90"/>
                  <a:gd name="T28" fmla="*/ 0 w 29"/>
                  <a:gd name="T29" fmla="*/ 76 h 90"/>
                  <a:gd name="T30" fmla="*/ 1 w 29"/>
                  <a:gd name="T31" fmla="*/ 82 h 90"/>
                  <a:gd name="T32" fmla="*/ 4 w 29"/>
                  <a:gd name="T33" fmla="*/ 87 h 90"/>
                  <a:gd name="T34" fmla="*/ 9 w 29"/>
                  <a:gd name="T35" fmla="*/ 89 h 90"/>
                  <a:gd name="T36" fmla="*/ 15 w 29"/>
                  <a:gd name="T3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90">
                    <a:moveTo>
                      <a:pt x="15" y="90"/>
                    </a:moveTo>
                    <a:lnTo>
                      <a:pt x="21" y="89"/>
                    </a:lnTo>
                    <a:lnTo>
                      <a:pt x="26" y="87"/>
                    </a:lnTo>
                    <a:lnTo>
                      <a:pt x="28" y="82"/>
                    </a:lnTo>
                    <a:lnTo>
                      <a:pt x="29" y="76"/>
                    </a:lnTo>
                    <a:lnTo>
                      <a:pt x="29" y="16"/>
                    </a:lnTo>
                    <a:lnTo>
                      <a:pt x="28" y="10"/>
                    </a:lnTo>
                    <a:lnTo>
                      <a:pt x="26" y="5"/>
                    </a:lnTo>
                    <a:lnTo>
                      <a:pt x="21" y="1"/>
                    </a:lnTo>
                    <a:lnTo>
                      <a:pt x="15" y="0"/>
                    </a:lnTo>
                    <a:lnTo>
                      <a:pt x="9" y="1"/>
                    </a:lnTo>
                    <a:lnTo>
                      <a:pt x="4" y="5"/>
                    </a:lnTo>
                    <a:lnTo>
                      <a:pt x="1" y="10"/>
                    </a:lnTo>
                    <a:lnTo>
                      <a:pt x="0" y="16"/>
                    </a:lnTo>
                    <a:lnTo>
                      <a:pt x="0" y="76"/>
                    </a:lnTo>
                    <a:lnTo>
                      <a:pt x="1" y="82"/>
                    </a:lnTo>
                    <a:lnTo>
                      <a:pt x="4" y="87"/>
                    </a:lnTo>
                    <a:lnTo>
                      <a:pt x="9" y="89"/>
                    </a:lnTo>
                    <a:lnTo>
                      <a:pt x="1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37">
                <a:extLst>
                  <a:ext uri="{FF2B5EF4-FFF2-40B4-BE49-F238E27FC236}">
                    <a16:creationId xmlns:a16="http://schemas.microsoft.com/office/drawing/2014/main" id="{CEA26A9C-D844-8D4E-8596-EAA932F487AC}"/>
                  </a:ext>
                </a:extLst>
              </p:cNvPr>
              <p:cNvSpPr>
                <a:spLocks/>
              </p:cNvSpPr>
              <p:nvPr/>
            </p:nvSpPr>
            <p:spPr bwMode="auto">
              <a:xfrm>
                <a:off x="11242675" y="863600"/>
                <a:ext cx="33338" cy="34925"/>
              </a:xfrm>
              <a:custGeom>
                <a:avLst/>
                <a:gdLst>
                  <a:gd name="T0" fmla="*/ 101 w 106"/>
                  <a:gd name="T1" fmla="*/ 5 h 107"/>
                  <a:gd name="T2" fmla="*/ 96 w 106"/>
                  <a:gd name="T3" fmla="*/ 2 h 107"/>
                  <a:gd name="T4" fmla="*/ 90 w 106"/>
                  <a:gd name="T5" fmla="*/ 0 h 107"/>
                  <a:gd name="T6" fmla="*/ 85 w 106"/>
                  <a:gd name="T7" fmla="*/ 2 h 107"/>
                  <a:gd name="T8" fmla="*/ 80 w 106"/>
                  <a:gd name="T9" fmla="*/ 5 h 107"/>
                  <a:gd name="T10" fmla="*/ 5 w 106"/>
                  <a:gd name="T11" fmla="*/ 80 h 107"/>
                  <a:gd name="T12" fmla="*/ 1 w 106"/>
                  <a:gd name="T13" fmla="*/ 86 h 107"/>
                  <a:gd name="T14" fmla="*/ 0 w 106"/>
                  <a:gd name="T15" fmla="*/ 91 h 107"/>
                  <a:gd name="T16" fmla="*/ 1 w 106"/>
                  <a:gd name="T17" fmla="*/ 97 h 107"/>
                  <a:gd name="T18" fmla="*/ 5 w 106"/>
                  <a:gd name="T19" fmla="*/ 102 h 107"/>
                  <a:gd name="T20" fmla="*/ 10 w 106"/>
                  <a:gd name="T21" fmla="*/ 105 h 107"/>
                  <a:gd name="T22" fmla="*/ 16 w 106"/>
                  <a:gd name="T23" fmla="*/ 107 h 107"/>
                  <a:gd name="T24" fmla="*/ 21 w 106"/>
                  <a:gd name="T25" fmla="*/ 105 h 107"/>
                  <a:gd name="T26" fmla="*/ 25 w 106"/>
                  <a:gd name="T27" fmla="*/ 102 h 107"/>
                  <a:gd name="T28" fmla="*/ 101 w 106"/>
                  <a:gd name="T29" fmla="*/ 26 h 107"/>
                  <a:gd name="T30" fmla="*/ 105 w 106"/>
                  <a:gd name="T31" fmla="*/ 21 h 107"/>
                  <a:gd name="T32" fmla="*/ 106 w 106"/>
                  <a:gd name="T33" fmla="*/ 16 h 107"/>
                  <a:gd name="T34" fmla="*/ 105 w 106"/>
                  <a:gd name="T35" fmla="*/ 10 h 107"/>
                  <a:gd name="T36" fmla="*/ 101 w 106"/>
                  <a:gd name="T37"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07">
                    <a:moveTo>
                      <a:pt x="101" y="5"/>
                    </a:moveTo>
                    <a:lnTo>
                      <a:pt x="96" y="2"/>
                    </a:lnTo>
                    <a:lnTo>
                      <a:pt x="90" y="0"/>
                    </a:lnTo>
                    <a:lnTo>
                      <a:pt x="85" y="2"/>
                    </a:lnTo>
                    <a:lnTo>
                      <a:pt x="80" y="5"/>
                    </a:lnTo>
                    <a:lnTo>
                      <a:pt x="5" y="80"/>
                    </a:lnTo>
                    <a:lnTo>
                      <a:pt x="1" y="86"/>
                    </a:lnTo>
                    <a:lnTo>
                      <a:pt x="0" y="91"/>
                    </a:lnTo>
                    <a:lnTo>
                      <a:pt x="1" y="97"/>
                    </a:lnTo>
                    <a:lnTo>
                      <a:pt x="5" y="102"/>
                    </a:lnTo>
                    <a:lnTo>
                      <a:pt x="10" y="105"/>
                    </a:lnTo>
                    <a:lnTo>
                      <a:pt x="16" y="107"/>
                    </a:lnTo>
                    <a:lnTo>
                      <a:pt x="21" y="105"/>
                    </a:lnTo>
                    <a:lnTo>
                      <a:pt x="25" y="102"/>
                    </a:lnTo>
                    <a:lnTo>
                      <a:pt x="101" y="26"/>
                    </a:lnTo>
                    <a:lnTo>
                      <a:pt x="105" y="21"/>
                    </a:lnTo>
                    <a:lnTo>
                      <a:pt x="106" y="16"/>
                    </a:lnTo>
                    <a:lnTo>
                      <a:pt x="105" y="10"/>
                    </a:lnTo>
                    <a:lnTo>
                      <a:pt x="10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38">
                <a:extLst>
                  <a:ext uri="{FF2B5EF4-FFF2-40B4-BE49-F238E27FC236}">
                    <a16:creationId xmlns:a16="http://schemas.microsoft.com/office/drawing/2014/main" id="{67CA9E40-02A9-F449-8D63-3705F023A6DE}"/>
                  </a:ext>
                </a:extLst>
              </p:cNvPr>
              <p:cNvSpPr>
                <a:spLocks/>
              </p:cNvSpPr>
              <p:nvPr/>
            </p:nvSpPr>
            <p:spPr bwMode="auto">
              <a:xfrm>
                <a:off x="11276013" y="949325"/>
                <a:ext cx="28575" cy="11113"/>
              </a:xfrm>
              <a:custGeom>
                <a:avLst/>
                <a:gdLst>
                  <a:gd name="T0" fmla="*/ 75 w 90"/>
                  <a:gd name="T1" fmla="*/ 0 h 31"/>
                  <a:gd name="T2" fmla="*/ 15 w 90"/>
                  <a:gd name="T3" fmla="*/ 0 h 31"/>
                  <a:gd name="T4" fmla="*/ 9 w 90"/>
                  <a:gd name="T5" fmla="*/ 2 h 31"/>
                  <a:gd name="T6" fmla="*/ 4 w 90"/>
                  <a:gd name="T7" fmla="*/ 5 h 31"/>
                  <a:gd name="T8" fmla="*/ 1 w 90"/>
                  <a:gd name="T9" fmla="*/ 10 h 31"/>
                  <a:gd name="T10" fmla="*/ 0 w 90"/>
                  <a:gd name="T11" fmla="*/ 15 h 31"/>
                  <a:gd name="T12" fmla="*/ 1 w 90"/>
                  <a:gd name="T13" fmla="*/ 21 h 31"/>
                  <a:gd name="T14" fmla="*/ 4 w 90"/>
                  <a:gd name="T15" fmla="*/ 26 h 31"/>
                  <a:gd name="T16" fmla="*/ 9 w 90"/>
                  <a:gd name="T17" fmla="*/ 30 h 31"/>
                  <a:gd name="T18" fmla="*/ 15 w 90"/>
                  <a:gd name="T19" fmla="*/ 31 h 31"/>
                  <a:gd name="T20" fmla="*/ 75 w 90"/>
                  <a:gd name="T21" fmla="*/ 31 h 31"/>
                  <a:gd name="T22" fmla="*/ 81 w 90"/>
                  <a:gd name="T23" fmla="*/ 30 h 31"/>
                  <a:gd name="T24" fmla="*/ 86 w 90"/>
                  <a:gd name="T25" fmla="*/ 26 h 31"/>
                  <a:gd name="T26" fmla="*/ 89 w 90"/>
                  <a:gd name="T27" fmla="*/ 21 h 31"/>
                  <a:gd name="T28" fmla="*/ 90 w 90"/>
                  <a:gd name="T29" fmla="*/ 15 h 31"/>
                  <a:gd name="T30" fmla="*/ 89 w 90"/>
                  <a:gd name="T31" fmla="*/ 10 h 31"/>
                  <a:gd name="T32" fmla="*/ 86 w 90"/>
                  <a:gd name="T33" fmla="*/ 5 h 31"/>
                  <a:gd name="T34" fmla="*/ 81 w 90"/>
                  <a:gd name="T35" fmla="*/ 2 h 31"/>
                  <a:gd name="T36" fmla="*/ 75 w 9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31">
                    <a:moveTo>
                      <a:pt x="75" y="0"/>
                    </a:moveTo>
                    <a:lnTo>
                      <a:pt x="15" y="0"/>
                    </a:lnTo>
                    <a:lnTo>
                      <a:pt x="9" y="2"/>
                    </a:lnTo>
                    <a:lnTo>
                      <a:pt x="4" y="5"/>
                    </a:lnTo>
                    <a:lnTo>
                      <a:pt x="1" y="10"/>
                    </a:lnTo>
                    <a:lnTo>
                      <a:pt x="0" y="15"/>
                    </a:lnTo>
                    <a:lnTo>
                      <a:pt x="1" y="21"/>
                    </a:lnTo>
                    <a:lnTo>
                      <a:pt x="4" y="26"/>
                    </a:lnTo>
                    <a:lnTo>
                      <a:pt x="9" y="30"/>
                    </a:lnTo>
                    <a:lnTo>
                      <a:pt x="15" y="31"/>
                    </a:lnTo>
                    <a:lnTo>
                      <a:pt x="75" y="31"/>
                    </a:lnTo>
                    <a:lnTo>
                      <a:pt x="81" y="30"/>
                    </a:lnTo>
                    <a:lnTo>
                      <a:pt x="86" y="26"/>
                    </a:lnTo>
                    <a:lnTo>
                      <a:pt x="89" y="21"/>
                    </a:lnTo>
                    <a:lnTo>
                      <a:pt x="90" y="15"/>
                    </a:lnTo>
                    <a:lnTo>
                      <a:pt x="89" y="10"/>
                    </a:lnTo>
                    <a:lnTo>
                      <a:pt x="86" y="5"/>
                    </a:lnTo>
                    <a:lnTo>
                      <a:pt x="81" y="2"/>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40" name="Picture 39" descr="CCRI Learning Design Center">
            <a:extLst>
              <a:ext uri="{FF2B5EF4-FFF2-40B4-BE49-F238E27FC236}">
                <a16:creationId xmlns:a16="http://schemas.microsoft.com/office/drawing/2014/main" id="{A1EF4CC9-28AF-EC4F-A875-684B09656106}"/>
              </a:ext>
            </a:extLst>
          </p:cNvPr>
          <p:cNvPicPr>
            <a:picLocks noChangeAspect="1"/>
          </p:cNvPicPr>
          <p:nvPr/>
        </p:nvPicPr>
        <p:blipFill>
          <a:blip r:embed="rId2"/>
          <a:stretch>
            <a:fillRect/>
          </a:stretch>
        </p:blipFill>
        <p:spPr>
          <a:xfrm>
            <a:off x="10661268" y="10706436"/>
            <a:ext cx="6398316" cy="2531202"/>
          </a:xfrm>
          <a:prstGeom prst="rect">
            <a:avLst/>
          </a:prstGeom>
        </p:spPr>
      </p:pic>
      <p:pic>
        <p:nvPicPr>
          <p:cNvPr id="7" name="Picture 6" descr="A picture containing person&#10;&#10;Description automatically generated">
            <a:extLst>
              <a:ext uri="{FF2B5EF4-FFF2-40B4-BE49-F238E27FC236}">
                <a16:creationId xmlns:a16="http://schemas.microsoft.com/office/drawing/2014/main" id="{AAA3B3F0-48A5-3C46-B73B-EFBEB5C5DE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03494" y="0"/>
            <a:ext cx="14974156" cy="10285030"/>
          </a:xfrm>
          <a:prstGeom prst="rect">
            <a:avLst/>
          </a:prstGeom>
        </p:spPr>
      </p:pic>
    </p:spTree>
    <p:extLst>
      <p:ext uri="{BB962C8B-B14F-4D97-AF65-F5344CB8AC3E}">
        <p14:creationId xmlns:p14="http://schemas.microsoft.com/office/powerpoint/2010/main" val="179678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880D45-058E-1F46-B7B8-8A236EFCF98C}"/>
              </a:ext>
            </a:extLst>
          </p:cNvPr>
          <p:cNvSpPr/>
          <p:nvPr/>
        </p:nvSpPr>
        <p:spPr>
          <a:xfrm>
            <a:off x="0" y="0"/>
            <a:ext cx="17248109" cy="137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C2C92D59-B9B3-D74B-A4B3-930974CFD022}"/>
              </a:ext>
            </a:extLst>
          </p:cNvPr>
          <p:cNvSpPr/>
          <p:nvPr/>
        </p:nvSpPr>
        <p:spPr>
          <a:xfrm>
            <a:off x="-16" y="-4293"/>
            <a:ext cx="17248109" cy="13716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48824D8-70DC-5B43-BE21-DFBB69E0C962}"/>
              </a:ext>
            </a:extLst>
          </p:cNvPr>
          <p:cNvSpPr/>
          <p:nvPr/>
        </p:nvSpPr>
        <p:spPr>
          <a:xfrm>
            <a:off x="17223769" y="-21265"/>
            <a:ext cx="7153881" cy="5245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869EEFE1-2DD2-854D-A163-A6012C3686B8}"/>
              </a:ext>
            </a:extLst>
          </p:cNvPr>
          <p:cNvSpPr/>
          <p:nvPr/>
        </p:nvSpPr>
        <p:spPr>
          <a:xfrm>
            <a:off x="10118552" y="4592431"/>
            <a:ext cx="7129541" cy="4564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FDB0AEE4-AF37-8548-9452-DD55769E26AF}"/>
              </a:ext>
            </a:extLst>
          </p:cNvPr>
          <p:cNvSpPr/>
          <p:nvPr/>
        </p:nvSpPr>
        <p:spPr>
          <a:xfrm>
            <a:off x="17248109" y="9131102"/>
            <a:ext cx="7129541" cy="4564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58B8BC6F-3322-A04F-BB51-266EABEC3CA8}"/>
              </a:ext>
            </a:extLst>
          </p:cNvPr>
          <p:cNvGrpSpPr/>
          <p:nvPr/>
        </p:nvGrpSpPr>
        <p:grpSpPr>
          <a:xfrm>
            <a:off x="1685083" y="3872567"/>
            <a:ext cx="7450244" cy="6924628"/>
            <a:chOff x="1689245" y="4163307"/>
            <a:chExt cx="7450244" cy="5987616"/>
          </a:xfrm>
        </p:grpSpPr>
        <p:sp>
          <p:nvSpPr>
            <p:cNvPr id="23" name="CuadroTexto 350">
              <a:extLst>
                <a:ext uri="{FF2B5EF4-FFF2-40B4-BE49-F238E27FC236}">
                  <a16:creationId xmlns:a16="http://schemas.microsoft.com/office/drawing/2014/main" id="{13AAE9FB-6282-B143-956E-D1CCA484786E}"/>
                </a:ext>
              </a:extLst>
            </p:cNvPr>
            <p:cNvSpPr txBox="1"/>
            <p:nvPr/>
          </p:nvSpPr>
          <p:spPr>
            <a:xfrm>
              <a:off x="1689245" y="4163307"/>
              <a:ext cx="7450244" cy="2554545"/>
            </a:xfrm>
            <a:prstGeom prst="rect">
              <a:avLst/>
            </a:prstGeom>
            <a:noFill/>
          </p:spPr>
          <p:txBody>
            <a:bodyPr wrap="square" rtlCol="0">
              <a:spAutoFit/>
            </a:bodyPr>
            <a:lstStyle/>
            <a:p>
              <a:r>
                <a:rPr lang="en-US" sz="8000" b="1" dirty="0">
                  <a:solidFill>
                    <a:schemeClr val="bg1"/>
                  </a:solidFill>
                  <a:latin typeface="Poppins" pitchFamily="2" charset="77"/>
                  <a:ea typeface="Lato Heavy" charset="0"/>
                  <a:cs typeface="Poppins" pitchFamily="2" charset="77"/>
                </a:rPr>
                <a:t>What can we do?</a:t>
              </a:r>
            </a:p>
          </p:txBody>
        </p:sp>
        <p:sp>
          <p:nvSpPr>
            <p:cNvPr id="24" name="CuadroTexto 351">
              <a:extLst>
                <a:ext uri="{FF2B5EF4-FFF2-40B4-BE49-F238E27FC236}">
                  <a16:creationId xmlns:a16="http://schemas.microsoft.com/office/drawing/2014/main" id="{93305559-BB26-D149-AC8E-3D8410A8DE8D}"/>
                </a:ext>
              </a:extLst>
            </p:cNvPr>
            <p:cNvSpPr txBox="1"/>
            <p:nvPr/>
          </p:nvSpPr>
          <p:spPr>
            <a:xfrm>
              <a:off x="1689246" y="6717852"/>
              <a:ext cx="7450208" cy="3433071"/>
            </a:xfrm>
            <a:prstGeom prst="rect">
              <a:avLst/>
            </a:prstGeom>
            <a:noFill/>
          </p:spPr>
          <p:txBody>
            <a:bodyPr wrap="square" rtlCol="0">
              <a:spAutoFit/>
            </a:bodyPr>
            <a:lstStyle/>
            <a:p>
              <a:r>
                <a:rPr lang="en-US" dirty="0">
                  <a:solidFill>
                    <a:schemeClr val="bg1"/>
                  </a:solidFill>
                </a:rPr>
                <a:t>“Not everything is a question of personal responsibility and willpower – sometimes there really are structures out there that make us ill, no matter how strong and resilient and hard-working and effective we may be.”</a:t>
              </a:r>
            </a:p>
            <a:p>
              <a:r>
                <a:rPr lang="en-US" dirty="0">
                  <a:solidFill>
                    <a:schemeClr val="bg1"/>
                  </a:solidFill>
                </a:rPr>
                <a:t> </a:t>
              </a:r>
              <a:r>
                <a:rPr lang="en-US" sz="2800" dirty="0">
                  <a:solidFill>
                    <a:schemeClr val="bg1"/>
                  </a:solidFill>
                </a:rPr>
                <a:t>- Gary Drevitch</a:t>
              </a:r>
              <a:endPar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8" name="CuadroTexto 351">
            <a:extLst>
              <a:ext uri="{FF2B5EF4-FFF2-40B4-BE49-F238E27FC236}">
                <a16:creationId xmlns:a16="http://schemas.microsoft.com/office/drawing/2014/main" id="{2861319B-261F-124A-94AB-99D2A5648E4B}"/>
              </a:ext>
            </a:extLst>
          </p:cNvPr>
          <p:cNvSpPr txBox="1"/>
          <p:nvPr/>
        </p:nvSpPr>
        <p:spPr>
          <a:xfrm>
            <a:off x="18234474" y="1028389"/>
            <a:ext cx="5187782" cy="2554545"/>
          </a:xfrm>
          <a:prstGeom prst="rect">
            <a:avLst/>
          </a:prstGeom>
          <a:noFill/>
        </p:spPr>
        <p:txBody>
          <a:bodyPr wrap="square" rtlCol="0">
            <a:spAutoFit/>
          </a:bodyPr>
          <a:lstStyle/>
          <a:p>
            <a:pPr algn="ctr"/>
            <a:r>
              <a:rPr lang="en-US" sz="4000" b="1" dirty="0">
                <a:solidFill>
                  <a:schemeClr val="bg1"/>
                </a:solidFill>
                <a:latin typeface="Poppins SemiBold" pitchFamily="2" charset="77"/>
                <a:ea typeface="Lato Light" panose="020F0502020204030203" pitchFamily="34" charset="0"/>
                <a:cs typeface="Poppins SemiBold" pitchFamily="2" charset="77"/>
              </a:rPr>
              <a:t>Distinguish between what we can control and what we cannot</a:t>
            </a:r>
          </a:p>
        </p:txBody>
      </p:sp>
      <p:sp>
        <p:nvSpPr>
          <p:cNvPr id="69" name="CuadroTexto 351">
            <a:extLst>
              <a:ext uri="{FF2B5EF4-FFF2-40B4-BE49-F238E27FC236}">
                <a16:creationId xmlns:a16="http://schemas.microsoft.com/office/drawing/2014/main" id="{6E1B8021-6013-3F47-8216-74E2B48A8D6B}"/>
              </a:ext>
            </a:extLst>
          </p:cNvPr>
          <p:cNvSpPr txBox="1"/>
          <p:nvPr/>
        </p:nvSpPr>
        <p:spPr>
          <a:xfrm>
            <a:off x="18234474" y="10798233"/>
            <a:ext cx="5187782" cy="707886"/>
          </a:xfrm>
          <a:prstGeom prst="rect">
            <a:avLst/>
          </a:prstGeom>
          <a:noFill/>
        </p:spPr>
        <p:txBody>
          <a:bodyPr wrap="square" rtlCol="0">
            <a:spAutoFit/>
          </a:bodyPr>
          <a:lstStyle/>
          <a:p>
            <a:pPr algn="ctr"/>
            <a:r>
              <a:rPr lang="en-US" sz="4000" b="1" dirty="0">
                <a:solidFill>
                  <a:schemeClr val="bg1"/>
                </a:solidFill>
                <a:latin typeface="Poppins SemiBold" pitchFamily="2" charset="77"/>
                <a:ea typeface="Lato Light" panose="020F0502020204030203" pitchFamily="34" charset="0"/>
                <a:cs typeface="Poppins SemiBold" pitchFamily="2" charset="77"/>
              </a:rPr>
              <a:t>Build Resiliency</a:t>
            </a:r>
          </a:p>
        </p:txBody>
      </p:sp>
      <p:sp>
        <p:nvSpPr>
          <p:cNvPr id="59" name="CuadroTexto 351">
            <a:extLst>
              <a:ext uri="{FF2B5EF4-FFF2-40B4-BE49-F238E27FC236}">
                <a16:creationId xmlns:a16="http://schemas.microsoft.com/office/drawing/2014/main" id="{E88AB414-33AB-954B-BBC0-D1777D78861D}"/>
              </a:ext>
            </a:extLst>
          </p:cNvPr>
          <p:cNvSpPr txBox="1"/>
          <p:nvPr/>
        </p:nvSpPr>
        <p:spPr>
          <a:xfrm>
            <a:off x="11089431" y="5603753"/>
            <a:ext cx="5187782" cy="2554545"/>
          </a:xfrm>
          <a:prstGeom prst="rect">
            <a:avLst/>
          </a:prstGeom>
          <a:noFill/>
        </p:spPr>
        <p:txBody>
          <a:bodyPr wrap="square" rtlCol="0">
            <a:spAutoFit/>
          </a:bodyPr>
          <a:lstStyle/>
          <a:p>
            <a:pPr algn="ctr"/>
            <a:r>
              <a:rPr lang="en-US" sz="4000" b="1" dirty="0">
                <a:solidFill>
                  <a:schemeClr val="bg1"/>
                </a:solidFill>
                <a:latin typeface="Poppins SemiBold" pitchFamily="2" charset="77"/>
                <a:ea typeface="Lato Light" panose="020F0502020204030203" pitchFamily="34" charset="0"/>
                <a:cs typeface="Poppins SemiBold" pitchFamily="2" charset="77"/>
              </a:rPr>
              <a:t>Take an inventory of the external factors that keep contributing</a:t>
            </a:r>
          </a:p>
        </p:txBody>
      </p:sp>
      <p:sp>
        <p:nvSpPr>
          <p:cNvPr id="83" name="Rectangle 82">
            <a:extLst>
              <a:ext uri="{FF2B5EF4-FFF2-40B4-BE49-F238E27FC236}">
                <a16:creationId xmlns:a16="http://schemas.microsoft.com/office/drawing/2014/main" id="{53D41DB2-FB71-DD4C-A1F2-81A99D14F51B}"/>
              </a:ext>
            </a:extLst>
          </p:cNvPr>
          <p:cNvSpPr/>
          <p:nvPr/>
        </p:nvSpPr>
        <p:spPr>
          <a:xfrm>
            <a:off x="17248109" y="4598968"/>
            <a:ext cx="7129541" cy="4564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2C2243E-E5DB-1F49-9ADF-95189BD9AE3C}"/>
              </a:ext>
            </a:extLst>
          </p:cNvPr>
          <p:cNvSpPr txBox="1"/>
          <p:nvPr/>
        </p:nvSpPr>
        <p:spPr>
          <a:xfrm>
            <a:off x="1475612" y="12950038"/>
            <a:ext cx="4153663" cy="338554"/>
          </a:xfrm>
          <a:prstGeom prst="rect">
            <a:avLst/>
          </a:prstGeom>
          <a:noFill/>
        </p:spPr>
        <p:txBody>
          <a:bodyPr wrap="square" rtlCol="0">
            <a:spAutoFit/>
          </a:bodyPr>
          <a:lstStyle/>
          <a:p>
            <a:r>
              <a:rPr lang="en-US" sz="1600" dirty="0">
                <a:hlinkClick r:id="rId2"/>
              </a:rPr>
              <a:t>Burnout Paradox, March 2022, Gary </a:t>
            </a:r>
            <a:r>
              <a:rPr lang="en-US" sz="1600" dirty="0" err="1">
                <a:hlinkClick r:id="rId2"/>
              </a:rPr>
              <a:t>Drevitch</a:t>
            </a:r>
            <a:endParaRPr lang="en-US" sz="1600" dirty="0"/>
          </a:p>
        </p:txBody>
      </p:sp>
    </p:spTree>
    <p:extLst>
      <p:ext uri="{BB962C8B-B14F-4D97-AF65-F5344CB8AC3E}">
        <p14:creationId xmlns:p14="http://schemas.microsoft.com/office/powerpoint/2010/main" val="186168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03061-0BDD-C840-90B5-00280021CB13}"/>
              </a:ext>
            </a:extLst>
          </p:cNvPr>
          <p:cNvSpPr/>
          <p:nvPr/>
        </p:nvSpPr>
        <p:spPr>
          <a:xfrm flipV="1">
            <a:off x="0" y="-1"/>
            <a:ext cx="24377650" cy="3473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uadroTexto 350">
            <a:extLst>
              <a:ext uri="{FF2B5EF4-FFF2-40B4-BE49-F238E27FC236}">
                <a16:creationId xmlns:a16="http://schemas.microsoft.com/office/drawing/2014/main" id="{13AAE9FB-6282-B143-956E-D1CCA484786E}"/>
              </a:ext>
            </a:extLst>
          </p:cNvPr>
          <p:cNvSpPr txBox="1"/>
          <p:nvPr/>
        </p:nvSpPr>
        <p:spPr>
          <a:xfrm>
            <a:off x="7258855" y="1262566"/>
            <a:ext cx="9859938" cy="1323439"/>
          </a:xfrm>
          <a:prstGeom prst="rect">
            <a:avLst/>
          </a:prstGeom>
          <a:noFill/>
        </p:spPr>
        <p:txBody>
          <a:bodyPr wrap="square" rtlCol="0">
            <a:spAutoFit/>
          </a:bodyPr>
          <a:lstStyle/>
          <a:p>
            <a:pPr algn="ctr"/>
            <a:r>
              <a:rPr lang="en-US" sz="8000" b="1" dirty="0">
                <a:solidFill>
                  <a:schemeClr val="tx2"/>
                </a:solidFill>
                <a:latin typeface="Poppins" pitchFamily="2" charset="77"/>
                <a:ea typeface="Lato Heavy" charset="0"/>
                <a:cs typeface="Poppins" pitchFamily="2" charset="77"/>
              </a:rPr>
              <a:t>Practices</a:t>
            </a:r>
          </a:p>
        </p:txBody>
      </p:sp>
      <p:sp>
        <p:nvSpPr>
          <p:cNvPr id="30" name="TextBox 29">
            <a:extLst>
              <a:ext uri="{FF2B5EF4-FFF2-40B4-BE49-F238E27FC236}">
                <a16:creationId xmlns:a16="http://schemas.microsoft.com/office/drawing/2014/main" id="{42DB5CAA-246A-A647-8A4E-52212973D4C4}"/>
              </a:ext>
            </a:extLst>
          </p:cNvPr>
          <p:cNvSpPr txBox="1"/>
          <p:nvPr/>
        </p:nvSpPr>
        <p:spPr>
          <a:xfrm>
            <a:off x="2148349" y="8247456"/>
            <a:ext cx="4211898" cy="2308324"/>
          </a:xfrm>
          <a:prstGeom prst="rect">
            <a:avLst/>
          </a:prstGeom>
          <a:noFill/>
        </p:spPr>
        <p:txBody>
          <a:bodyPr wrap="square" rtlCol="0">
            <a:spAutoFit/>
          </a:bodyPr>
          <a:lstStyle/>
          <a:p>
            <a:r>
              <a:rPr lang="en-US" dirty="0"/>
              <a:t>Be selective in which things you choose to commit and under what time frame.</a:t>
            </a:r>
          </a:p>
        </p:txBody>
      </p:sp>
      <p:sp>
        <p:nvSpPr>
          <p:cNvPr id="31" name="CuadroTexto 351">
            <a:extLst>
              <a:ext uri="{FF2B5EF4-FFF2-40B4-BE49-F238E27FC236}">
                <a16:creationId xmlns:a16="http://schemas.microsoft.com/office/drawing/2014/main" id="{F414BE70-AA77-0F41-891A-9E59D8651F0D}"/>
              </a:ext>
            </a:extLst>
          </p:cNvPr>
          <p:cNvSpPr txBox="1"/>
          <p:nvPr/>
        </p:nvSpPr>
        <p:spPr>
          <a:xfrm>
            <a:off x="2148349" y="7250861"/>
            <a:ext cx="4211898" cy="707886"/>
          </a:xfrm>
          <a:prstGeom prst="rect">
            <a:avLst/>
          </a:prstGeom>
          <a:noFill/>
        </p:spPr>
        <p:txBody>
          <a:bodyPr wrap="square" rtlCol="0">
            <a:spAutoFit/>
          </a:bodyPr>
          <a:lstStyle/>
          <a:p>
            <a:r>
              <a:rPr lang="en-US" sz="4000" b="1" dirty="0">
                <a:solidFill>
                  <a:schemeClr val="tx2"/>
                </a:solidFill>
                <a:latin typeface="Poppins SemiBold" pitchFamily="2" charset="77"/>
                <a:ea typeface="Lato Light" panose="020F0502020204030203" pitchFamily="34" charset="0"/>
                <a:cs typeface="Poppins SemiBold" pitchFamily="2" charset="77"/>
              </a:rPr>
              <a:t>Say no</a:t>
            </a:r>
          </a:p>
        </p:txBody>
      </p:sp>
      <p:sp>
        <p:nvSpPr>
          <p:cNvPr id="33" name="TextBox 32">
            <a:extLst>
              <a:ext uri="{FF2B5EF4-FFF2-40B4-BE49-F238E27FC236}">
                <a16:creationId xmlns:a16="http://schemas.microsoft.com/office/drawing/2014/main" id="{350E5FAB-84C8-1E44-946E-780A9DC71BE5}"/>
              </a:ext>
            </a:extLst>
          </p:cNvPr>
          <p:cNvSpPr txBox="1"/>
          <p:nvPr/>
        </p:nvSpPr>
        <p:spPr>
          <a:xfrm>
            <a:off x="7438033" y="8247456"/>
            <a:ext cx="4211898" cy="2308324"/>
          </a:xfrm>
          <a:prstGeom prst="rect">
            <a:avLst/>
          </a:prstGeom>
          <a:noFill/>
        </p:spPr>
        <p:txBody>
          <a:bodyPr wrap="square" rtlCol="0">
            <a:spAutoFit/>
          </a:bodyPr>
          <a:lstStyle/>
          <a:p>
            <a:r>
              <a:rPr lang="en-US" dirty="0">
                <a:ea typeface="Lato Light" panose="020F0502020204030203" pitchFamily="34" charset="0"/>
                <a:cs typeface="Lato Light" panose="020F0502020204030203" pitchFamily="34" charset="0"/>
              </a:rPr>
              <a:t>Build a support system of allies and h</a:t>
            </a:r>
            <a:r>
              <a:rPr lang="en-US" dirty="0"/>
              <a:t>elp motivate each other.</a:t>
            </a:r>
          </a:p>
        </p:txBody>
      </p:sp>
      <p:sp>
        <p:nvSpPr>
          <p:cNvPr id="34" name="CuadroTexto 351">
            <a:extLst>
              <a:ext uri="{FF2B5EF4-FFF2-40B4-BE49-F238E27FC236}">
                <a16:creationId xmlns:a16="http://schemas.microsoft.com/office/drawing/2014/main" id="{7576008A-D3F4-294F-9A67-390AC3C92A39}"/>
              </a:ext>
            </a:extLst>
          </p:cNvPr>
          <p:cNvSpPr txBox="1"/>
          <p:nvPr/>
        </p:nvSpPr>
        <p:spPr>
          <a:xfrm>
            <a:off x="7438033" y="7250861"/>
            <a:ext cx="4211898" cy="707886"/>
          </a:xfrm>
          <a:prstGeom prst="rect">
            <a:avLst/>
          </a:prstGeom>
          <a:noFill/>
        </p:spPr>
        <p:txBody>
          <a:bodyPr wrap="square" rtlCol="0">
            <a:spAutoFit/>
          </a:bodyPr>
          <a:lstStyle/>
          <a:p>
            <a:r>
              <a:rPr lang="en-US" sz="4000" b="1" dirty="0">
                <a:solidFill>
                  <a:schemeClr val="tx2"/>
                </a:solidFill>
                <a:latin typeface="Poppins SemiBold" pitchFamily="2" charset="77"/>
                <a:ea typeface="Lato Light" panose="020F0502020204030203" pitchFamily="34" charset="0"/>
                <a:cs typeface="Poppins SemiBold" pitchFamily="2" charset="77"/>
              </a:rPr>
              <a:t>Collaborate</a:t>
            </a:r>
          </a:p>
        </p:txBody>
      </p:sp>
      <p:sp>
        <p:nvSpPr>
          <p:cNvPr id="36" name="TextBox 35">
            <a:extLst>
              <a:ext uri="{FF2B5EF4-FFF2-40B4-BE49-F238E27FC236}">
                <a16:creationId xmlns:a16="http://schemas.microsoft.com/office/drawing/2014/main" id="{0A9DD673-EF7E-9D40-A375-775934CC8304}"/>
              </a:ext>
            </a:extLst>
          </p:cNvPr>
          <p:cNvSpPr txBox="1"/>
          <p:nvPr/>
        </p:nvSpPr>
        <p:spPr>
          <a:xfrm>
            <a:off x="12727717" y="8247456"/>
            <a:ext cx="4211898" cy="2721258"/>
          </a:xfrm>
          <a:prstGeom prst="rect">
            <a:avLst/>
          </a:prstGeom>
          <a:noFill/>
        </p:spPr>
        <p:txBody>
          <a:bodyPr wrap="square" rtlCol="0">
            <a:spAutoFit/>
          </a:bodyPr>
          <a:lstStyle/>
          <a:p>
            <a:pPr>
              <a:lnSpc>
                <a:spcPts val="4080"/>
              </a:lnSpc>
            </a:pPr>
            <a:r>
              <a:rPr lang="en-US" dirty="0">
                <a:ea typeface="Lato Light" panose="020F0502020204030203" pitchFamily="34" charset="0"/>
                <a:cs typeface="Lato Light" panose="020F0502020204030203" pitchFamily="34" charset="0"/>
              </a:rPr>
              <a:t>Reclaim your weekend. Unplug.  Carve some time for yourself. Use your vacation time.</a:t>
            </a:r>
          </a:p>
        </p:txBody>
      </p:sp>
      <p:sp>
        <p:nvSpPr>
          <p:cNvPr id="37" name="CuadroTexto 351">
            <a:extLst>
              <a:ext uri="{FF2B5EF4-FFF2-40B4-BE49-F238E27FC236}">
                <a16:creationId xmlns:a16="http://schemas.microsoft.com/office/drawing/2014/main" id="{4A3EFDEA-6E62-2A4C-8F8F-E0577175AD2C}"/>
              </a:ext>
            </a:extLst>
          </p:cNvPr>
          <p:cNvSpPr txBox="1"/>
          <p:nvPr/>
        </p:nvSpPr>
        <p:spPr>
          <a:xfrm>
            <a:off x="12727717" y="7250861"/>
            <a:ext cx="4211898" cy="707886"/>
          </a:xfrm>
          <a:prstGeom prst="rect">
            <a:avLst/>
          </a:prstGeom>
          <a:noFill/>
        </p:spPr>
        <p:txBody>
          <a:bodyPr wrap="square" rtlCol="0">
            <a:spAutoFit/>
          </a:bodyPr>
          <a:lstStyle/>
          <a:p>
            <a:r>
              <a:rPr lang="en-US" sz="4000" b="1" dirty="0">
                <a:solidFill>
                  <a:schemeClr val="tx2"/>
                </a:solidFill>
                <a:latin typeface="Poppins SemiBold" pitchFamily="2" charset="77"/>
                <a:ea typeface="Lato Light" panose="020F0502020204030203" pitchFamily="34" charset="0"/>
                <a:cs typeface="Poppins SemiBold" pitchFamily="2" charset="77"/>
              </a:rPr>
              <a:t>Self-care</a:t>
            </a:r>
          </a:p>
        </p:txBody>
      </p:sp>
      <p:sp>
        <p:nvSpPr>
          <p:cNvPr id="39" name="TextBox 38">
            <a:extLst>
              <a:ext uri="{FF2B5EF4-FFF2-40B4-BE49-F238E27FC236}">
                <a16:creationId xmlns:a16="http://schemas.microsoft.com/office/drawing/2014/main" id="{05E8D465-CF20-784E-B899-66E75178C522}"/>
              </a:ext>
            </a:extLst>
          </p:cNvPr>
          <p:cNvSpPr txBox="1"/>
          <p:nvPr/>
        </p:nvSpPr>
        <p:spPr>
          <a:xfrm>
            <a:off x="18017401" y="8247456"/>
            <a:ext cx="4211898" cy="1754326"/>
          </a:xfrm>
          <a:prstGeom prst="rect">
            <a:avLst/>
          </a:prstGeom>
          <a:noFill/>
        </p:spPr>
        <p:txBody>
          <a:bodyPr wrap="square" rtlCol="0">
            <a:spAutoFit/>
          </a:bodyPr>
          <a:lstStyle/>
          <a:p>
            <a:r>
              <a:rPr lang="en-US" dirty="0"/>
              <a:t>Show students and</a:t>
            </a:r>
          </a:p>
          <a:p>
            <a:r>
              <a:rPr lang="en-US" dirty="0"/>
              <a:t>colleagues a little grace.</a:t>
            </a:r>
          </a:p>
        </p:txBody>
      </p:sp>
      <p:sp>
        <p:nvSpPr>
          <p:cNvPr id="40" name="CuadroTexto 351">
            <a:extLst>
              <a:ext uri="{FF2B5EF4-FFF2-40B4-BE49-F238E27FC236}">
                <a16:creationId xmlns:a16="http://schemas.microsoft.com/office/drawing/2014/main" id="{83993291-31FD-344A-9562-25B84DB568F6}"/>
              </a:ext>
            </a:extLst>
          </p:cNvPr>
          <p:cNvSpPr txBox="1"/>
          <p:nvPr/>
        </p:nvSpPr>
        <p:spPr>
          <a:xfrm>
            <a:off x="18017401" y="7250861"/>
            <a:ext cx="5008854" cy="707886"/>
          </a:xfrm>
          <a:prstGeom prst="rect">
            <a:avLst/>
          </a:prstGeom>
          <a:noFill/>
        </p:spPr>
        <p:txBody>
          <a:bodyPr wrap="square" rtlCol="0">
            <a:spAutoFit/>
          </a:bodyPr>
          <a:lstStyle/>
          <a:p>
            <a:r>
              <a:rPr lang="en-US" sz="4000" b="1" dirty="0">
                <a:solidFill>
                  <a:schemeClr val="tx2"/>
                </a:solidFill>
                <a:latin typeface="Poppins SemiBold" pitchFamily="2" charset="77"/>
                <a:ea typeface="Lato Light" panose="020F0502020204030203" pitchFamily="34" charset="0"/>
                <a:cs typeface="Poppins SemiBold" pitchFamily="2" charset="77"/>
              </a:rPr>
              <a:t>Show Compassion</a:t>
            </a:r>
          </a:p>
        </p:txBody>
      </p:sp>
      <p:grpSp>
        <p:nvGrpSpPr>
          <p:cNvPr id="41" name="Gráfico 22">
            <a:extLst>
              <a:ext uri="{FF2B5EF4-FFF2-40B4-BE49-F238E27FC236}">
                <a16:creationId xmlns:a16="http://schemas.microsoft.com/office/drawing/2014/main" id="{2701A140-339B-EF47-8099-5C01091E10C4}"/>
              </a:ext>
            </a:extLst>
          </p:cNvPr>
          <p:cNvGrpSpPr/>
          <p:nvPr/>
        </p:nvGrpSpPr>
        <p:grpSpPr>
          <a:xfrm>
            <a:off x="7498299" y="5272610"/>
            <a:ext cx="1262990" cy="1262990"/>
            <a:chOff x="8610000" y="1514163"/>
            <a:chExt cx="597977" cy="597977"/>
          </a:xfrm>
          <a:solidFill>
            <a:schemeClr val="accent2"/>
          </a:solidFill>
        </p:grpSpPr>
        <p:sp>
          <p:nvSpPr>
            <p:cNvPr id="42" name="Forma libre 340">
              <a:extLst>
                <a:ext uri="{FF2B5EF4-FFF2-40B4-BE49-F238E27FC236}">
                  <a16:creationId xmlns:a16="http://schemas.microsoft.com/office/drawing/2014/main" id="{1E8F3530-E8D1-7544-B98D-2A17AB32CD4A}"/>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43" name="Forma libre 341">
              <a:extLst>
                <a:ext uri="{FF2B5EF4-FFF2-40B4-BE49-F238E27FC236}">
                  <a16:creationId xmlns:a16="http://schemas.microsoft.com/office/drawing/2014/main" id="{007A2147-5EC6-A84A-B2EF-414986881013}"/>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a:p>
          </p:txBody>
        </p:sp>
        <p:sp>
          <p:nvSpPr>
            <p:cNvPr id="44" name="Forma libre 342">
              <a:extLst>
                <a:ext uri="{FF2B5EF4-FFF2-40B4-BE49-F238E27FC236}">
                  <a16:creationId xmlns:a16="http://schemas.microsoft.com/office/drawing/2014/main" id="{60693603-8E9D-2943-860D-60678D293ED8}"/>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45" name="Forma libre 343">
              <a:extLst>
                <a:ext uri="{FF2B5EF4-FFF2-40B4-BE49-F238E27FC236}">
                  <a16:creationId xmlns:a16="http://schemas.microsoft.com/office/drawing/2014/main" id="{2B3EE001-1A19-A040-BE9F-E5DD8965DFDA}"/>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a:p>
          </p:txBody>
        </p:sp>
        <p:sp>
          <p:nvSpPr>
            <p:cNvPr id="46" name="Forma libre 344">
              <a:extLst>
                <a:ext uri="{FF2B5EF4-FFF2-40B4-BE49-F238E27FC236}">
                  <a16:creationId xmlns:a16="http://schemas.microsoft.com/office/drawing/2014/main" id="{5523F3DF-2633-B44D-8F59-564D2A70DE01}"/>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47" name="Forma libre 345">
              <a:extLst>
                <a:ext uri="{FF2B5EF4-FFF2-40B4-BE49-F238E27FC236}">
                  <a16:creationId xmlns:a16="http://schemas.microsoft.com/office/drawing/2014/main" id="{21065409-33BA-4B42-98A5-5FDE1C5C473D}"/>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a:p>
          </p:txBody>
        </p:sp>
        <p:sp>
          <p:nvSpPr>
            <p:cNvPr id="48" name="Forma libre 346">
              <a:extLst>
                <a:ext uri="{FF2B5EF4-FFF2-40B4-BE49-F238E27FC236}">
                  <a16:creationId xmlns:a16="http://schemas.microsoft.com/office/drawing/2014/main" id="{7A58D531-C9B5-074F-AAF5-2F5A112A95FC}"/>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a:p>
          </p:txBody>
        </p:sp>
      </p:grpSp>
      <p:grpSp>
        <p:nvGrpSpPr>
          <p:cNvPr id="51" name="Gráfico 233">
            <a:extLst>
              <a:ext uri="{FF2B5EF4-FFF2-40B4-BE49-F238E27FC236}">
                <a16:creationId xmlns:a16="http://schemas.microsoft.com/office/drawing/2014/main" id="{5F929F81-8E01-694B-B8E9-48B2229DE843}"/>
              </a:ext>
            </a:extLst>
          </p:cNvPr>
          <p:cNvGrpSpPr/>
          <p:nvPr/>
        </p:nvGrpSpPr>
        <p:grpSpPr>
          <a:xfrm>
            <a:off x="12727717" y="5156250"/>
            <a:ext cx="1420575" cy="1420575"/>
            <a:chOff x="5171013" y="2936811"/>
            <a:chExt cx="570831" cy="570831"/>
          </a:xfrm>
          <a:solidFill>
            <a:schemeClr val="accent3"/>
          </a:solidFill>
        </p:grpSpPr>
        <p:sp>
          <p:nvSpPr>
            <p:cNvPr id="52" name="Forma libre 317">
              <a:extLst>
                <a:ext uri="{FF2B5EF4-FFF2-40B4-BE49-F238E27FC236}">
                  <a16:creationId xmlns:a16="http://schemas.microsoft.com/office/drawing/2014/main" id="{6FBD6D2A-15C1-5346-BE7F-5160B3B4D119}"/>
                </a:ext>
              </a:extLst>
            </p:cNvPr>
            <p:cNvSpPr/>
            <p:nvPr/>
          </p:nvSpPr>
          <p:spPr>
            <a:xfrm>
              <a:off x="5171013" y="2936811"/>
              <a:ext cx="570831" cy="437797"/>
            </a:xfrm>
            <a:custGeom>
              <a:avLst/>
              <a:gdLst>
                <a:gd name="connsiteX0" fmla="*/ 558938 w 570831"/>
                <a:gd name="connsiteY0" fmla="*/ 190278 h 437797"/>
                <a:gd name="connsiteX1" fmla="*/ 463072 w 570831"/>
                <a:gd name="connsiteY1" fmla="*/ 190278 h 437797"/>
                <a:gd name="connsiteX2" fmla="*/ 328838 w 570831"/>
                <a:gd name="connsiteY2" fmla="*/ 4981 h 437797"/>
                <a:gd name="connsiteX3" fmla="*/ 312248 w 570831"/>
                <a:gd name="connsiteY3" fmla="*/ 2217 h 437797"/>
                <a:gd name="connsiteX4" fmla="*/ 292894 w 570831"/>
                <a:gd name="connsiteY4" fmla="*/ 16043 h 437797"/>
                <a:gd name="connsiteX5" fmla="*/ 290130 w 570831"/>
                <a:gd name="connsiteY5" fmla="*/ 32632 h 437797"/>
                <a:gd name="connsiteX6" fmla="*/ 404335 w 570831"/>
                <a:gd name="connsiteY6" fmla="*/ 190277 h 437797"/>
                <a:gd name="connsiteX7" fmla="*/ 157105 w 570831"/>
                <a:gd name="connsiteY7" fmla="*/ 190277 h 437797"/>
                <a:gd name="connsiteX8" fmla="*/ 271306 w 570831"/>
                <a:gd name="connsiteY8" fmla="*/ 32632 h 437797"/>
                <a:gd name="connsiteX9" fmla="*/ 268543 w 570831"/>
                <a:gd name="connsiteY9" fmla="*/ 16043 h 437797"/>
                <a:gd name="connsiteX10" fmla="*/ 249189 w 570831"/>
                <a:gd name="connsiteY10" fmla="*/ 2217 h 437797"/>
                <a:gd name="connsiteX11" fmla="*/ 232599 w 570831"/>
                <a:gd name="connsiteY11" fmla="*/ 4981 h 437797"/>
                <a:gd name="connsiteX12" fmla="*/ 98362 w 570831"/>
                <a:gd name="connsiteY12" fmla="*/ 190278 h 437797"/>
                <a:gd name="connsiteX13" fmla="*/ 11893 w 570831"/>
                <a:gd name="connsiteY13" fmla="*/ 190278 h 437797"/>
                <a:gd name="connsiteX14" fmla="*/ 0 w 570831"/>
                <a:gd name="connsiteY14" fmla="*/ 202169 h 437797"/>
                <a:gd name="connsiteX15" fmla="*/ 0 w 570831"/>
                <a:gd name="connsiteY15" fmla="*/ 225954 h 437797"/>
                <a:gd name="connsiteX16" fmla="*/ 11893 w 570831"/>
                <a:gd name="connsiteY16" fmla="*/ 237846 h 437797"/>
                <a:gd name="connsiteX17" fmla="*/ 35570 w 570831"/>
                <a:gd name="connsiteY17" fmla="*/ 237846 h 437797"/>
                <a:gd name="connsiteX18" fmla="*/ 96556 w 570831"/>
                <a:gd name="connsiteY18" fmla="*/ 412108 h 437797"/>
                <a:gd name="connsiteX19" fmla="*/ 111305 w 570831"/>
                <a:gd name="connsiteY19" fmla="*/ 434383 h 437797"/>
                <a:gd name="connsiteX20" fmla="*/ 123779 w 570831"/>
                <a:gd name="connsiteY20" fmla="*/ 437054 h 437797"/>
                <a:gd name="connsiteX21" fmla="*/ 131491 w 570831"/>
                <a:gd name="connsiteY21" fmla="*/ 426904 h 437797"/>
                <a:gd name="connsiteX22" fmla="*/ 285416 w 570831"/>
                <a:gd name="connsiteY22" fmla="*/ 285416 h 437797"/>
                <a:gd name="connsiteX23" fmla="*/ 439343 w 570831"/>
                <a:gd name="connsiteY23" fmla="*/ 426904 h 437797"/>
                <a:gd name="connsiteX24" fmla="*/ 447054 w 570831"/>
                <a:gd name="connsiteY24" fmla="*/ 437054 h 437797"/>
                <a:gd name="connsiteX25" fmla="*/ 451188 w 570831"/>
                <a:gd name="connsiteY25" fmla="*/ 437798 h 437797"/>
                <a:gd name="connsiteX26" fmla="*/ 459527 w 570831"/>
                <a:gd name="connsiteY26" fmla="*/ 434383 h 437797"/>
                <a:gd name="connsiteX27" fmla="*/ 474276 w 570831"/>
                <a:gd name="connsiteY27" fmla="*/ 412085 h 437797"/>
                <a:gd name="connsiteX28" fmla="*/ 535260 w 570831"/>
                <a:gd name="connsiteY28" fmla="*/ 237846 h 437797"/>
                <a:gd name="connsiteX29" fmla="*/ 558938 w 570831"/>
                <a:gd name="connsiteY29" fmla="*/ 237846 h 437797"/>
                <a:gd name="connsiteX30" fmla="*/ 570831 w 570831"/>
                <a:gd name="connsiteY30" fmla="*/ 225954 h 437797"/>
                <a:gd name="connsiteX31" fmla="*/ 570831 w 570831"/>
                <a:gd name="connsiteY31" fmla="*/ 202169 h 437797"/>
                <a:gd name="connsiteX32" fmla="*/ 558938 w 570831"/>
                <a:gd name="connsiteY32" fmla="*/ 190278 h 4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831" h="437797">
                  <a:moveTo>
                    <a:pt x="558938" y="190278"/>
                  </a:moveTo>
                  <a:lnTo>
                    <a:pt x="463072" y="190278"/>
                  </a:lnTo>
                  <a:lnTo>
                    <a:pt x="328838" y="4981"/>
                  </a:lnTo>
                  <a:cubicBezTo>
                    <a:pt x="325020" y="-364"/>
                    <a:pt x="317593" y="-1602"/>
                    <a:pt x="312248" y="2217"/>
                  </a:cubicBezTo>
                  <a:lnTo>
                    <a:pt x="292894" y="16043"/>
                  </a:lnTo>
                  <a:cubicBezTo>
                    <a:pt x="287549" y="19860"/>
                    <a:pt x="286312" y="27288"/>
                    <a:pt x="290130" y="32632"/>
                  </a:cubicBezTo>
                  <a:lnTo>
                    <a:pt x="404335" y="190277"/>
                  </a:lnTo>
                  <a:lnTo>
                    <a:pt x="157105" y="190277"/>
                  </a:lnTo>
                  <a:lnTo>
                    <a:pt x="271306" y="32632"/>
                  </a:lnTo>
                  <a:cubicBezTo>
                    <a:pt x="275124" y="27288"/>
                    <a:pt x="273887" y="19861"/>
                    <a:pt x="268543" y="16043"/>
                  </a:cubicBezTo>
                  <a:lnTo>
                    <a:pt x="249189" y="2217"/>
                  </a:lnTo>
                  <a:cubicBezTo>
                    <a:pt x="243844" y="-1600"/>
                    <a:pt x="236417" y="-364"/>
                    <a:pt x="232599" y="4981"/>
                  </a:cubicBezTo>
                  <a:lnTo>
                    <a:pt x="98362" y="190278"/>
                  </a:lnTo>
                  <a:lnTo>
                    <a:pt x="11893" y="190278"/>
                  </a:lnTo>
                  <a:cubicBezTo>
                    <a:pt x="5319" y="190278"/>
                    <a:pt x="0" y="195597"/>
                    <a:pt x="0" y="202169"/>
                  </a:cubicBezTo>
                  <a:lnTo>
                    <a:pt x="0" y="225954"/>
                  </a:lnTo>
                  <a:cubicBezTo>
                    <a:pt x="0" y="232527"/>
                    <a:pt x="5319" y="237846"/>
                    <a:pt x="11893" y="237846"/>
                  </a:cubicBezTo>
                  <a:lnTo>
                    <a:pt x="35570" y="237846"/>
                  </a:lnTo>
                  <a:lnTo>
                    <a:pt x="96556" y="412108"/>
                  </a:lnTo>
                  <a:cubicBezTo>
                    <a:pt x="99367" y="420099"/>
                    <a:pt x="104198" y="427380"/>
                    <a:pt x="111305" y="434383"/>
                  </a:cubicBezTo>
                  <a:cubicBezTo>
                    <a:pt x="114581" y="437612"/>
                    <a:pt x="119481" y="438645"/>
                    <a:pt x="123779" y="437054"/>
                  </a:cubicBezTo>
                  <a:cubicBezTo>
                    <a:pt x="128099" y="435451"/>
                    <a:pt x="131118" y="431491"/>
                    <a:pt x="131491" y="426904"/>
                  </a:cubicBezTo>
                  <a:cubicBezTo>
                    <a:pt x="138179" y="347561"/>
                    <a:pt x="205770" y="285416"/>
                    <a:pt x="285416" y="285416"/>
                  </a:cubicBezTo>
                  <a:cubicBezTo>
                    <a:pt x="365061" y="285416"/>
                    <a:pt x="432653" y="347561"/>
                    <a:pt x="439343" y="426904"/>
                  </a:cubicBezTo>
                  <a:cubicBezTo>
                    <a:pt x="439714" y="431492"/>
                    <a:pt x="442734" y="435452"/>
                    <a:pt x="447054" y="437054"/>
                  </a:cubicBezTo>
                  <a:cubicBezTo>
                    <a:pt x="448401" y="437554"/>
                    <a:pt x="449795" y="437798"/>
                    <a:pt x="451188" y="437798"/>
                  </a:cubicBezTo>
                  <a:cubicBezTo>
                    <a:pt x="454254" y="437798"/>
                    <a:pt x="457274" y="436613"/>
                    <a:pt x="459527" y="434383"/>
                  </a:cubicBezTo>
                  <a:cubicBezTo>
                    <a:pt x="466634" y="427380"/>
                    <a:pt x="471465" y="420098"/>
                    <a:pt x="474276" y="412085"/>
                  </a:cubicBezTo>
                  <a:lnTo>
                    <a:pt x="535260" y="237846"/>
                  </a:lnTo>
                  <a:lnTo>
                    <a:pt x="558938" y="237846"/>
                  </a:lnTo>
                  <a:cubicBezTo>
                    <a:pt x="565512" y="237846"/>
                    <a:pt x="570831" y="232527"/>
                    <a:pt x="570831" y="225954"/>
                  </a:cubicBezTo>
                  <a:lnTo>
                    <a:pt x="570831" y="202169"/>
                  </a:lnTo>
                  <a:cubicBezTo>
                    <a:pt x="570831" y="195597"/>
                    <a:pt x="565512" y="190278"/>
                    <a:pt x="558938" y="190278"/>
                  </a:cubicBezTo>
                  <a:close/>
                </a:path>
              </a:pathLst>
            </a:custGeom>
            <a:grpFill/>
            <a:ln w="1098" cap="flat">
              <a:noFill/>
              <a:prstDash val="solid"/>
              <a:miter/>
            </a:ln>
          </p:spPr>
          <p:txBody>
            <a:bodyPr rtlCol="0" anchor="ctr"/>
            <a:lstStyle/>
            <a:p>
              <a:endParaRPr lang="es-MX"/>
            </a:p>
          </p:txBody>
        </p:sp>
        <p:sp>
          <p:nvSpPr>
            <p:cNvPr id="53" name="Forma libre 318">
              <a:extLst>
                <a:ext uri="{FF2B5EF4-FFF2-40B4-BE49-F238E27FC236}">
                  <a16:creationId xmlns:a16="http://schemas.microsoft.com/office/drawing/2014/main" id="{7B380D67-FD75-924C-AFBD-9E211C30FE7A}"/>
                </a:ext>
              </a:extLst>
            </p:cNvPr>
            <p:cNvSpPr/>
            <p:nvPr/>
          </p:nvSpPr>
          <p:spPr>
            <a:xfrm>
              <a:off x="5325613" y="3246011"/>
              <a:ext cx="261630" cy="261631"/>
            </a:xfrm>
            <a:custGeom>
              <a:avLst/>
              <a:gdLst>
                <a:gd name="connsiteX0" fmla="*/ 130815 w 261630"/>
                <a:gd name="connsiteY0" fmla="*/ 0 h 261631"/>
                <a:gd name="connsiteX1" fmla="*/ 0 w 261630"/>
                <a:gd name="connsiteY1" fmla="*/ 130815 h 261631"/>
                <a:gd name="connsiteX2" fmla="*/ 130815 w 261630"/>
                <a:gd name="connsiteY2" fmla="*/ 261631 h 261631"/>
                <a:gd name="connsiteX3" fmla="*/ 261630 w 261630"/>
                <a:gd name="connsiteY3" fmla="*/ 130816 h 261631"/>
                <a:gd name="connsiteX4" fmla="*/ 130815 w 261630"/>
                <a:gd name="connsiteY4" fmla="*/ 0 h 261631"/>
                <a:gd name="connsiteX5" fmla="*/ 198685 w 261630"/>
                <a:gd name="connsiteY5" fmla="*/ 103547 h 261631"/>
                <a:gd name="connsiteX6" fmla="*/ 115438 w 261630"/>
                <a:gd name="connsiteY6" fmla="*/ 186793 h 261631"/>
                <a:gd name="connsiteX7" fmla="*/ 107030 w 261630"/>
                <a:gd name="connsiteY7" fmla="*/ 190277 h 261631"/>
                <a:gd name="connsiteX8" fmla="*/ 98621 w 261630"/>
                <a:gd name="connsiteY8" fmla="*/ 186793 h 261631"/>
                <a:gd name="connsiteX9" fmla="*/ 62944 w 261630"/>
                <a:gd name="connsiteY9" fmla="*/ 151116 h 261631"/>
                <a:gd name="connsiteX10" fmla="*/ 62944 w 261630"/>
                <a:gd name="connsiteY10" fmla="*/ 134300 h 261631"/>
                <a:gd name="connsiteX11" fmla="*/ 79760 w 261630"/>
                <a:gd name="connsiteY11" fmla="*/ 134300 h 261631"/>
                <a:gd name="connsiteX12" fmla="*/ 107029 w 261630"/>
                <a:gd name="connsiteY12" fmla="*/ 161569 h 261631"/>
                <a:gd name="connsiteX13" fmla="*/ 181867 w 261630"/>
                <a:gd name="connsiteY13" fmla="*/ 86731 h 261631"/>
                <a:gd name="connsiteX14" fmla="*/ 198683 w 261630"/>
                <a:gd name="connsiteY14" fmla="*/ 86731 h 261631"/>
                <a:gd name="connsiteX15" fmla="*/ 198685 w 261630"/>
                <a:gd name="connsiteY15" fmla="*/ 103547 h 26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630" h="261631">
                  <a:moveTo>
                    <a:pt x="130815" y="0"/>
                  </a:moveTo>
                  <a:cubicBezTo>
                    <a:pt x="58694" y="0"/>
                    <a:pt x="0" y="58683"/>
                    <a:pt x="0" y="130815"/>
                  </a:cubicBezTo>
                  <a:cubicBezTo>
                    <a:pt x="0" y="202947"/>
                    <a:pt x="58695" y="261631"/>
                    <a:pt x="130815" y="261631"/>
                  </a:cubicBezTo>
                  <a:cubicBezTo>
                    <a:pt x="202935" y="261631"/>
                    <a:pt x="261630" y="202948"/>
                    <a:pt x="261630" y="130816"/>
                  </a:cubicBezTo>
                  <a:cubicBezTo>
                    <a:pt x="261630" y="58684"/>
                    <a:pt x="202936" y="0"/>
                    <a:pt x="130815" y="0"/>
                  </a:cubicBezTo>
                  <a:close/>
                  <a:moveTo>
                    <a:pt x="198685" y="103547"/>
                  </a:moveTo>
                  <a:lnTo>
                    <a:pt x="115438" y="186793"/>
                  </a:lnTo>
                  <a:cubicBezTo>
                    <a:pt x="113116" y="189116"/>
                    <a:pt x="110072" y="190277"/>
                    <a:pt x="107030" y="190277"/>
                  </a:cubicBezTo>
                  <a:cubicBezTo>
                    <a:pt x="103987" y="190277"/>
                    <a:pt x="100945" y="189116"/>
                    <a:pt x="98621" y="186793"/>
                  </a:cubicBezTo>
                  <a:lnTo>
                    <a:pt x="62944" y="151116"/>
                  </a:lnTo>
                  <a:cubicBezTo>
                    <a:pt x="58298" y="146471"/>
                    <a:pt x="58298" y="138945"/>
                    <a:pt x="62944" y="134300"/>
                  </a:cubicBezTo>
                  <a:cubicBezTo>
                    <a:pt x="67590" y="129656"/>
                    <a:pt x="75116" y="129654"/>
                    <a:pt x="79760" y="134300"/>
                  </a:cubicBezTo>
                  <a:lnTo>
                    <a:pt x="107029" y="161569"/>
                  </a:lnTo>
                  <a:lnTo>
                    <a:pt x="181867" y="86731"/>
                  </a:lnTo>
                  <a:cubicBezTo>
                    <a:pt x="186512" y="82085"/>
                    <a:pt x="194038" y="82085"/>
                    <a:pt x="198683" y="86731"/>
                  </a:cubicBezTo>
                  <a:cubicBezTo>
                    <a:pt x="203331" y="91376"/>
                    <a:pt x="203331" y="98902"/>
                    <a:pt x="198685" y="103547"/>
                  </a:cubicBezTo>
                  <a:close/>
                </a:path>
              </a:pathLst>
            </a:custGeom>
            <a:grpFill/>
            <a:ln w="1098" cap="flat">
              <a:noFill/>
              <a:prstDash val="solid"/>
              <a:miter/>
            </a:ln>
          </p:spPr>
          <p:txBody>
            <a:bodyPr rtlCol="0" anchor="ctr"/>
            <a:lstStyle/>
            <a:p>
              <a:endParaRPr lang="es-MX"/>
            </a:p>
          </p:txBody>
        </p:sp>
      </p:grpSp>
      <p:sp>
        <p:nvSpPr>
          <p:cNvPr id="54" name="Rounded Rectangle 53">
            <a:extLst>
              <a:ext uri="{FF2B5EF4-FFF2-40B4-BE49-F238E27FC236}">
                <a16:creationId xmlns:a16="http://schemas.microsoft.com/office/drawing/2014/main" id="{42932EB0-12E9-D046-972C-9F419CF7E9FB}"/>
              </a:ext>
            </a:extLst>
          </p:cNvPr>
          <p:cNvSpPr/>
          <p:nvPr/>
        </p:nvSpPr>
        <p:spPr>
          <a:xfrm>
            <a:off x="2148349" y="11309260"/>
            <a:ext cx="4211898" cy="88587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1D8F9384-51F8-4D4B-9CC2-8CDDD1FCDEBF}"/>
              </a:ext>
            </a:extLst>
          </p:cNvPr>
          <p:cNvSpPr/>
          <p:nvPr/>
        </p:nvSpPr>
        <p:spPr>
          <a:xfrm>
            <a:off x="7438033" y="11309260"/>
            <a:ext cx="4211898" cy="88587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a:extLst>
              <a:ext uri="{FF2B5EF4-FFF2-40B4-BE49-F238E27FC236}">
                <a16:creationId xmlns:a16="http://schemas.microsoft.com/office/drawing/2014/main" id="{444BF396-EB97-B94E-8B21-8CADE0A71CA4}"/>
              </a:ext>
            </a:extLst>
          </p:cNvPr>
          <p:cNvSpPr/>
          <p:nvPr/>
        </p:nvSpPr>
        <p:spPr>
          <a:xfrm>
            <a:off x="12727717" y="11309260"/>
            <a:ext cx="4211898" cy="885874"/>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a:extLst>
              <a:ext uri="{FF2B5EF4-FFF2-40B4-BE49-F238E27FC236}">
                <a16:creationId xmlns:a16="http://schemas.microsoft.com/office/drawing/2014/main" id="{EFAC4719-F462-C249-A347-797EDE1A5419}"/>
              </a:ext>
            </a:extLst>
          </p:cNvPr>
          <p:cNvSpPr/>
          <p:nvPr/>
        </p:nvSpPr>
        <p:spPr>
          <a:xfrm>
            <a:off x="18017401" y="11309260"/>
            <a:ext cx="4211898" cy="885874"/>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No sign with solid fill">
            <a:extLst>
              <a:ext uri="{FF2B5EF4-FFF2-40B4-BE49-F238E27FC236}">
                <a16:creationId xmlns:a16="http://schemas.microsoft.com/office/drawing/2014/main" id="{41946D4C-F122-9640-A0AB-B243237DA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8349" y="5097948"/>
            <a:ext cx="1724072" cy="1724072"/>
          </a:xfrm>
          <a:prstGeom prst="rect">
            <a:avLst/>
          </a:prstGeom>
        </p:spPr>
      </p:pic>
      <p:pic>
        <p:nvPicPr>
          <p:cNvPr id="6" name="Graphic 5" descr="Comment Heart with solid fill">
            <a:extLst>
              <a:ext uri="{FF2B5EF4-FFF2-40B4-BE49-F238E27FC236}">
                <a16:creationId xmlns:a16="http://schemas.microsoft.com/office/drawing/2014/main" id="{9AE91DC7-4FF8-7A4C-BEDA-3FE5C77A4B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43370" y="5156249"/>
            <a:ext cx="1724071" cy="1724071"/>
          </a:xfrm>
          <a:prstGeom prst="rect">
            <a:avLst/>
          </a:prstGeom>
        </p:spPr>
      </p:pic>
      <p:sp>
        <p:nvSpPr>
          <p:cNvPr id="7" name="TextBox 6">
            <a:extLst>
              <a:ext uri="{FF2B5EF4-FFF2-40B4-BE49-F238E27FC236}">
                <a16:creationId xmlns:a16="http://schemas.microsoft.com/office/drawing/2014/main" id="{E527F06D-4FF8-0A46-9BEC-83D374D829D4}"/>
              </a:ext>
            </a:extLst>
          </p:cNvPr>
          <p:cNvSpPr txBox="1"/>
          <p:nvPr/>
        </p:nvSpPr>
        <p:spPr>
          <a:xfrm>
            <a:off x="2148349" y="12843164"/>
            <a:ext cx="20080950" cy="830997"/>
          </a:xfrm>
          <a:prstGeom prst="rect">
            <a:avLst/>
          </a:prstGeom>
          <a:noFill/>
        </p:spPr>
        <p:txBody>
          <a:bodyPr wrap="square" rtlCol="0">
            <a:spAutoFit/>
          </a:bodyPr>
          <a:lstStyle/>
          <a:p>
            <a:r>
              <a:rPr lang="en-US" sz="1600" i="1" dirty="0"/>
              <a:t>Regroup and Refocus:</a:t>
            </a:r>
            <a:r>
              <a:rPr lang="en-US" sz="1600" dirty="0"/>
              <a:t> </a:t>
            </a:r>
            <a:r>
              <a:rPr lang="en-US" sz="1600" i="1" dirty="0"/>
              <a:t>Strategies to Avoid Professor</a:t>
            </a:r>
            <a:r>
              <a:rPr lang="en-US" sz="1600" dirty="0"/>
              <a:t> </a:t>
            </a:r>
            <a:r>
              <a:rPr lang="en-US" sz="1600" i="1" dirty="0"/>
              <a:t>Burnout</a:t>
            </a:r>
            <a:r>
              <a:rPr lang="en-US" sz="1600" dirty="0"/>
              <a:t> </a:t>
            </a:r>
            <a:r>
              <a:rPr lang="en-US" sz="1600" i="1" dirty="0"/>
              <a:t>By Katie D. Lewis, EdD, and Nicole </a:t>
            </a:r>
            <a:r>
              <a:rPr lang="en-US" sz="1600" i="1" dirty="0" err="1"/>
              <a:t>Hesson</a:t>
            </a:r>
            <a:r>
              <a:rPr lang="en-US" sz="1600" i="1" dirty="0"/>
              <a:t>, EdD Faculty Focus on December 18, 2020</a:t>
            </a:r>
            <a:endParaRPr lang="en-US" sz="1600" dirty="0"/>
          </a:p>
          <a:p>
            <a:endParaRPr lang="en-US" sz="1600" dirty="0"/>
          </a:p>
          <a:p>
            <a:endParaRPr lang="en-US" sz="1600" dirty="0"/>
          </a:p>
        </p:txBody>
      </p:sp>
    </p:spTree>
    <p:extLst>
      <p:ext uri="{BB962C8B-B14F-4D97-AF65-F5344CB8AC3E}">
        <p14:creationId xmlns:p14="http://schemas.microsoft.com/office/powerpoint/2010/main" val="291860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350">
            <a:extLst>
              <a:ext uri="{FF2B5EF4-FFF2-40B4-BE49-F238E27FC236}">
                <a16:creationId xmlns:a16="http://schemas.microsoft.com/office/drawing/2014/main" id="{13AAE9FB-6282-B143-956E-D1CCA484786E}"/>
              </a:ext>
            </a:extLst>
          </p:cNvPr>
          <p:cNvSpPr txBox="1"/>
          <p:nvPr/>
        </p:nvSpPr>
        <p:spPr>
          <a:xfrm>
            <a:off x="6595042" y="1046901"/>
            <a:ext cx="11187678" cy="1323439"/>
          </a:xfrm>
          <a:prstGeom prst="rect">
            <a:avLst/>
          </a:prstGeom>
          <a:noFill/>
        </p:spPr>
        <p:txBody>
          <a:bodyPr wrap="none" rtlCol="0">
            <a:spAutoFit/>
          </a:bodyPr>
          <a:lstStyle/>
          <a:p>
            <a:pPr algn="ctr"/>
            <a:r>
              <a:rPr lang="en-US" sz="8000" b="1" dirty="0">
                <a:solidFill>
                  <a:schemeClr val="tx2"/>
                </a:solidFill>
                <a:latin typeface="Poppins" pitchFamily="2" charset="77"/>
                <a:ea typeface="Lato Heavy" charset="0"/>
                <a:cs typeface="Poppins" pitchFamily="2" charset="77"/>
              </a:rPr>
              <a:t>Hands-on Strategies</a:t>
            </a:r>
          </a:p>
        </p:txBody>
      </p:sp>
      <p:sp>
        <p:nvSpPr>
          <p:cNvPr id="4" name="Rectangle 3">
            <a:extLst>
              <a:ext uri="{FF2B5EF4-FFF2-40B4-BE49-F238E27FC236}">
                <a16:creationId xmlns:a16="http://schemas.microsoft.com/office/drawing/2014/main" id="{FD703061-0BDD-C840-90B5-00280021CB13}"/>
              </a:ext>
            </a:extLst>
          </p:cNvPr>
          <p:cNvSpPr/>
          <p:nvPr/>
        </p:nvSpPr>
        <p:spPr>
          <a:xfrm>
            <a:off x="0" y="3928122"/>
            <a:ext cx="24377650" cy="688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F32398E2-AF46-C34D-88EA-1C65A74C31C5}"/>
              </a:ext>
            </a:extLst>
          </p:cNvPr>
          <p:cNvSpPr/>
          <p:nvPr/>
        </p:nvSpPr>
        <p:spPr>
          <a:xfrm>
            <a:off x="1627043" y="5063835"/>
            <a:ext cx="4622800" cy="80287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91289E08-612F-764C-99F1-103D192D9478}"/>
              </a:ext>
            </a:extLst>
          </p:cNvPr>
          <p:cNvSpPr/>
          <p:nvPr/>
        </p:nvSpPr>
        <p:spPr>
          <a:xfrm>
            <a:off x="7134225" y="5063835"/>
            <a:ext cx="4622800" cy="80287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619E457E-52F7-F94D-8140-5013C8F14530}"/>
              </a:ext>
            </a:extLst>
          </p:cNvPr>
          <p:cNvSpPr/>
          <p:nvPr/>
        </p:nvSpPr>
        <p:spPr>
          <a:xfrm>
            <a:off x="12620625" y="5063835"/>
            <a:ext cx="4622800" cy="802871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F33B1F95-4D8A-A74B-82E8-0886EC9CC63E}"/>
              </a:ext>
            </a:extLst>
          </p:cNvPr>
          <p:cNvSpPr/>
          <p:nvPr/>
        </p:nvSpPr>
        <p:spPr>
          <a:xfrm>
            <a:off x="18107025" y="5063835"/>
            <a:ext cx="4622800" cy="802871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uadroTexto 351">
            <a:extLst>
              <a:ext uri="{FF2B5EF4-FFF2-40B4-BE49-F238E27FC236}">
                <a16:creationId xmlns:a16="http://schemas.microsoft.com/office/drawing/2014/main" id="{93305559-BB26-D149-AC8E-3D8410A8DE8D}"/>
              </a:ext>
            </a:extLst>
          </p:cNvPr>
          <p:cNvSpPr txBox="1"/>
          <p:nvPr/>
        </p:nvSpPr>
        <p:spPr>
          <a:xfrm>
            <a:off x="2668307" y="2581405"/>
            <a:ext cx="19041035" cy="646331"/>
          </a:xfrm>
          <a:prstGeom prst="rect">
            <a:avLst/>
          </a:prstGeom>
          <a:noFill/>
        </p:spPr>
        <p:txBody>
          <a:bodyPr wrap="square" rtlCol="0">
            <a:spAutoFit/>
          </a:bodyPr>
          <a:lstStyle/>
          <a:p>
            <a:r>
              <a:rPr lang="en-US" dirty="0"/>
              <a:t>Consider adopting some of the following strategies. These contribute to decreasing stress in your life.</a:t>
            </a:r>
          </a:p>
        </p:txBody>
      </p:sp>
      <p:grpSp>
        <p:nvGrpSpPr>
          <p:cNvPr id="11" name="Gráfico 22">
            <a:extLst>
              <a:ext uri="{FF2B5EF4-FFF2-40B4-BE49-F238E27FC236}">
                <a16:creationId xmlns:a16="http://schemas.microsoft.com/office/drawing/2014/main" id="{888AD27C-C146-9546-8C73-5EA6BC983EF5}"/>
              </a:ext>
            </a:extLst>
          </p:cNvPr>
          <p:cNvGrpSpPr/>
          <p:nvPr/>
        </p:nvGrpSpPr>
        <p:grpSpPr>
          <a:xfrm>
            <a:off x="8975618" y="6513014"/>
            <a:ext cx="1107258" cy="1107258"/>
            <a:chOff x="8610000" y="1514163"/>
            <a:chExt cx="597977" cy="597977"/>
          </a:xfrm>
          <a:solidFill>
            <a:schemeClr val="bg1"/>
          </a:solidFill>
        </p:grpSpPr>
        <p:sp>
          <p:nvSpPr>
            <p:cNvPr id="12" name="Forma libre 340">
              <a:extLst>
                <a:ext uri="{FF2B5EF4-FFF2-40B4-BE49-F238E27FC236}">
                  <a16:creationId xmlns:a16="http://schemas.microsoft.com/office/drawing/2014/main" id="{11717A8B-7B6A-AC4F-9893-E8CFFEA828D2}"/>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3" name="Forma libre 341">
              <a:extLst>
                <a:ext uri="{FF2B5EF4-FFF2-40B4-BE49-F238E27FC236}">
                  <a16:creationId xmlns:a16="http://schemas.microsoft.com/office/drawing/2014/main" id="{C5CB5771-96E9-354E-ABB1-A23490024A39}"/>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a:p>
          </p:txBody>
        </p:sp>
        <p:sp>
          <p:nvSpPr>
            <p:cNvPr id="14" name="Forma libre 342">
              <a:extLst>
                <a:ext uri="{FF2B5EF4-FFF2-40B4-BE49-F238E27FC236}">
                  <a16:creationId xmlns:a16="http://schemas.microsoft.com/office/drawing/2014/main" id="{CEB3E955-D23A-DB4A-8129-563D8BC5A195}"/>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5" name="Forma libre 343">
              <a:extLst>
                <a:ext uri="{FF2B5EF4-FFF2-40B4-BE49-F238E27FC236}">
                  <a16:creationId xmlns:a16="http://schemas.microsoft.com/office/drawing/2014/main" id="{9D6AEA05-86E1-5549-8797-C26BFBB7985B}"/>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a:p>
          </p:txBody>
        </p:sp>
        <p:sp>
          <p:nvSpPr>
            <p:cNvPr id="16" name="Forma libre 344">
              <a:extLst>
                <a:ext uri="{FF2B5EF4-FFF2-40B4-BE49-F238E27FC236}">
                  <a16:creationId xmlns:a16="http://schemas.microsoft.com/office/drawing/2014/main" id="{7F3E4C56-030C-6B4F-8C11-00D291CDEBE1}"/>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7" name="Forma libre 345">
              <a:extLst>
                <a:ext uri="{FF2B5EF4-FFF2-40B4-BE49-F238E27FC236}">
                  <a16:creationId xmlns:a16="http://schemas.microsoft.com/office/drawing/2014/main" id="{6650EF87-B97E-994E-9349-235FC59E62D6}"/>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a:p>
          </p:txBody>
        </p:sp>
        <p:sp>
          <p:nvSpPr>
            <p:cNvPr id="18" name="Forma libre 346">
              <a:extLst>
                <a:ext uri="{FF2B5EF4-FFF2-40B4-BE49-F238E27FC236}">
                  <a16:creationId xmlns:a16="http://schemas.microsoft.com/office/drawing/2014/main" id="{4EE5D665-29B9-284D-A646-61FF9EAC4FCF}"/>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a:p>
          </p:txBody>
        </p:sp>
      </p:grpSp>
      <p:sp>
        <p:nvSpPr>
          <p:cNvPr id="19" name="Freeform 18">
            <a:extLst>
              <a:ext uri="{FF2B5EF4-FFF2-40B4-BE49-F238E27FC236}">
                <a16:creationId xmlns:a16="http://schemas.microsoft.com/office/drawing/2014/main" id="{32322914-2663-FF43-B6F4-D61FC08FDD20}"/>
              </a:ext>
            </a:extLst>
          </p:cNvPr>
          <p:cNvSpPr/>
          <p:nvPr/>
        </p:nvSpPr>
        <p:spPr>
          <a:xfrm>
            <a:off x="3591156" y="6480016"/>
            <a:ext cx="782172" cy="1173254"/>
          </a:xfrm>
          <a:custGeom>
            <a:avLst/>
            <a:gdLst>
              <a:gd name="connsiteX0" fmla="*/ 135438 w 431300"/>
              <a:gd name="connsiteY0" fmla="*/ 566081 h 646949"/>
              <a:gd name="connsiteX1" fmla="*/ 142681 w 431300"/>
              <a:gd name="connsiteY1" fmla="*/ 581875 h 646949"/>
              <a:gd name="connsiteX2" fmla="*/ 153842 w 431300"/>
              <a:gd name="connsiteY2" fmla="*/ 593036 h 646949"/>
              <a:gd name="connsiteX3" fmla="*/ 277461 w 431300"/>
              <a:gd name="connsiteY3" fmla="*/ 593036 h 646949"/>
              <a:gd name="connsiteX4" fmla="*/ 288622 w 431300"/>
              <a:gd name="connsiteY4" fmla="*/ 581875 h 646949"/>
              <a:gd name="connsiteX5" fmla="*/ 295866 w 431300"/>
              <a:gd name="connsiteY5" fmla="*/ 566081 h 646949"/>
              <a:gd name="connsiteX6" fmla="*/ 134783 w 431300"/>
              <a:gd name="connsiteY6" fmla="*/ 485212 h 646949"/>
              <a:gd name="connsiteX7" fmla="*/ 134783 w 431300"/>
              <a:gd name="connsiteY7" fmla="*/ 512168 h 646949"/>
              <a:gd name="connsiteX8" fmla="*/ 296520 w 431300"/>
              <a:gd name="connsiteY8" fmla="*/ 512168 h 646949"/>
              <a:gd name="connsiteX9" fmla="*/ 296520 w 431300"/>
              <a:gd name="connsiteY9" fmla="*/ 485212 h 646949"/>
              <a:gd name="connsiteX10" fmla="*/ 215651 w 431300"/>
              <a:gd name="connsiteY10" fmla="*/ 0 h 646949"/>
              <a:gd name="connsiteX11" fmla="*/ 431300 w 431300"/>
              <a:gd name="connsiteY11" fmla="*/ 215649 h 646949"/>
              <a:gd name="connsiteX12" fmla="*/ 370451 w 431300"/>
              <a:gd name="connsiteY12" fmla="*/ 372096 h 646949"/>
              <a:gd name="connsiteX13" fmla="*/ 350432 w 431300"/>
              <a:gd name="connsiteY13" fmla="*/ 404343 h 646949"/>
              <a:gd name="connsiteX14" fmla="*/ 350432 w 431300"/>
              <a:gd name="connsiteY14" fmla="*/ 431301 h 646949"/>
              <a:gd name="connsiteX15" fmla="*/ 323476 w 431300"/>
              <a:gd name="connsiteY15" fmla="*/ 477715 h 646949"/>
              <a:gd name="connsiteX16" fmla="*/ 323476 w 431300"/>
              <a:gd name="connsiteY16" fmla="*/ 562816 h 646949"/>
              <a:gd name="connsiteX17" fmla="*/ 307681 w 431300"/>
              <a:gd name="connsiteY17" fmla="*/ 600935 h 646949"/>
              <a:gd name="connsiteX18" fmla="*/ 292588 w 431300"/>
              <a:gd name="connsiteY18" fmla="*/ 616028 h 646949"/>
              <a:gd name="connsiteX19" fmla="*/ 292555 w 431300"/>
              <a:gd name="connsiteY19" fmla="*/ 616061 h 646949"/>
              <a:gd name="connsiteX20" fmla="*/ 281410 w 431300"/>
              <a:gd name="connsiteY20" fmla="*/ 627206 h 646949"/>
              <a:gd name="connsiteX21" fmla="*/ 233749 w 431300"/>
              <a:gd name="connsiteY21" fmla="*/ 646949 h 646949"/>
              <a:gd name="connsiteX22" fmla="*/ 197552 w 431300"/>
              <a:gd name="connsiteY22" fmla="*/ 646949 h 646949"/>
              <a:gd name="connsiteX23" fmla="*/ 149891 w 431300"/>
              <a:gd name="connsiteY23" fmla="*/ 627206 h 646949"/>
              <a:gd name="connsiteX24" fmla="*/ 138746 w 431300"/>
              <a:gd name="connsiteY24" fmla="*/ 616061 h 646949"/>
              <a:gd name="connsiteX25" fmla="*/ 138713 w 431300"/>
              <a:gd name="connsiteY25" fmla="*/ 616028 h 646949"/>
              <a:gd name="connsiteX26" fmla="*/ 123620 w 431300"/>
              <a:gd name="connsiteY26" fmla="*/ 600935 h 646949"/>
              <a:gd name="connsiteX27" fmla="*/ 107825 w 431300"/>
              <a:gd name="connsiteY27" fmla="*/ 562816 h 646949"/>
              <a:gd name="connsiteX28" fmla="*/ 107825 w 431300"/>
              <a:gd name="connsiteY28" fmla="*/ 477715 h 646949"/>
              <a:gd name="connsiteX29" fmla="*/ 80869 w 431300"/>
              <a:gd name="connsiteY29" fmla="*/ 431301 h 646949"/>
              <a:gd name="connsiteX30" fmla="*/ 80869 w 431300"/>
              <a:gd name="connsiteY30" fmla="*/ 404345 h 646949"/>
              <a:gd name="connsiteX31" fmla="*/ 60850 w 431300"/>
              <a:gd name="connsiteY31" fmla="*/ 372097 h 646949"/>
              <a:gd name="connsiteX32" fmla="*/ 0 w 431300"/>
              <a:gd name="connsiteY32" fmla="*/ 215650 h 646949"/>
              <a:gd name="connsiteX33" fmla="*/ 215651 w 431300"/>
              <a:gd name="connsiteY33" fmla="*/ 0 h 64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1300" h="646949">
                <a:moveTo>
                  <a:pt x="135438" y="566081"/>
                </a:moveTo>
                <a:cubicBezTo>
                  <a:pt x="136190" y="571975"/>
                  <a:pt x="138460" y="577655"/>
                  <a:pt x="142681" y="581875"/>
                </a:cubicBezTo>
                <a:lnTo>
                  <a:pt x="153842" y="593036"/>
                </a:lnTo>
                <a:lnTo>
                  <a:pt x="277461" y="593036"/>
                </a:lnTo>
                <a:lnTo>
                  <a:pt x="288622" y="581875"/>
                </a:lnTo>
                <a:cubicBezTo>
                  <a:pt x="292843" y="577655"/>
                  <a:pt x="295113" y="571975"/>
                  <a:pt x="295866" y="566081"/>
                </a:cubicBezTo>
                <a:close/>
                <a:moveTo>
                  <a:pt x="134783" y="485212"/>
                </a:moveTo>
                <a:lnTo>
                  <a:pt x="134783" y="512168"/>
                </a:lnTo>
                <a:lnTo>
                  <a:pt x="296520" y="512168"/>
                </a:lnTo>
                <a:lnTo>
                  <a:pt x="296520" y="485212"/>
                </a:lnTo>
                <a:close/>
                <a:moveTo>
                  <a:pt x="215651" y="0"/>
                </a:moveTo>
                <a:cubicBezTo>
                  <a:pt x="334559" y="0"/>
                  <a:pt x="431301" y="96743"/>
                  <a:pt x="431300" y="215649"/>
                </a:cubicBezTo>
                <a:cubicBezTo>
                  <a:pt x="431300" y="296834"/>
                  <a:pt x="394683" y="342125"/>
                  <a:pt x="370451" y="372096"/>
                </a:cubicBezTo>
                <a:cubicBezTo>
                  <a:pt x="359711" y="385377"/>
                  <a:pt x="350432" y="396854"/>
                  <a:pt x="350432" y="404343"/>
                </a:cubicBezTo>
                <a:lnTo>
                  <a:pt x="350432" y="431301"/>
                </a:lnTo>
                <a:cubicBezTo>
                  <a:pt x="350432" y="451170"/>
                  <a:pt x="339511" y="468365"/>
                  <a:pt x="323476" y="477715"/>
                </a:cubicBezTo>
                <a:lnTo>
                  <a:pt x="323476" y="562816"/>
                </a:lnTo>
                <a:cubicBezTo>
                  <a:pt x="323476" y="577005"/>
                  <a:pt x="317724" y="590905"/>
                  <a:pt x="307681" y="600935"/>
                </a:cubicBezTo>
                <a:lnTo>
                  <a:pt x="292588" y="616028"/>
                </a:lnTo>
                <a:lnTo>
                  <a:pt x="292555" y="616061"/>
                </a:lnTo>
                <a:lnTo>
                  <a:pt x="281410" y="627206"/>
                </a:lnTo>
                <a:cubicBezTo>
                  <a:pt x="268682" y="639933"/>
                  <a:pt x="251755" y="646949"/>
                  <a:pt x="233749" y="646949"/>
                </a:cubicBezTo>
                <a:lnTo>
                  <a:pt x="197552" y="646949"/>
                </a:lnTo>
                <a:cubicBezTo>
                  <a:pt x="179547" y="646949"/>
                  <a:pt x="162620" y="639933"/>
                  <a:pt x="149891" y="627206"/>
                </a:cubicBezTo>
                <a:lnTo>
                  <a:pt x="138746" y="616061"/>
                </a:lnTo>
                <a:lnTo>
                  <a:pt x="138713" y="616028"/>
                </a:lnTo>
                <a:lnTo>
                  <a:pt x="123620" y="600935"/>
                </a:lnTo>
                <a:cubicBezTo>
                  <a:pt x="113577" y="590905"/>
                  <a:pt x="107825" y="577005"/>
                  <a:pt x="107825" y="562816"/>
                </a:cubicBezTo>
                <a:lnTo>
                  <a:pt x="107825" y="477715"/>
                </a:lnTo>
                <a:cubicBezTo>
                  <a:pt x="91789" y="468365"/>
                  <a:pt x="80869" y="451170"/>
                  <a:pt x="80869" y="431301"/>
                </a:cubicBezTo>
                <a:lnTo>
                  <a:pt x="80869" y="404345"/>
                </a:lnTo>
                <a:cubicBezTo>
                  <a:pt x="80869" y="396856"/>
                  <a:pt x="71589" y="385377"/>
                  <a:pt x="60850" y="372097"/>
                </a:cubicBezTo>
                <a:cubicBezTo>
                  <a:pt x="36618" y="342126"/>
                  <a:pt x="0" y="296835"/>
                  <a:pt x="0" y="215650"/>
                </a:cubicBezTo>
                <a:cubicBezTo>
                  <a:pt x="0" y="96743"/>
                  <a:pt x="96744" y="0"/>
                  <a:pt x="2156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CuadroTexto 351">
            <a:extLst>
              <a:ext uri="{FF2B5EF4-FFF2-40B4-BE49-F238E27FC236}">
                <a16:creationId xmlns:a16="http://schemas.microsoft.com/office/drawing/2014/main" id="{19858C90-D051-7244-8C44-40FC5A4A1309}"/>
              </a:ext>
            </a:extLst>
          </p:cNvPr>
          <p:cNvSpPr txBox="1"/>
          <p:nvPr/>
        </p:nvSpPr>
        <p:spPr>
          <a:xfrm>
            <a:off x="1873088" y="8133693"/>
            <a:ext cx="4211898" cy="1200329"/>
          </a:xfrm>
          <a:prstGeom prst="rect">
            <a:avLst/>
          </a:prstGeom>
          <a:noFill/>
        </p:spPr>
        <p:txBody>
          <a:bodyPr wrap="square" rtlCol="0">
            <a:spAutoFit/>
          </a:bodyPr>
          <a:lstStyle/>
          <a:p>
            <a:pPr algn="ctr"/>
            <a:r>
              <a:rPr lang="en-US" b="1" dirty="0">
                <a:solidFill>
                  <a:schemeClr val="bg1"/>
                </a:solidFill>
                <a:latin typeface="Lato" panose="020F0502020204030203" pitchFamily="34" charset="77"/>
                <a:ea typeface="Lato Light" panose="020F0502020204030203" pitchFamily="34" charset="0"/>
                <a:cs typeface="Poppins SemiBold" pitchFamily="2" charset="77"/>
              </a:rPr>
              <a:t>Use software effectively </a:t>
            </a:r>
          </a:p>
        </p:txBody>
      </p:sp>
      <p:sp>
        <p:nvSpPr>
          <p:cNvPr id="21" name="CuadroTexto 351">
            <a:extLst>
              <a:ext uri="{FF2B5EF4-FFF2-40B4-BE49-F238E27FC236}">
                <a16:creationId xmlns:a16="http://schemas.microsoft.com/office/drawing/2014/main" id="{F93C63CD-F546-DD4C-9A3C-C1CF3EE9F5EF}"/>
              </a:ext>
            </a:extLst>
          </p:cNvPr>
          <p:cNvSpPr txBox="1"/>
          <p:nvPr/>
        </p:nvSpPr>
        <p:spPr>
          <a:xfrm>
            <a:off x="7402825" y="8133693"/>
            <a:ext cx="4211898" cy="1200329"/>
          </a:xfrm>
          <a:prstGeom prst="rect">
            <a:avLst/>
          </a:prstGeom>
          <a:noFill/>
        </p:spPr>
        <p:txBody>
          <a:bodyPr wrap="square" rtlCol="0">
            <a:spAutoFit/>
          </a:bodyPr>
          <a:lstStyle/>
          <a:p>
            <a:pPr algn="ctr"/>
            <a:r>
              <a:rPr lang="en-US" b="1" dirty="0">
                <a:solidFill>
                  <a:schemeClr val="bg1"/>
                </a:solidFill>
                <a:latin typeface="Lato" panose="020F0502020204030203" pitchFamily="34" charset="77"/>
                <a:ea typeface="Lato Light" panose="020F0502020204030203" pitchFamily="34" charset="0"/>
                <a:cs typeface="Poppins SemiBold" pitchFamily="2" charset="77"/>
              </a:rPr>
              <a:t>Be clear with communications</a:t>
            </a:r>
          </a:p>
        </p:txBody>
      </p:sp>
      <p:sp>
        <p:nvSpPr>
          <p:cNvPr id="22" name="Gráfico 221">
            <a:extLst>
              <a:ext uri="{FF2B5EF4-FFF2-40B4-BE49-F238E27FC236}">
                <a16:creationId xmlns:a16="http://schemas.microsoft.com/office/drawing/2014/main" id="{4B06D633-5F3C-1447-B1C8-899A40811AC0}"/>
              </a:ext>
            </a:extLst>
          </p:cNvPr>
          <p:cNvSpPr/>
          <p:nvPr/>
        </p:nvSpPr>
        <p:spPr>
          <a:xfrm>
            <a:off x="19726365" y="6662504"/>
            <a:ext cx="1358623" cy="1132183"/>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a:p>
        </p:txBody>
      </p:sp>
      <p:sp>
        <p:nvSpPr>
          <p:cNvPr id="28" name="CuadroTexto 351">
            <a:extLst>
              <a:ext uri="{FF2B5EF4-FFF2-40B4-BE49-F238E27FC236}">
                <a16:creationId xmlns:a16="http://schemas.microsoft.com/office/drawing/2014/main" id="{5FF9A8CD-EB48-044A-B5BA-E4E328F9EBD3}"/>
              </a:ext>
            </a:extLst>
          </p:cNvPr>
          <p:cNvSpPr txBox="1"/>
          <p:nvPr/>
        </p:nvSpPr>
        <p:spPr>
          <a:xfrm>
            <a:off x="18279254" y="8209796"/>
            <a:ext cx="4211898" cy="707886"/>
          </a:xfrm>
          <a:prstGeom prst="rect">
            <a:avLst/>
          </a:prstGeom>
          <a:noFill/>
        </p:spPr>
        <p:txBody>
          <a:bodyPr wrap="square" rtlCol="0">
            <a:spAutoFit/>
          </a:bodyPr>
          <a:lstStyle/>
          <a:p>
            <a:pPr algn="ctr"/>
            <a:r>
              <a:rPr lang="en-US" sz="4000" b="1" dirty="0">
                <a:solidFill>
                  <a:schemeClr val="bg1"/>
                </a:solidFill>
                <a:latin typeface="Lato" panose="020F0502020204030203" pitchFamily="34" charset="77"/>
                <a:ea typeface="Lato Light" panose="020F0502020204030203" pitchFamily="34" charset="0"/>
                <a:cs typeface="Poppins SemiBold" pitchFamily="2" charset="77"/>
              </a:rPr>
              <a:t>Don’t skip breaks</a:t>
            </a:r>
          </a:p>
        </p:txBody>
      </p:sp>
      <p:sp>
        <p:nvSpPr>
          <p:cNvPr id="29" name="CuadroTexto 351">
            <a:extLst>
              <a:ext uri="{FF2B5EF4-FFF2-40B4-BE49-F238E27FC236}">
                <a16:creationId xmlns:a16="http://schemas.microsoft.com/office/drawing/2014/main" id="{7CCBA62E-EF16-9840-976D-B6EC8774B6D0}"/>
              </a:ext>
            </a:extLst>
          </p:cNvPr>
          <p:cNvSpPr txBox="1"/>
          <p:nvPr/>
        </p:nvSpPr>
        <p:spPr>
          <a:xfrm>
            <a:off x="12906948" y="8178703"/>
            <a:ext cx="4211898" cy="1200329"/>
          </a:xfrm>
          <a:prstGeom prst="rect">
            <a:avLst/>
          </a:prstGeom>
          <a:noFill/>
        </p:spPr>
        <p:txBody>
          <a:bodyPr wrap="square" rtlCol="0">
            <a:spAutoFit/>
          </a:bodyPr>
          <a:lstStyle/>
          <a:p>
            <a:pPr algn="ctr"/>
            <a:r>
              <a:rPr lang="en-US" b="1" dirty="0">
                <a:solidFill>
                  <a:schemeClr val="bg1"/>
                </a:solidFill>
                <a:latin typeface="Lato" panose="020F0502020204030203" pitchFamily="34" charset="77"/>
                <a:ea typeface="Lato Light" panose="020F0502020204030203" pitchFamily="34" charset="0"/>
                <a:cs typeface="Poppins SemiBold" pitchFamily="2" charset="77"/>
              </a:rPr>
              <a:t>Use your calendar wisely</a:t>
            </a:r>
          </a:p>
        </p:txBody>
      </p:sp>
      <p:sp>
        <p:nvSpPr>
          <p:cNvPr id="30" name="CuadroTexto 351">
            <a:extLst>
              <a:ext uri="{FF2B5EF4-FFF2-40B4-BE49-F238E27FC236}">
                <a16:creationId xmlns:a16="http://schemas.microsoft.com/office/drawing/2014/main" id="{510FA973-1D33-D248-BFA4-2971E0FB4224}"/>
              </a:ext>
            </a:extLst>
          </p:cNvPr>
          <p:cNvSpPr txBox="1"/>
          <p:nvPr/>
        </p:nvSpPr>
        <p:spPr>
          <a:xfrm>
            <a:off x="1940043" y="9968742"/>
            <a:ext cx="4041033" cy="2308324"/>
          </a:xfrm>
          <a:prstGeom prst="rect">
            <a:avLst/>
          </a:prstGeom>
          <a:noFill/>
        </p:spPr>
        <p:txBody>
          <a:bodyPr wrap="square" rtlCol="0">
            <a:spAutoFit/>
          </a:bodyPr>
          <a:lstStyle/>
          <a:p>
            <a:r>
              <a:rPr lang="en-US" dirty="0">
                <a:solidFill>
                  <a:schemeClr val="bg1"/>
                </a:solidFill>
              </a:rPr>
              <a:t>Automate processes and set up FAQs to reduce one-one communication.</a:t>
            </a:r>
          </a:p>
        </p:txBody>
      </p:sp>
      <p:sp>
        <p:nvSpPr>
          <p:cNvPr id="31" name="CuadroTexto 351">
            <a:extLst>
              <a:ext uri="{FF2B5EF4-FFF2-40B4-BE49-F238E27FC236}">
                <a16:creationId xmlns:a16="http://schemas.microsoft.com/office/drawing/2014/main" id="{23A3E95F-AA8B-8A46-B66D-E3710170634B}"/>
              </a:ext>
            </a:extLst>
          </p:cNvPr>
          <p:cNvSpPr txBox="1"/>
          <p:nvPr/>
        </p:nvSpPr>
        <p:spPr>
          <a:xfrm>
            <a:off x="7425403" y="9969139"/>
            <a:ext cx="4041033" cy="2308324"/>
          </a:xfrm>
          <a:prstGeom prst="rect">
            <a:avLst/>
          </a:prstGeom>
          <a:noFill/>
        </p:spPr>
        <p:txBody>
          <a:bodyPr wrap="square" rtlCol="0">
            <a:spAutoFit/>
          </a:bodyPr>
          <a:lstStyle/>
          <a:p>
            <a:r>
              <a:rPr lang="en-US" dirty="0">
                <a:solidFill>
                  <a:schemeClr val="bg1"/>
                </a:solidFill>
              </a:rPr>
              <a:t>Set up times where you will answer emails. Post turnaround time.</a:t>
            </a:r>
          </a:p>
        </p:txBody>
      </p:sp>
      <p:sp>
        <p:nvSpPr>
          <p:cNvPr id="32" name="CuadroTexto 351">
            <a:extLst>
              <a:ext uri="{FF2B5EF4-FFF2-40B4-BE49-F238E27FC236}">
                <a16:creationId xmlns:a16="http://schemas.microsoft.com/office/drawing/2014/main" id="{2B8EDBE5-236F-9F4B-999C-ACB93F2D9888}"/>
              </a:ext>
            </a:extLst>
          </p:cNvPr>
          <p:cNvSpPr txBox="1"/>
          <p:nvPr/>
        </p:nvSpPr>
        <p:spPr>
          <a:xfrm>
            <a:off x="12992380" y="9968742"/>
            <a:ext cx="4041033" cy="2308324"/>
          </a:xfrm>
          <a:prstGeom prst="rect">
            <a:avLst/>
          </a:prstGeom>
          <a:noFill/>
        </p:spPr>
        <p:txBody>
          <a:bodyPr wrap="square" rtlCol="0">
            <a:spAutoFit/>
          </a:bodyPr>
          <a:lstStyle/>
          <a:p>
            <a:r>
              <a:rPr lang="en-US" dirty="0">
                <a:solidFill>
                  <a:schemeClr val="bg1"/>
                </a:solidFill>
              </a:rPr>
              <a:t>Block off time on your calendar for tasks. Block off a “catch up” time.</a:t>
            </a:r>
          </a:p>
        </p:txBody>
      </p:sp>
      <p:pic>
        <p:nvPicPr>
          <p:cNvPr id="5" name="Graphic 4" descr="Monthly calendar with solid fill">
            <a:extLst>
              <a:ext uri="{FF2B5EF4-FFF2-40B4-BE49-F238E27FC236}">
                <a16:creationId xmlns:a16="http://schemas.microsoft.com/office/drawing/2014/main" id="{5F563B6A-2CC8-A245-B5DA-46F1809317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22210" y="6212519"/>
            <a:ext cx="1581372" cy="1581372"/>
          </a:xfrm>
          <a:prstGeom prst="rect">
            <a:avLst/>
          </a:prstGeom>
        </p:spPr>
      </p:pic>
      <p:sp>
        <p:nvSpPr>
          <p:cNvPr id="33" name="CuadroTexto 351">
            <a:extLst>
              <a:ext uri="{FF2B5EF4-FFF2-40B4-BE49-F238E27FC236}">
                <a16:creationId xmlns:a16="http://schemas.microsoft.com/office/drawing/2014/main" id="{73CCABD4-84F7-8342-81BA-933AA5BDC2FA}"/>
              </a:ext>
            </a:extLst>
          </p:cNvPr>
          <p:cNvSpPr txBox="1"/>
          <p:nvPr/>
        </p:nvSpPr>
        <p:spPr>
          <a:xfrm>
            <a:off x="18398911" y="9968742"/>
            <a:ext cx="4041033" cy="2308324"/>
          </a:xfrm>
          <a:prstGeom prst="rect">
            <a:avLst/>
          </a:prstGeom>
          <a:noFill/>
        </p:spPr>
        <p:txBody>
          <a:bodyPr wrap="square" rtlCol="0">
            <a:spAutoFit/>
          </a:bodyPr>
          <a:lstStyle/>
          <a:p>
            <a:r>
              <a:rPr lang="en-US" dirty="0">
                <a:solidFill>
                  <a:schemeClr val="bg1"/>
                </a:solidFill>
              </a:rPr>
              <a:t>Your brain needs food and pauses in order to not overload cognitively.</a:t>
            </a:r>
          </a:p>
        </p:txBody>
      </p:sp>
      <p:sp>
        <p:nvSpPr>
          <p:cNvPr id="3" name="TextBox 2">
            <a:extLst>
              <a:ext uri="{FF2B5EF4-FFF2-40B4-BE49-F238E27FC236}">
                <a16:creationId xmlns:a16="http://schemas.microsoft.com/office/drawing/2014/main" id="{9ADB3D9E-BC6B-2C47-8294-95AE37547F4F}"/>
              </a:ext>
            </a:extLst>
          </p:cNvPr>
          <p:cNvSpPr txBox="1"/>
          <p:nvPr/>
        </p:nvSpPr>
        <p:spPr>
          <a:xfrm>
            <a:off x="1940043" y="13300364"/>
            <a:ext cx="20551109" cy="338554"/>
          </a:xfrm>
          <a:prstGeom prst="rect">
            <a:avLst/>
          </a:prstGeom>
          <a:noFill/>
        </p:spPr>
        <p:txBody>
          <a:bodyPr wrap="square" rtlCol="0">
            <a:spAutoFit/>
          </a:bodyPr>
          <a:lstStyle/>
          <a:p>
            <a:r>
              <a:rPr lang="en-US" sz="1600" i="1" dirty="0"/>
              <a:t>Why You Should Be a Selfish</a:t>
            </a:r>
            <a:r>
              <a:rPr lang="en-US" sz="1600" dirty="0"/>
              <a:t> </a:t>
            </a:r>
            <a:r>
              <a:rPr lang="en-US" sz="1600" i="1" dirty="0"/>
              <a:t>Instructor</a:t>
            </a:r>
            <a:r>
              <a:rPr lang="en-US" sz="1600" dirty="0"/>
              <a:t> </a:t>
            </a:r>
            <a:r>
              <a:rPr lang="en-US" sz="1600" i="1" dirty="0"/>
              <a:t>By </a:t>
            </a:r>
            <a:r>
              <a:rPr lang="en-US" sz="1600" i="1" dirty="0" err="1"/>
              <a:t>Shazia</a:t>
            </a:r>
            <a:r>
              <a:rPr lang="en-US" sz="1600" i="1" dirty="0"/>
              <a:t> A. Ahmed, PhD, and Juliet V. Spencer, PhD. The Path to Wellbeing: Overcoming Burnout and Reigniting Your Teaching</a:t>
            </a:r>
            <a:endParaRPr lang="en-US" sz="1600" dirty="0"/>
          </a:p>
        </p:txBody>
      </p:sp>
    </p:spTree>
    <p:extLst>
      <p:ext uri="{BB962C8B-B14F-4D97-AF65-F5344CB8AC3E}">
        <p14:creationId xmlns:p14="http://schemas.microsoft.com/office/powerpoint/2010/main" val="421230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654D85-F4A0-6944-BF34-7BC200257DA9}"/>
              </a:ext>
            </a:extLst>
          </p:cNvPr>
          <p:cNvSpPr/>
          <p:nvPr/>
        </p:nvSpPr>
        <p:spPr>
          <a:xfrm>
            <a:off x="-1" y="0"/>
            <a:ext cx="10550987"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B5952CB5-913E-5F40-AE8A-12133F45DB88}"/>
              </a:ext>
            </a:extLst>
          </p:cNvPr>
          <p:cNvGrpSpPr/>
          <p:nvPr/>
        </p:nvGrpSpPr>
        <p:grpSpPr>
          <a:xfrm>
            <a:off x="2146905" y="3891462"/>
            <a:ext cx="8404082" cy="5848737"/>
            <a:chOff x="1942762" y="2194625"/>
            <a:chExt cx="8404082" cy="4560745"/>
          </a:xfrm>
        </p:grpSpPr>
        <p:sp>
          <p:nvSpPr>
            <p:cNvPr id="24" name="CuadroTexto 351">
              <a:extLst>
                <a:ext uri="{FF2B5EF4-FFF2-40B4-BE49-F238E27FC236}">
                  <a16:creationId xmlns:a16="http://schemas.microsoft.com/office/drawing/2014/main" id="{93305559-BB26-D149-AC8E-3D8410A8DE8D}"/>
                </a:ext>
              </a:extLst>
            </p:cNvPr>
            <p:cNvSpPr txBox="1"/>
            <p:nvPr/>
          </p:nvSpPr>
          <p:spPr>
            <a:xfrm>
              <a:off x="1942764" y="3145225"/>
              <a:ext cx="8404079" cy="2800767"/>
            </a:xfrm>
            <a:prstGeom prst="rect">
              <a:avLst/>
            </a:prstGeom>
            <a:noFill/>
          </p:spPr>
          <p:txBody>
            <a:bodyPr wrap="square" rtlCol="0">
              <a:spAutoFit/>
            </a:bodyPr>
            <a:lstStyle/>
            <a:p>
              <a:r>
                <a:rPr lang="en-US" sz="8800" b="1" dirty="0">
                  <a:solidFill>
                    <a:schemeClr val="bg1"/>
                  </a:solidFill>
                  <a:latin typeface="Poppins SemiBold" pitchFamily="2" charset="77"/>
                  <a:ea typeface="Lato Light" panose="020F0502020204030203" pitchFamily="34" charset="0"/>
                  <a:cs typeface="Poppins SemiBold" pitchFamily="2" charset="77"/>
                </a:rPr>
                <a:t>Ask Your Colleagues</a:t>
              </a:r>
            </a:p>
          </p:txBody>
        </p:sp>
        <p:sp>
          <p:nvSpPr>
            <p:cNvPr id="7" name="CuadroTexto 350">
              <a:extLst>
                <a:ext uri="{FF2B5EF4-FFF2-40B4-BE49-F238E27FC236}">
                  <a16:creationId xmlns:a16="http://schemas.microsoft.com/office/drawing/2014/main" id="{C79F9862-B23E-D54E-8FA2-9A287FA8BDB8}"/>
                </a:ext>
              </a:extLst>
            </p:cNvPr>
            <p:cNvSpPr txBox="1"/>
            <p:nvPr/>
          </p:nvSpPr>
          <p:spPr>
            <a:xfrm>
              <a:off x="1942764" y="2194625"/>
              <a:ext cx="8404080" cy="584775"/>
            </a:xfrm>
            <a:prstGeom prst="rect">
              <a:avLst/>
            </a:prstGeom>
            <a:noFill/>
          </p:spPr>
          <p:txBody>
            <a:bodyPr wrap="square" rtlCol="0">
              <a:spAutoFit/>
            </a:bodyPr>
            <a:lstStyle/>
            <a:p>
              <a:r>
                <a:rPr lang="en-US" sz="3200" b="1" spc="1200" dirty="0">
                  <a:solidFill>
                    <a:schemeClr val="accent4"/>
                  </a:solidFill>
                  <a:latin typeface="Poppins" pitchFamily="2" charset="77"/>
                  <a:ea typeface="Lato Heavy" charset="0"/>
                  <a:cs typeface="Poppins" pitchFamily="2" charset="77"/>
                </a:rPr>
                <a:t>GROUP WORK 5 MIN</a:t>
              </a:r>
            </a:p>
          </p:txBody>
        </p:sp>
        <p:sp>
          <p:nvSpPr>
            <p:cNvPr id="9" name="CuadroTexto 351">
              <a:extLst>
                <a:ext uri="{FF2B5EF4-FFF2-40B4-BE49-F238E27FC236}">
                  <a16:creationId xmlns:a16="http://schemas.microsoft.com/office/drawing/2014/main" id="{4234E5A1-B430-9547-B6B8-19F1FC1DD3A6}"/>
                </a:ext>
              </a:extLst>
            </p:cNvPr>
            <p:cNvSpPr txBox="1"/>
            <p:nvPr/>
          </p:nvSpPr>
          <p:spPr>
            <a:xfrm>
              <a:off x="1942762" y="5819374"/>
              <a:ext cx="6290513" cy="935996"/>
            </a:xfrm>
            <a:prstGeom prst="rect">
              <a:avLst/>
            </a:prstGeom>
            <a:noFill/>
          </p:spPr>
          <p:txBody>
            <a:bodyPr wrap="square" rtlCol="0">
              <a:spAutoFit/>
            </a:bodyPr>
            <a:lstStyle/>
            <a:p>
              <a:r>
                <a:rPr lang="en-US" dirty="0">
                  <a:solidFill>
                    <a:schemeClr val="bg1"/>
                  </a:solidFill>
                </a:rPr>
                <a:t>Consider practices that you are willing to try to reduce burnout.</a:t>
              </a:r>
              <a:endParaRPr lang="en-US"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8" name="CuadroTexto 351">
            <a:extLst>
              <a:ext uri="{FF2B5EF4-FFF2-40B4-BE49-F238E27FC236}">
                <a16:creationId xmlns:a16="http://schemas.microsoft.com/office/drawing/2014/main" id="{586ABADE-9486-0445-AC7E-692081981212}"/>
              </a:ext>
            </a:extLst>
          </p:cNvPr>
          <p:cNvSpPr txBox="1"/>
          <p:nvPr/>
        </p:nvSpPr>
        <p:spPr>
          <a:xfrm>
            <a:off x="11939443" y="1687353"/>
            <a:ext cx="11585575" cy="11172289"/>
          </a:xfrm>
          <a:prstGeom prst="rect">
            <a:avLst/>
          </a:prstGeom>
          <a:noFill/>
        </p:spPr>
        <p:txBody>
          <a:bodyPr wrap="square" rtlCol="0">
            <a:spAutoFit/>
          </a:bodyPr>
          <a:lstStyle/>
          <a:p>
            <a:pPr marL="571500" indent="-571500">
              <a:spcBef>
                <a:spcPts val="1200"/>
              </a:spcBef>
              <a:spcAft>
                <a:spcPts val="1200"/>
              </a:spcAft>
              <a:buFont typeface="Arial" panose="020B0604020202020204" pitchFamily="34" charset="0"/>
              <a:buChar char="•"/>
            </a:pPr>
            <a:r>
              <a:rPr lang="en-US" dirty="0"/>
              <a:t>What strategies made sense to you?</a:t>
            </a:r>
          </a:p>
          <a:p>
            <a:pPr marL="571500" indent="-571500">
              <a:spcBef>
                <a:spcPts val="1200"/>
              </a:spcBef>
              <a:spcAft>
                <a:spcPts val="1200"/>
              </a:spcAft>
              <a:buFont typeface="Arial" panose="020B0604020202020204" pitchFamily="34" charset="0"/>
              <a:buChar char="•"/>
            </a:pPr>
            <a:r>
              <a:rPr lang="en-US" dirty="0"/>
              <a:t>Which will you be able to implement quickly?</a:t>
            </a:r>
          </a:p>
          <a:p>
            <a:pPr marL="571500" indent="-571500">
              <a:spcBef>
                <a:spcPts val="1200"/>
              </a:spcBef>
              <a:spcAft>
                <a:spcPts val="1200"/>
              </a:spcAft>
              <a:buFont typeface="Arial" panose="020B0604020202020204" pitchFamily="34" charset="0"/>
              <a:buChar char="•"/>
            </a:pPr>
            <a:r>
              <a:rPr lang="en-US" dirty="0"/>
              <a:t>Are their colleagues close to you to form a support system?</a:t>
            </a:r>
          </a:p>
          <a:p>
            <a:pPr marL="571500" indent="-571500">
              <a:spcBef>
                <a:spcPts val="1200"/>
              </a:spcBef>
              <a:spcAft>
                <a:spcPts val="1200"/>
              </a:spcAft>
              <a:buFont typeface="Arial" panose="020B0604020202020204" pitchFamily="34" charset="0"/>
              <a:buChar char="•"/>
            </a:pPr>
            <a:r>
              <a:rPr lang="en-US" dirty="0"/>
              <a:t>Have you tried to automate processes, create a FAQ or placed common resources in an accessible area?</a:t>
            </a:r>
          </a:p>
          <a:p>
            <a:pPr marL="571500" indent="-571500">
              <a:spcBef>
                <a:spcPts val="1200"/>
              </a:spcBef>
              <a:spcAft>
                <a:spcPts val="1200"/>
              </a:spcAft>
              <a:buFont typeface="Arial" panose="020B0604020202020204" pitchFamily="34" charset="0"/>
              <a:buChar char="•"/>
            </a:pPr>
            <a:r>
              <a:rPr lang="en-US" dirty="0"/>
              <a:t>Can you block off time in your calendar to manage your task list?</a:t>
            </a:r>
          </a:p>
          <a:p>
            <a:pPr marL="571500" indent="-571500">
              <a:spcBef>
                <a:spcPts val="1200"/>
              </a:spcBef>
              <a:spcAft>
                <a:spcPts val="1200"/>
              </a:spcAft>
              <a:buFont typeface="Arial" panose="020B0604020202020204" pitchFamily="34" charset="0"/>
              <a:buChar char="•"/>
            </a:pPr>
            <a:r>
              <a:rPr lang="en-US" dirty="0"/>
              <a:t>Have you communicated to your manager about your workload? </a:t>
            </a:r>
          </a:p>
          <a:p>
            <a:pPr marL="571500" indent="-571500">
              <a:spcBef>
                <a:spcPts val="1200"/>
              </a:spcBef>
              <a:spcAft>
                <a:spcPts val="1200"/>
              </a:spcAft>
              <a:buFont typeface="Arial" panose="020B0604020202020204" pitchFamily="34" charset="0"/>
              <a:buChar char="•"/>
            </a:pPr>
            <a:r>
              <a:rPr lang="en-US" dirty="0"/>
              <a:t>Can you organize breaks or lunch with colleagues a few times per week?</a:t>
            </a:r>
          </a:p>
          <a:p>
            <a:pPr marL="571500" indent="-571500">
              <a:spcBef>
                <a:spcPts val="1200"/>
              </a:spcBef>
              <a:spcAft>
                <a:spcPts val="1200"/>
              </a:spcAft>
              <a:buFont typeface="Arial" panose="020B0604020202020204" pitchFamily="34" charset="0"/>
              <a:buChar char="•"/>
            </a:pPr>
            <a:r>
              <a:rPr lang="en-US" dirty="0"/>
              <a:t>How will you monitor your self-care?</a:t>
            </a:r>
          </a:p>
          <a:p>
            <a:pPr marL="571500" indent="-571500">
              <a:spcBef>
                <a:spcPts val="1200"/>
              </a:spcBef>
              <a:spcAft>
                <a:spcPts val="1200"/>
              </a:spcAft>
              <a:buFont typeface="Arial" panose="020B0604020202020204" pitchFamily="34" charset="0"/>
              <a:buChar char="•"/>
            </a:pPr>
            <a:r>
              <a:rPr lang="en-US" dirty="0"/>
              <a:t>Are you willing to unplug?</a:t>
            </a:r>
          </a:p>
          <a:p>
            <a:pPr marL="571500" indent="-571500">
              <a:spcBef>
                <a:spcPts val="120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173386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1B27ED1-52FD-6948-9616-5AB6FED08237}"/>
              </a:ext>
            </a:extLst>
          </p:cNvPr>
          <p:cNvSpPr/>
          <p:nvPr/>
        </p:nvSpPr>
        <p:spPr>
          <a:xfrm>
            <a:off x="1849210" y="1708901"/>
            <a:ext cx="8427523" cy="10298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EA35B96-BB6B-0C44-B779-8C351B676BA6}"/>
              </a:ext>
            </a:extLst>
          </p:cNvPr>
          <p:cNvSpPr/>
          <p:nvPr/>
        </p:nvSpPr>
        <p:spPr>
          <a:xfrm rot="5400000">
            <a:off x="6953124" y="383550"/>
            <a:ext cx="2184182" cy="6632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350">
            <a:extLst>
              <a:ext uri="{FF2B5EF4-FFF2-40B4-BE49-F238E27FC236}">
                <a16:creationId xmlns:a16="http://schemas.microsoft.com/office/drawing/2014/main" id="{6382055F-AABA-0A4E-9B61-25522026B1FA}"/>
              </a:ext>
            </a:extLst>
          </p:cNvPr>
          <p:cNvSpPr txBox="1"/>
          <p:nvPr/>
        </p:nvSpPr>
        <p:spPr>
          <a:xfrm>
            <a:off x="5312736" y="3038224"/>
            <a:ext cx="5464959" cy="1323439"/>
          </a:xfrm>
          <a:prstGeom prst="rect">
            <a:avLst/>
          </a:prstGeom>
          <a:noFill/>
        </p:spPr>
        <p:txBody>
          <a:bodyPr wrap="none" rtlCol="0">
            <a:spAutoFit/>
          </a:bodyPr>
          <a:lstStyle/>
          <a:p>
            <a:pPr algn="ctr"/>
            <a:r>
              <a:rPr lang="en-US" sz="8000" b="1" dirty="0">
                <a:solidFill>
                  <a:schemeClr val="bg1"/>
                </a:solidFill>
                <a:latin typeface="Poppins" pitchFamily="2" charset="77"/>
                <a:ea typeface="Lato Heavy" charset="0"/>
                <a:cs typeface="Poppins" pitchFamily="2" charset="77"/>
              </a:rPr>
              <a:t>Summary</a:t>
            </a:r>
          </a:p>
        </p:txBody>
      </p:sp>
      <p:grpSp>
        <p:nvGrpSpPr>
          <p:cNvPr id="9" name="Group 8">
            <a:extLst>
              <a:ext uri="{FF2B5EF4-FFF2-40B4-BE49-F238E27FC236}">
                <a16:creationId xmlns:a16="http://schemas.microsoft.com/office/drawing/2014/main" id="{6EE25F0D-3743-FF41-82F9-AB2227AF9021}"/>
              </a:ext>
            </a:extLst>
          </p:cNvPr>
          <p:cNvGrpSpPr/>
          <p:nvPr/>
        </p:nvGrpSpPr>
        <p:grpSpPr>
          <a:xfrm>
            <a:off x="12894122" y="2607853"/>
            <a:ext cx="9963321" cy="8604771"/>
            <a:chOff x="12422833" y="2915113"/>
            <a:chExt cx="9963321" cy="8326326"/>
          </a:xfrm>
        </p:grpSpPr>
        <p:sp>
          <p:nvSpPr>
            <p:cNvPr id="32" name="CuadroTexto 351">
              <a:extLst>
                <a:ext uri="{FF2B5EF4-FFF2-40B4-BE49-F238E27FC236}">
                  <a16:creationId xmlns:a16="http://schemas.microsoft.com/office/drawing/2014/main" id="{EBEDF32C-03B7-7047-9F05-B4224154719D}"/>
                </a:ext>
              </a:extLst>
            </p:cNvPr>
            <p:cNvSpPr txBox="1"/>
            <p:nvPr/>
          </p:nvSpPr>
          <p:spPr>
            <a:xfrm>
              <a:off x="12422833" y="2915113"/>
              <a:ext cx="9123497" cy="1569660"/>
            </a:xfrm>
            <a:prstGeom prst="rect">
              <a:avLst/>
            </a:prstGeom>
            <a:noFill/>
          </p:spPr>
          <p:txBody>
            <a:bodyPr wrap="square" rtlCol="0">
              <a:spAutoFit/>
            </a:bodyPr>
            <a:lstStyle/>
            <a:p>
              <a:r>
                <a:rPr lang="en-US" sz="4800" b="1" dirty="0">
                  <a:solidFill>
                    <a:schemeClr val="accent4"/>
                  </a:solidFill>
                  <a:latin typeface="Poppins SemiBold" pitchFamily="2" charset="77"/>
                  <a:ea typeface="Lato Light" panose="020F0502020204030203" pitchFamily="34" charset="0"/>
                  <a:cs typeface="Poppins SemiBold" pitchFamily="2" charset="77"/>
                </a:rPr>
                <a:t>Recognize what is in your control.</a:t>
              </a:r>
            </a:p>
          </p:txBody>
        </p:sp>
        <p:grpSp>
          <p:nvGrpSpPr>
            <p:cNvPr id="7" name="Group 6">
              <a:extLst>
                <a:ext uri="{FF2B5EF4-FFF2-40B4-BE49-F238E27FC236}">
                  <a16:creationId xmlns:a16="http://schemas.microsoft.com/office/drawing/2014/main" id="{CB33267E-5E4B-9E4C-B679-129A02D383D0}"/>
                </a:ext>
              </a:extLst>
            </p:cNvPr>
            <p:cNvGrpSpPr/>
            <p:nvPr/>
          </p:nvGrpSpPr>
          <p:grpSpPr>
            <a:xfrm>
              <a:off x="12537071" y="5933995"/>
              <a:ext cx="9849083" cy="3257166"/>
              <a:chOff x="12537071" y="6286734"/>
              <a:chExt cx="9849083" cy="3257166"/>
            </a:xfrm>
          </p:grpSpPr>
          <p:grpSp>
            <p:nvGrpSpPr>
              <p:cNvPr id="33" name="Group 32">
                <a:extLst>
                  <a:ext uri="{FF2B5EF4-FFF2-40B4-BE49-F238E27FC236}">
                    <a16:creationId xmlns:a16="http://schemas.microsoft.com/office/drawing/2014/main" id="{BE9C41E9-CEF2-CE41-8598-46DCDA0F5C3A}"/>
                  </a:ext>
                </a:extLst>
              </p:cNvPr>
              <p:cNvGrpSpPr/>
              <p:nvPr/>
            </p:nvGrpSpPr>
            <p:grpSpPr>
              <a:xfrm>
                <a:off x="12537071" y="6360999"/>
                <a:ext cx="615085" cy="3182901"/>
                <a:chOff x="1612836" y="1144321"/>
                <a:chExt cx="478320" cy="2475179"/>
              </a:xfrm>
            </p:grpSpPr>
            <p:sp>
              <p:nvSpPr>
                <p:cNvPr id="34" name="Oval 33">
                  <a:extLst>
                    <a:ext uri="{FF2B5EF4-FFF2-40B4-BE49-F238E27FC236}">
                      <a16:creationId xmlns:a16="http://schemas.microsoft.com/office/drawing/2014/main" id="{E7647F5C-961A-6D45-8CA5-4E3BAAD782D9}"/>
                    </a:ext>
                  </a:extLst>
                </p:cNvPr>
                <p:cNvSpPr/>
                <p:nvPr/>
              </p:nvSpPr>
              <p:spPr>
                <a:xfrm>
                  <a:off x="1633956" y="1144321"/>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96004D21-E2A5-3145-9D2F-477F29914D07}"/>
                    </a:ext>
                  </a:extLst>
                </p:cNvPr>
                <p:cNvGrpSpPr/>
                <p:nvPr/>
              </p:nvGrpSpPr>
              <p:grpSpPr>
                <a:xfrm>
                  <a:off x="1612836" y="3515710"/>
                  <a:ext cx="279528" cy="103790"/>
                  <a:chOff x="16150078" y="2085976"/>
                  <a:chExt cx="413959" cy="153705"/>
                </a:xfrm>
                <a:solidFill>
                  <a:schemeClr val="bg1"/>
                </a:solidFill>
              </p:grpSpPr>
              <p:sp>
                <p:nvSpPr>
                  <p:cNvPr id="36" name="Rectangle 35">
                    <a:extLst>
                      <a:ext uri="{FF2B5EF4-FFF2-40B4-BE49-F238E27FC236}">
                        <a16:creationId xmlns:a16="http://schemas.microsoft.com/office/drawing/2014/main" id="{CFE113E0-3D4A-244C-9712-C788D8BFC5C4}"/>
                      </a:ext>
                    </a:extLst>
                  </p:cNvPr>
                  <p:cNvSpPr/>
                  <p:nvPr/>
                </p:nvSpPr>
                <p:spPr>
                  <a:xfrm rot="2661768">
                    <a:off x="16150078" y="2145857"/>
                    <a:ext cx="195497" cy="93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6BE7AFE-03E1-5A49-BEA6-667203C18FB4}"/>
                      </a:ext>
                    </a:extLst>
                  </p:cNvPr>
                  <p:cNvSpPr/>
                  <p:nvPr/>
                </p:nvSpPr>
                <p:spPr>
                  <a:xfrm rot="8142018">
                    <a:off x="16197061" y="2085976"/>
                    <a:ext cx="366976" cy="93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3" name="CuadroTexto 351">
                <a:extLst>
                  <a:ext uri="{FF2B5EF4-FFF2-40B4-BE49-F238E27FC236}">
                    <a16:creationId xmlns:a16="http://schemas.microsoft.com/office/drawing/2014/main" id="{A2BD85A2-476D-3444-9BD7-FE7A1FB515C3}"/>
                  </a:ext>
                </a:extLst>
              </p:cNvPr>
              <p:cNvSpPr txBox="1"/>
              <p:nvPr/>
            </p:nvSpPr>
            <p:spPr>
              <a:xfrm>
                <a:off x="13629630" y="6286734"/>
                <a:ext cx="8756524" cy="2769699"/>
              </a:xfrm>
              <a:prstGeom prst="rect">
                <a:avLst/>
              </a:prstGeom>
              <a:noFill/>
            </p:spPr>
            <p:txBody>
              <a:bodyPr wrap="square" rtlCol="0">
                <a:spAutoFit/>
              </a:bodyPr>
              <a:lstStyle/>
              <a:p>
                <a:r>
                  <a:rPr lang="en-US" dirty="0">
                    <a:latin typeface="Lato Light" panose="020F0502020204030203" pitchFamily="34" charset="0"/>
                    <a:ea typeface="Lato Light" panose="020F0502020204030203" pitchFamily="34" charset="0"/>
                    <a:cs typeface="Lato Light" panose="020F0502020204030203" pitchFamily="34" charset="0"/>
                  </a:rPr>
                  <a:t>Take care of yourself. Take time for yourself.</a:t>
                </a:r>
              </a:p>
              <a:p>
                <a:endParaRPr lang="en-US" dirty="0">
                  <a:latin typeface="Lato Light" panose="020F0502020204030203" pitchFamily="34" charset="0"/>
                  <a:ea typeface="Lato Light" panose="020F0502020204030203" pitchFamily="34" charset="0"/>
                  <a:cs typeface="Lato Light" panose="020F0502020204030203" pitchFamily="34" charset="0"/>
                </a:endParaRPr>
              </a:p>
              <a:p>
                <a:r>
                  <a:rPr lang="en-US" dirty="0">
                    <a:latin typeface="Lato Light" panose="020F0502020204030203" pitchFamily="34" charset="0"/>
                    <a:ea typeface="Lato Light" panose="020F0502020204030203" pitchFamily="34" charset="0"/>
                    <a:cs typeface="Lato Light" panose="020F0502020204030203" pitchFamily="34" charset="0"/>
                  </a:rPr>
                  <a:t>Let’s take care of each other.</a:t>
                </a:r>
              </a:p>
              <a:p>
                <a:endParaRPr lang="en-US" dirty="0">
                  <a:latin typeface="Lato Light" panose="020F0502020204030203" pitchFamily="34" charset="0"/>
                  <a:ea typeface="Lato Light" panose="020F0502020204030203" pitchFamily="34" charset="0"/>
                  <a:cs typeface="Lato Light" panose="020F0502020204030203" pitchFamily="34" charset="0"/>
                </a:endParaRPr>
              </a:p>
              <a:p>
                <a:r>
                  <a:rPr lang="en-US" dirty="0">
                    <a:latin typeface="Lato Light" panose="020F0502020204030203" pitchFamily="34" charset="0"/>
                    <a:ea typeface="Lato Light" panose="020F0502020204030203" pitchFamily="34" charset="0"/>
                    <a:cs typeface="Lato Light" panose="020F0502020204030203" pitchFamily="34" charset="0"/>
                  </a:rPr>
                  <a:t>Let’s take care of our students.</a:t>
                </a:r>
              </a:p>
            </p:txBody>
          </p:sp>
        </p:grpSp>
        <p:grpSp>
          <p:nvGrpSpPr>
            <p:cNvPr id="45" name="Group 44">
              <a:extLst>
                <a:ext uri="{FF2B5EF4-FFF2-40B4-BE49-F238E27FC236}">
                  <a16:creationId xmlns:a16="http://schemas.microsoft.com/office/drawing/2014/main" id="{08AB0EE0-BD18-874E-88CC-3B964667C7FA}"/>
                </a:ext>
              </a:extLst>
            </p:cNvPr>
            <p:cNvGrpSpPr/>
            <p:nvPr/>
          </p:nvGrpSpPr>
          <p:grpSpPr>
            <a:xfrm>
              <a:off x="12537070" y="7027729"/>
              <a:ext cx="9849084" cy="4213710"/>
              <a:chOff x="12537070" y="5330188"/>
              <a:chExt cx="9849084" cy="4213710"/>
            </a:xfrm>
          </p:grpSpPr>
          <p:grpSp>
            <p:nvGrpSpPr>
              <p:cNvPr id="46" name="Group 45">
                <a:extLst>
                  <a:ext uri="{FF2B5EF4-FFF2-40B4-BE49-F238E27FC236}">
                    <a16:creationId xmlns:a16="http://schemas.microsoft.com/office/drawing/2014/main" id="{4DFDAF45-2544-9147-BD36-EF5B056276AA}"/>
                  </a:ext>
                </a:extLst>
              </p:cNvPr>
              <p:cNvGrpSpPr/>
              <p:nvPr/>
            </p:nvGrpSpPr>
            <p:grpSpPr>
              <a:xfrm>
                <a:off x="12537070" y="5330188"/>
                <a:ext cx="615086" cy="4213710"/>
                <a:chOff x="1612836" y="342713"/>
                <a:chExt cx="478321" cy="3276787"/>
              </a:xfrm>
            </p:grpSpPr>
            <p:sp>
              <p:nvSpPr>
                <p:cNvPr id="48" name="Oval 47">
                  <a:extLst>
                    <a:ext uri="{FF2B5EF4-FFF2-40B4-BE49-F238E27FC236}">
                      <a16:creationId xmlns:a16="http://schemas.microsoft.com/office/drawing/2014/main" id="{8EB326C9-CF4D-1749-B3D8-9C1563FA372C}"/>
                    </a:ext>
                  </a:extLst>
                </p:cNvPr>
                <p:cNvSpPr/>
                <p:nvPr/>
              </p:nvSpPr>
              <p:spPr>
                <a:xfrm>
                  <a:off x="1633957" y="34271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0036BE2F-EC8F-8B47-BD20-9CF69F93371F}"/>
                    </a:ext>
                  </a:extLst>
                </p:cNvPr>
                <p:cNvGrpSpPr/>
                <p:nvPr/>
              </p:nvGrpSpPr>
              <p:grpSpPr>
                <a:xfrm>
                  <a:off x="1612836" y="3515710"/>
                  <a:ext cx="279528" cy="103790"/>
                  <a:chOff x="16150078" y="2085976"/>
                  <a:chExt cx="413959" cy="153705"/>
                </a:xfrm>
                <a:solidFill>
                  <a:schemeClr val="bg1"/>
                </a:solidFill>
              </p:grpSpPr>
              <p:sp>
                <p:nvSpPr>
                  <p:cNvPr id="50" name="Rectangle 49">
                    <a:extLst>
                      <a:ext uri="{FF2B5EF4-FFF2-40B4-BE49-F238E27FC236}">
                        <a16:creationId xmlns:a16="http://schemas.microsoft.com/office/drawing/2014/main" id="{25C5157D-99B5-224B-8831-C47D91C13239}"/>
                      </a:ext>
                    </a:extLst>
                  </p:cNvPr>
                  <p:cNvSpPr/>
                  <p:nvPr/>
                </p:nvSpPr>
                <p:spPr>
                  <a:xfrm rot="2661768">
                    <a:off x="16150078" y="2145857"/>
                    <a:ext cx="195497" cy="93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6E48E6E-7C1A-C14B-97C8-AC49449D7992}"/>
                      </a:ext>
                    </a:extLst>
                  </p:cNvPr>
                  <p:cNvSpPr/>
                  <p:nvPr/>
                </p:nvSpPr>
                <p:spPr>
                  <a:xfrm rot="8142018">
                    <a:off x="16197061" y="2085976"/>
                    <a:ext cx="366976" cy="93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7" name="CuadroTexto 351">
                <a:extLst>
                  <a:ext uri="{FF2B5EF4-FFF2-40B4-BE49-F238E27FC236}">
                    <a16:creationId xmlns:a16="http://schemas.microsoft.com/office/drawing/2014/main" id="{77E72E8E-0DD9-8146-89F4-C901999A616E}"/>
                  </a:ext>
                </a:extLst>
              </p:cNvPr>
              <p:cNvSpPr txBox="1"/>
              <p:nvPr/>
            </p:nvSpPr>
            <p:spPr>
              <a:xfrm>
                <a:off x="13629630" y="8152849"/>
                <a:ext cx="8756524" cy="1161487"/>
              </a:xfrm>
              <a:prstGeom prst="rect">
                <a:avLst/>
              </a:prstGeom>
              <a:noFill/>
            </p:spPr>
            <p:txBody>
              <a:bodyPr wrap="square" rtlCol="0">
                <a:spAutoFit/>
              </a:bodyPr>
              <a:lstStyle/>
              <a:p>
                <a:r>
                  <a:rPr lang="en-US" dirty="0">
                    <a:latin typeface="Lato Light" panose="020F0502020204030203" pitchFamily="34" charset="0"/>
                    <a:ea typeface="Lato Light" panose="020F0502020204030203" pitchFamily="34" charset="0"/>
                    <a:cs typeface="Lato Light" panose="020F0502020204030203" pitchFamily="34" charset="0"/>
                  </a:rPr>
                  <a:t>Use the techniques and practices to put you back in control of your work environment.</a:t>
                </a:r>
              </a:p>
            </p:txBody>
          </p:sp>
        </p:grpSp>
      </p:grpSp>
      <p:sp>
        <p:nvSpPr>
          <p:cNvPr id="2" name="TextBox 1">
            <a:extLst>
              <a:ext uri="{FF2B5EF4-FFF2-40B4-BE49-F238E27FC236}">
                <a16:creationId xmlns:a16="http://schemas.microsoft.com/office/drawing/2014/main" id="{CB19DAEB-1A4D-B443-A452-E1651E845E86}"/>
              </a:ext>
            </a:extLst>
          </p:cNvPr>
          <p:cNvSpPr txBox="1"/>
          <p:nvPr/>
        </p:nvSpPr>
        <p:spPr>
          <a:xfrm>
            <a:off x="2841789" y="6317386"/>
            <a:ext cx="6442364" cy="3970318"/>
          </a:xfrm>
          <a:prstGeom prst="rect">
            <a:avLst/>
          </a:prstGeom>
          <a:noFill/>
        </p:spPr>
        <p:txBody>
          <a:bodyPr wrap="square" rtlCol="0">
            <a:spAutoFit/>
          </a:bodyPr>
          <a:lstStyle/>
          <a:p>
            <a:r>
              <a:rPr lang="en-US" dirty="0"/>
              <a:t>For more resources to tackle burnout:</a:t>
            </a:r>
          </a:p>
          <a:p>
            <a:endParaRPr lang="en-US" dirty="0"/>
          </a:p>
          <a:p>
            <a:r>
              <a:rPr lang="en-US" dirty="0"/>
              <a:t>Athletic Facilities</a:t>
            </a:r>
          </a:p>
          <a:p>
            <a:r>
              <a:rPr lang="en-US" dirty="0"/>
              <a:t>Beacon Wellness Program</a:t>
            </a:r>
          </a:p>
          <a:p>
            <a:r>
              <a:rPr lang="en-US" b="1" dirty="0"/>
              <a:t>Christina Rondeau Kickboxing</a:t>
            </a:r>
          </a:p>
          <a:p>
            <a:endParaRPr lang="en-US" dirty="0"/>
          </a:p>
        </p:txBody>
      </p:sp>
      <p:sp>
        <p:nvSpPr>
          <p:cNvPr id="23" name="Oval 22">
            <a:extLst>
              <a:ext uri="{FF2B5EF4-FFF2-40B4-BE49-F238E27FC236}">
                <a16:creationId xmlns:a16="http://schemas.microsoft.com/office/drawing/2014/main" id="{B6C4B0EC-3711-ED4E-863E-0DE971262FF0}"/>
              </a:ext>
            </a:extLst>
          </p:cNvPr>
          <p:cNvSpPr/>
          <p:nvPr/>
        </p:nvSpPr>
        <p:spPr>
          <a:xfrm>
            <a:off x="13065052" y="7908083"/>
            <a:ext cx="587926" cy="6075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864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4670632" y="1046901"/>
            <a:ext cx="15036489" cy="1323439"/>
          </a:xfrm>
          <a:prstGeom prst="rect">
            <a:avLst/>
          </a:prstGeom>
          <a:noFill/>
        </p:spPr>
        <p:txBody>
          <a:bodyPr wrap="none" rtlCol="0">
            <a:spAutoFit/>
          </a:bodyPr>
          <a:lstStyle/>
          <a:p>
            <a:pPr algn="ctr"/>
            <a:r>
              <a:rPr lang="en-US" sz="8000" b="1" dirty="0">
                <a:solidFill>
                  <a:schemeClr val="tx2"/>
                </a:solidFill>
                <a:latin typeface="Poppins" pitchFamily="2" charset="77"/>
                <a:ea typeface="Lato Heavy" charset="0"/>
                <a:cs typeface="Poppins" pitchFamily="2" charset="77"/>
              </a:rPr>
              <a:t>Tired Teaching and Working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4670632" y="2942796"/>
            <a:ext cx="10188368" cy="646331"/>
          </a:xfrm>
          <a:prstGeom prst="rect">
            <a:avLst/>
          </a:prstGeom>
          <a:noFill/>
        </p:spPr>
        <p:txBody>
          <a:bodyPr wrap="square" rtlCol="0">
            <a:spAutoFit/>
          </a:bodyPr>
          <a:lstStyle/>
          <a:p>
            <a:r>
              <a:rPr lang="en-US" b="1" dirty="0">
                <a:latin typeface="Lato Light" panose="020F0502020204030203" pitchFamily="34" charset="0"/>
                <a:ea typeface="Lato Light" panose="020F0502020204030203" pitchFamily="34" charset="0"/>
                <a:cs typeface="Lato Light" panose="020F0502020204030203" pitchFamily="34" charset="0"/>
              </a:rPr>
              <a:t>The profession we chose moves in constant cycles.</a:t>
            </a:r>
          </a:p>
        </p:txBody>
      </p:sp>
      <p:sp>
        <p:nvSpPr>
          <p:cNvPr id="2" name="Rectangle 1">
            <a:extLst>
              <a:ext uri="{FF2B5EF4-FFF2-40B4-BE49-F238E27FC236}">
                <a16:creationId xmlns:a16="http://schemas.microsoft.com/office/drawing/2014/main" id="{87E9AE25-897B-B543-9A3B-78687C50B700}"/>
              </a:ext>
            </a:extLst>
          </p:cNvPr>
          <p:cNvSpPr/>
          <p:nvPr/>
        </p:nvSpPr>
        <p:spPr>
          <a:xfrm>
            <a:off x="-1" y="4807915"/>
            <a:ext cx="24377651" cy="2028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EDF95D-6EB0-8346-900F-D972CF49E50C}"/>
              </a:ext>
            </a:extLst>
          </p:cNvPr>
          <p:cNvSpPr/>
          <p:nvPr/>
        </p:nvSpPr>
        <p:spPr>
          <a:xfrm>
            <a:off x="-1" y="6878227"/>
            <a:ext cx="8846289" cy="6837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ráfico 221">
            <a:extLst>
              <a:ext uri="{FF2B5EF4-FFF2-40B4-BE49-F238E27FC236}">
                <a16:creationId xmlns:a16="http://schemas.microsoft.com/office/drawing/2014/main" id="{39D981A0-9DBE-E249-8AC5-156103BCC397}"/>
              </a:ext>
            </a:extLst>
          </p:cNvPr>
          <p:cNvSpPr/>
          <p:nvPr/>
        </p:nvSpPr>
        <p:spPr>
          <a:xfrm>
            <a:off x="18527227" y="5494364"/>
            <a:ext cx="950726" cy="792270"/>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4"/>
          </a:solidFill>
          <a:ln w="1098" cap="flat">
            <a:noFill/>
            <a:prstDash val="solid"/>
            <a:miter/>
          </a:ln>
        </p:spPr>
        <p:txBody>
          <a:bodyPr rtlCol="0" anchor="ctr"/>
          <a:lstStyle/>
          <a:p>
            <a:endParaRPr lang="es-MX"/>
          </a:p>
        </p:txBody>
      </p:sp>
      <p:grpSp>
        <p:nvGrpSpPr>
          <p:cNvPr id="12" name="Gráfico 22">
            <a:extLst>
              <a:ext uri="{FF2B5EF4-FFF2-40B4-BE49-F238E27FC236}">
                <a16:creationId xmlns:a16="http://schemas.microsoft.com/office/drawing/2014/main" id="{DBBFC305-FF70-C247-93AF-207F84DD21F4}"/>
              </a:ext>
            </a:extLst>
          </p:cNvPr>
          <p:cNvGrpSpPr/>
          <p:nvPr/>
        </p:nvGrpSpPr>
        <p:grpSpPr>
          <a:xfrm>
            <a:off x="11980203" y="5349690"/>
            <a:ext cx="774828" cy="774828"/>
            <a:chOff x="8610000" y="1514163"/>
            <a:chExt cx="597977" cy="597977"/>
          </a:xfrm>
          <a:solidFill>
            <a:schemeClr val="accent4"/>
          </a:solidFill>
        </p:grpSpPr>
        <p:sp>
          <p:nvSpPr>
            <p:cNvPr id="13" name="Forma libre 340">
              <a:extLst>
                <a:ext uri="{FF2B5EF4-FFF2-40B4-BE49-F238E27FC236}">
                  <a16:creationId xmlns:a16="http://schemas.microsoft.com/office/drawing/2014/main" id="{AB242D5F-192B-C44B-98E4-C32B740D5153}"/>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4" name="Forma libre 341">
              <a:extLst>
                <a:ext uri="{FF2B5EF4-FFF2-40B4-BE49-F238E27FC236}">
                  <a16:creationId xmlns:a16="http://schemas.microsoft.com/office/drawing/2014/main" id="{0814939E-0083-CE43-897E-D107F389D040}"/>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a:p>
          </p:txBody>
        </p:sp>
        <p:sp>
          <p:nvSpPr>
            <p:cNvPr id="15" name="Forma libre 342">
              <a:extLst>
                <a:ext uri="{FF2B5EF4-FFF2-40B4-BE49-F238E27FC236}">
                  <a16:creationId xmlns:a16="http://schemas.microsoft.com/office/drawing/2014/main" id="{2C995379-EC86-B34F-8250-DF19FDE7D60E}"/>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6" name="Forma libre 343">
              <a:extLst>
                <a:ext uri="{FF2B5EF4-FFF2-40B4-BE49-F238E27FC236}">
                  <a16:creationId xmlns:a16="http://schemas.microsoft.com/office/drawing/2014/main" id="{C51F8C48-8AB0-C24E-A1A0-27BFC67E18EA}"/>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a:p>
          </p:txBody>
        </p:sp>
        <p:sp>
          <p:nvSpPr>
            <p:cNvPr id="17" name="Forma libre 344">
              <a:extLst>
                <a:ext uri="{FF2B5EF4-FFF2-40B4-BE49-F238E27FC236}">
                  <a16:creationId xmlns:a16="http://schemas.microsoft.com/office/drawing/2014/main" id="{0F42D2F3-6446-784D-9951-09EBB81AFEC7}"/>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8" name="Forma libre 345">
              <a:extLst>
                <a:ext uri="{FF2B5EF4-FFF2-40B4-BE49-F238E27FC236}">
                  <a16:creationId xmlns:a16="http://schemas.microsoft.com/office/drawing/2014/main" id="{A465DA24-8381-5944-B11C-51D195F9E5FF}"/>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a:p>
          </p:txBody>
        </p:sp>
        <p:sp>
          <p:nvSpPr>
            <p:cNvPr id="19" name="Forma libre 346">
              <a:extLst>
                <a:ext uri="{FF2B5EF4-FFF2-40B4-BE49-F238E27FC236}">
                  <a16:creationId xmlns:a16="http://schemas.microsoft.com/office/drawing/2014/main" id="{0F3EBE6E-2FB8-214F-94E5-91780C696737}"/>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a:p>
          </p:txBody>
        </p:sp>
      </p:grpSp>
      <p:sp>
        <p:nvSpPr>
          <p:cNvPr id="10" name="CuadroTexto 351">
            <a:extLst>
              <a:ext uri="{FF2B5EF4-FFF2-40B4-BE49-F238E27FC236}">
                <a16:creationId xmlns:a16="http://schemas.microsoft.com/office/drawing/2014/main" id="{D2A5A743-4104-354B-B672-0E5E396E20F1}"/>
              </a:ext>
            </a:extLst>
          </p:cNvPr>
          <p:cNvSpPr txBox="1"/>
          <p:nvPr/>
        </p:nvSpPr>
        <p:spPr>
          <a:xfrm>
            <a:off x="1384619" y="7883354"/>
            <a:ext cx="6153085" cy="4989443"/>
          </a:xfrm>
          <a:prstGeom prst="rect">
            <a:avLst/>
          </a:prstGeom>
          <a:noFill/>
        </p:spPr>
        <p:txBody>
          <a:bodyPr wrap="square" rtlCol="0">
            <a:spAutoFit/>
          </a:bodyPr>
          <a:lstStyle/>
          <a:p>
            <a:pPr>
              <a:lnSpc>
                <a:spcPct val="150000"/>
              </a:lnSpc>
            </a:pPr>
            <a:r>
              <a:rPr lang="en-US" dirty="0">
                <a:solidFill>
                  <a:schemeClr val="tx2"/>
                </a:solidFill>
                <a:latin typeface="Lato" panose="020F0502020204030203" pitchFamily="34" charset="77"/>
              </a:rPr>
              <a:t>“We can start by facing the reality of tired teaching, no longer pretending everything will be OK if we just get to bed earlier.”</a:t>
            </a:r>
          </a:p>
          <a:p>
            <a:pPr>
              <a:lnSpc>
                <a:spcPct val="150000"/>
              </a:lnSpc>
            </a:pPr>
            <a:r>
              <a:rPr lang="en-US" sz="2800" dirty="0">
                <a:solidFill>
                  <a:schemeClr val="tx2"/>
                </a:solidFill>
                <a:latin typeface="Lato" panose="020F0502020204030203" pitchFamily="34" charset="77"/>
              </a:rPr>
              <a:t>-</a:t>
            </a:r>
            <a:r>
              <a:rPr lang="en-US" sz="2800" dirty="0">
                <a:latin typeface="Lato" panose="020F0502020204030203" pitchFamily="34" charset="77"/>
              </a:rPr>
              <a:t>Maryellen Weimer, PhD</a:t>
            </a:r>
          </a:p>
        </p:txBody>
      </p:sp>
      <p:sp>
        <p:nvSpPr>
          <p:cNvPr id="48" name="TextBox 47">
            <a:extLst>
              <a:ext uri="{FF2B5EF4-FFF2-40B4-BE49-F238E27FC236}">
                <a16:creationId xmlns:a16="http://schemas.microsoft.com/office/drawing/2014/main" id="{AF807943-803B-734F-9E15-FAEE5CDDE5AD}"/>
              </a:ext>
            </a:extLst>
          </p:cNvPr>
          <p:cNvSpPr txBox="1"/>
          <p:nvPr/>
        </p:nvSpPr>
        <p:spPr>
          <a:xfrm>
            <a:off x="9379524" y="7800205"/>
            <a:ext cx="7971367" cy="5228611"/>
          </a:xfrm>
          <a:prstGeom prst="rect">
            <a:avLst/>
          </a:prstGeom>
          <a:noFill/>
        </p:spPr>
        <p:txBody>
          <a:bodyPr wrap="square" rtlCol="0">
            <a:spAutoFit/>
          </a:bodyPr>
          <a:lstStyle/>
          <a:p>
            <a:pPr>
              <a:lnSpc>
                <a:spcPts val="4080"/>
              </a:lnSpc>
              <a:spcBef>
                <a:spcPts val="600"/>
              </a:spcBef>
            </a:pPr>
            <a:r>
              <a:rPr lang="en-US" sz="4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Just as we begin to get things under control,</a:t>
            </a:r>
          </a:p>
          <a:p>
            <a:pPr>
              <a:lnSpc>
                <a:spcPts val="4080"/>
              </a:lnSpc>
              <a:spcBef>
                <a:spcPts val="600"/>
              </a:spcBef>
            </a:pPr>
            <a:r>
              <a:rPr lang="en-US" sz="4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the next semester cycle begins.</a:t>
            </a:r>
          </a:p>
          <a:p>
            <a:pPr>
              <a:lnSpc>
                <a:spcPts val="4080"/>
              </a:lnSpc>
              <a:spcBef>
                <a:spcPts val="600"/>
              </a:spcBef>
            </a:pPr>
            <a:endParaRPr lang="en-US" sz="40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nSpc>
                <a:spcPct val="150000"/>
              </a:lnSpc>
              <a:spcBef>
                <a:spcPts val="600"/>
              </a:spcBef>
              <a:buFont typeface="Arial" panose="020B0604020202020204" pitchFamily="34" charset="0"/>
              <a:buChar char="•"/>
            </a:pPr>
            <a:r>
              <a:rPr lang="en-US" sz="4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Physical Tiredness</a:t>
            </a:r>
          </a:p>
          <a:p>
            <a:pPr marL="571500" indent="-571500">
              <a:lnSpc>
                <a:spcPct val="150000"/>
              </a:lnSpc>
              <a:spcBef>
                <a:spcPts val="600"/>
              </a:spcBef>
              <a:buFont typeface="Arial" panose="020B0604020202020204" pitchFamily="34" charset="0"/>
              <a:buChar char="•"/>
            </a:pPr>
            <a:r>
              <a:rPr lang="en-US" sz="4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Emotional Tiredness</a:t>
            </a:r>
          </a:p>
          <a:p>
            <a:pPr marL="571500" indent="-571500">
              <a:lnSpc>
                <a:spcPct val="150000"/>
              </a:lnSpc>
              <a:spcBef>
                <a:spcPts val="600"/>
              </a:spcBef>
              <a:buFont typeface="Arial" panose="020B0604020202020204" pitchFamily="34" charset="0"/>
              <a:buChar char="•"/>
            </a:pPr>
            <a:r>
              <a:rPr lang="en-US" sz="4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Cognitive Tiredness</a:t>
            </a:r>
          </a:p>
        </p:txBody>
      </p:sp>
      <p:sp>
        <p:nvSpPr>
          <p:cNvPr id="49" name="CuadroTexto 351">
            <a:extLst>
              <a:ext uri="{FF2B5EF4-FFF2-40B4-BE49-F238E27FC236}">
                <a16:creationId xmlns:a16="http://schemas.microsoft.com/office/drawing/2014/main" id="{28C28BD0-EA0E-674A-892A-64F48F45FEAD}"/>
              </a:ext>
            </a:extLst>
          </p:cNvPr>
          <p:cNvSpPr txBox="1"/>
          <p:nvPr/>
        </p:nvSpPr>
        <p:spPr>
          <a:xfrm>
            <a:off x="1384619" y="5419024"/>
            <a:ext cx="6153085" cy="830997"/>
          </a:xfrm>
          <a:prstGeom prst="rect">
            <a:avLst/>
          </a:prstGeom>
          <a:noFill/>
        </p:spPr>
        <p:txBody>
          <a:bodyPr wrap="square" rtlCol="0">
            <a:spAutoFit/>
          </a:bodyPr>
          <a:lstStyle/>
          <a:p>
            <a:r>
              <a:rPr lang="en-US" sz="4800" b="1" dirty="0">
                <a:solidFill>
                  <a:schemeClr val="bg1"/>
                </a:solidFill>
                <a:latin typeface="Lato" panose="020F0502020204030203" pitchFamily="34" charset="77"/>
                <a:ea typeface="Lato Light" panose="020F0502020204030203" pitchFamily="34" charset="0"/>
                <a:cs typeface="Poppins SemiBold" pitchFamily="2" charset="77"/>
              </a:rPr>
              <a:t>Falling Into a Rut</a:t>
            </a:r>
          </a:p>
        </p:txBody>
      </p:sp>
      <p:pic>
        <p:nvPicPr>
          <p:cNvPr id="7" name="Graphic 6" descr="Tired face with solid fill with solid fill">
            <a:extLst>
              <a:ext uri="{FF2B5EF4-FFF2-40B4-BE49-F238E27FC236}">
                <a16:creationId xmlns:a16="http://schemas.microsoft.com/office/drawing/2014/main" id="{0D9446C8-0390-694F-8A0D-09D079715A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65124" y="5352718"/>
            <a:ext cx="914400" cy="914400"/>
          </a:xfrm>
          <a:prstGeom prst="rect">
            <a:avLst/>
          </a:prstGeom>
        </p:spPr>
      </p:pic>
      <p:pic>
        <p:nvPicPr>
          <p:cNvPr id="9" name="Graphic 8" descr="Classroom with solid fill">
            <a:extLst>
              <a:ext uri="{FF2B5EF4-FFF2-40B4-BE49-F238E27FC236}">
                <a16:creationId xmlns:a16="http://schemas.microsoft.com/office/drawing/2014/main" id="{03996BE1-902B-0F4D-84C1-19C619E63D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78631" y="5314185"/>
            <a:ext cx="914400" cy="914400"/>
          </a:xfrm>
          <a:prstGeom prst="rect">
            <a:avLst/>
          </a:prstGeom>
        </p:spPr>
      </p:pic>
      <p:grpSp>
        <p:nvGrpSpPr>
          <p:cNvPr id="30" name="Gráfico 51">
            <a:extLst>
              <a:ext uri="{FF2B5EF4-FFF2-40B4-BE49-F238E27FC236}">
                <a16:creationId xmlns:a16="http://schemas.microsoft.com/office/drawing/2014/main" id="{D80DBDBE-04C4-4943-B7BC-E05982B439C4}"/>
              </a:ext>
            </a:extLst>
          </p:cNvPr>
          <p:cNvGrpSpPr/>
          <p:nvPr/>
        </p:nvGrpSpPr>
        <p:grpSpPr>
          <a:xfrm>
            <a:off x="15355710" y="5503840"/>
            <a:ext cx="570838" cy="570830"/>
            <a:chOff x="571303" y="239798"/>
            <a:chExt cx="570838" cy="570830"/>
          </a:xfrm>
          <a:solidFill>
            <a:schemeClr val="accent4"/>
          </a:solidFill>
        </p:grpSpPr>
        <p:sp>
          <p:nvSpPr>
            <p:cNvPr id="31" name="Forma libre 102">
              <a:extLst>
                <a:ext uri="{FF2B5EF4-FFF2-40B4-BE49-F238E27FC236}">
                  <a16:creationId xmlns:a16="http://schemas.microsoft.com/office/drawing/2014/main" id="{2383D0D2-16D7-3C46-93FB-6377B2515209}"/>
                </a:ext>
              </a:extLst>
            </p:cNvPr>
            <p:cNvSpPr/>
            <p:nvPr/>
          </p:nvSpPr>
          <p:spPr>
            <a:xfrm>
              <a:off x="571303" y="239810"/>
              <a:ext cx="332992" cy="570818"/>
            </a:xfrm>
            <a:custGeom>
              <a:avLst/>
              <a:gdLst>
                <a:gd name="connsiteX0" fmla="*/ 274948 w 332992"/>
                <a:gd name="connsiteY0" fmla="*/ 492591 h 570818"/>
                <a:gd name="connsiteX1" fmla="*/ 329160 w 332992"/>
                <a:gd name="connsiteY1" fmla="*/ 442675 h 570818"/>
                <a:gd name="connsiteX2" fmla="*/ 332958 w 332992"/>
                <a:gd name="connsiteY2" fmla="*/ 433036 h 570818"/>
                <a:gd name="connsiteX3" fmla="*/ 327754 w 332992"/>
                <a:gd name="connsiteY3" fmla="*/ 424082 h 570818"/>
                <a:gd name="connsiteX4" fmla="*/ 280638 w 332992"/>
                <a:gd name="connsiteY4" fmla="*/ 392226 h 570818"/>
                <a:gd name="connsiteX5" fmla="*/ 310985 w 332992"/>
                <a:gd name="connsiteY5" fmla="*/ 325343 h 570818"/>
                <a:gd name="connsiteX6" fmla="*/ 308987 w 332992"/>
                <a:gd name="connsiteY6" fmla="*/ 312474 h 570818"/>
                <a:gd name="connsiteX7" fmla="*/ 221943 w 332992"/>
                <a:gd name="connsiteY7" fmla="*/ 215872 h 570818"/>
                <a:gd name="connsiteX8" fmla="*/ 235125 w 332992"/>
                <a:gd name="connsiteY8" fmla="*/ 172949 h 570818"/>
                <a:gd name="connsiteX9" fmla="*/ 230410 w 332992"/>
                <a:gd name="connsiteY9" fmla="*/ 159604 h 570818"/>
                <a:gd name="connsiteX10" fmla="*/ 185151 w 332992"/>
                <a:gd name="connsiteY10" fmla="*/ 129014 h 570818"/>
                <a:gd name="connsiteX11" fmla="*/ 235961 w 332992"/>
                <a:gd name="connsiteY11" fmla="*/ 58972 h 570818"/>
                <a:gd name="connsiteX12" fmla="*/ 234776 w 332992"/>
                <a:gd name="connsiteY12" fmla="*/ 43619 h 570818"/>
                <a:gd name="connsiteX13" fmla="*/ 195023 w 332992"/>
                <a:gd name="connsiteY13" fmla="*/ 3507 h 570818"/>
                <a:gd name="connsiteX14" fmla="*/ 184605 w 332992"/>
                <a:gd name="connsiteY14" fmla="*/ 151 h 570818"/>
                <a:gd name="connsiteX15" fmla="*/ 39494 w 332992"/>
                <a:gd name="connsiteY15" fmla="*/ 24586 h 570818"/>
                <a:gd name="connsiteX16" fmla="*/ 8276 w 332992"/>
                <a:gd name="connsiteY16" fmla="*/ 44144 h 570818"/>
                <a:gd name="connsiteX17" fmla="*/ 762 w 332992"/>
                <a:gd name="connsiteY17" fmla="*/ 78462 h 570818"/>
                <a:gd name="connsiteX18" fmla="*/ 84577 w 332992"/>
                <a:gd name="connsiteY18" fmla="*/ 532460 h 570818"/>
                <a:gd name="connsiteX19" fmla="*/ 131682 w 332992"/>
                <a:gd name="connsiteY19" fmla="*/ 570819 h 570818"/>
                <a:gd name="connsiteX20" fmla="*/ 139823 w 332992"/>
                <a:gd name="connsiteY20" fmla="*/ 570133 h 570818"/>
                <a:gd name="connsiteX21" fmla="*/ 292774 w 332992"/>
                <a:gd name="connsiteY21" fmla="*/ 544387 h 570818"/>
                <a:gd name="connsiteX22" fmla="*/ 301867 w 332992"/>
                <a:gd name="connsiteY22" fmla="*/ 537001 h 570818"/>
                <a:gd name="connsiteX23" fmla="*/ 300218 w 332992"/>
                <a:gd name="connsiteY23" fmla="*/ 525399 h 570818"/>
                <a:gd name="connsiteX24" fmla="*/ 274948 w 332992"/>
                <a:gd name="connsiteY24" fmla="*/ 492591 h 57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2992" h="570818">
                  <a:moveTo>
                    <a:pt x="274948" y="492591"/>
                  </a:moveTo>
                  <a:lnTo>
                    <a:pt x="329160" y="442675"/>
                  </a:lnTo>
                  <a:cubicBezTo>
                    <a:pt x="331832" y="440214"/>
                    <a:pt x="333236" y="436671"/>
                    <a:pt x="332958" y="433036"/>
                  </a:cubicBezTo>
                  <a:cubicBezTo>
                    <a:pt x="332690" y="429412"/>
                    <a:pt x="330775" y="426114"/>
                    <a:pt x="327754" y="424082"/>
                  </a:cubicBezTo>
                  <a:lnTo>
                    <a:pt x="280638" y="392226"/>
                  </a:lnTo>
                  <a:lnTo>
                    <a:pt x="310985" y="325343"/>
                  </a:lnTo>
                  <a:cubicBezTo>
                    <a:pt x="312936" y="321034"/>
                    <a:pt x="312147" y="315982"/>
                    <a:pt x="308987" y="312474"/>
                  </a:cubicBezTo>
                  <a:lnTo>
                    <a:pt x="221943" y="215872"/>
                  </a:lnTo>
                  <a:lnTo>
                    <a:pt x="235125" y="172949"/>
                  </a:lnTo>
                  <a:cubicBezTo>
                    <a:pt x="236658" y="167943"/>
                    <a:pt x="234741" y="162531"/>
                    <a:pt x="230410" y="159604"/>
                  </a:cubicBezTo>
                  <a:lnTo>
                    <a:pt x="185151" y="129014"/>
                  </a:lnTo>
                  <a:lnTo>
                    <a:pt x="235961" y="58972"/>
                  </a:lnTo>
                  <a:cubicBezTo>
                    <a:pt x="239376" y="54257"/>
                    <a:pt x="238876" y="47765"/>
                    <a:pt x="234776" y="43619"/>
                  </a:cubicBezTo>
                  <a:lnTo>
                    <a:pt x="195023" y="3507"/>
                  </a:lnTo>
                  <a:cubicBezTo>
                    <a:pt x="192305" y="777"/>
                    <a:pt x="188449" y="-454"/>
                    <a:pt x="184605" y="151"/>
                  </a:cubicBezTo>
                  <a:lnTo>
                    <a:pt x="39494" y="24586"/>
                  </a:lnTo>
                  <a:cubicBezTo>
                    <a:pt x="26683" y="26747"/>
                    <a:pt x="15592" y="33679"/>
                    <a:pt x="8276" y="44144"/>
                  </a:cubicBezTo>
                  <a:cubicBezTo>
                    <a:pt x="1203" y="54236"/>
                    <a:pt x="-1456" y="66418"/>
                    <a:pt x="762" y="78462"/>
                  </a:cubicBezTo>
                  <a:lnTo>
                    <a:pt x="84577" y="532460"/>
                  </a:lnTo>
                  <a:cubicBezTo>
                    <a:pt x="88723" y="554932"/>
                    <a:pt x="108977" y="570819"/>
                    <a:pt x="131682" y="570819"/>
                  </a:cubicBezTo>
                  <a:cubicBezTo>
                    <a:pt x="134364" y="570819"/>
                    <a:pt x="137093" y="570587"/>
                    <a:pt x="139823" y="570133"/>
                  </a:cubicBezTo>
                  <a:lnTo>
                    <a:pt x="292774" y="544387"/>
                  </a:lnTo>
                  <a:cubicBezTo>
                    <a:pt x="296897" y="543690"/>
                    <a:pt x="300347" y="540892"/>
                    <a:pt x="301867" y="537001"/>
                  </a:cubicBezTo>
                  <a:cubicBezTo>
                    <a:pt x="303400" y="533110"/>
                    <a:pt x="302774" y="528708"/>
                    <a:pt x="300218" y="525399"/>
                  </a:cubicBezTo>
                  <a:lnTo>
                    <a:pt x="274948" y="492591"/>
                  </a:lnTo>
                  <a:close/>
                </a:path>
              </a:pathLst>
            </a:custGeom>
            <a:grpFill/>
            <a:ln w="1098" cap="flat">
              <a:noFill/>
              <a:prstDash val="solid"/>
              <a:miter/>
            </a:ln>
          </p:spPr>
          <p:txBody>
            <a:bodyPr rtlCol="0" anchor="ctr"/>
            <a:lstStyle/>
            <a:p>
              <a:endParaRPr lang="es-MX"/>
            </a:p>
          </p:txBody>
        </p:sp>
        <p:sp>
          <p:nvSpPr>
            <p:cNvPr id="32" name="Forma libre 103">
              <a:extLst>
                <a:ext uri="{FF2B5EF4-FFF2-40B4-BE49-F238E27FC236}">
                  <a16:creationId xmlns:a16="http://schemas.microsoft.com/office/drawing/2014/main" id="{97ADF76F-8900-D148-B383-7CBBCF7ADF93}"/>
                </a:ext>
              </a:extLst>
            </p:cNvPr>
            <p:cNvSpPr/>
            <p:nvPr/>
          </p:nvSpPr>
          <p:spPr>
            <a:xfrm>
              <a:off x="856725" y="239798"/>
              <a:ext cx="285415" cy="570830"/>
            </a:xfrm>
            <a:custGeom>
              <a:avLst/>
              <a:gdLst>
                <a:gd name="connsiteX0" fmla="*/ 281917 w 285415"/>
                <a:gd name="connsiteY0" fmla="*/ 122393 h 570830"/>
                <a:gd name="connsiteX1" fmla="*/ 163024 w 285415"/>
                <a:gd name="connsiteY1" fmla="*/ 3499 h 570830"/>
                <a:gd name="connsiteX2" fmla="*/ 154601 w 285415"/>
                <a:gd name="connsiteY2" fmla="*/ 0 h 570830"/>
                <a:gd name="connsiteX3" fmla="*/ 51530 w 285415"/>
                <a:gd name="connsiteY3" fmla="*/ 0 h 570830"/>
                <a:gd name="connsiteX4" fmla="*/ 41043 w 285415"/>
                <a:gd name="connsiteY4" fmla="*/ 6282 h 570830"/>
                <a:gd name="connsiteX5" fmla="*/ 41635 w 285415"/>
                <a:gd name="connsiteY5" fmla="*/ 18488 h 570830"/>
                <a:gd name="connsiteX6" fmla="*/ 67940 w 285415"/>
                <a:gd name="connsiteY6" fmla="*/ 57952 h 570830"/>
                <a:gd name="connsiteX7" fmla="*/ 3484 w 285415"/>
                <a:gd name="connsiteY7" fmla="*/ 122408 h 570830"/>
                <a:gd name="connsiteX8" fmla="*/ 3484 w 285415"/>
                <a:gd name="connsiteY8" fmla="*/ 139224 h 570830"/>
                <a:gd name="connsiteX9" fmla="*/ 44991 w 285415"/>
                <a:gd name="connsiteY9" fmla="*/ 180730 h 570830"/>
                <a:gd name="connsiteX10" fmla="*/ 25039 w 285415"/>
                <a:gd name="connsiteY10" fmla="*/ 220635 h 570830"/>
                <a:gd name="connsiteX11" fmla="*/ 25480 w 285415"/>
                <a:gd name="connsiteY11" fmla="*/ 232074 h 570830"/>
                <a:gd name="connsiteX12" fmla="*/ 92967 w 285415"/>
                <a:gd name="connsiteY12" fmla="*/ 344540 h 570830"/>
                <a:gd name="connsiteX13" fmla="*/ 49567 w 285415"/>
                <a:gd name="connsiteY13" fmla="*/ 409634 h 570830"/>
                <a:gd name="connsiteX14" fmla="*/ 51053 w 285415"/>
                <a:gd name="connsiteY14" fmla="*/ 424638 h 570830"/>
                <a:gd name="connsiteX15" fmla="*/ 88368 w 285415"/>
                <a:gd name="connsiteY15" fmla="*/ 461953 h 570830"/>
                <a:gd name="connsiteX16" fmla="*/ 29080 w 285415"/>
                <a:gd name="connsiteY16" fmla="*/ 501474 h 570830"/>
                <a:gd name="connsiteX17" fmla="*/ 25039 w 285415"/>
                <a:gd name="connsiteY17" fmla="*/ 516688 h 570830"/>
                <a:gd name="connsiteX18" fmla="*/ 48823 w 285415"/>
                <a:gd name="connsiteY18" fmla="*/ 564258 h 570830"/>
                <a:gd name="connsiteX19" fmla="*/ 59461 w 285415"/>
                <a:gd name="connsiteY19" fmla="*/ 570831 h 570830"/>
                <a:gd name="connsiteX20" fmla="*/ 237846 w 285415"/>
                <a:gd name="connsiteY20" fmla="*/ 570831 h 570830"/>
                <a:gd name="connsiteX21" fmla="*/ 285416 w 285415"/>
                <a:gd name="connsiteY21" fmla="*/ 523261 h 570830"/>
                <a:gd name="connsiteX22" fmla="*/ 285416 w 285415"/>
                <a:gd name="connsiteY22" fmla="*/ 130815 h 570830"/>
                <a:gd name="connsiteX23" fmla="*/ 281917 w 285415"/>
                <a:gd name="connsiteY23" fmla="*/ 122393 h 570830"/>
                <a:gd name="connsiteX24" fmla="*/ 190278 w 285415"/>
                <a:gd name="connsiteY24" fmla="*/ 118923 h 570830"/>
                <a:gd name="connsiteX25" fmla="*/ 166493 w 285415"/>
                <a:gd name="connsiteY25" fmla="*/ 95139 h 570830"/>
                <a:gd name="connsiteX26" fmla="*/ 166493 w 285415"/>
                <a:gd name="connsiteY26" fmla="*/ 40601 h 570830"/>
                <a:gd name="connsiteX27" fmla="*/ 244815 w 285415"/>
                <a:gd name="connsiteY27" fmla="*/ 118923 h 570830"/>
                <a:gd name="connsiteX28" fmla="*/ 190278 w 285415"/>
                <a:gd name="connsiteY28" fmla="*/ 118923 h 57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415" h="570830">
                  <a:moveTo>
                    <a:pt x="281917" y="122393"/>
                  </a:moveTo>
                  <a:lnTo>
                    <a:pt x="163024" y="3499"/>
                  </a:lnTo>
                  <a:cubicBezTo>
                    <a:pt x="160871" y="1338"/>
                    <a:pt x="157895" y="0"/>
                    <a:pt x="154601" y="0"/>
                  </a:cubicBezTo>
                  <a:lnTo>
                    <a:pt x="51530" y="0"/>
                  </a:lnTo>
                  <a:cubicBezTo>
                    <a:pt x="47140" y="0"/>
                    <a:pt x="43110" y="2416"/>
                    <a:pt x="41043" y="6282"/>
                  </a:cubicBezTo>
                  <a:cubicBezTo>
                    <a:pt x="38976" y="10150"/>
                    <a:pt x="39208" y="14842"/>
                    <a:pt x="41635" y="18488"/>
                  </a:cubicBezTo>
                  <a:lnTo>
                    <a:pt x="67940" y="57952"/>
                  </a:lnTo>
                  <a:lnTo>
                    <a:pt x="3484" y="122408"/>
                  </a:lnTo>
                  <a:cubicBezTo>
                    <a:pt x="-1161" y="127053"/>
                    <a:pt x="-1161" y="134579"/>
                    <a:pt x="3484" y="139224"/>
                  </a:cubicBezTo>
                  <a:lnTo>
                    <a:pt x="44991" y="180730"/>
                  </a:lnTo>
                  <a:lnTo>
                    <a:pt x="25039" y="220635"/>
                  </a:lnTo>
                  <a:cubicBezTo>
                    <a:pt x="23227" y="224270"/>
                    <a:pt x="23390" y="228590"/>
                    <a:pt x="25480" y="232074"/>
                  </a:cubicBezTo>
                  <a:lnTo>
                    <a:pt x="92967" y="344540"/>
                  </a:lnTo>
                  <a:lnTo>
                    <a:pt x="49567" y="409634"/>
                  </a:lnTo>
                  <a:cubicBezTo>
                    <a:pt x="46419" y="414349"/>
                    <a:pt x="47047" y="420632"/>
                    <a:pt x="51053" y="424638"/>
                  </a:cubicBezTo>
                  <a:lnTo>
                    <a:pt x="88368" y="461953"/>
                  </a:lnTo>
                  <a:lnTo>
                    <a:pt x="29080" y="501474"/>
                  </a:lnTo>
                  <a:cubicBezTo>
                    <a:pt x="24087" y="504795"/>
                    <a:pt x="22356" y="511322"/>
                    <a:pt x="25039" y="516688"/>
                  </a:cubicBezTo>
                  <a:lnTo>
                    <a:pt x="48823" y="564258"/>
                  </a:lnTo>
                  <a:cubicBezTo>
                    <a:pt x="50844" y="568288"/>
                    <a:pt x="54955" y="570831"/>
                    <a:pt x="59461" y="570831"/>
                  </a:cubicBezTo>
                  <a:lnTo>
                    <a:pt x="237846" y="570831"/>
                  </a:lnTo>
                  <a:cubicBezTo>
                    <a:pt x="264081" y="570831"/>
                    <a:pt x="285416" y="549497"/>
                    <a:pt x="285416" y="523261"/>
                  </a:cubicBezTo>
                  <a:lnTo>
                    <a:pt x="285416" y="130815"/>
                  </a:lnTo>
                  <a:cubicBezTo>
                    <a:pt x="285417" y="127522"/>
                    <a:pt x="284078" y="124546"/>
                    <a:pt x="281917" y="122393"/>
                  </a:cubicBezTo>
                  <a:close/>
                  <a:moveTo>
                    <a:pt x="190278" y="118923"/>
                  </a:moveTo>
                  <a:cubicBezTo>
                    <a:pt x="177166" y="118923"/>
                    <a:pt x="166493" y="108251"/>
                    <a:pt x="166493" y="95139"/>
                  </a:cubicBezTo>
                  <a:lnTo>
                    <a:pt x="166493" y="40601"/>
                  </a:lnTo>
                  <a:lnTo>
                    <a:pt x="244815" y="118923"/>
                  </a:lnTo>
                  <a:lnTo>
                    <a:pt x="190278" y="118923"/>
                  </a:lnTo>
                  <a:close/>
                </a:path>
              </a:pathLst>
            </a:custGeom>
            <a:grpFill/>
            <a:ln w="1098" cap="flat">
              <a:noFill/>
              <a:prstDash val="solid"/>
              <a:miter/>
            </a:ln>
          </p:spPr>
          <p:txBody>
            <a:bodyPr rtlCol="0" anchor="ctr"/>
            <a:lstStyle/>
            <a:p>
              <a:endParaRPr lang="es-MX"/>
            </a:p>
          </p:txBody>
        </p:sp>
      </p:grpSp>
      <p:pic>
        <p:nvPicPr>
          <p:cNvPr id="29" name="Picture 28" descr="A person sitting at a desk with the hands on the face&#10;&#10;Description automatically generated with low confidence">
            <a:extLst>
              <a:ext uri="{FF2B5EF4-FFF2-40B4-BE49-F238E27FC236}">
                <a16:creationId xmlns:a16="http://schemas.microsoft.com/office/drawing/2014/main" id="{747791C8-A10B-3F4A-8F9A-8271A59A76F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7554222" y="6834756"/>
            <a:ext cx="7677504" cy="6881244"/>
          </a:xfrm>
          <a:prstGeom prst="rect">
            <a:avLst/>
          </a:prstGeom>
        </p:spPr>
      </p:pic>
    </p:spTree>
    <p:extLst>
      <p:ext uri="{BB962C8B-B14F-4D97-AF65-F5344CB8AC3E}">
        <p14:creationId xmlns:p14="http://schemas.microsoft.com/office/powerpoint/2010/main" val="147819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4988833" y="1046901"/>
            <a:ext cx="14400097" cy="1323439"/>
          </a:xfrm>
          <a:prstGeom prst="rect">
            <a:avLst/>
          </a:prstGeom>
          <a:noFill/>
        </p:spPr>
        <p:txBody>
          <a:bodyPr wrap="none" rtlCol="0">
            <a:spAutoFit/>
          </a:bodyPr>
          <a:lstStyle/>
          <a:p>
            <a:pPr algn="ctr"/>
            <a:r>
              <a:rPr lang="en-US" sz="8000" b="1" dirty="0">
                <a:solidFill>
                  <a:schemeClr val="tx2"/>
                </a:solidFill>
                <a:latin typeface="Poppins" pitchFamily="2" charset="77"/>
                <a:ea typeface="Lato Heavy" charset="0"/>
                <a:cs typeface="Poppins" pitchFamily="2" charset="77"/>
              </a:rPr>
              <a:t>Tiredness Leads to Burnout</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4988833" y="2829768"/>
            <a:ext cx="16720510" cy="646331"/>
          </a:xfrm>
          <a:prstGeom prst="rect">
            <a:avLst/>
          </a:prstGeom>
          <a:noFill/>
        </p:spPr>
        <p:txBody>
          <a:bodyPr wrap="square" rtlCol="0">
            <a:spAutoFit/>
          </a:bodyPr>
          <a:lstStyle/>
          <a:p>
            <a:r>
              <a:rPr lang="en-US" dirty="0">
                <a:latin typeface="Lato Light" panose="020F0502020204030203" pitchFamily="34" charset="0"/>
                <a:ea typeface="Lato Light" panose="020F0502020204030203" pitchFamily="34" charset="0"/>
                <a:cs typeface="Lato Light" panose="020F0502020204030203" pitchFamily="34" charset="0"/>
              </a:rPr>
              <a:t>Burnout can be a serious condition.</a:t>
            </a:r>
          </a:p>
        </p:txBody>
      </p:sp>
      <p:sp>
        <p:nvSpPr>
          <p:cNvPr id="29" name="Rectangle 28">
            <a:extLst>
              <a:ext uri="{FF2B5EF4-FFF2-40B4-BE49-F238E27FC236}">
                <a16:creationId xmlns:a16="http://schemas.microsoft.com/office/drawing/2014/main" id="{79A2F4FF-3AB1-B04E-B12E-D3B041A4452C}"/>
              </a:ext>
            </a:extLst>
          </p:cNvPr>
          <p:cNvSpPr/>
          <p:nvPr/>
        </p:nvSpPr>
        <p:spPr>
          <a:xfrm>
            <a:off x="8125884" y="4773545"/>
            <a:ext cx="8192379" cy="5308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A1C59A53-2425-AE4A-985C-C773F87F3522}"/>
              </a:ext>
            </a:extLst>
          </p:cNvPr>
          <p:cNvSpPr/>
          <p:nvPr/>
        </p:nvSpPr>
        <p:spPr>
          <a:xfrm rot="10800000">
            <a:off x="11703966" y="10074232"/>
            <a:ext cx="969714" cy="83596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EEE34BA-B340-2841-9E0B-DC8A61857443}"/>
              </a:ext>
            </a:extLst>
          </p:cNvPr>
          <p:cNvSpPr txBox="1"/>
          <p:nvPr/>
        </p:nvSpPr>
        <p:spPr>
          <a:xfrm>
            <a:off x="4313425" y="10886232"/>
            <a:ext cx="16720510" cy="2677656"/>
          </a:xfrm>
          <a:prstGeom prst="rect">
            <a:avLst/>
          </a:prstGeom>
          <a:noFill/>
        </p:spPr>
        <p:txBody>
          <a:bodyPr wrap="square" rtlCol="0">
            <a:spAutoFit/>
          </a:bodyPr>
          <a:lstStyle/>
          <a:p>
            <a:r>
              <a:rPr lang="en-US" dirty="0">
                <a:latin typeface="Lato" panose="020F0502020204030203" pitchFamily="34" charset="77"/>
              </a:rPr>
              <a:t>“I think we have to start by recognizing that some form of tired teaching happens to all of us at one time or another during our careers. It’s an occupational hazard when you work in environments that prize always being rational and objective.”</a:t>
            </a:r>
          </a:p>
          <a:p>
            <a:r>
              <a:rPr lang="en-US" sz="2800" dirty="0">
                <a:latin typeface="Lato" panose="020F0502020204030203" pitchFamily="34" charset="77"/>
              </a:rPr>
              <a:t>- </a:t>
            </a:r>
            <a:r>
              <a:rPr lang="en-US" sz="2800" dirty="0"/>
              <a:t>Maryellen Weimer</a:t>
            </a:r>
          </a:p>
          <a:p>
            <a:endParaRPr lang="en-US" sz="3200" dirty="0">
              <a:latin typeface="Lato" panose="020F0502020204030203" pitchFamily="34" charset="77"/>
            </a:endParaRPr>
          </a:p>
        </p:txBody>
      </p:sp>
      <p:pic>
        <p:nvPicPr>
          <p:cNvPr id="3" name="Picture 2" descr="A picture containing person, indoor&#10;&#10;Description automatically generated">
            <a:extLst>
              <a:ext uri="{FF2B5EF4-FFF2-40B4-BE49-F238E27FC236}">
                <a16:creationId xmlns:a16="http://schemas.microsoft.com/office/drawing/2014/main" id="{116FC8EA-E808-8441-9F26-847C16260E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737658"/>
            <a:ext cx="8125883" cy="5344426"/>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50470FF-41AF-5F41-ADFF-7993E19874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318263" y="4773544"/>
            <a:ext cx="8059386" cy="5308537"/>
          </a:xfrm>
          <a:prstGeom prst="rect">
            <a:avLst/>
          </a:prstGeom>
        </p:spPr>
      </p:pic>
      <p:pic>
        <p:nvPicPr>
          <p:cNvPr id="10" name="Picture 9" descr="Icon&#10;&#10;Description automatically generated">
            <a:extLst>
              <a:ext uri="{FF2B5EF4-FFF2-40B4-BE49-F238E27FC236}">
                <a16:creationId xmlns:a16="http://schemas.microsoft.com/office/drawing/2014/main" id="{7484C146-1CED-A043-B97F-4EC333E135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7448" y="5358333"/>
            <a:ext cx="4222753" cy="4222753"/>
          </a:xfrm>
          <a:prstGeom prst="rect">
            <a:avLst/>
          </a:prstGeom>
        </p:spPr>
      </p:pic>
    </p:spTree>
    <p:extLst>
      <p:ext uri="{BB962C8B-B14F-4D97-AF65-F5344CB8AC3E}">
        <p14:creationId xmlns:p14="http://schemas.microsoft.com/office/powerpoint/2010/main" val="428964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AB6685-0937-5047-BEE0-BCEAE96226E8}"/>
              </a:ext>
            </a:extLst>
          </p:cNvPr>
          <p:cNvSpPr/>
          <p:nvPr/>
        </p:nvSpPr>
        <p:spPr>
          <a:xfrm>
            <a:off x="0"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uadroTexto 350">
            <a:extLst>
              <a:ext uri="{FF2B5EF4-FFF2-40B4-BE49-F238E27FC236}">
                <a16:creationId xmlns:a16="http://schemas.microsoft.com/office/drawing/2014/main" id="{EB85846B-B4DD-D346-BE0C-37F878C3F360}"/>
              </a:ext>
            </a:extLst>
          </p:cNvPr>
          <p:cNvSpPr txBox="1"/>
          <p:nvPr/>
        </p:nvSpPr>
        <p:spPr>
          <a:xfrm>
            <a:off x="2270778" y="2349581"/>
            <a:ext cx="3153277" cy="1619745"/>
          </a:xfrm>
          <a:prstGeom prst="rect">
            <a:avLst/>
          </a:prstGeom>
          <a:noFill/>
        </p:spPr>
        <p:txBody>
          <a:bodyPr wrap="square" rtlCol="0">
            <a:spAutoFit/>
          </a:bodyPr>
          <a:lstStyle/>
          <a:p>
            <a:r>
              <a:rPr lang="en-US" sz="9600" b="1" dirty="0">
                <a:solidFill>
                  <a:schemeClr val="bg1"/>
                </a:solidFill>
                <a:latin typeface="Poppins" pitchFamily="2" charset="77"/>
                <a:ea typeface="Lato Heavy" charset="0"/>
                <a:cs typeface="Poppins" pitchFamily="2" charset="77"/>
              </a:rPr>
              <a:t>Poll</a:t>
            </a:r>
          </a:p>
        </p:txBody>
      </p:sp>
      <p:sp>
        <p:nvSpPr>
          <p:cNvPr id="17" name="CuadroTexto 351">
            <a:extLst>
              <a:ext uri="{FF2B5EF4-FFF2-40B4-BE49-F238E27FC236}">
                <a16:creationId xmlns:a16="http://schemas.microsoft.com/office/drawing/2014/main" id="{9D25609B-EED7-6847-B3D7-DE8A35647019}"/>
              </a:ext>
            </a:extLst>
          </p:cNvPr>
          <p:cNvSpPr txBox="1"/>
          <p:nvPr/>
        </p:nvSpPr>
        <p:spPr>
          <a:xfrm>
            <a:off x="2416251" y="6318907"/>
            <a:ext cx="14417022" cy="1015663"/>
          </a:xfrm>
          <a:prstGeom prst="rect">
            <a:avLst/>
          </a:prstGeom>
          <a:noFill/>
        </p:spPr>
        <p:txBody>
          <a:bodyPr wrap="square" rtlCol="0">
            <a:spAutoFit/>
          </a:bodyPr>
          <a:lstStyle/>
          <a:p>
            <a:r>
              <a:rPr lang="en-US" sz="6000" b="1" dirty="0">
                <a:solidFill>
                  <a:schemeClr val="bg1"/>
                </a:solidFill>
                <a:latin typeface="Poppins SemiBold" pitchFamily="2" charset="77"/>
                <a:ea typeface="Lato Light" panose="020F0502020204030203" pitchFamily="34" charset="0"/>
                <a:cs typeface="Poppins SemiBold" pitchFamily="2" charset="77"/>
              </a:rPr>
              <a:t>Are you working and teaching tired?</a:t>
            </a:r>
          </a:p>
        </p:txBody>
      </p:sp>
    </p:spTree>
    <p:extLst>
      <p:ext uri="{BB962C8B-B14F-4D97-AF65-F5344CB8AC3E}">
        <p14:creationId xmlns:p14="http://schemas.microsoft.com/office/powerpoint/2010/main" val="47603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654D85-F4A0-6944-BF34-7BC200257DA9}"/>
              </a:ext>
            </a:extLst>
          </p:cNvPr>
          <p:cNvSpPr/>
          <p:nvPr/>
        </p:nvSpPr>
        <p:spPr>
          <a:xfrm>
            <a:off x="-2" y="-20782"/>
            <a:ext cx="10550987"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B5952CB5-913E-5F40-AE8A-12133F45DB88}"/>
              </a:ext>
            </a:extLst>
          </p:cNvPr>
          <p:cNvGrpSpPr/>
          <p:nvPr/>
        </p:nvGrpSpPr>
        <p:grpSpPr>
          <a:xfrm>
            <a:off x="2146905" y="3891463"/>
            <a:ext cx="8404082" cy="6021464"/>
            <a:chOff x="1942762" y="2194625"/>
            <a:chExt cx="8404082" cy="4825078"/>
          </a:xfrm>
        </p:grpSpPr>
        <p:sp>
          <p:nvSpPr>
            <p:cNvPr id="24" name="CuadroTexto 351">
              <a:extLst>
                <a:ext uri="{FF2B5EF4-FFF2-40B4-BE49-F238E27FC236}">
                  <a16:creationId xmlns:a16="http://schemas.microsoft.com/office/drawing/2014/main" id="{93305559-BB26-D149-AC8E-3D8410A8DE8D}"/>
                </a:ext>
              </a:extLst>
            </p:cNvPr>
            <p:cNvSpPr txBox="1"/>
            <p:nvPr/>
          </p:nvSpPr>
          <p:spPr>
            <a:xfrm>
              <a:off x="1942764" y="3145225"/>
              <a:ext cx="8404079" cy="2244291"/>
            </a:xfrm>
            <a:prstGeom prst="rect">
              <a:avLst/>
            </a:prstGeom>
            <a:noFill/>
          </p:spPr>
          <p:txBody>
            <a:bodyPr wrap="square" rtlCol="0">
              <a:spAutoFit/>
            </a:bodyPr>
            <a:lstStyle/>
            <a:p>
              <a:r>
                <a:rPr lang="en-US" sz="8800" b="1" dirty="0">
                  <a:solidFill>
                    <a:schemeClr val="bg1"/>
                  </a:solidFill>
                  <a:latin typeface="Poppins SemiBold" pitchFamily="2" charset="77"/>
                  <a:ea typeface="Lato Light" panose="020F0502020204030203" pitchFamily="34" charset="0"/>
                  <a:cs typeface="Poppins SemiBold" pitchFamily="2" charset="77"/>
                </a:rPr>
                <a:t>Ask Your Colleagues</a:t>
              </a:r>
            </a:p>
          </p:txBody>
        </p:sp>
        <p:sp>
          <p:nvSpPr>
            <p:cNvPr id="7" name="CuadroTexto 350">
              <a:extLst>
                <a:ext uri="{FF2B5EF4-FFF2-40B4-BE49-F238E27FC236}">
                  <a16:creationId xmlns:a16="http://schemas.microsoft.com/office/drawing/2014/main" id="{C79F9862-B23E-D54E-8FA2-9A287FA8BDB8}"/>
                </a:ext>
              </a:extLst>
            </p:cNvPr>
            <p:cNvSpPr txBox="1"/>
            <p:nvPr/>
          </p:nvSpPr>
          <p:spPr>
            <a:xfrm>
              <a:off x="1942764" y="2194625"/>
              <a:ext cx="8404080" cy="584775"/>
            </a:xfrm>
            <a:prstGeom prst="rect">
              <a:avLst/>
            </a:prstGeom>
            <a:noFill/>
          </p:spPr>
          <p:txBody>
            <a:bodyPr wrap="square" rtlCol="0">
              <a:spAutoFit/>
            </a:bodyPr>
            <a:lstStyle/>
            <a:p>
              <a:r>
                <a:rPr lang="en-US" sz="3200" b="1" spc="1200" dirty="0">
                  <a:solidFill>
                    <a:schemeClr val="accent4"/>
                  </a:solidFill>
                  <a:latin typeface="Poppins" pitchFamily="2" charset="77"/>
                  <a:ea typeface="Lato Heavy" charset="0"/>
                  <a:cs typeface="Poppins" pitchFamily="2" charset="77"/>
                </a:rPr>
                <a:t>GROUP WORK 5 MIN</a:t>
              </a:r>
            </a:p>
          </p:txBody>
        </p:sp>
        <p:sp>
          <p:nvSpPr>
            <p:cNvPr id="9" name="CuadroTexto 351">
              <a:extLst>
                <a:ext uri="{FF2B5EF4-FFF2-40B4-BE49-F238E27FC236}">
                  <a16:creationId xmlns:a16="http://schemas.microsoft.com/office/drawing/2014/main" id="{4234E5A1-B430-9547-B6B8-19F1FC1DD3A6}"/>
                </a:ext>
              </a:extLst>
            </p:cNvPr>
            <p:cNvSpPr txBox="1"/>
            <p:nvPr/>
          </p:nvSpPr>
          <p:spPr>
            <a:xfrm>
              <a:off x="1942762" y="5819374"/>
              <a:ext cx="8404080" cy="1200329"/>
            </a:xfrm>
            <a:prstGeom prst="rect">
              <a:avLst/>
            </a:prstGeom>
            <a:noFill/>
          </p:spPr>
          <p:txBody>
            <a:bodyPr wrap="square" rtlCol="0">
              <a:spAutoFit/>
            </a:bodyPr>
            <a:lstStyle/>
            <a:p>
              <a:r>
                <a:rPr lang="en-US" dirty="0">
                  <a:solidFill>
                    <a:schemeClr val="bg1"/>
                  </a:solidFill>
                </a:rPr>
                <a:t>Consider how to know if you've got job burnout</a:t>
              </a:r>
              <a:endParaRPr lang="en-US"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8" name="CuadroTexto 351">
            <a:extLst>
              <a:ext uri="{FF2B5EF4-FFF2-40B4-BE49-F238E27FC236}">
                <a16:creationId xmlns:a16="http://schemas.microsoft.com/office/drawing/2014/main" id="{586ABADE-9486-0445-AC7E-692081981212}"/>
              </a:ext>
            </a:extLst>
          </p:cNvPr>
          <p:cNvSpPr txBox="1"/>
          <p:nvPr/>
        </p:nvSpPr>
        <p:spPr>
          <a:xfrm>
            <a:off x="11939443" y="1687353"/>
            <a:ext cx="11585575" cy="9202519"/>
          </a:xfrm>
          <a:prstGeom prst="rect">
            <a:avLst/>
          </a:prstGeom>
          <a:noFill/>
        </p:spPr>
        <p:txBody>
          <a:bodyPr wrap="square" rtlCol="0">
            <a:spAutoFit/>
          </a:bodyPr>
          <a:lstStyle/>
          <a:p>
            <a:pPr marL="571500" indent="-571500">
              <a:spcBef>
                <a:spcPts val="1200"/>
              </a:spcBef>
              <a:spcAft>
                <a:spcPts val="1200"/>
              </a:spcAft>
              <a:buFont typeface="Arial" panose="020B0604020202020204" pitchFamily="34" charset="0"/>
              <a:buChar char="•"/>
            </a:pPr>
            <a:r>
              <a:rPr lang="en-US" dirty="0"/>
              <a:t>Have you become cynical or critical at work?</a:t>
            </a:r>
          </a:p>
          <a:p>
            <a:pPr marL="571500" indent="-571500">
              <a:spcBef>
                <a:spcPts val="1200"/>
              </a:spcBef>
              <a:spcAft>
                <a:spcPts val="1200"/>
              </a:spcAft>
              <a:buFont typeface="Arial" panose="020B0604020202020204" pitchFamily="34" charset="0"/>
              <a:buChar char="•"/>
            </a:pPr>
            <a:r>
              <a:rPr lang="en-US" dirty="0"/>
              <a:t>Do you drag yourself to work and have trouble getting started?</a:t>
            </a:r>
          </a:p>
          <a:p>
            <a:pPr marL="571500" indent="-571500">
              <a:spcBef>
                <a:spcPts val="1200"/>
              </a:spcBef>
              <a:spcAft>
                <a:spcPts val="1200"/>
              </a:spcAft>
              <a:buFont typeface="Arial" panose="020B0604020202020204" pitchFamily="34" charset="0"/>
              <a:buChar char="•"/>
            </a:pPr>
            <a:r>
              <a:rPr lang="en-US" dirty="0"/>
              <a:t>Have you become irritable or impatient with co-workers, students?</a:t>
            </a:r>
          </a:p>
          <a:p>
            <a:pPr marL="571500" indent="-571500">
              <a:spcBef>
                <a:spcPts val="1200"/>
              </a:spcBef>
              <a:spcAft>
                <a:spcPts val="1200"/>
              </a:spcAft>
              <a:buFont typeface="Arial" panose="020B0604020202020204" pitchFamily="34" charset="0"/>
              <a:buChar char="•"/>
            </a:pPr>
            <a:r>
              <a:rPr lang="en-US" dirty="0"/>
              <a:t>Do you lack the energy to be consistently productive?</a:t>
            </a:r>
          </a:p>
          <a:p>
            <a:pPr marL="571500" indent="-571500">
              <a:spcBef>
                <a:spcPts val="1200"/>
              </a:spcBef>
              <a:spcAft>
                <a:spcPts val="1200"/>
              </a:spcAft>
              <a:buFont typeface="Arial" panose="020B0604020202020204" pitchFamily="34" charset="0"/>
              <a:buChar char="•"/>
            </a:pPr>
            <a:r>
              <a:rPr lang="en-US" dirty="0"/>
              <a:t>Do you find it hard to concentrate?</a:t>
            </a:r>
          </a:p>
          <a:p>
            <a:pPr marL="571500" indent="-571500">
              <a:spcBef>
                <a:spcPts val="1200"/>
              </a:spcBef>
              <a:spcAft>
                <a:spcPts val="1200"/>
              </a:spcAft>
              <a:buFont typeface="Arial" panose="020B0604020202020204" pitchFamily="34" charset="0"/>
              <a:buChar char="•"/>
            </a:pPr>
            <a:r>
              <a:rPr lang="en-US" dirty="0"/>
              <a:t>Do you lack satisfaction from your achievements?</a:t>
            </a:r>
          </a:p>
          <a:p>
            <a:pPr marL="571500" indent="-571500">
              <a:spcBef>
                <a:spcPts val="1200"/>
              </a:spcBef>
              <a:spcAft>
                <a:spcPts val="1200"/>
              </a:spcAft>
              <a:buFont typeface="Arial" panose="020B0604020202020204" pitchFamily="34" charset="0"/>
              <a:buChar char="•"/>
            </a:pPr>
            <a:r>
              <a:rPr lang="en-US" dirty="0"/>
              <a:t>Do you feel disillusioned about your job?</a:t>
            </a:r>
          </a:p>
          <a:p>
            <a:pPr marL="571500" indent="-571500">
              <a:spcBef>
                <a:spcPts val="1200"/>
              </a:spcBef>
              <a:spcAft>
                <a:spcPts val="1200"/>
              </a:spcAft>
              <a:buFont typeface="Arial" panose="020B0604020202020204" pitchFamily="34" charset="0"/>
              <a:buChar char="•"/>
            </a:pPr>
            <a:r>
              <a:rPr lang="en-US" dirty="0"/>
              <a:t>Have your sleep habits changed?</a:t>
            </a:r>
          </a:p>
          <a:p>
            <a:pPr marL="571500" indent="-571500">
              <a:spcBef>
                <a:spcPts val="1200"/>
              </a:spcBef>
              <a:spcAft>
                <a:spcPts val="1200"/>
              </a:spcAft>
              <a:buFont typeface="Arial" panose="020B0604020202020204" pitchFamily="34" charset="0"/>
              <a:buChar char="•"/>
            </a:pPr>
            <a:r>
              <a:rPr lang="en-US" dirty="0"/>
              <a:t>Are you troubled by unexplained headaches, stomach or bowel problems, or other physical complaints?</a:t>
            </a:r>
          </a:p>
        </p:txBody>
      </p:sp>
    </p:spTree>
    <p:extLst>
      <p:ext uri="{BB962C8B-B14F-4D97-AF65-F5344CB8AC3E}">
        <p14:creationId xmlns:p14="http://schemas.microsoft.com/office/powerpoint/2010/main" val="27108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C6AE8-1B01-C746-9C1A-44EBDF460C2F}"/>
              </a:ext>
            </a:extLst>
          </p:cNvPr>
          <p:cNvSpPr/>
          <p:nvPr/>
        </p:nvSpPr>
        <p:spPr>
          <a:xfrm>
            <a:off x="0" y="5061858"/>
            <a:ext cx="24377650" cy="8654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2D00BA3-7639-FA41-9195-BD163B5EBC45}"/>
              </a:ext>
            </a:extLst>
          </p:cNvPr>
          <p:cNvSpPr/>
          <p:nvPr/>
        </p:nvSpPr>
        <p:spPr>
          <a:xfrm>
            <a:off x="0" y="5061858"/>
            <a:ext cx="24377650" cy="865414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389EA1C-F206-0143-BBC5-F21022D7B72C}"/>
              </a:ext>
            </a:extLst>
          </p:cNvPr>
          <p:cNvSpPr/>
          <p:nvPr/>
        </p:nvSpPr>
        <p:spPr>
          <a:xfrm>
            <a:off x="12188825" y="4371586"/>
            <a:ext cx="5740581" cy="93444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uadroTexto 350">
            <a:extLst>
              <a:ext uri="{FF2B5EF4-FFF2-40B4-BE49-F238E27FC236}">
                <a16:creationId xmlns:a16="http://schemas.microsoft.com/office/drawing/2014/main" id="{EB85846B-B4DD-D346-BE0C-37F878C3F360}"/>
              </a:ext>
            </a:extLst>
          </p:cNvPr>
          <p:cNvSpPr txBox="1"/>
          <p:nvPr/>
        </p:nvSpPr>
        <p:spPr>
          <a:xfrm>
            <a:off x="6776184" y="1046901"/>
            <a:ext cx="10825400" cy="1323439"/>
          </a:xfrm>
          <a:prstGeom prst="rect">
            <a:avLst/>
          </a:prstGeom>
          <a:noFill/>
        </p:spPr>
        <p:txBody>
          <a:bodyPr wrap="none" rtlCol="0">
            <a:spAutoFit/>
          </a:bodyPr>
          <a:lstStyle/>
          <a:p>
            <a:pPr algn="ctr"/>
            <a:r>
              <a:rPr lang="en-US" sz="8000" b="1" dirty="0">
                <a:solidFill>
                  <a:schemeClr val="tx2"/>
                </a:solidFill>
                <a:latin typeface="Poppins" pitchFamily="2" charset="77"/>
                <a:ea typeface="Lato Heavy" charset="0"/>
                <a:cs typeface="Poppins" pitchFamily="2" charset="77"/>
              </a:rPr>
              <a:t>Burn Out Symptoms</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2668307" y="2493800"/>
            <a:ext cx="19041035" cy="1754326"/>
          </a:xfrm>
          <a:prstGeom prst="rect">
            <a:avLst/>
          </a:prstGeom>
          <a:noFill/>
        </p:spPr>
        <p:txBody>
          <a:bodyPr wrap="square" rtlCol="0">
            <a:spAutoFit/>
          </a:bodyPr>
          <a:lstStyle/>
          <a:p>
            <a:r>
              <a:rPr lang="en-US" dirty="0"/>
              <a:t>“Burnout is a state of emotional, mental, and often physical exhaustion brought on by prolonged or repeated stress. Though it’s </a:t>
            </a:r>
            <a:r>
              <a:rPr lang="en-US" b="1" dirty="0"/>
              <a:t>most often caused by problems at work</a:t>
            </a:r>
            <a:r>
              <a:rPr lang="en-US" dirty="0"/>
              <a:t>, it can also appear in other areas of life, such as parenting, caretaking, or romantic relationships.” – Psychology Today</a:t>
            </a:r>
            <a:endParaRPr lang="en-US" dirty="0">
              <a:latin typeface="Lato" panose="020F0502020204030203" pitchFamily="34" charset="77"/>
            </a:endParaRPr>
          </a:p>
        </p:txBody>
      </p:sp>
      <p:sp>
        <p:nvSpPr>
          <p:cNvPr id="6" name="CuadroTexto 350">
            <a:extLst>
              <a:ext uri="{FF2B5EF4-FFF2-40B4-BE49-F238E27FC236}">
                <a16:creationId xmlns:a16="http://schemas.microsoft.com/office/drawing/2014/main" id="{8AD2983E-D591-E443-9BB2-4494207430EF}"/>
              </a:ext>
            </a:extLst>
          </p:cNvPr>
          <p:cNvSpPr txBox="1"/>
          <p:nvPr/>
        </p:nvSpPr>
        <p:spPr>
          <a:xfrm>
            <a:off x="1396161" y="5894268"/>
            <a:ext cx="4211898" cy="2400657"/>
          </a:xfrm>
          <a:prstGeom prst="rect">
            <a:avLst/>
          </a:prstGeom>
          <a:noFill/>
        </p:spPr>
        <p:txBody>
          <a:bodyPr wrap="square" rtlCol="0">
            <a:spAutoFit/>
          </a:bodyPr>
          <a:lstStyle/>
          <a:p>
            <a:r>
              <a:rPr lang="en-US" sz="15000" b="1" dirty="0">
                <a:solidFill>
                  <a:schemeClr val="bg1"/>
                </a:solidFill>
                <a:latin typeface="Poppins" pitchFamily="2" charset="77"/>
                <a:ea typeface="Lato Heavy" charset="0"/>
                <a:cs typeface="Poppins" pitchFamily="2" charset="77"/>
              </a:rPr>
              <a:t>01</a:t>
            </a:r>
          </a:p>
        </p:txBody>
      </p:sp>
      <p:sp>
        <p:nvSpPr>
          <p:cNvPr id="7" name="TextBox 6">
            <a:extLst>
              <a:ext uri="{FF2B5EF4-FFF2-40B4-BE49-F238E27FC236}">
                <a16:creationId xmlns:a16="http://schemas.microsoft.com/office/drawing/2014/main" id="{21AB5DBC-14DC-134F-9718-D272DCBB189C}"/>
              </a:ext>
            </a:extLst>
          </p:cNvPr>
          <p:cNvSpPr txBox="1"/>
          <p:nvPr/>
        </p:nvSpPr>
        <p:spPr>
          <a:xfrm>
            <a:off x="688499" y="9852154"/>
            <a:ext cx="4919560" cy="3745256"/>
          </a:xfrm>
          <a:prstGeom prst="rect">
            <a:avLst/>
          </a:prstGeom>
          <a:noFill/>
        </p:spPr>
        <p:txBody>
          <a:bodyPr wrap="square" rtlCol="0">
            <a:spAutoFit/>
          </a:bodyPr>
          <a:lstStyle/>
          <a:p>
            <a:pPr>
              <a:lnSpc>
                <a:spcPts val="4080"/>
              </a:lnSpc>
            </a:pPr>
            <a:r>
              <a:rPr lang="en-US" sz="3200" dirty="0">
                <a:solidFill>
                  <a:schemeClr val="bg1"/>
                </a:solidFill>
              </a:rPr>
              <a:t>You not in control of how a job is carried out, at work or at home, or asked to complete tasks that conflict with your sense of self. Lack of support to complete the work.</a:t>
            </a:r>
            <a:endPar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CuadroTexto 351">
            <a:extLst>
              <a:ext uri="{FF2B5EF4-FFF2-40B4-BE49-F238E27FC236}">
                <a16:creationId xmlns:a16="http://schemas.microsoft.com/office/drawing/2014/main" id="{B3FB0433-90AF-B34A-A542-47254409958D}"/>
              </a:ext>
            </a:extLst>
          </p:cNvPr>
          <p:cNvSpPr txBox="1"/>
          <p:nvPr/>
        </p:nvSpPr>
        <p:spPr>
          <a:xfrm>
            <a:off x="1396161" y="8844382"/>
            <a:ext cx="4211898" cy="707886"/>
          </a:xfrm>
          <a:prstGeom prst="rect">
            <a:avLst/>
          </a:prstGeom>
          <a:noFill/>
        </p:spPr>
        <p:txBody>
          <a:bodyPr wrap="square" rtlCol="0">
            <a:spAutoFit/>
          </a:bodyPr>
          <a:lstStyle/>
          <a:p>
            <a:r>
              <a:rPr lang="en-US" sz="4000" b="1" dirty="0">
                <a:solidFill>
                  <a:schemeClr val="bg1"/>
                </a:solidFill>
                <a:latin typeface="Lato" panose="020F0502020204030203" pitchFamily="34" charset="77"/>
                <a:ea typeface="Lato Light" panose="020F0502020204030203" pitchFamily="34" charset="0"/>
                <a:cs typeface="Poppins SemiBold" pitchFamily="2" charset="77"/>
              </a:rPr>
              <a:t>Cause</a:t>
            </a:r>
          </a:p>
        </p:txBody>
      </p:sp>
      <p:sp>
        <p:nvSpPr>
          <p:cNvPr id="11" name="CuadroTexto 350">
            <a:extLst>
              <a:ext uri="{FF2B5EF4-FFF2-40B4-BE49-F238E27FC236}">
                <a16:creationId xmlns:a16="http://schemas.microsoft.com/office/drawing/2014/main" id="{25629FDF-E755-BF47-9ADB-454346411CE8}"/>
              </a:ext>
            </a:extLst>
          </p:cNvPr>
          <p:cNvSpPr txBox="1"/>
          <p:nvPr/>
        </p:nvSpPr>
        <p:spPr>
          <a:xfrm>
            <a:off x="7187304" y="5894268"/>
            <a:ext cx="4211898" cy="2400657"/>
          </a:xfrm>
          <a:prstGeom prst="rect">
            <a:avLst/>
          </a:prstGeom>
          <a:noFill/>
        </p:spPr>
        <p:txBody>
          <a:bodyPr wrap="square" rtlCol="0">
            <a:spAutoFit/>
          </a:bodyPr>
          <a:lstStyle/>
          <a:p>
            <a:r>
              <a:rPr lang="en-US" sz="15000" b="1" dirty="0">
                <a:solidFill>
                  <a:schemeClr val="bg1"/>
                </a:solidFill>
                <a:latin typeface="Poppins" pitchFamily="2" charset="77"/>
                <a:ea typeface="Lato Heavy" charset="0"/>
                <a:cs typeface="Poppins" pitchFamily="2" charset="77"/>
              </a:rPr>
              <a:t>02</a:t>
            </a:r>
          </a:p>
        </p:txBody>
      </p:sp>
      <p:sp>
        <p:nvSpPr>
          <p:cNvPr id="12" name="TextBox 11">
            <a:extLst>
              <a:ext uri="{FF2B5EF4-FFF2-40B4-BE49-F238E27FC236}">
                <a16:creationId xmlns:a16="http://schemas.microsoft.com/office/drawing/2014/main" id="{67E6BB7F-CCA4-0F40-AD32-E8E1DEABA946}"/>
              </a:ext>
            </a:extLst>
          </p:cNvPr>
          <p:cNvSpPr txBox="1"/>
          <p:nvPr/>
        </p:nvSpPr>
        <p:spPr>
          <a:xfrm>
            <a:off x="7136743" y="9840977"/>
            <a:ext cx="4211898" cy="2693686"/>
          </a:xfrm>
          <a:prstGeom prst="rect">
            <a:avLst/>
          </a:prstGeom>
          <a:noFill/>
        </p:spPr>
        <p:txBody>
          <a:bodyPr wrap="square" rtlCol="0">
            <a:spAutoFit/>
          </a:bodyPr>
          <a:lstStyle/>
          <a:p>
            <a:pPr>
              <a:lnSpc>
                <a:spcPts val="4080"/>
              </a:lnSpc>
            </a:pPr>
            <a:r>
              <a:rPr lang="en-US" sz="3200" dirty="0">
                <a:solidFill>
                  <a:schemeClr val="bg1"/>
                </a:solidFill>
              </a:rPr>
              <a:t>Feeling like you can no longer do your job effectively. A sense of dread when going to work or while working.</a:t>
            </a:r>
            <a:endPar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CuadroTexto 351">
            <a:extLst>
              <a:ext uri="{FF2B5EF4-FFF2-40B4-BE49-F238E27FC236}">
                <a16:creationId xmlns:a16="http://schemas.microsoft.com/office/drawing/2014/main" id="{2177F7D8-279A-4F4A-B585-21C67CD5F91B}"/>
              </a:ext>
            </a:extLst>
          </p:cNvPr>
          <p:cNvSpPr txBox="1"/>
          <p:nvPr/>
        </p:nvSpPr>
        <p:spPr>
          <a:xfrm>
            <a:off x="7187304" y="8844382"/>
            <a:ext cx="4757046" cy="707886"/>
          </a:xfrm>
          <a:prstGeom prst="rect">
            <a:avLst/>
          </a:prstGeom>
          <a:noFill/>
        </p:spPr>
        <p:txBody>
          <a:bodyPr wrap="square" rtlCol="0">
            <a:spAutoFit/>
          </a:bodyPr>
          <a:lstStyle/>
          <a:p>
            <a:r>
              <a:rPr lang="en-US" sz="4000" b="1" dirty="0">
                <a:solidFill>
                  <a:schemeClr val="bg1"/>
                </a:solidFill>
                <a:latin typeface="Lato" panose="020F0502020204030203" pitchFamily="34" charset="77"/>
                <a:ea typeface="Lato Light" panose="020F0502020204030203" pitchFamily="34" charset="0"/>
                <a:cs typeface="Poppins SemiBold" pitchFamily="2" charset="77"/>
              </a:rPr>
              <a:t>Are You Affected?</a:t>
            </a:r>
          </a:p>
        </p:txBody>
      </p:sp>
      <p:sp>
        <p:nvSpPr>
          <p:cNvPr id="15" name="CuadroTexto 350">
            <a:extLst>
              <a:ext uri="{FF2B5EF4-FFF2-40B4-BE49-F238E27FC236}">
                <a16:creationId xmlns:a16="http://schemas.microsoft.com/office/drawing/2014/main" id="{81A9E447-F9FE-4E44-8053-2C7B322F56D5}"/>
              </a:ext>
            </a:extLst>
          </p:cNvPr>
          <p:cNvSpPr txBox="1"/>
          <p:nvPr/>
        </p:nvSpPr>
        <p:spPr>
          <a:xfrm>
            <a:off x="12978447" y="5894268"/>
            <a:ext cx="4211898" cy="2400657"/>
          </a:xfrm>
          <a:prstGeom prst="rect">
            <a:avLst/>
          </a:prstGeom>
          <a:noFill/>
        </p:spPr>
        <p:txBody>
          <a:bodyPr wrap="square" rtlCol="0">
            <a:spAutoFit/>
          </a:bodyPr>
          <a:lstStyle/>
          <a:p>
            <a:r>
              <a:rPr lang="en-US" sz="15000" b="1" dirty="0">
                <a:solidFill>
                  <a:schemeClr val="bg1"/>
                </a:solidFill>
                <a:latin typeface="Poppins" pitchFamily="2" charset="77"/>
                <a:ea typeface="Lato Heavy" charset="0"/>
                <a:cs typeface="Poppins" pitchFamily="2" charset="77"/>
              </a:rPr>
              <a:t>03</a:t>
            </a:r>
          </a:p>
        </p:txBody>
      </p:sp>
      <p:sp>
        <p:nvSpPr>
          <p:cNvPr id="16" name="TextBox 15">
            <a:extLst>
              <a:ext uri="{FF2B5EF4-FFF2-40B4-BE49-F238E27FC236}">
                <a16:creationId xmlns:a16="http://schemas.microsoft.com/office/drawing/2014/main" id="{1AB533C9-FB31-4349-A7F1-FC58E91730C0}"/>
              </a:ext>
            </a:extLst>
          </p:cNvPr>
          <p:cNvSpPr txBox="1"/>
          <p:nvPr/>
        </p:nvSpPr>
        <p:spPr>
          <a:xfrm>
            <a:off x="12978447" y="9840977"/>
            <a:ext cx="4211898" cy="3206519"/>
          </a:xfrm>
          <a:prstGeom prst="rect">
            <a:avLst/>
          </a:prstGeom>
          <a:noFill/>
        </p:spPr>
        <p:txBody>
          <a:bodyPr wrap="square" rtlCol="0">
            <a:spAutoFit/>
          </a:bodyPr>
          <a:lstStyle/>
          <a:p>
            <a:pPr>
              <a:lnSpc>
                <a:spcPts val="4080"/>
              </a:lnSpc>
            </a:pPr>
            <a:r>
              <a:rPr lang="en-US" sz="3200" dirty="0">
                <a:solidFill>
                  <a:schemeClr val="bg1"/>
                </a:solidFill>
              </a:rPr>
              <a:t>If the stress feels never-ending and comes with feelings of emptiness, apathy, and hopelessness, it may be indicative of burnout.</a:t>
            </a:r>
            <a:endPar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CuadroTexto 351">
            <a:extLst>
              <a:ext uri="{FF2B5EF4-FFF2-40B4-BE49-F238E27FC236}">
                <a16:creationId xmlns:a16="http://schemas.microsoft.com/office/drawing/2014/main" id="{3DCCBA54-04B8-E54C-AE8C-F0E2AFE36F83}"/>
              </a:ext>
            </a:extLst>
          </p:cNvPr>
          <p:cNvSpPr txBox="1"/>
          <p:nvPr/>
        </p:nvSpPr>
        <p:spPr>
          <a:xfrm>
            <a:off x="12978447" y="8844382"/>
            <a:ext cx="4211898" cy="707886"/>
          </a:xfrm>
          <a:prstGeom prst="rect">
            <a:avLst/>
          </a:prstGeom>
          <a:noFill/>
        </p:spPr>
        <p:txBody>
          <a:bodyPr wrap="square" rtlCol="0">
            <a:spAutoFit/>
          </a:bodyPr>
          <a:lstStyle/>
          <a:p>
            <a:r>
              <a:rPr lang="en-US" sz="4000" b="1" dirty="0">
                <a:solidFill>
                  <a:schemeClr val="bg1"/>
                </a:solidFill>
                <a:latin typeface="Lato" panose="020F0502020204030203" pitchFamily="34" charset="77"/>
                <a:ea typeface="Lato Light" panose="020F0502020204030203" pitchFamily="34" charset="0"/>
                <a:cs typeface="Poppins SemiBold" pitchFamily="2" charset="77"/>
              </a:rPr>
              <a:t>Is it Just Stress?</a:t>
            </a:r>
          </a:p>
        </p:txBody>
      </p:sp>
      <p:sp>
        <p:nvSpPr>
          <p:cNvPr id="19" name="CuadroTexto 350">
            <a:extLst>
              <a:ext uri="{FF2B5EF4-FFF2-40B4-BE49-F238E27FC236}">
                <a16:creationId xmlns:a16="http://schemas.microsoft.com/office/drawing/2014/main" id="{71A007E5-B56E-E449-9717-4557072E3F2F}"/>
              </a:ext>
            </a:extLst>
          </p:cNvPr>
          <p:cNvSpPr txBox="1"/>
          <p:nvPr/>
        </p:nvSpPr>
        <p:spPr>
          <a:xfrm>
            <a:off x="18769590" y="5894268"/>
            <a:ext cx="4211898" cy="2400657"/>
          </a:xfrm>
          <a:prstGeom prst="rect">
            <a:avLst/>
          </a:prstGeom>
          <a:noFill/>
        </p:spPr>
        <p:txBody>
          <a:bodyPr wrap="square" rtlCol="0">
            <a:spAutoFit/>
          </a:bodyPr>
          <a:lstStyle/>
          <a:p>
            <a:r>
              <a:rPr lang="en-US" sz="15000" b="1" dirty="0">
                <a:solidFill>
                  <a:schemeClr val="bg1"/>
                </a:solidFill>
                <a:latin typeface="Poppins" pitchFamily="2" charset="77"/>
                <a:ea typeface="Lato Heavy" charset="0"/>
                <a:cs typeface="Poppins" pitchFamily="2" charset="77"/>
              </a:rPr>
              <a:t>04</a:t>
            </a:r>
          </a:p>
        </p:txBody>
      </p:sp>
      <p:sp>
        <p:nvSpPr>
          <p:cNvPr id="20" name="TextBox 19">
            <a:extLst>
              <a:ext uri="{FF2B5EF4-FFF2-40B4-BE49-F238E27FC236}">
                <a16:creationId xmlns:a16="http://schemas.microsoft.com/office/drawing/2014/main" id="{9E4ED485-D6C6-E74A-AE3D-23023EBE7591}"/>
              </a:ext>
            </a:extLst>
          </p:cNvPr>
          <p:cNvSpPr txBox="1"/>
          <p:nvPr/>
        </p:nvSpPr>
        <p:spPr>
          <a:xfrm>
            <a:off x="18769590" y="9840977"/>
            <a:ext cx="4767876" cy="2167901"/>
          </a:xfrm>
          <a:prstGeom prst="rect">
            <a:avLst/>
          </a:prstGeom>
          <a:noFill/>
        </p:spPr>
        <p:txBody>
          <a:bodyPr wrap="square" rtlCol="0">
            <a:spAutoFit/>
          </a:bodyPr>
          <a:lstStyle/>
          <a:p>
            <a:pPr>
              <a:lnSpc>
                <a:spcPts val="4080"/>
              </a:lnSpc>
            </a:pPr>
            <a:r>
              <a:rPr lang="en-US" sz="3200" dirty="0">
                <a:solidFill>
                  <a:schemeClr val="bg1"/>
                </a:solidFill>
              </a:rPr>
              <a:t>You may notice dwindling compassion toward those in your care or lose hope in your ability to care.</a:t>
            </a:r>
            <a:endPar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CuadroTexto 351">
            <a:extLst>
              <a:ext uri="{FF2B5EF4-FFF2-40B4-BE49-F238E27FC236}">
                <a16:creationId xmlns:a16="http://schemas.microsoft.com/office/drawing/2014/main" id="{47FEF3EF-6411-324A-AECA-445910958553}"/>
              </a:ext>
            </a:extLst>
          </p:cNvPr>
          <p:cNvSpPr txBox="1"/>
          <p:nvPr/>
        </p:nvSpPr>
        <p:spPr>
          <a:xfrm>
            <a:off x="18769590" y="8844382"/>
            <a:ext cx="4211898" cy="707886"/>
          </a:xfrm>
          <a:prstGeom prst="rect">
            <a:avLst/>
          </a:prstGeom>
          <a:noFill/>
        </p:spPr>
        <p:txBody>
          <a:bodyPr wrap="square" rtlCol="0">
            <a:spAutoFit/>
          </a:bodyPr>
          <a:lstStyle/>
          <a:p>
            <a:r>
              <a:rPr lang="en-US" sz="4000" b="1" dirty="0">
                <a:solidFill>
                  <a:schemeClr val="bg1"/>
                </a:solidFill>
                <a:latin typeface="Lato" panose="020F0502020204030203" pitchFamily="34" charset="77"/>
                <a:ea typeface="Lato Light" panose="020F0502020204030203" pitchFamily="34" charset="0"/>
                <a:cs typeface="Poppins SemiBold" pitchFamily="2" charset="77"/>
              </a:rPr>
              <a:t>Lack Empathy</a:t>
            </a:r>
          </a:p>
        </p:txBody>
      </p:sp>
    </p:spTree>
    <p:extLst>
      <p:ext uri="{BB962C8B-B14F-4D97-AF65-F5344CB8AC3E}">
        <p14:creationId xmlns:p14="http://schemas.microsoft.com/office/powerpoint/2010/main" val="73969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EF2269-A8F6-5545-816B-9CEC109EB04C}"/>
              </a:ext>
            </a:extLst>
          </p:cNvPr>
          <p:cNvGrpSpPr/>
          <p:nvPr/>
        </p:nvGrpSpPr>
        <p:grpSpPr>
          <a:xfrm>
            <a:off x="1475612" y="2686051"/>
            <a:ext cx="7133683" cy="5795940"/>
            <a:chOff x="1475612" y="2358866"/>
            <a:chExt cx="7133683" cy="5454428"/>
          </a:xfrm>
        </p:grpSpPr>
        <p:sp>
          <p:nvSpPr>
            <p:cNvPr id="44" name="CuadroTexto 350">
              <a:extLst>
                <a:ext uri="{FF2B5EF4-FFF2-40B4-BE49-F238E27FC236}">
                  <a16:creationId xmlns:a16="http://schemas.microsoft.com/office/drawing/2014/main" id="{EB85846B-B4DD-D346-BE0C-37F878C3F360}"/>
                </a:ext>
              </a:extLst>
            </p:cNvPr>
            <p:cNvSpPr txBox="1"/>
            <p:nvPr/>
          </p:nvSpPr>
          <p:spPr>
            <a:xfrm>
              <a:off x="1475612" y="2358866"/>
              <a:ext cx="3922869" cy="1245458"/>
            </a:xfrm>
            <a:prstGeom prst="rect">
              <a:avLst/>
            </a:prstGeom>
            <a:noFill/>
          </p:spPr>
          <p:txBody>
            <a:bodyPr wrap="none" rtlCol="0">
              <a:spAutoFit/>
            </a:bodyPr>
            <a:lstStyle/>
            <a:p>
              <a:r>
                <a:rPr lang="en-US" sz="8000" b="1" dirty="0">
                  <a:solidFill>
                    <a:schemeClr val="tx2"/>
                  </a:solidFill>
                  <a:latin typeface="Poppins" pitchFamily="2" charset="77"/>
                  <a:ea typeface="Lato Heavy" charset="0"/>
                  <a:cs typeface="Poppins" pitchFamily="2" charset="77"/>
                </a:rPr>
                <a:t>Shame</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475612" y="4076917"/>
              <a:ext cx="7133683" cy="3736377"/>
            </a:xfrm>
            <a:prstGeom prst="rect">
              <a:avLst/>
            </a:prstGeom>
            <a:noFill/>
          </p:spPr>
          <p:txBody>
            <a:bodyPr wrap="square" rtlCol="0">
              <a:spAutoFit/>
            </a:bodyPr>
            <a:lstStyle/>
            <a:p>
              <a:r>
                <a:rPr lang="en-US" dirty="0"/>
                <a:t>“When a more systemic, big-picture view of the causes of burnout is missing, we are made to feel personally responsible for our condition, and often feel ashamed, as though we have failed at a personal level.”</a:t>
              </a: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5" name="Rectangle 4">
            <a:extLst>
              <a:ext uri="{FF2B5EF4-FFF2-40B4-BE49-F238E27FC236}">
                <a16:creationId xmlns:a16="http://schemas.microsoft.com/office/drawing/2014/main" id="{E36BDFB7-8738-E643-A34C-62A8D03E672C}"/>
              </a:ext>
            </a:extLst>
          </p:cNvPr>
          <p:cNvSpPr/>
          <p:nvPr/>
        </p:nvSpPr>
        <p:spPr>
          <a:xfrm>
            <a:off x="9887512" y="1240262"/>
            <a:ext cx="4602625" cy="3745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06DBC96-713E-ED40-93CF-934D2B559309}"/>
              </a:ext>
            </a:extLst>
          </p:cNvPr>
          <p:cNvSpPr/>
          <p:nvPr/>
        </p:nvSpPr>
        <p:spPr>
          <a:xfrm>
            <a:off x="9887512" y="4985421"/>
            <a:ext cx="4602625" cy="3745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642A3DA-1C58-3941-89BC-331C2E7594AF}"/>
              </a:ext>
            </a:extLst>
          </p:cNvPr>
          <p:cNvSpPr/>
          <p:nvPr/>
        </p:nvSpPr>
        <p:spPr>
          <a:xfrm>
            <a:off x="9887512" y="8730579"/>
            <a:ext cx="4602625" cy="374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351">
            <a:extLst>
              <a:ext uri="{FF2B5EF4-FFF2-40B4-BE49-F238E27FC236}">
                <a16:creationId xmlns:a16="http://schemas.microsoft.com/office/drawing/2014/main" id="{54591C6E-E2D0-4941-BE16-2D716E04D987}"/>
              </a:ext>
            </a:extLst>
          </p:cNvPr>
          <p:cNvSpPr txBox="1"/>
          <p:nvPr/>
        </p:nvSpPr>
        <p:spPr>
          <a:xfrm>
            <a:off x="10082875" y="3626555"/>
            <a:ext cx="4211898" cy="1323439"/>
          </a:xfrm>
          <a:prstGeom prst="rect">
            <a:avLst/>
          </a:prstGeom>
          <a:noFill/>
        </p:spPr>
        <p:txBody>
          <a:bodyPr wrap="square" rtlCol="0">
            <a:spAutoFit/>
          </a:bodyPr>
          <a:lstStyle/>
          <a:p>
            <a:pPr algn="ctr"/>
            <a:r>
              <a:rPr lang="en-US" sz="4000" b="1" dirty="0">
                <a:solidFill>
                  <a:schemeClr val="bg1"/>
                </a:solidFill>
                <a:latin typeface="Poppins SemiBold" pitchFamily="2" charset="77"/>
                <a:ea typeface="Lato Light" panose="020F0502020204030203" pitchFamily="34" charset="0"/>
                <a:cs typeface="Poppins SemiBold" pitchFamily="2" charset="77"/>
              </a:rPr>
              <a:t>Negative self-talk</a:t>
            </a:r>
          </a:p>
        </p:txBody>
      </p:sp>
      <p:sp>
        <p:nvSpPr>
          <p:cNvPr id="10" name="CuadroTexto 351">
            <a:extLst>
              <a:ext uri="{FF2B5EF4-FFF2-40B4-BE49-F238E27FC236}">
                <a16:creationId xmlns:a16="http://schemas.microsoft.com/office/drawing/2014/main" id="{9AE44255-955C-6B42-9850-2D184877B171}"/>
              </a:ext>
            </a:extLst>
          </p:cNvPr>
          <p:cNvSpPr txBox="1"/>
          <p:nvPr/>
        </p:nvSpPr>
        <p:spPr>
          <a:xfrm>
            <a:off x="10082875" y="11062619"/>
            <a:ext cx="4211898" cy="1323439"/>
          </a:xfrm>
          <a:prstGeom prst="rect">
            <a:avLst/>
          </a:prstGeom>
          <a:noFill/>
        </p:spPr>
        <p:txBody>
          <a:bodyPr wrap="square" rtlCol="0">
            <a:spAutoFit/>
          </a:bodyPr>
          <a:lstStyle/>
          <a:p>
            <a:pPr algn="ctr"/>
            <a:r>
              <a:rPr lang="en-US" sz="4000" b="1" dirty="0">
                <a:solidFill>
                  <a:schemeClr val="bg1"/>
                </a:solidFill>
                <a:latin typeface="Poppins SemiBold" pitchFamily="2" charset="77"/>
                <a:ea typeface="Lato Light" panose="020F0502020204030203" pitchFamily="34" charset="0"/>
                <a:cs typeface="Poppins SemiBold" pitchFamily="2" charset="77"/>
              </a:rPr>
              <a:t>Loss of self-respect</a:t>
            </a:r>
          </a:p>
        </p:txBody>
      </p:sp>
      <p:sp>
        <p:nvSpPr>
          <p:cNvPr id="18" name="CuadroTexto 351">
            <a:extLst>
              <a:ext uri="{FF2B5EF4-FFF2-40B4-BE49-F238E27FC236}">
                <a16:creationId xmlns:a16="http://schemas.microsoft.com/office/drawing/2014/main" id="{3A5FA5BF-A3C8-F34A-BA50-BC1DF43A9AF1}"/>
              </a:ext>
            </a:extLst>
          </p:cNvPr>
          <p:cNvSpPr txBox="1"/>
          <p:nvPr/>
        </p:nvSpPr>
        <p:spPr>
          <a:xfrm>
            <a:off x="10082875" y="7420872"/>
            <a:ext cx="4211898" cy="1323439"/>
          </a:xfrm>
          <a:prstGeom prst="rect">
            <a:avLst/>
          </a:prstGeom>
          <a:noFill/>
        </p:spPr>
        <p:txBody>
          <a:bodyPr wrap="square" rtlCol="0">
            <a:spAutoFit/>
          </a:bodyPr>
          <a:lstStyle/>
          <a:p>
            <a:pPr algn="ctr"/>
            <a:r>
              <a:rPr lang="en-US" sz="4000" b="1" dirty="0">
                <a:solidFill>
                  <a:schemeClr val="bg1"/>
                </a:solidFill>
                <a:latin typeface="Poppins SemiBold" pitchFamily="2" charset="77"/>
                <a:ea typeface="Lato Light" panose="020F0502020204030203" pitchFamily="34" charset="0"/>
                <a:cs typeface="Poppins SemiBold" pitchFamily="2" charset="77"/>
              </a:rPr>
              <a:t>Loss of confidence</a:t>
            </a:r>
          </a:p>
        </p:txBody>
      </p:sp>
      <p:sp>
        <p:nvSpPr>
          <p:cNvPr id="22" name="CuadroTexto 351">
            <a:extLst>
              <a:ext uri="{FF2B5EF4-FFF2-40B4-BE49-F238E27FC236}">
                <a16:creationId xmlns:a16="http://schemas.microsoft.com/office/drawing/2014/main" id="{3E1B5B8E-C845-D040-A879-02828A21052B}"/>
              </a:ext>
            </a:extLst>
          </p:cNvPr>
          <p:cNvSpPr txBox="1"/>
          <p:nvPr/>
        </p:nvSpPr>
        <p:spPr>
          <a:xfrm>
            <a:off x="15447780" y="8246463"/>
            <a:ext cx="6496614" cy="3170099"/>
          </a:xfrm>
          <a:prstGeom prst="rect">
            <a:avLst/>
          </a:prstGeom>
          <a:noFill/>
        </p:spPr>
        <p:txBody>
          <a:bodyPr wrap="square" rtlCol="0">
            <a:spAutoFit/>
          </a:bodyPr>
          <a:lstStyle/>
          <a:p>
            <a:r>
              <a:rPr lang="en-US" sz="4000" b="1" dirty="0">
                <a:solidFill>
                  <a:schemeClr val="tx2"/>
                </a:solidFill>
                <a:latin typeface="Poppins SemiBold" pitchFamily="2" charset="77"/>
                <a:ea typeface="Lato Light" panose="020F0502020204030203" pitchFamily="34" charset="0"/>
                <a:cs typeface="Poppins SemiBold" pitchFamily="2" charset="77"/>
              </a:rPr>
              <a:t>Everyone else seems to be handling the workload fine. </a:t>
            </a:r>
          </a:p>
          <a:p>
            <a:endParaRPr lang="en-US" sz="4000" b="1" dirty="0">
              <a:solidFill>
                <a:schemeClr val="tx2"/>
              </a:solidFill>
              <a:latin typeface="Poppins SemiBold" pitchFamily="2" charset="77"/>
              <a:ea typeface="Lato Light" panose="020F0502020204030203" pitchFamily="34" charset="0"/>
              <a:cs typeface="Poppins SemiBold" pitchFamily="2" charset="77"/>
            </a:endParaRPr>
          </a:p>
          <a:p>
            <a:r>
              <a:rPr lang="en-US" sz="4000" b="1" dirty="0">
                <a:solidFill>
                  <a:schemeClr val="tx2"/>
                </a:solidFill>
                <a:latin typeface="Poppins SemiBold" pitchFamily="2" charset="77"/>
                <a:ea typeface="Lato Light" panose="020F0502020204030203" pitchFamily="34" charset="0"/>
                <a:cs typeface="Poppins SemiBold" pitchFamily="2" charset="77"/>
              </a:rPr>
              <a:t>Why can’t I?</a:t>
            </a:r>
          </a:p>
        </p:txBody>
      </p:sp>
      <p:pic>
        <p:nvPicPr>
          <p:cNvPr id="21" name="Picture 20" descr="A picture containing text, indoor, person, wall&#10;&#10;Description automatically generated">
            <a:extLst>
              <a:ext uri="{FF2B5EF4-FFF2-40B4-BE49-F238E27FC236}">
                <a16:creationId xmlns:a16="http://schemas.microsoft.com/office/drawing/2014/main" id="{1F806A6B-2A4B-0841-BD81-CC88CD8A77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490134" y="1226530"/>
            <a:ext cx="9282377" cy="6194342"/>
          </a:xfrm>
          <a:prstGeom prst="rect">
            <a:avLst/>
          </a:prstGeom>
        </p:spPr>
      </p:pic>
      <p:pic>
        <p:nvPicPr>
          <p:cNvPr id="24" name="Graphic 23" descr="Chat bubble with solid fill">
            <a:extLst>
              <a:ext uri="{FF2B5EF4-FFF2-40B4-BE49-F238E27FC236}">
                <a16:creationId xmlns:a16="http://schemas.microsoft.com/office/drawing/2014/main" id="{EED9B209-1276-FE46-8A4C-DAA21D5545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15992" y="2039484"/>
            <a:ext cx="1323438" cy="1323438"/>
          </a:xfrm>
          <a:prstGeom prst="rect">
            <a:avLst/>
          </a:prstGeom>
        </p:spPr>
      </p:pic>
      <p:pic>
        <p:nvPicPr>
          <p:cNvPr id="26" name="Graphic 25" descr="Reflection with solid fill">
            <a:extLst>
              <a:ext uri="{FF2B5EF4-FFF2-40B4-BE49-F238E27FC236}">
                <a16:creationId xmlns:a16="http://schemas.microsoft.com/office/drawing/2014/main" id="{D96B2A23-A88D-D443-B11E-FA98B23B4D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98329" y="9242245"/>
            <a:ext cx="1558763" cy="1558763"/>
          </a:xfrm>
          <a:prstGeom prst="rect">
            <a:avLst/>
          </a:prstGeom>
        </p:spPr>
      </p:pic>
      <p:pic>
        <p:nvPicPr>
          <p:cNvPr id="28" name="Graphic 27" descr="Selfie with solid fill">
            <a:extLst>
              <a:ext uri="{FF2B5EF4-FFF2-40B4-BE49-F238E27FC236}">
                <a16:creationId xmlns:a16="http://schemas.microsoft.com/office/drawing/2014/main" id="{FBEF01AC-9B05-8B42-879E-C6B429F5A0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15992" y="5736821"/>
            <a:ext cx="1323438" cy="1323438"/>
          </a:xfrm>
          <a:prstGeom prst="rect">
            <a:avLst/>
          </a:prstGeom>
        </p:spPr>
      </p:pic>
      <p:pic>
        <p:nvPicPr>
          <p:cNvPr id="30" name="Graphic 29" descr="Circles with arrows with solid fill">
            <a:extLst>
              <a:ext uri="{FF2B5EF4-FFF2-40B4-BE49-F238E27FC236}">
                <a16:creationId xmlns:a16="http://schemas.microsoft.com/office/drawing/2014/main" id="{C5A285A8-DC20-A146-BFB0-216DC37D09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28166" y="8301846"/>
            <a:ext cx="4602625" cy="4602625"/>
          </a:xfrm>
          <a:prstGeom prst="rect">
            <a:avLst/>
          </a:prstGeom>
        </p:spPr>
      </p:pic>
      <p:sp>
        <p:nvSpPr>
          <p:cNvPr id="33" name="TextBox 32">
            <a:extLst>
              <a:ext uri="{FF2B5EF4-FFF2-40B4-BE49-F238E27FC236}">
                <a16:creationId xmlns:a16="http://schemas.microsoft.com/office/drawing/2014/main" id="{1F463BC8-9FDD-5042-8945-BF89CB4D7C1E}"/>
              </a:ext>
            </a:extLst>
          </p:cNvPr>
          <p:cNvSpPr txBox="1"/>
          <p:nvPr/>
        </p:nvSpPr>
        <p:spPr>
          <a:xfrm>
            <a:off x="1475612" y="12950038"/>
            <a:ext cx="4153663" cy="338554"/>
          </a:xfrm>
          <a:prstGeom prst="rect">
            <a:avLst/>
          </a:prstGeom>
          <a:noFill/>
        </p:spPr>
        <p:txBody>
          <a:bodyPr wrap="square" rtlCol="0">
            <a:spAutoFit/>
          </a:bodyPr>
          <a:lstStyle/>
          <a:p>
            <a:r>
              <a:rPr lang="en-US" sz="1600" dirty="0">
                <a:hlinkClick r:id="rId12"/>
              </a:rPr>
              <a:t>Burnout Paradox, March 2022, Gary </a:t>
            </a:r>
            <a:r>
              <a:rPr lang="en-US" sz="1600" dirty="0" err="1">
                <a:hlinkClick r:id="rId12"/>
              </a:rPr>
              <a:t>Drevitch</a:t>
            </a:r>
            <a:endParaRPr lang="en-US" sz="1600" dirty="0"/>
          </a:p>
        </p:txBody>
      </p:sp>
    </p:spTree>
    <p:extLst>
      <p:ext uri="{BB962C8B-B14F-4D97-AF65-F5344CB8AC3E}">
        <p14:creationId xmlns:p14="http://schemas.microsoft.com/office/powerpoint/2010/main" val="30859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0D105-F470-034F-A3AA-783C1ADA84CF}"/>
              </a:ext>
            </a:extLst>
          </p:cNvPr>
          <p:cNvSpPr/>
          <p:nvPr/>
        </p:nvSpPr>
        <p:spPr>
          <a:xfrm>
            <a:off x="1289050" y="1208314"/>
            <a:ext cx="10318388" cy="56496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284854C-423B-9C47-9FA9-0A32B8BA1526}"/>
              </a:ext>
            </a:extLst>
          </p:cNvPr>
          <p:cNvSpPr/>
          <p:nvPr/>
        </p:nvSpPr>
        <p:spPr>
          <a:xfrm>
            <a:off x="17348019" y="1208314"/>
            <a:ext cx="5740581" cy="5649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C5DDCA7-2298-C34D-8E36-84D16B679D2D}"/>
              </a:ext>
            </a:extLst>
          </p:cNvPr>
          <p:cNvSpPr/>
          <p:nvPr/>
        </p:nvSpPr>
        <p:spPr>
          <a:xfrm>
            <a:off x="17348019" y="6858000"/>
            <a:ext cx="5740581" cy="56496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3977D7D-5881-E44B-90CB-09204925BEA6}"/>
              </a:ext>
            </a:extLst>
          </p:cNvPr>
          <p:cNvSpPr/>
          <p:nvPr/>
        </p:nvSpPr>
        <p:spPr>
          <a:xfrm>
            <a:off x="11607438" y="1208314"/>
            <a:ext cx="5740581" cy="5649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B32E240-7F24-AE47-A1BE-4E0A73E4ABA8}"/>
              </a:ext>
            </a:extLst>
          </p:cNvPr>
          <p:cNvSpPr/>
          <p:nvPr/>
        </p:nvSpPr>
        <p:spPr>
          <a:xfrm>
            <a:off x="11607438" y="6858000"/>
            <a:ext cx="5740581" cy="56496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4495E80D-0B61-E948-82A9-85EB974A3890}"/>
              </a:ext>
            </a:extLst>
          </p:cNvPr>
          <p:cNvGrpSpPr/>
          <p:nvPr/>
        </p:nvGrpSpPr>
        <p:grpSpPr>
          <a:xfrm>
            <a:off x="1006475" y="1672573"/>
            <a:ext cx="9636034" cy="4693777"/>
            <a:chOff x="2522331" y="3986158"/>
            <a:chExt cx="7106810" cy="2748482"/>
          </a:xfrm>
        </p:grpSpPr>
        <p:sp>
          <p:nvSpPr>
            <p:cNvPr id="9" name="CuadroTexto 350">
              <a:extLst>
                <a:ext uri="{FF2B5EF4-FFF2-40B4-BE49-F238E27FC236}">
                  <a16:creationId xmlns:a16="http://schemas.microsoft.com/office/drawing/2014/main" id="{8461AC52-3CFF-5548-B1DF-BE407BC938D8}"/>
                </a:ext>
              </a:extLst>
            </p:cNvPr>
            <p:cNvSpPr txBox="1"/>
            <p:nvPr/>
          </p:nvSpPr>
          <p:spPr>
            <a:xfrm>
              <a:off x="2522331" y="3986158"/>
              <a:ext cx="7106810" cy="1495836"/>
            </a:xfrm>
            <a:prstGeom prst="rect">
              <a:avLst/>
            </a:prstGeom>
            <a:noFill/>
          </p:spPr>
          <p:txBody>
            <a:bodyPr wrap="square" rtlCol="0">
              <a:spAutoFit/>
            </a:bodyPr>
            <a:lstStyle/>
            <a:p>
              <a:pPr algn="r"/>
              <a:r>
                <a:rPr lang="en-US" sz="8000" b="1" dirty="0">
                  <a:solidFill>
                    <a:schemeClr val="tx2"/>
                  </a:solidFill>
                  <a:latin typeface="Poppins" pitchFamily="2" charset="77"/>
                  <a:ea typeface="Lato Heavy" charset="0"/>
                  <a:cs typeface="Poppins" pitchFamily="2" charset="77"/>
                </a:rPr>
                <a:t>50% Experience Burnout Once</a:t>
              </a:r>
            </a:p>
          </p:txBody>
        </p:sp>
        <p:sp>
          <p:nvSpPr>
            <p:cNvPr id="10" name="CuadroTexto 351">
              <a:extLst>
                <a:ext uri="{FF2B5EF4-FFF2-40B4-BE49-F238E27FC236}">
                  <a16:creationId xmlns:a16="http://schemas.microsoft.com/office/drawing/2014/main" id="{E80BD90C-030A-0A41-9CB3-8DFF99D99C20}"/>
                </a:ext>
              </a:extLst>
            </p:cNvPr>
            <p:cNvSpPr txBox="1"/>
            <p:nvPr/>
          </p:nvSpPr>
          <p:spPr>
            <a:xfrm>
              <a:off x="3006080" y="5599246"/>
              <a:ext cx="6623061" cy="1135394"/>
            </a:xfrm>
            <a:prstGeom prst="rect">
              <a:avLst/>
            </a:prstGeom>
            <a:noFill/>
          </p:spPr>
          <p:txBody>
            <a:bodyPr wrap="square" rtlCol="0">
              <a:spAutoFit/>
            </a:bodyPr>
            <a:lstStyle/>
            <a:p>
              <a:pPr algn="r"/>
              <a:r>
                <a:rPr lang="en-US" sz="4000" dirty="0"/>
                <a:t>A survey of 7,500 full-time employees by Gallup established the top five reasons for burnout.</a:t>
              </a:r>
              <a:endParaRPr lang="en-US" sz="40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3" name="Gráfico 22">
            <a:extLst>
              <a:ext uri="{FF2B5EF4-FFF2-40B4-BE49-F238E27FC236}">
                <a16:creationId xmlns:a16="http://schemas.microsoft.com/office/drawing/2014/main" id="{A7E4C6C3-3630-0E45-AF33-4BCEB22CCD17}"/>
              </a:ext>
            </a:extLst>
          </p:cNvPr>
          <p:cNvGrpSpPr/>
          <p:nvPr/>
        </p:nvGrpSpPr>
        <p:grpSpPr>
          <a:xfrm>
            <a:off x="19664680" y="2891642"/>
            <a:ext cx="1107258" cy="1107258"/>
            <a:chOff x="8610000" y="1514163"/>
            <a:chExt cx="597977" cy="597977"/>
          </a:xfrm>
          <a:solidFill>
            <a:schemeClr val="bg1"/>
          </a:solidFill>
        </p:grpSpPr>
        <p:sp>
          <p:nvSpPr>
            <p:cNvPr id="14" name="Forma libre 340">
              <a:extLst>
                <a:ext uri="{FF2B5EF4-FFF2-40B4-BE49-F238E27FC236}">
                  <a16:creationId xmlns:a16="http://schemas.microsoft.com/office/drawing/2014/main" id="{CB54F750-0FB2-7F46-9859-65EA3455A150}"/>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5" name="Forma libre 341">
              <a:extLst>
                <a:ext uri="{FF2B5EF4-FFF2-40B4-BE49-F238E27FC236}">
                  <a16:creationId xmlns:a16="http://schemas.microsoft.com/office/drawing/2014/main" id="{E7CD4214-4FE8-704C-9615-207EF71D8201}"/>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a:p>
          </p:txBody>
        </p:sp>
        <p:sp>
          <p:nvSpPr>
            <p:cNvPr id="16" name="Forma libre 342">
              <a:extLst>
                <a:ext uri="{FF2B5EF4-FFF2-40B4-BE49-F238E27FC236}">
                  <a16:creationId xmlns:a16="http://schemas.microsoft.com/office/drawing/2014/main" id="{24EC8351-A86F-1647-87C5-24B888B58D62}"/>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7" name="Forma libre 343">
              <a:extLst>
                <a:ext uri="{FF2B5EF4-FFF2-40B4-BE49-F238E27FC236}">
                  <a16:creationId xmlns:a16="http://schemas.microsoft.com/office/drawing/2014/main" id="{DF3EEC0D-097D-E54C-A512-D4935D2F60B6}"/>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a:p>
          </p:txBody>
        </p:sp>
        <p:sp>
          <p:nvSpPr>
            <p:cNvPr id="18" name="Forma libre 344">
              <a:extLst>
                <a:ext uri="{FF2B5EF4-FFF2-40B4-BE49-F238E27FC236}">
                  <a16:creationId xmlns:a16="http://schemas.microsoft.com/office/drawing/2014/main" id="{8B66D02B-61BD-E443-82F6-015A824056BF}"/>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19" name="Forma libre 345">
              <a:extLst>
                <a:ext uri="{FF2B5EF4-FFF2-40B4-BE49-F238E27FC236}">
                  <a16:creationId xmlns:a16="http://schemas.microsoft.com/office/drawing/2014/main" id="{A97644DC-6F1F-224D-94CC-D1B958B6D9D8}"/>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a:p>
          </p:txBody>
        </p:sp>
        <p:sp>
          <p:nvSpPr>
            <p:cNvPr id="20" name="Forma libre 346">
              <a:extLst>
                <a:ext uri="{FF2B5EF4-FFF2-40B4-BE49-F238E27FC236}">
                  <a16:creationId xmlns:a16="http://schemas.microsoft.com/office/drawing/2014/main" id="{5FD1794C-517F-DC4D-84DB-BA183AA02D33}"/>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a:p>
          </p:txBody>
        </p:sp>
      </p:grpSp>
      <p:sp>
        <p:nvSpPr>
          <p:cNvPr id="25" name="CuadroTexto 351">
            <a:extLst>
              <a:ext uri="{FF2B5EF4-FFF2-40B4-BE49-F238E27FC236}">
                <a16:creationId xmlns:a16="http://schemas.microsoft.com/office/drawing/2014/main" id="{B9880880-9B4A-F34E-ABAD-A6E9DC3779BF}"/>
              </a:ext>
            </a:extLst>
          </p:cNvPr>
          <p:cNvSpPr txBox="1"/>
          <p:nvPr/>
        </p:nvSpPr>
        <p:spPr>
          <a:xfrm>
            <a:off x="11890013" y="4512321"/>
            <a:ext cx="5058228" cy="1938992"/>
          </a:xfrm>
          <a:prstGeom prst="rect">
            <a:avLst/>
          </a:prstGeom>
          <a:noFill/>
        </p:spPr>
        <p:txBody>
          <a:bodyPr wrap="square" rtlCol="0">
            <a:spAutoFit/>
          </a:bodyPr>
          <a:lstStyle/>
          <a:p>
            <a:pPr algn="ctr"/>
            <a:r>
              <a:rPr lang="en-US" sz="4000" dirty="0">
                <a:solidFill>
                  <a:schemeClr val="bg1"/>
                </a:solidFill>
              </a:rPr>
              <a:t>Lack of communication and support from their manager</a:t>
            </a:r>
            <a:endParaRPr lang="en-US" sz="4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26" name="CuadroTexto 351">
            <a:extLst>
              <a:ext uri="{FF2B5EF4-FFF2-40B4-BE49-F238E27FC236}">
                <a16:creationId xmlns:a16="http://schemas.microsoft.com/office/drawing/2014/main" id="{7ADB064C-2EB8-F742-8CBC-28AE885B41B6}"/>
              </a:ext>
            </a:extLst>
          </p:cNvPr>
          <p:cNvSpPr txBox="1"/>
          <p:nvPr/>
        </p:nvSpPr>
        <p:spPr>
          <a:xfrm>
            <a:off x="18091887" y="4512321"/>
            <a:ext cx="4211898" cy="707886"/>
          </a:xfrm>
          <a:prstGeom prst="rect">
            <a:avLst/>
          </a:prstGeom>
          <a:noFill/>
        </p:spPr>
        <p:txBody>
          <a:bodyPr wrap="square" rtlCol="0">
            <a:spAutoFit/>
          </a:bodyPr>
          <a:lstStyle/>
          <a:p>
            <a:pPr algn="ctr"/>
            <a:r>
              <a:rPr lang="en-US" sz="4000" dirty="0">
                <a:solidFill>
                  <a:schemeClr val="bg1"/>
                </a:solidFill>
                <a:ea typeface="Lato Light" panose="020F0502020204030203" pitchFamily="34" charset="0"/>
                <a:cs typeface="Poppins SemiBold" pitchFamily="2" charset="77"/>
              </a:rPr>
              <a:t>Lack of role clarity</a:t>
            </a:r>
          </a:p>
        </p:txBody>
      </p:sp>
      <p:sp>
        <p:nvSpPr>
          <p:cNvPr id="27" name="CuadroTexto 351">
            <a:extLst>
              <a:ext uri="{FF2B5EF4-FFF2-40B4-BE49-F238E27FC236}">
                <a16:creationId xmlns:a16="http://schemas.microsoft.com/office/drawing/2014/main" id="{342C4D37-EF9E-1643-BF94-5AE98C89ABC0}"/>
              </a:ext>
            </a:extLst>
          </p:cNvPr>
          <p:cNvSpPr txBox="1"/>
          <p:nvPr/>
        </p:nvSpPr>
        <p:spPr>
          <a:xfrm>
            <a:off x="12351306" y="10162007"/>
            <a:ext cx="4211898" cy="1323439"/>
          </a:xfrm>
          <a:prstGeom prst="rect">
            <a:avLst/>
          </a:prstGeom>
          <a:noFill/>
        </p:spPr>
        <p:txBody>
          <a:bodyPr wrap="square" rtlCol="0">
            <a:spAutoFit/>
          </a:bodyPr>
          <a:lstStyle/>
          <a:p>
            <a:pPr algn="ctr"/>
            <a:r>
              <a:rPr lang="en-US" sz="4000" dirty="0">
                <a:solidFill>
                  <a:schemeClr val="bg1"/>
                </a:solidFill>
                <a:ea typeface="Lato Light" panose="020F0502020204030203" pitchFamily="34" charset="0"/>
                <a:cs typeface="Poppins SemiBold" pitchFamily="2" charset="77"/>
              </a:rPr>
              <a:t>Unfair treatment at work</a:t>
            </a:r>
          </a:p>
        </p:txBody>
      </p:sp>
      <p:sp>
        <p:nvSpPr>
          <p:cNvPr id="28" name="CuadroTexto 351">
            <a:extLst>
              <a:ext uri="{FF2B5EF4-FFF2-40B4-BE49-F238E27FC236}">
                <a16:creationId xmlns:a16="http://schemas.microsoft.com/office/drawing/2014/main" id="{B91CBE7E-E535-B441-B0B6-2CA845829F1F}"/>
              </a:ext>
            </a:extLst>
          </p:cNvPr>
          <p:cNvSpPr txBox="1"/>
          <p:nvPr/>
        </p:nvSpPr>
        <p:spPr>
          <a:xfrm>
            <a:off x="18019333" y="10208464"/>
            <a:ext cx="4596663" cy="1323439"/>
          </a:xfrm>
          <a:prstGeom prst="rect">
            <a:avLst/>
          </a:prstGeom>
          <a:noFill/>
        </p:spPr>
        <p:txBody>
          <a:bodyPr wrap="square" rtlCol="0">
            <a:spAutoFit/>
          </a:bodyPr>
          <a:lstStyle/>
          <a:p>
            <a:pPr algn="ctr"/>
            <a:r>
              <a:rPr lang="en-US" sz="4000" dirty="0">
                <a:solidFill>
                  <a:schemeClr val="bg1"/>
                </a:solidFill>
                <a:ea typeface="Lato Light" panose="020F0502020204030203" pitchFamily="34" charset="0"/>
                <a:cs typeface="Poppins SemiBold" pitchFamily="2" charset="77"/>
              </a:rPr>
              <a:t>Unmanageable workload</a:t>
            </a:r>
          </a:p>
        </p:txBody>
      </p:sp>
      <p:pic>
        <p:nvPicPr>
          <p:cNvPr id="32" name="Graphic 31" descr="Internet with solid fill">
            <a:extLst>
              <a:ext uri="{FF2B5EF4-FFF2-40B4-BE49-F238E27FC236}">
                <a16:creationId xmlns:a16="http://schemas.microsoft.com/office/drawing/2014/main" id="{5557020A-8CD5-6941-8DA4-0B9E7C261D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97782" y="8306226"/>
            <a:ext cx="1614185" cy="1614185"/>
          </a:xfrm>
          <a:prstGeom prst="rect">
            <a:avLst/>
          </a:prstGeom>
        </p:spPr>
      </p:pic>
      <p:sp>
        <p:nvSpPr>
          <p:cNvPr id="35" name="Rectangle 34">
            <a:extLst>
              <a:ext uri="{FF2B5EF4-FFF2-40B4-BE49-F238E27FC236}">
                <a16:creationId xmlns:a16="http://schemas.microsoft.com/office/drawing/2014/main" id="{C8B0CA2A-E7E1-1443-A1CF-0DB239C31EDC}"/>
              </a:ext>
            </a:extLst>
          </p:cNvPr>
          <p:cNvSpPr/>
          <p:nvPr/>
        </p:nvSpPr>
        <p:spPr>
          <a:xfrm>
            <a:off x="5851272" y="6858000"/>
            <a:ext cx="5740581" cy="5649686"/>
          </a:xfrm>
          <a:prstGeom prst="rect">
            <a:avLst/>
          </a:prstGeom>
          <a:solidFill>
            <a:srgbClr val="2A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Clock with solid fill">
            <a:extLst>
              <a:ext uri="{FF2B5EF4-FFF2-40B4-BE49-F238E27FC236}">
                <a16:creationId xmlns:a16="http://schemas.microsoft.com/office/drawing/2014/main" id="{2715B84A-9307-9B46-93BC-B9B97DFA7A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1269" y="8368653"/>
            <a:ext cx="1551758" cy="1551758"/>
          </a:xfrm>
          <a:prstGeom prst="rect">
            <a:avLst/>
          </a:prstGeom>
        </p:spPr>
      </p:pic>
      <p:sp>
        <p:nvSpPr>
          <p:cNvPr id="36" name="CuadroTexto 351">
            <a:extLst>
              <a:ext uri="{FF2B5EF4-FFF2-40B4-BE49-F238E27FC236}">
                <a16:creationId xmlns:a16="http://schemas.microsoft.com/office/drawing/2014/main" id="{CF557EBF-A8CB-D940-AA36-1AE2AB52FF60}"/>
              </a:ext>
            </a:extLst>
          </p:cNvPr>
          <p:cNvSpPr txBox="1"/>
          <p:nvPr/>
        </p:nvSpPr>
        <p:spPr>
          <a:xfrm>
            <a:off x="6631199" y="10107625"/>
            <a:ext cx="4211898" cy="1323439"/>
          </a:xfrm>
          <a:prstGeom prst="rect">
            <a:avLst/>
          </a:prstGeom>
          <a:noFill/>
        </p:spPr>
        <p:txBody>
          <a:bodyPr wrap="square" rtlCol="0">
            <a:spAutoFit/>
          </a:bodyPr>
          <a:lstStyle/>
          <a:p>
            <a:pPr algn="ctr"/>
            <a:r>
              <a:rPr lang="en-US" sz="4000" dirty="0">
                <a:solidFill>
                  <a:schemeClr val="bg1"/>
                </a:solidFill>
              </a:rPr>
              <a:t>Unreasonable time pressure</a:t>
            </a:r>
            <a:endParaRPr lang="en-US" sz="4000" dirty="0">
              <a:solidFill>
                <a:schemeClr val="bg1"/>
              </a:solidFill>
              <a:ea typeface="Lato Light" panose="020F0502020204030203" pitchFamily="34" charset="0"/>
              <a:cs typeface="Poppins SemiBold" pitchFamily="2" charset="77"/>
            </a:endParaRPr>
          </a:p>
        </p:txBody>
      </p:sp>
      <p:sp>
        <p:nvSpPr>
          <p:cNvPr id="37" name="TextBox 36">
            <a:extLst>
              <a:ext uri="{FF2B5EF4-FFF2-40B4-BE49-F238E27FC236}">
                <a16:creationId xmlns:a16="http://schemas.microsoft.com/office/drawing/2014/main" id="{BE922894-9182-F643-A8ED-D0980AD28B18}"/>
              </a:ext>
            </a:extLst>
          </p:cNvPr>
          <p:cNvSpPr txBox="1"/>
          <p:nvPr/>
        </p:nvSpPr>
        <p:spPr>
          <a:xfrm>
            <a:off x="1289050" y="12801600"/>
            <a:ext cx="19484267" cy="338554"/>
          </a:xfrm>
          <a:prstGeom prst="rect">
            <a:avLst/>
          </a:prstGeom>
          <a:noFill/>
        </p:spPr>
        <p:txBody>
          <a:bodyPr wrap="square" rtlCol="0">
            <a:spAutoFit/>
          </a:bodyPr>
          <a:lstStyle/>
          <a:p>
            <a:r>
              <a:rPr lang="en-US" sz="1600" dirty="0">
                <a:hlinkClick r:id="rId6"/>
              </a:rPr>
              <a:t>Gallup Poll, July, 2018</a:t>
            </a:r>
            <a:endParaRPr lang="en-US" sz="1600" dirty="0"/>
          </a:p>
        </p:txBody>
      </p:sp>
      <p:pic>
        <p:nvPicPr>
          <p:cNvPr id="39" name="Graphic 38" descr="Voice with solid fill">
            <a:extLst>
              <a:ext uri="{FF2B5EF4-FFF2-40B4-BE49-F238E27FC236}">
                <a16:creationId xmlns:a16="http://schemas.microsoft.com/office/drawing/2014/main" id="{5A6264D4-00AB-7A44-B794-BDE9BB1F0A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632458" y="2560575"/>
            <a:ext cx="1548990" cy="1548990"/>
          </a:xfrm>
          <a:prstGeom prst="rect">
            <a:avLst/>
          </a:prstGeom>
        </p:spPr>
      </p:pic>
      <p:pic>
        <p:nvPicPr>
          <p:cNvPr id="41" name="Graphic 40" descr="Inbox with solid fill">
            <a:extLst>
              <a:ext uri="{FF2B5EF4-FFF2-40B4-BE49-F238E27FC236}">
                <a16:creationId xmlns:a16="http://schemas.microsoft.com/office/drawing/2014/main" id="{F4A486E7-E7EA-A045-B43F-3F0370E987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833182" y="8368653"/>
            <a:ext cx="1366754" cy="1366754"/>
          </a:xfrm>
          <a:prstGeom prst="rect">
            <a:avLst/>
          </a:prstGeom>
        </p:spPr>
      </p:pic>
    </p:spTree>
    <p:extLst>
      <p:ext uri="{BB962C8B-B14F-4D97-AF65-F5344CB8AC3E}">
        <p14:creationId xmlns:p14="http://schemas.microsoft.com/office/powerpoint/2010/main" val="174155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0D105-F470-034F-A3AA-783C1ADA84CF}"/>
              </a:ext>
            </a:extLst>
          </p:cNvPr>
          <p:cNvSpPr/>
          <p:nvPr/>
        </p:nvSpPr>
        <p:spPr>
          <a:xfrm>
            <a:off x="1289050" y="1208314"/>
            <a:ext cx="10318388" cy="5657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84854C-423B-9C47-9FA9-0A32B8BA1526}"/>
              </a:ext>
            </a:extLst>
          </p:cNvPr>
          <p:cNvSpPr/>
          <p:nvPr/>
        </p:nvSpPr>
        <p:spPr>
          <a:xfrm>
            <a:off x="17348019" y="1208314"/>
            <a:ext cx="5740581" cy="5649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5DDCA7-2298-C34D-8E36-84D16B679D2D}"/>
              </a:ext>
            </a:extLst>
          </p:cNvPr>
          <p:cNvSpPr/>
          <p:nvPr/>
        </p:nvSpPr>
        <p:spPr>
          <a:xfrm>
            <a:off x="17348019" y="6858000"/>
            <a:ext cx="5740581" cy="56496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977D7D-5881-E44B-90CB-09204925BEA6}"/>
              </a:ext>
            </a:extLst>
          </p:cNvPr>
          <p:cNvSpPr/>
          <p:nvPr/>
        </p:nvSpPr>
        <p:spPr>
          <a:xfrm>
            <a:off x="11607438" y="1208314"/>
            <a:ext cx="5740581" cy="5649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32E240-7F24-AE47-A1BE-4E0A73E4ABA8}"/>
              </a:ext>
            </a:extLst>
          </p:cNvPr>
          <p:cNvSpPr/>
          <p:nvPr/>
        </p:nvSpPr>
        <p:spPr>
          <a:xfrm>
            <a:off x="11607438" y="6858000"/>
            <a:ext cx="5740581" cy="56496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495E80D-0B61-E948-82A9-85EB974A3890}"/>
              </a:ext>
            </a:extLst>
          </p:cNvPr>
          <p:cNvGrpSpPr/>
          <p:nvPr/>
        </p:nvGrpSpPr>
        <p:grpSpPr>
          <a:xfrm>
            <a:off x="2731554" y="1571626"/>
            <a:ext cx="7106810" cy="5095137"/>
            <a:chOff x="2939143" y="4033157"/>
            <a:chExt cx="7106810" cy="6015387"/>
          </a:xfrm>
        </p:grpSpPr>
        <p:sp>
          <p:nvSpPr>
            <p:cNvPr id="9" name="CuadroTexto 350">
              <a:extLst>
                <a:ext uri="{FF2B5EF4-FFF2-40B4-BE49-F238E27FC236}">
                  <a16:creationId xmlns:a16="http://schemas.microsoft.com/office/drawing/2014/main" id="{8461AC52-3CFF-5548-B1DF-BE407BC938D8}"/>
                </a:ext>
              </a:extLst>
            </p:cNvPr>
            <p:cNvSpPr txBox="1"/>
            <p:nvPr/>
          </p:nvSpPr>
          <p:spPr>
            <a:xfrm>
              <a:off x="2939143" y="4033157"/>
              <a:ext cx="7106810" cy="2554545"/>
            </a:xfrm>
            <a:prstGeom prst="rect">
              <a:avLst/>
            </a:prstGeom>
            <a:noFill/>
          </p:spPr>
          <p:txBody>
            <a:bodyPr wrap="square" rtlCol="0">
              <a:spAutoFit/>
            </a:bodyPr>
            <a:lstStyle/>
            <a:p>
              <a:pPr algn="r"/>
              <a:r>
                <a:rPr lang="en-US" sz="8000" b="1" dirty="0">
                  <a:solidFill>
                    <a:schemeClr val="tx2"/>
                  </a:solidFill>
                  <a:latin typeface="Poppins" pitchFamily="2" charset="77"/>
                  <a:ea typeface="Lato Heavy" charset="0"/>
                  <a:cs typeface="Poppins" pitchFamily="2" charset="77"/>
                </a:rPr>
                <a:t>Cost of Burnout</a:t>
              </a:r>
            </a:p>
          </p:txBody>
        </p:sp>
        <p:sp>
          <p:nvSpPr>
            <p:cNvPr id="10" name="CuadroTexto 351">
              <a:extLst>
                <a:ext uri="{FF2B5EF4-FFF2-40B4-BE49-F238E27FC236}">
                  <a16:creationId xmlns:a16="http://schemas.microsoft.com/office/drawing/2014/main" id="{E80BD90C-030A-0A41-9CB3-8DFF99D99C20}"/>
                </a:ext>
              </a:extLst>
            </p:cNvPr>
            <p:cNvSpPr txBox="1"/>
            <p:nvPr/>
          </p:nvSpPr>
          <p:spPr>
            <a:xfrm>
              <a:off x="2939143" y="7323306"/>
              <a:ext cx="7106810" cy="2725238"/>
            </a:xfrm>
            <a:prstGeom prst="rect">
              <a:avLst/>
            </a:prstGeom>
            <a:noFill/>
          </p:spPr>
          <p:txBody>
            <a:bodyPr wrap="square" rtlCol="0">
              <a:spAutoFit/>
            </a:bodyPr>
            <a:lstStyle/>
            <a:p>
              <a:pPr algn="r"/>
              <a:r>
                <a:rPr lang="en-US" dirty="0"/>
                <a:t>Although burnout has become "just part of the job" for many workers, the organizational cost of burnout is substantial</a:t>
              </a: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5" name="CuadroTexto 351">
            <a:extLst>
              <a:ext uri="{FF2B5EF4-FFF2-40B4-BE49-F238E27FC236}">
                <a16:creationId xmlns:a16="http://schemas.microsoft.com/office/drawing/2014/main" id="{B9880880-9B4A-F34E-ABAD-A6E9DC3779BF}"/>
              </a:ext>
            </a:extLst>
          </p:cNvPr>
          <p:cNvSpPr txBox="1"/>
          <p:nvPr/>
        </p:nvSpPr>
        <p:spPr>
          <a:xfrm>
            <a:off x="12371779" y="4146422"/>
            <a:ext cx="4211898" cy="1323439"/>
          </a:xfrm>
          <a:prstGeom prst="rect">
            <a:avLst/>
          </a:prstGeom>
          <a:noFill/>
        </p:spPr>
        <p:txBody>
          <a:bodyPr wrap="square" rtlCol="0">
            <a:spAutoFit/>
          </a:bodyPr>
          <a:lstStyle/>
          <a:p>
            <a:r>
              <a:rPr lang="en-US" sz="4000" dirty="0">
                <a:solidFill>
                  <a:schemeClr val="bg1"/>
                </a:solidFill>
              </a:rPr>
              <a:t>More likely to take a sick day</a:t>
            </a:r>
            <a:endParaRPr lang="en-US" sz="4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26" name="CuadroTexto 351">
            <a:extLst>
              <a:ext uri="{FF2B5EF4-FFF2-40B4-BE49-F238E27FC236}">
                <a16:creationId xmlns:a16="http://schemas.microsoft.com/office/drawing/2014/main" id="{7ADB064C-2EB8-F742-8CBC-28AE885B41B6}"/>
              </a:ext>
            </a:extLst>
          </p:cNvPr>
          <p:cNvSpPr txBox="1"/>
          <p:nvPr/>
        </p:nvSpPr>
        <p:spPr>
          <a:xfrm>
            <a:off x="18112360" y="4087110"/>
            <a:ext cx="4614772" cy="2308324"/>
          </a:xfrm>
          <a:prstGeom prst="rect">
            <a:avLst/>
          </a:prstGeom>
          <a:noFill/>
        </p:spPr>
        <p:txBody>
          <a:bodyPr wrap="square" rtlCol="0">
            <a:spAutoFit/>
          </a:bodyPr>
          <a:lstStyle/>
          <a:p>
            <a:pPr fontAlgn="ctr"/>
            <a:r>
              <a:rPr lang="en-US" dirty="0">
                <a:solidFill>
                  <a:schemeClr val="bg1"/>
                </a:solidFill>
              </a:rPr>
              <a:t>Half as likely to discuss how to approach performance goals with their manager</a:t>
            </a:r>
          </a:p>
        </p:txBody>
      </p:sp>
      <p:sp>
        <p:nvSpPr>
          <p:cNvPr id="28" name="CuadroTexto 351">
            <a:extLst>
              <a:ext uri="{FF2B5EF4-FFF2-40B4-BE49-F238E27FC236}">
                <a16:creationId xmlns:a16="http://schemas.microsoft.com/office/drawing/2014/main" id="{B91CBE7E-E535-B441-B0B6-2CA845829F1F}"/>
              </a:ext>
            </a:extLst>
          </p:cNvPr>
          <p:cNvSpPr txBox="1"/>
          <p:nvPr/>
        </p:nvSpPr>
        <p:spPr>
          <a:xfrm>
            <a:off x="18112360" y="9717344"/>
            <a:ext cx="4211898" cy="1323439"/>
          </a:xfrm>
          <a:prstGeom prst="rect">
            <a:avLst/>
          </a:prstGeom>
          <a:noFill/>
        </p:spPr>
        <p:txBody>
          <a:bodyPr wrap="square" rtlCol="0">
            <a:spAutoFit/>
          </a:bodyPr>
          <a:lstStyle/>
          <a:p>
            <a:r>
              <a:rPr lang="en-US" sz="4000" dirty="0">
                <a:solidFill>
                  <a:schemeClr val="bg1"/>
                </a:solidFill>
              </a:rPr>
              <a:t>Less confident in their performance</a:t>
            </a:r>
            <a:endParaRPr lang="en-US" sz="4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30" name="Rectangle 29">
            <a:extLst>
              <a:ext uri="{FF2B5EF4-FFF2-40B4-BE49-F238E27FC236}">
                <a16:creationId xmlns:a16="http://schemas.microsoft.com/office/drawing/2014/main" id="{F81D4F62-1DE4-FC4E-9917-62229EF51373}"/>
              </a:ext>
            </a:extLst>
          </p:cNvPr>
          <p:cNvSpPr/>
          <p:nvPr/>
        </p:nvSpPr>
        <p:spPr>
          <a:xfrm>
            <a:off x="5866855" y="6835660"/>
            <a:ext cx="5740581" cy="5649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51">
            <a:extLst>
              <a:ext uri="{FF2B5EF4-FFF2-40B4-BE49-F238E27FC236}">
                <a16:creationId xmlns:a16="http://schemas.microsoft.com/office/drawing/2014/main" id="{2272941F-92AB-2A49-9535-9A37085F232B}"/>
              </a:ext>
            </a:extLst>
          </p:cNvPr>
          <p:cNvSpPr txBox="1"/>
          <p:nvPr/>
        </p:nvSpPr>
        <p:spPr>
          <a:xfrm>
            <a:off x="12371779" y="9682843"/>
            <a:ext cx="4211898" cy="1938992"/>
          </a:xfrm>
          <a:prstGeom prst="rect">
            <a:avLst/>
          </a:prstGeom>
          <a:noFill/>
        </p:spPr>
        <p:txBody>
          <a:bodyPr wrap="square" rtlCol="0">
            <a:spAutoFit/>
          </a:bodyPr>
          <a:lstStyle/>
          <a:p>
            <a:r>
              <a:rPr lang="en-US" sz="4000" dirty="0">
                <a:solidFill>
                  <a:schemeClr val="bg1"/>
                </a:solidFill>
              </a:rPr>
              <a:t>More likely to visit the emergency room</a:t>
            </a:r>
            <a:endParaRPr lang="en-US" sz="4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32" name="TextBox 31">
            <a:extLst>
              <a:ext uri="{FF2B5EF4-FFF2-40B4-BE49-F238E27FC236}">
                <a16:creationId xmlns:a16="http://schemas.microsoft.com/office/drawing/2014/main" id="{77837367-6796-B747-A207-C168C3DADC36}"/>
              </a:ext>
            </a:extLst>
          </p:cNvPr>
          <p:cNvSpPr txBox="1"/>
          <p:nvPr/>
        </p:nvSpPr>
        <p:spPr>
          <a:xfrm>
            <a:off x="13476198" y="2463496"/>
            <a:ext cx="2003061" cy="1200329"/>
          </a:xfrm>
          <a:prstGeom prst="rect">
            <a:avLst/>
          </a:prstGeom>
          <a:noFill/>
        </p:spPr>
        <p:txBody>
          <a:bodyPr wrap="square" rtlCol="0">
            <a:spAutoFit/>
          </a:bodyPr>
          <a:lstStyle/>
          <a:p>
            <a:r>
              <a:rPr lang="en-US" sz="7200" dirty="0">
                <a:solidFill>
                  <a:schemeClr val="bg1"/>
                </a:solidFill>
                <a:latin typeface="Lato" panose="020F0502020204030203" pitchFamily="34" charset="77"/>
              </a:rPr>
              <a:t>63%</a:t>
            </a:r>
          </a:p>
        </p:txBody>
      </p:sp>
      <p:sp>
        <p:nvSpPr>
          <p:cNvPr id="33" name="TextBox 32">
            <a:extLst>
              <a:ext uri="{FF2B5EF4-FFF2-40B4-BE49-F238E27FC236}">
                <a16:creationId xmlns:a16="http://schemas.microsoft.com/office/drawing/2014/main" id="{6EA62764-2DF7-7E4F-BA62-3642D4684629}"/>
              </a:ext>
            </a:extLst>
          </p:cNvPr>
          <p:cNvSpPr txBox="1"/>
          <p:nvPr/>
        </p:nvSpPr>
        <p:spPr>
          <a:xfrm>
            <a:off x="19216779" y="2453180"/>
            <a:ext cx="2003061" cy="1200329"/>
          </a:xfrm>
          <a:prstGeom prst="rect">
            <a:avLst/>
          </a:prstGeom>
          <a:noFill/>
        </p:spPr>
        <p:txBody>
          <a:bodyPr wrap="square" rtlCol="0">
            <a:spAutoFit/>
          </a:bodyPr>
          <a:lstStyle/>
          <a:p>
            <a:r>
              <a:rPr lang="en-US" sz="7200" dirty="0">
                <a:solidFill>
                  <a:schemeClr val="bg1"/>
                </a:solidFill>
                <a:latin typeface="Lato" panose="020F0502020204030203" pitchFamily="34" charset="77"/>
              </a:rPr>
              <a:t>1/2</a:t>
            </a:r>
          </a:p>
        </p:txBody>
      </p:sp>
      <p:sp>
        <p:nvSpPr>
          <p:cNvPr id="34" name="TextBox 33">
            <a:extLst>
              <a:ext uri="{FF2B5EF4-FFF2-40B4-BE49-F238E27FC236}">
                <a16:creationId xmlns:a16="http://schemas.microsoft.com/office/drawing/2014/main" id="{FE4463FB-5980-8C4A-AD74-32EC5292B4B0}"/>
              </a:ext>
            </a:extLst>
          </p:cNvPr>
          <p:cNvSpPr txBox="1"/>
          <p:nvPr/>
        </p:nvSpPr>
        <p:spPr>
          <a:xfrm>
            <a:off x="13476197" y="8113182"/>
            <a:ext cx="2003061" cy="1200329"/>
          </a:xfrm>
          <a:prstGeom prst="rect">
            <a:avLst/>
          </a:prstGeom>
          <a:noFill/>
        </p:spPr>
        <p:txBody>
          <a:bodyPr wrap="square" rtlCol="0">
            <a:spAutoFit/>
          </a:bodyPr>
          <a:lstStyle/>
          <a:p>
            <a:r>
              <a:rPr lang="en-US" sz="7200" dirty="0">
                <a:solidFill>
                  <a:schemeClr val="bg1"/>
                </a:solidFill>
                <a:latin typeface="Lato" panose="020F0502020204030203" pitchFamily="34" charset="77"/>
              </a:rPr>
              <a:t>23%</a:t>
            </a:r>
          </a:p>
        </p:txBody>
      </p:sp>
      <p:sp>
        <p:nvSpPr>
          <p:cNvPr id="35" name="TextBox 34">
            <a:extLst>
              <a:ext uri="{FF2B5EF4-FFF2-40B4-BE49-F238E27FC236}">
                <a16:creationId xmlns:a16="http://schemas.microsoft.com/office/drawing/2014/main" id="{CA7ABB90-FB77-F747-B79B-03A459278F7A}"/>
              </a:ext>
            </a:extLst>
          </p:cNvPr>
          <p:cNvSpPr txBox="1"/>
          <p:nvPr/>
        </p:nvSpPr>
        <p:spPr>
          <a:xfrm>
            <a:off x="19216778" y="8113182"/>
            <a:ext cx="2003061" cy="1200329"/>
          </a:xfrm>
          <a:prstGeom prst="rect">
            <a:avLst/>
          </a:prstGeom>
          <a:noFill/>
        </p:spPr>
        <p:txBody>
          <a:bodyPr wrap="square" rtlCol="0">
            <a:spAutoFit/>
          </a:bodyPr>
          <a:lstStyle/>
          <a:p>
            <a:r>
              <a:rPr lang="en-US" sz="7200" dirty="0">
                <a:solidFill>
                  <a:schemeClr val="bg1"/>
                </a:solidFill>
                <a:latin typeface="Lato" panose="020F0502020204030203" pitchFamily="34" charset="77"/>
              </a:rPr>
              <a:t>13%</a:t>
            </a:r>
          </a:p>
        </p:txBody>
      </p:sp>
      <p:sp>
        <p:nvSpPr>
          <p:cNvPr id="27" name="CuadroTexto 351">
            <a:extLst>
              <a:ext uri="{FF2B5EF4-FFF2-40B4-BE49-F238E27FC236}">
                <a16:creationId xmlns:a16="http://schemas.microsoft.com/office/drawing/2014/main" id="{342C4D37-EF9E-1643-BF94-5AE98C89ABC0}"/>
              </a:ext>
            </a:extLst>
          </p:cNvPr>
          <p:cNvSpPr txBox="1"/>
          <p:nvPr/>
        </p:nvSpPr>
        <p:spPr>
          <a:xfrm>
            <a:off x="6631199" y="9682843"/>
            <a:ext cx="4211898" cy="1938992"/>
          </a:xfrm>
          <a:prstGeom prst="rect">
            <a:avLst/>
          </a:prstGeom>
          <a:noFill/>
        </p:spPr>
        <p:txBody>
          <a:bodyPr wrap="square" rtlCol="0">
            <a:spAutoFit/>
          </a:bodyPr>
          <a:lstStyle/>
          <a:p>
            <a:r>
              <a:rPr lang="en-US" sz="4000" dirty="0">
                <a:solidFill>
                  <a:schemeClr val="bg1"/>
                </a:solidFill>
              </a:rPr>
              <a:t>2.6 times as likely to leave their current employer</a:t>
            </a:r>
            <a:endParaRPr lang="en-US" sz="4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37" name="TextBox 36">
            <a:extLst>
              <a:ext uri="{FF2B5EF4-FFF2-40B4-BE49-F238E27FC236}">
                <a16:creationId xmlns:a16="http://schemas.microsoft.com/office/drawing/2014/main" id="{3AB7406A-F1FA-0F43-AFE5-52DA04788B1C}"/>
              </a:ext>
            </a:extLst>
          </p:cNvPr>
          <p:cNvSpPr txBox="1"/>
          <p:nvPr/>
        </p:nvSpPr>
        <p:spPr>
          <a:xfrm>
            <a:off x="1289050" y="12801600"/>
            <a:ext cx="19484267" cy="338554"/>
          </a:xfrm>
          <a:prstGeom prst="rect">
            <a:avLst/>
          </a:prstGeom>
          <a:noFill/>
        </p:spPr>
        <p:txBody>
          <a:bodyPr wrap="square" rtlCol="0">
            <a:spAutoFit/>
          </a:bodyPr>
          <a:lstStyle/>
          <a:p>
            <a:r>
              <a:rPr lang="en-US" sz="1600" dirty="0">
                <a:hlinkClick r:id="rId2"/>
              </a:rPr>
              <a:t>Gallup Poll, July, 2018</a:t>
            </a:r>
            <a:endParaRPr lang="en-US" sz="1600" dirty="0"/>
          </a:p>
        </p:txBody>
      </p:sp>
      <p:sp>
        <p:nvSpPr>
          <p:cNvPr id="22" name="TextBox 21">
            <a:extLst>
              <a:ext uri="{FF2B5EF4-FFF2-40B4-BE49-F238E27FC236}">
                <a16:creationId xmlns:a16="http://schemas.microsoft.com/office/drawing/2014/main" id="{35D604F8-C2DE-D247-9498-FD5F429C33E8}"/>
              </a:ext>
            </a:extLst>
          </p:cNvPr>
          <p:cNvSpPr txBox="1"/>
          <p:nvPr/>
        </p:nvSpPr>
        <p:spPr>
          <a:xfrm>
            <a:off x="7986584" y="8113181"/>
            <a:ext cx="1501121" cy="1200329"/>
          </a:xfrm>
          <a:prstGeom prst="rect">
            <a:avLst/>
          </a:prstGeom>
          <a:noFill/>
        </p:spPr>
        <p:txBody>
          <a:bodyPr wrap="square" rtlCol="0">
            <a:spAutoFit/>
          </a:bodyPr>
          <a:lstStyle/>
          <a:p>
            <a:r>
              <a:rPr lang="en-US" sz="7200" dirty="0">
                <a:solidFill>
                  <a:schemeClr val="bg1"/>
                </a:solidFill>
                <a:latin typeface="Lato" panose="020F0502020204030203" pitchFamily="34" charset="77"/>
              </a:rPr>
              <a:t>2.6</a:t>
            </a:r>
          </a:p>
        </p:txBody>
      </p:sp>
    </p:spTree>
    <p:extLst>
      <p:ext uri="{BB962C8B-B14F-4D97-AF65-F5344CB8AC3E}">
        <p14:creationId xmlns:p14="http://schemas.microsoft.com/office/powerpoint/2010/main" val="913801675"/>
      </p:ext>
    </p:extLst>
  </p:cSld>
  <p:clrMapOvr>
    <a:masterClrMapping/>
  </p:clrMapOvr>
</p:sld>
</file>

<file path=ppt/theme/theme1.xml><?xml version="1.0" encoding="utf-8"?>
<a:theme xmlns:a="http://schemas.openxmlformats.org/drawingml/2006/main" name="Office Theme">
  <a:themeElements>
    <a:clrScheme name="Custom 675">
      <a:dk1>
        <a:srgbClr val="737572"/>
      </a:dk1>
      <a:lt1>
        <a:srgbClr val="FFFFFF"/>
      </a:lt1>
      <a:dk2>
        <a:srgbClr val="363E48"/>
      </a:dk2>
      <a:lt2>
        <a:srgbClr val="FFFFFF"/>
      </a:lt2>
      <a:accent1>
        <a:srgbClr val="06527F"/>
      </a:accent1>
      <a:accent2>
        <a:srgbClr val="2BAEDD"/>
      </a:accent2>
      <a:accent3>
        <a:srgbClr val="6ED6E1"/>
      </a:accent3>
      <a:accent4>
        <a:srgbClr val="FD8F3C"/>
      </a:accent4>
      <a:accent5>
        <a:srgbClr val="85123B"/>
      </a:accent5>
      <a:accent6>
        <a:srgbClr val="70AC47"/>
      </a:accent6>
      <a:hlink>
        <a:srgbClr val="BD392F"/>
      </a:hlink>
      <a:folHlink>
        <a:srgbClr val="9BBA5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124466</TotalTime>
  <Words>1101</Words>
  <Application>Microsoft Macintosh PowerPoint</Application>
  <PresentationFormat>Custom</PresentationFormat>
  <Paragraphs>130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Lato</vt:lpstr>
      <vt:lpstr>Lato Light</vt:lpstr>
      <vt:lpstr>Poppins</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McIntyre, Mish</cp:lastModifiedBy>
  <cp:revision>19958</cp:revision>
  <dcterms:created xsi:type="dcterms:W3CDTF">2014-11-12T21:47:38Z</dcterms:created>
  <dcterms:modified xsi:type="dcterms:W3CDTF">2022-04-06T19:17:05Z</dcterms:modified>
  <cp:category/>
</cp:coreProperties>
</file>