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8" r:id="rId33"/>
  </p:sldIdLst>
  <p:sldSz cx="9144000" cy="6858000" type="screen4x3"/>
  <p:notesSz cx="7010400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94660"/>
  </p:normalViewPr>
  <p:slideViewPr>
    <p:cSldViewPr>
      <p:cViewPr>
        <p:scale>
          <a:sx n="107" d="100"/>
          <a:sy n="107" d="100"/>
        </p:scale>
        <p:origin x="-10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45CC9E-B9F7-4454-A6CB-71E9C7AC3D96}" type="datetimeFigureOut">
              <a:rPr lang="en-US" smtClean="0"/>
              <a:t>5/15/2012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59826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59826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91EA3-17C6-45C4-A6FB-636D6C4FA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656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1169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1169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r">
              <a:defRPr sz="1200"/>
            </a:lvl1pPr>
          </a:lstStyle>
          <a:p>
            <a:fld id="{F8D20C98-0609-439F-8993-2F8218611FB0}" type="datetimeFigureOut">
              <a:rPr lang="en-US" smtClean="0"/>
              <a:t>5/15/2012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692150"/>
            <a:ext cx="4613275" cy="3459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57" tIns="46378" rIns="92757" bIns="463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1104"/>
            <a:ext cx="5608320" cy="4150519"/>
          </a:xfrm>
          <a:prstGeom prst="rect">
            <a:avLst/>
          </a:prstGeom>
        </p:spPr>
        <p:txBody>
          <a:bodyPr vert="horz" lIns="92757" tIns="46378" rIns="92757" bIns="4637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6"/>
            <a:ext cx="3037840" cy="461169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60606"/>
            <a:ext cx="3037840" cy="461169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r">
              <a:defRPr sz="1200"/>
            </a:lvl1pPr>
          </a:lstStyle>
          <a:p>
            <a:fld id="{67488B49-E3B2-454C-91B7-DCB412F1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16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488B49-E3B2-454C-91B7-DCB412F17A5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476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488B49-E3B2-454C-91B7-DCB412F17A5B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4767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488B49-E3B2-454C-91B7-DCB412F17A5B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4767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488B49-E3B2-454C-91B7-DCB412F17A5B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4767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488B49-E3B2-454C-91B7-DCB412F17A5B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476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43216C9-D8DE-4B24-B460-4659801C5C45}" type="datetimeFigureOut">
              <a:rPr lang="en-US" smtClean="0"/>
              <a:t>5/15/2012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BD4B77C-F695-4D35-93E8-EB23CA3B4FAC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216C9-D8DE-4B24-B460-4659801C5C45}" type="datetimeFigureOut">
              <a:rPr lang="en-US" smtClean="0"/>
              <a:t>5/15/2012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4B77C-F695-4D35-93E8-EB23CA3B4F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216C9-D8DE-4B24-B460-4659801C5C45}" type="datetimeFigureOut">
              <a:rPr lang="en-US" smtClean="0"/>
              <a:t>5/15/2012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4B77C-F695-4D35-93E8-EB23CA3B4F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216C9-D8DE-4B24-B460-4659801C5C45}" type="datetimeFigureOut">
              <a:rPr lang="en-US" smtClean="0"/>
              <a:t>5/15/2012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4B77C-F695-4D35-93E8-EB23CA3B4F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216C9-D8DE-4B24-B460-4659801C5C45}" type="datetimeFigureOut">
              <a:rPr lang="en-US" smtClean="0"/>
              <a:t>5/15/2012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4B77C-F695-4D35-93E8-EB23CA3B4F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216C9-D8DE-4B24-B460-4659801C5C45}" type="datetimeFigureOut">
              <a:rPr lang="en-US" smtClean="0"/>
              <a:t>5/15/2012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4B77C-F695-4D35-93E8-EB23CA3B4FA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216C9-D8DE-4B24-B460-4659801C5C45}" type="datetimeFigureOut">
              <a:rPr lang="en-US" smtClean="0"/>
              <a:t>5/15/2012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4B77C-F695-4D35-93E8-EB23CA3B4F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216C9-D8DE-4B24-B460-4659801C5C45}" type="datetimeFigureOut">
              <a:rPr lang="en-US" smtClean="0"/>
              <a:t>5/15/2012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4B77C-F695-4D35-93E8-EB23CA3B4F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216C9-D8DE-4B24-B460-4659801C5C45}" type="datetimeFigureOut">
              <a:rPr lang="en-US" smtClean="0"/>
              <a:t>5/15/2012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4B77C-F695-4D35-93E8-EB23CA3B4F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216C9-D8DE-4B24-B460-4659801C5C45}" type="datetimeFigureOut">
              <a:rPr lang="en-US" smtClean="0"/>
              <a:t>5/15/2012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4B77C-F695-4D35-93E8-EB23CA3B4FAC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216C9-D8DE-4B24-B460-4659801C5C45}" type="datetimeFigureOut">
              <a:rPr lang="en-US" smtClean="0"/>
              <a:t>5/15/2012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4B77C-F695-4D35-93E8-EB23CA3B4F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43216C9-D8DE-4B24-B460-4659801C5C45}" type="datetimeFigureOut">
              <a:rPr lang="en-US" smtClean="0"/>
              <a:t>5/15/2012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BD4B77C-F695-4D35-93E8-EB23CA3B4FA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1" y="2708476"/>
            <a:ext cx="3657600" cy="17021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NEASC </a:t>
            </a:r>
            <a:br>
              <a:rPr lang="en-US" dirty="0" smtClean="0"/>
            </a:br>
            <a:r>
              <a:rPr lang="en-US" dirty="0" smtClean="0"/>
              <a:t>% Completion of</a:t>
            </a:r>
            <a:br>
              <a:rPr lang="en-US" dirty="0" smtClean="0"/>
            </a:br>
            <a:r>
              <a:rPr lang="en-US" dirty="0" smtClean="0"/>
              <a:t>Key Priorities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Spring 2012</a:t>
            </a:r>
            <a:endParaRPr lang="en-US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760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412"/>
            <a:ext cx="7253344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4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700" b="1" dirty="0" smtClean="0"/>
              <a:t>The Academic Program</a:t>
            </a:r>
            <a:endParaRPr lang="en-US" sz="27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851654"/>
              </p:ext>
            </p:extLst>
          </p:nvPr>
        </p:nvGraphicFramePr>
        <p:xfrm>
          <a:off x="457200" y="1143000"/>
          <a:ext cx="82296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1"/>
                <a:gridCol w="1757718"/>
                <a:gridCol w="2529590"/>
                <a:gridCol w="2037291"/>
              </a:tblGrid>
              <a:tr h="533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347472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Garamond" pitchFamily="18" charset="0"/>
                        </a:rPr>
                        <a:t>5.</a:t>
                      </a:r>
                      <a:r>
                        <a:rPr lang="en-US" sz="1400" b="1" baseline="0" dirty="0" smtClean="0">
                          <a:latin typeface="Garamond" pitchFamily="18" charset="0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Assess the delivery and integrity of distance learning at CCRI and recommend/implement changes that reflect CCRIs commitment to distance learning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Determine the method of training available to the faculty teaching DL courses</a:t>
                      </a:r>
                      <a:endParaRPr lang="en-US" sz="12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L.</a:t>
                      </a:r>
                      <a:r>
                        <a:rPr lang="en-US" sz="1400" baseline="0" dirty="0" smtClean="0">
                          <a:latin typeface="Garamond" pitchFamily="18" charset="0"/>
                        </a:rPr>
                        <a:t> Morgan</a:t>
                      </a:r>
                    </a:p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S. Vieira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Garamond" pitchFamily="18" charset="0"/>
                        </a:rPr>
                        <a:t>6. Timely opportunity for College to determine its long range goals for DL</a:t>
                      </a:r>
                      <a:endParaRPr lang="en-US" sz="14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400" b="0" dirty="0" smtClean="0">
                          <a:latin typeface="Garamond" pitchFamily="18" charset="0"/>
                        </a:rPr>
                        <a:t>Assess ability to expand DL program with current resource constraints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400" b="0" dirty="0" smtClean="0">
                          <a:latin typeface="Garamond" pitchFamily="18" charset="0"/>
                        </a:rPr>
                        <a:t>Draft vision for DL with  phased implementation</a:t>
                      </a:r>
                    </a:p>
                    <a:p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R. </a:t>
                      </a:r>
                      <a:r>
                        <a:rPr lang="en-US" sz="1400" dirty="0" err="1" smtClean="0">
                          <a:latin typeface="Garamond" pitchFamily="18" charset="0"/>
                        </a:rPr>
                        <a:t>DiPasquale</a:t>
                      </a:r>
                      <a:endParaRPr lang="en-US" sz="1400" dirty="0" smtClean="0">
                        <a:latin typeface="Garamond" pitchFamily="18" charset="0"/>
                      </a:endParaRPr>
                    </a:p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L. Morgan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67299"/>
              </p:ext>
            </p:extLst>
          </p:nvPr>
        </p:nvGraphicFramePr>
        <p:xfrm>
          <a:off x="457200" y="1143000"/>
          <a:ext cx="19050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539"/>
                <a:gridCol w="447061"/>
                <a:gridCol w="457200"/>
                <a:gridCol w="457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505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8659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412"/>
            <a:ext cx="7253344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4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700" b="1" dirty="0" smtClean="0"/>
              <a:t>The Academic Program</a:t>
            </a:r>
            <a:endParaRPr lang="en-US" sz="27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024454"/>
              </p:ext>
            </p:extLst>
          </p:nvPr>
        </p:nvGraphicFramePr>
        <p:xfrm>
          <a:off x="457200" y="1143000"/>
          <a:ext cx="8229600" cy="5935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1"/>
                <a:gridCol w="1757718"/>
                <a:gridCol w="2529590"/>
                <a:gridCol w="2037291"/>
              </a:tblGrid>
              <a:tr h="6934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16687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Garamond" pitchFamily="18" charset="0"/>
                        </a:rPr>
                        <a:t>7.</a:t>
                      </a:r>
                      <a:r>
                        <a:rPr lang="en-US" sz="1400" b="1" baseline="0" dirty="0" smtClean="0">
                          <a:latin typeface="Garamond" pitchFamily="18" charset="0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Determine changes that have been implemented to address concerns over what the NEASC stated in the previous accreditation reports 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endParaRPr lang="en-US" sz="1400" b="1" i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Create an inventory of concerns listed by NEASC reviewers after 2004 visit and 2009 interim report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Catalog steps taken to address concerns 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Determine if actions taken address the concerns from the reports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Determine further action to be taken</a:t>
                      </a:r>
                      <a:endParaRPr lang="en-US" sz="12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L.</a:t>
                      </a:r>
                      <a:r>
                        <a:rPr lang="en-US" sz="1400" baseline="0" dirty="0" smtClean="0">
                          <a:latin typeface="Garamond" pitchFamily="18" charset="0"/>
                        </a:rPr>
                        <a:t> Morgan</a:t>
                      </a:r>
                    </a:p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J. </a:t>
                      </a:r>
                      <a:r>
                        <a:rPr lang="en-US" sz="1400" baseline="0" dirty="0" err="1" smtClean="0">
                          <a:latin typeface="Garamond" pitchFamily="18" charset="0"/>
                        </a:rPr>
                        <a:t>Mullaney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3048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Garamond" pitchFamily="18" charset="0"/>
                        </a:rPr>
                        <a:t>8.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Develop/implement an Assessment Process for CCRIs Developmental Education courses 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endParaRPr lang="en-US" sz="1400" b="1" i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0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Create a list of the Developmental Education courses offered at CCRI by Department 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0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Determine the number of students participating in Developmental Education each year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0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Develop a list of possible indicators of effectiveness for the Developmental Education courses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0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Determine the level of achievement for each student in each course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0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Determine the number of times each course is repeated by each student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0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Determine the performance of the students in subsequent college-level courses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en-US" sz="10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Document the effectiveness of the Developmental Education courses relative to the above mentioned indicators </a:t>
                      </a:r>
                      <a:endParaRPr lang="en-US" sz="10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R. Schertz</a:t>
                      </a:r>
                    </a:p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R. Smith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191196"/>
              </p:ext>
            </p:extLst>
          </p:nvPr>
        </p:nvGraphicFramePr>
        <p:xfrm>
          <a:off x="457200" y="1143000"/>
          <a:ext cx="1905000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539"/>
                <a:gridCol w="447061"/>
                <a:gridCol w="457200"/>
                <a:gridCol w="4572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133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sz="1400" b="1" dirty="0" smtClean="0"/>
                        <a:t>0%</a:t>
                      </a:r>
                    </a:p>
                    <a:p>
                      <a:endParaRPr lang="en-US" sz="14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0%</a:t>
                      </a:r>
                    </a:p>
                    <a:p>
                      <a:endParaRPr lang="en-US" sz="14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mtClean="0"/>
                        <a:t>0%</a:t>
                      </a:r>
                    </a:p>
                  </a:txBody>
                  <a:tcPr/>
                </a:tc>
              </a:tr>
              <a:tr h="3048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7795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412"/>
            <a:ext cx="7253344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5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700" b="1" dirty="0" smtClean="0"/>
              <a:t>Faculty</a:t>
            </a:r>
            <a:endParaRPr lang="en-US" sz="27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229146"/>
              </p:ext>
            </p:extLst>
          </p:nvPr>
        </p:nvGraphicFramePr>
        <p:xfrm>
          <a:off x="457200" y="1143000"/>
          <a:ext cx="8229600" cy="541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1"/>
                <a:gridCol w="1757718"/>
                <a:gridCol w="2585681"/>
                <a:gridCol w="1981200"/>
              </a:tblGrid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1. Adjunct Faculty: Orientation, evaluation, communication</a:t>
                      </a:r>
                      <a:endParaRPr lang="en-US" sz="1400" b="1" i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400" b="0" dirty="0" smtClean="0">
                          <a:latin typeface="Garamond" pitchFamily="18" charset="0"/>
                        </a:rPr>
                        <a:t>Participate in adjunct orientation webinar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400" b="0" dirty="0" smtClean="0">
                          <a:latin typeface="Garamond" pitchFamily="18" charset="0"/>
                        </a:rPr>
                        <a:t>Research “Best Practices”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400" b="0" dirty="0" smtClean="0">
                          <a:latin typeface="Garamond" pitchFamily="18" charset="0"/>
                        </a:rPr>
                        <a:t>View &amp;</a:t>
                      </a:r>
                      <a:r>
                        <a:rPr lang="en-US" sz="1400" b="0" baseline="0" dirty="0" smtClean="0">
                          <a:latin typeface="Garamond" pitchFamily="18" charset="0"/>
                        </a:rPr>
                        <a:t> evaluate on-line adjunct orientations at other institutions</a:t>
                      </a: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R. Schertz</a:t>
                      </a:r>
                    </a:p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S. Norton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335280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i="0" dirty="0" smtClean="0">
                          <a:latin typeface="Garamond" pitchFamily="18" charset="0"/>
                        </a:rPr>
                        <a:t>2.</a:t>
                      </a:r>
                      <a:r>
                        <a:rPr lang="en-US" sz="1400" b="1" i="0" baseline="0" dirty="0" smtClean="0">
                          <a:latin typeface="Garamond" pitchFamily="18" charset="0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Diversify Full Time &amp; Adjunct Faculty</a:t>
                      </a:r>
                    </a:p>
                    <a:p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400" b="0" i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See Standard 11 where this item did receive significant number of votes.)</a:t>
                      </a:r>
                      <a:endParaRPr lang="en-US" sz="1400" b="0" i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Change the  way we advertise for the Job including on-line(monster.com) which target minorities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Develop a Admin report system to better monitor recruitment statics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Up Date list of selective community  contacts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Advertise in the Northeast minorities news</a:t>
                      </a: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S. Norton</a:t>
                      </a:r>
                    </a:p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L. Morgan</a:t>
                      </a:r>
                    </a:p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M. O’Brien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7281072"/>
              </p:ext>
            </p:extLst>
          </p:nvPr>
        </p:nvGraphicFramePr>
        <p:xfrm>
          <a:off x="457200" y="1143000"/>
          <a:ext cx="1905000" cy="541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539"/>
                <a:gridCol w="447061"/>
                <a:gridCol w="457200"/>
                <a:gridCol w="4572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5280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/>
                        <a:t>X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5142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412"/>
            <a:ext cx="7253344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5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700" b="1" dirty="0" smtClean="0"/>
              <a:t>Faculty</a:t>
            </a:r>
            <a:endParaRPr lang="en-US" sz="27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646470"/>
              </p:ext>
            </p:extLst>
          </p:nvPr>
        </p:nvGraphicFramePr>
        <p:xfrm>
          <a:off x="457200" y="1143000"/>
          <a:ext cx="8229600" cy="541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1"/>
                <a:gridCol w="1757718"/>
                <a:gridCol w="2585681"/>
                <a:gridCol w="1981200"/>
              </a:tblGrid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3. </a:t>
                      </a:r>
                      <a:r>
                        <a:rPr lang="en-US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Implement common course outcomes</a:t>
                      </a:r>
                    </a:p>
                    <a:p>
                      <a:r>
                        <a:rPr lang="en-US" sz="1400" b="0" i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(Item interrelated to Standard 4)</a:t>
                      </a:r>
                      <a:endParaRPr lang="en-US" sz="1400" b="0" i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400" b="0" dirty="0" smtClean="0">
                          <a:latin typeface="Garamond" pitchFamily="18" charset="0"/>
                        </a:rPr>
                        <a:t>Addressed in Standard 4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400" b="0" dirty="0" smtClean="0">
                          <a:latin typeface="Garamond" pitchFamily="18" charset="0"/>
                        </a:rPr>
                        <a:t>Goal 3</a:t>
                      </a: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P.</a:t>
                      </a:r>
                      <a:r>
                        <a:rPr lang="en-US" sz="1400" baseline="0" dirty="0" smtClean="0">
                          <a:latin typeface="Garamond" pitchFamily="18" charset="0"/>
                        </a:rPr>
                        <a:t> Woodberry</a:t>
                      </a:r>
                    </a:p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R. Sullivan</a:t>
                      </a:r>
                    </a:p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M. </a:t>
                      </a:r>
                      <a:r>
                        <a:rPr lang="en-US" sz="1400" baseline="0" dirty="0" err="1" smtClean="0">
                          <a:latin typeface="Garamond" pitchFamily="18" charset="0"/>
                        </a:rPr>
                        <a:t>McGarry</a:t>
                      </a:r>
                      <a:endParaRPr lang="en-US" sz="1400" baseline="0" dirty="0" smtClean="0">
                        <a:latin typeface="Garamond" pitchFamily="18" charset="0"/>
                      </a:endParaRPr>
                    </a:p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Dean AHSS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3352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i="0" baseline="0" dirty="0" smtClean="0">
                          <a:latin typeface="Garamond" pitchFamily="18" charset="0"/>
                        </a:rPr>
                        <a:t>4. </a:t>
                      </a:r>
                      <a:r>
                        <a:rPr lang="en-US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Collate data from course evaluations and use to improve teaching </a:t>
                      </a:r>
                      <a:endParaRPr lang="en-US" sz="1400" b="1" i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dirty="0" smtClean="0">
                          <a:latin typeface="Garamond" pitchFamily="18" charset="0"/>
                        </a:rPr>
                        <a:t>Ensure all depts. are evaluating faculty according to contract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endParaRPr lang="en-US" sz="1400" b="0" dirty="0" smtClean="0">
                        <a:latin typeface="Garamond" pitchFamily="18" charset="0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dirty="0" smtClean="0">
                          <a:latin typeface="Garamond" pitchFamily="18" charset="0"/>
                        </a:rPr>
                        <a:t>Review data (specify exact data to be reviewed) collected during the academic year 2011-12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endParaRPr lang="en-US" sz="1400" b="0" dirty="0" smtClean="0">
                        <a:latin typeface="Garamond" pitchFamily="18" charset="0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dirty="0" smtClean="0">
                          <a:latin typeface="Garamond" pitchFamily="18" charset="0"/>
                        </a:rPr>
                        <a:t>Appropriate dean /VPAA will ensure compliance with contractual evaluation process</a:t>
                      </a: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P.</a:t>
                      </a:r>
                      <a:r>
                        <a:rPr lang="en-US" sz="1400" baseline="0" dirty="0" smtClean="0">
                          <a:latin typeface="Garamond" pitchFamily="18" charset="0"/>
                        </a:rPr>
                        <a:t> Woodberry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107100"/>
              </p:ext>
            </p:extLst>
          </p:nvPr>
        </p:nvGraphicFramePr>
        <p:xfrm>
          <a:off x="457200" y="1143000"/>
          <a:ext cx="1905000" cy="541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539"/>
                <a:gridCol w="447061"/>
                <a:gridCol w="457200"/>
                <a:gridCol w="4572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52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806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412"/>
            <a:ext cx="7253344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6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700" b="1" dirty="0" smtClean="0"/>
              <a:t>Students</a:t>
            </a:r>
            <a:endParaRPr lang="en-US" sz="27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933435"/>
              </p:ext>
            </p:extLst>
          </p:nvPr>
        </p:nvGraphicFramePr>
        <p:xfrm>
          <a:off x="457200" y="1143000"/>
          <a:ext cx="8229600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1"/>
                <a:gridCol w="1757718"/>
                <a:gridCol w="2585681"/>
                <a:gridCol w="1981200"/>
              </a:tblGrid>
              <a:tr h="50327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8499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1. Advising &amp; Counseling: improve placement testing tools, academic standing</a:t>
                      </a:r>
                      <a:endParaRPr lang="en-US" sz="1400" b="1" i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Meet with College Board (ACCUPLACER) regarding ACCUPLACER Diagnostic and ACCUPLACER My Foundations Lab. National research indicates multi-dimensional assessment is a more accurate predictor of college success. Better retention is expected to result from more comprehensive assessment methods. </a:t>
                      </a: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endParaRPr lang="en-US" sz="1200" b="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Meet with English / Mathematics chairs to discuss the option of the ACES review.  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R.</a:t>
                      </a:r>
                      <a:r>
                        <a:rPr lang="en-US" sz="1400" baseline="0" dirty="0" smtClean="0">
                          <a:latin typeface="Garamond" pitchFamily="18" charset="0"/>
                        </a:rPr>
                        <a:t> </a:t>
                      </a:r>
                      <a:r>
                        <a:rPr lang="en-US" sz="1400" dirty="0" smtClean="0">
                          <a:latin typeface="Garamond" pitchFamily="18" charset="0"/>
                        </a:rPr>
                        <a:t> Smith</a:t>
                      </a:r>
                    </a:p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B. </a:t>
                      </a:r>
                      <a:r>
                        <a:rPr lang="en-US" sz="1400" dirty="0" err="1" smtClean="0">
                          <a:latin typeface="Garamond" pitchFamily="18" charset="0"/>
                        </a:rPr>
                        <a:t>Cipolla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72695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i="0" baseline="0" dirty="0" smtClean="0">
                          <a:latin typeface="Garamond" pitchFamily="18" charset="0"/>
                        </a:rPr>
                        <a:t>2.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Retrieve &amp; utilize data to improve retention &amp; graduation</a:t>
                      </a:r>
                      <a:endParaRPr lang="en-US" sz="1400" b="1" i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Request comprehensive dataset for each semester cohort for the past four years.  Include demographic variables as well as placement scores, GED/diploma status, financial aid status, semester and cumulative GPA, PT/FT status, credits attempted and earned, subsequent enrollment status each semester, graduation status (if any).</a:t>
                      </a:r>
                      <a:endParaRPr lang="en-US" sz="12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D. Aiken</a:t>
                      </a:r>
                    </a:p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B. LeBlanc</a:t>
                      </a:r>
                    </a:p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M.</a:t>
                      </a:r>
                      <a:r>
                        <a:rPr lang="en-US" sz="1400" baseline="0" dirty="0" smtClean="0">
                          <a:latin typeface="Garamond" pitchFamily="18" charset="0"/>
                        </a:rPr>
                        <a:t> Cunningham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590259"/>
              </p:ext>
            </p:extLst>
          </p:nvPr>
        </p:nvGraphicFramePr>
        <p:xfrm>
          <a:off x="457200" y="1143000"/>
          <a:ext cx="1905000" cy="541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539"/>
                <a:gridCol w="447061"/>
                <a:gridCol w="457200"/>
                <a:gridCol w="457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89560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905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54218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412"/>
            <a:ext cx="7253344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6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700" b="1" dirty="0" smtClean="0"/>
              <a:t>Students</a:t>
            </a:r>
            <a:endParaRPr lang="en-US" sz="27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110814"/>
              </p:ext>
            </p:extLst>
          </p:nvPr>
        </p:nvGraphicFramePr>
        <p:xfrm>
          <a:off x="457200" y="1143000"/>
          <a:ext cx="8229600" cy="591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1"/>
                <a:gridCol w="1757718"/>
                <a:gridCol w="2585681"/>
                <a:gridCol w="1981200"/>
              </a:tblGrid>
              <a:tr h="50327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1798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dirty="0" smtClean="0">
                          <a:latin typeface="Garamond" pitchFamily="18" charset="0"/>
                        </a:rPr>
                        <a:t>3.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Student services: revise mission statement, develop ethical standards, develop co- curricular goals, develop records retention policy</a:t>
                      </a:r>
                      <a:endParaRPr lang="en-US" sz="1400" b="1" i="0" dirty="0" smtClean="0">
                        <a:latin typeface="Garamond" pitchFamily="18" charset="0"/>
                      </a:endParaRPr>
                    </a:p>
                    <a:p>
                      <a:endParaRPr lang="en-US" sz="1400" b="1" i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Revise Mission Statement and place on AVPSA webpage</a:t>
                      </a: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Appoint Committee to develop co-curricular learning outcomes</a:t>
                      </a: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R.</a:t>
                      </a:r>
                      <a:r>
                        <a:rPr lang="en-US" sz="1400" baseline="0" dirty="0" smtClean="0">
                          <a:latin typeface="Garamond" pitchFamily="18" charset="0"/>
                        </a:rPr>
                        <a:t> Schertz</a:t>
                      </a:r>
                    </a:p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D. Aiken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1295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i="0" baseline="0" dirty="0" smtClean="0">
                          <a:latin typeface="Garamond" pitchFamily="18" charset="0"/>
                        </a:rPr>
                        <a:t>4.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Institutional effectiveness: develop protocols for satisfaction survey, increase staffing for advising &amp; counseling</a:t>
                      </a:r>
                      <a:r>
                        <a:rPr lang="en-US" sz="1400" b="1" i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 </a:t>
                      </a:r>
                      <a:endParaRPr lang="en-US" sz="1400" b="1" i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Seek and gain approval to hire two more full time advisors</a:t>
                      </a: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R.</a:t>
                      </a:r>
                      <a:r>
                        <a:rPr lang="en-US" sz="1400" baseline="0" dirty="0" smtClean="0">
                          <a:latin typeface="Garamond" pitchFamily="18" charset="0"/>
                        </a:rPr>
                        <a:t> Schertz</a:t>
                      </a:r>
                      <a:endParaRPr lang="en-US" sz="1400" dirty="0" smtClean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1676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i="0" dirty="0" smtClean="0">
                          <a:latin typeface="Garamond" pitchFamily="18" charset="0"/>
                        </a:rPr>
                        <a:t>5. </a:t>
                      </a:r>
                      <a:r>
                        <a:rPr lang="en-US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Are we making the most use of what we learned in FOE experience?  Did we develop and implement a new FYE course?</a:t>
                      </a:r>
                      <a:endParaRPr lang="en-US" sz="1400" b="1" i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200" b="0" dirty="0" smtClean="0">
                          <a:latin typeface="Garamond" pitchFamily="18" charset="0"/>
                        </a:rPr>
                        <a:t>Request &amp; analyze data on course and other outcomes for FYE-type courses.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200" b="0" dirty="0" smtClean="0">
                          <a:latin typeface="Garamond" pitchFamily="18" charset="0"/>
                        </a:rPr>
                        <a:t>Research new</a:t>
                      </a:r>
                      <a:r>
                        <a:rPr lang="en-US" sz="1200" b="0" baseline="0" dirty="0" smtClean="0">
                          <a:latin typeface="Garamond" pitchFamily="18" charset="0"/>
                        </a:rPr>
                        <a:t> proposals if necessary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200" b="0" baseline="0" dirty="0" smtClean="0">
                          <a:latin typeface="Garamond" pitchFamily="18" charset="0"/>
                        </a:rPr>
                        <a:t>FOE Implementation Group meets regularly to review progress on FOE recommendations</a:t>
                      </a:r>
                      <a:endParaRPr lang="en-US" sz="12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R. Sullivan</a:t>
                      </a:r>
                    </a:p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M. Cunningham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049184"/>
              </p:ext>
            </p:extLst>
          </p:nvPr>
        </p:nvGraphicFramePr>
        <p:xfrm>
          <a:off x="457200" y="1143000"/>
          <a:ext cx="1905000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539"/>
                <a:gridCol w="447061"/>
                <a:gridCol w="457200"/>
                <a:gridCol w="457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057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60020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67640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sz="1400" b="1" dirty="0" smtClean="0"/>
                        <a:t>0%</a:t>
                      </a:r>
                      <a:endParaRPr lang="en-US" sz="1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40922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41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7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400" b="1" dirty="0" smtClean="0"/>
              <a:t>Library &amp; Information Resources</a:t>
            </a:r>
            <a:endParaRPr lang="en-US" sz="2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919763"/>
              </p:ext>
            </p:extLst>
          </p:nvPr>
        </p:nvGraphicFramePr>
        <p:xfrm>
          <a:off x="457200" y="990601"/>
          <a:ext cx="8229600" cy="615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1"/>
                <a:gridCol w="1757718"/>
                <a:gridCol w="2585681"/>
                <a:gridCol w="1981200"/>
              </a:tblGrid>
              <a:tr h="50327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8499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dirty="0" smtClean="0">
                          <a:latin typeface="Garamond" pitchFamily="18" charset="0"/>
                        </a:rPr>
                        <a:t>1.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Establish a vision for the Distance Learning program including a mission statement &amp; measurable goals / outcomes</a:t>
                      </a:r>
                      <a:endParaRPr lang="en-US" sz="1400" b="1" i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400" b="0" dirty="0" smtClean="0">
                          <a:latin typeface="Garamond" pitchFamily="18" charset="0"/>
                        </a:rPr>
                        <a:t>Assess ability to expand DL program with current resource constraints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en-US" sz="1400" b="0" dirty="0" smtClean="0">
                        <a:latin typeface="Garamond" pitchFamily="18" charset="0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400" b="0" dirty="0" smtClean="0">
                          <a:latin typeface="Garamond" pitchFamily="18" charset="0"/>
                        </a:rPr>
                        <a:t>Draft vision for DL with  phased implementation</a:t>
                      </a: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R. </a:t>
                      </a:r>
                      <a:r>
                        <a:rPr lang="en-US" sz="1400" dirty="0" err="1" smtClean="0">
                          <a:latin typeface="Garamond" pitchFamily="18" charset="0"/>
                        </a:rPr>
                        <a:t>DiPasquale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37795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i="0" baseline="0" dirty="0" smtClean="0">
                          <a:latin typeface="Garamond" pitchFamily="18" charset="0"/>
                        </a:rPr>
                        <a:t>2.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Strengthen tech support for faculty</a:t>
                      </a:r>
                      <a:endParaRPr lang="en-US" sz="1400" b="1" i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IT to document a list of how faculty technology support is currently being performed</a:t>
                      </a: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ATAC to review this list for its comprehensiveness and areas where it is lacking</a:t>
                      </a: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Instructional Technology and Media Services to describe the ideal circumstances for support faculty use of technology on campus</a:t>
                      </a: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Adjunct faculty letter from Academic Affairs asking for input from them concerning how IT might be able to provide better support for their technology needs</a:t>
                      </a: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IT to document an inventory of services currently provided to full-time versus adjunct faculty and suggestions for how that might be supplemented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endParaRPr lang="en-US" sz="12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S. Vieira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084792"/>
              </p:ext>
            </p:extLst>
          </p:nvPr>
        </p:nvGraphicFramePr>
        <p:xfrm>
          <a:off x="457200" y="990600"/>
          <a:ext cx="1905000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539"/>
                <a:gridCol w="447061"/>
                <a:gridCol w="457200"/>
                <a:gridCol w="457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600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886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sz="1400" b="1" dirty="0" smtClean="0"/>
                    </a:p>
                    <a:p>
                      <a:endParaRPr lang="en-US" sz="1400" b="1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1635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41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7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400" b="1" dirty="0" smtClean="0"/>
              <a:t>Library &amp; Information Resources</a:t>
            </a:r>
            <a:endParaRPr lang="en-US" sz="2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619136"/>
              </p:ext>
            </p:extLst>
          </p:nvPr>
        </p:nvGraphicFramePr>
        <p:xfrm>
          <a:off x="457200" y="990601"/>
          <a:ext cx="8229600" cy="637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1"/>
                <a:gridCol w="1757718"/>
                <a:gridCol w="2585681"/>
                <a:gridCol w="1981200"/>
              </a:tblGrid>
              <a:tr h="50327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8499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3. Define Informational Literacy &amp; Tech Literacy</a:t>
                      </a:r>
                      <a:endParaRPr lang="en-US" sz="14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Do searches for existing definitions of informational and technical literacy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Work with the Library  and IT to develop a list of potential resources where reasonable definitions could be found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Seek resources external to the college who could lend expertise in helping to define the topic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Submit definitions of Information</a:t>
                      </a:r>
                      <a:r>
                        <a:rPr lang="en-US" sz="1200" b="0" kern="1200" baseline="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 &amp; Technological L</a:t>
                      </a:r>
                      <a:r>
                        <a:rPr 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iteracy to library and IT staff</a:t>
                      </a:r>
                      <a:r>
                        <a:rPr lang="en-US" sz="1200" b="0" kern="1200" baseline="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 to attain feedback.</a:t>
                      </a:r>
                      <a:endParaRPr lang="en-US" sz="1200" b="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S. Vieira</a:t>
                      </a:r>
                    </a:p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R. Sullivan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280415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Garamond" pitchFamily="18" charset="0"/>
                        </a:rPr>
                        <a:t>4.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Improve communication between IT &amp; AA through governance</a:t>
                      </a:r>
                      <a:endParaRPr lang="en-US" sz="14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Present project prioritization list developed through IT Governance on the project web site and in person to the Deans and VP for Academic Affairs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Contribute to the Academic Affairs newsletter with articles designed for faculty and Academic Affairs based on the project prioritization effort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Share the Project Priority list with the chairs through Chairs Meeting and through the Change Advisory Board and individual meetings where possible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S. Vieira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380828"/>
              </p:ext>
            </p:extLst>
          </p:nvPr>
        </p:nvGraphicFramePr>
        <p:xfrm>
          <a:off x="457200" y="990600"/>
          <a:ext cx="1905000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539"/>
                <a:gridCol w="447061"/>
                <a:gridCol w="457200"/>
                <a:gridCol w="457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74320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04800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71673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41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7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400" b="1" dirty="0" smtClean="0"/>
              <a:t>Library &amp; Information Resources</a:t>
            </a:r>
            <a:endParaRPr lang="en-US" sz="2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124625"/>
              </p:ext>
            </p:extLst>
          </p:nvPr>
        </p:nvGraphicFramePr>
        <p:xfrm>
          <a:off x="457200" y="990601"/>
          <a:ext cx="8229600" cy="5791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1"/>
                <a:gridCol w="1757718"/>
                <a:gridCol w="2585681"/>
                <a:gridCol w="1981200"/>
              </a:tblGrid>
              <a:tr h="50327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8499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5.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Explore relationship between educational technology &amp; student success</a:t>
                      </a:r>
                      <a:endParaRPr lang="en-US" sz="14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600" b="0" dirty="0" smtClean="0">
                          <a:latin typeface="Garamond" pitchFamily="18" charset="0"/>
                        </a:rPr>
                        <a:t>Review grade distribution/completion of Distance Learning students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600" b="0" dirty="0" smtClean="0">
                          <a:latin typeface="Garamond" pitchFamily="18" charset="0"/>
                        </a:rPr>
                        <a:t>Compare</a:t>
                      </a:r>
                      <a:r>
                        <a:rPr lang="en-US" sz="1600" b="0" baseline="0" dirty="0" smtClean="0">
                          <a:latin typeface="Garamond" pitchFamily="18" charset="0"/>
                        </a:rPr>
                        <a:t> to grade distribution/completion of general population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600" b="0" baseline="0" dirty="0" smtClean="0">
                          <a:latin typeface="Garamond" pitchFamily="18" charset="0"/>
                        </a:rPr>
                        <a:t>Determine if there are other measures of success for DL students</a:t>
                      </a:r>
                      <a:endParaRPr lang="en-US" sz="16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R.</a:t>
                      </a:r>
                      <a:r>
                        <a:rPr lang="en-US" sz="1400" baseline="0" dirty="0" smtClean="0">
                          <a:latin typeface="Garamond" pitchFamily="18" charset="0"/>
                        </a:rPr>
                        <a:t> Sullivan</a:t>
                      </a:r>
                    </a:p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M. Cunningham</a:t>
                      </a:r>
                    </a:p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P. Woodberry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262127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Garamond" pitchFamily="18" charset="0"/>
                        </a:rPr>
                        <a:t>6</a:t>
                      </a:r>
                      <a:r>
                        <a:rPr lang="en-US" sz="1800" b="1" dirty="0" smtClean="0">
                          <a:latin typeface="Garamond" pitchFamily="18" charset="0"/>
                        </a:rPr>
                        <a:t>. </a:t>
                      </a:r>
                      <a:r>
                        <a:rPr lang="en-US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Need to develop institutional vision for DL </a:t>
                      </a:r>
                      <a:endParaRPr lang="en-US" sz="1800" b="1" i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600" b="0" dirty="0" smtClean="0">
                          <a:latin typeface="Garamond" pitchFamily="18" charset="0"/>
                        </a:rPr>
                        <a:t>Assess ability to expand DL program with current resource constraints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en-US" sz="1600" b="0" dirty="0" smtClean="0">
                        <a:latin typeface="Garamond" pitchFamily="18" charset="0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600" b="0" dirty="0" smtClean="0">
                          <a:latin typeface="Garamond" pitchFamily="18" charset="0"/>
                        </a:rPr>
                        <a:t>Draft vision for DL with  phased implementation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endParaRPr lang="en-US" sz="16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R. </a:t>
                      </a:r>
                      <a:r>
                        <a:rPr lang="en-US" sz="1400" dirty="0" err="1" smtClean="0">
                          <a:latin typeface="Garamond" pitchFamily="18" charset="0"/>
                        </a:rPr>
                        <a:t>DiPasquale</a:t>
                      </a:r>
                      <a:endParaRPr lang="en-US" sz="1400" dirty="0" smtClean="0">
                        <a:latin typeface="Garamond" pitchFamily="18" charset="0"/>
                      </a:endParaRPr>
                    </a:p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B. Shea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325250"/>
              </p:ext>
            </p:extLst>
          </p:nvPr>
        </p:nvGraphicFramePr>
        <p:xfrm>
          <a:off x="457200" y="990600"/>
          <a:ext cx="1905000" cy="579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539"/>
                <a:gridCol w="447061"/>
                <a:gridCol w="457200"/>
                <a:gridCol w="457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51460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66700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90113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8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000" b="1" dirty="0" smtClean="0"/>
              <a:t>Physical &amp; Technological Resources</a:t>
            </a:r>
            <a:endParaRPr lang="en-US" sz="20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2617128"/>
              </p:ext>
            </p:extLst>
          </p:nvPr>
        </p:nvGraphicFramePr>
        <p:xfrm>
          <a:off x="457200" y="990601"/>
          <a:ext cx="8229600" cy="5562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1"/>
                <a:gridCol w="1757718"/>
                <a:gridCol w="2585681"/>
                <a:gridCol w="1981200"/>
              </a:tblGrid>
              <a:tr h="50327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4922519">
                <a:tc>
                  <a:txBody>
                    <a:bodyPr/>
                    <a:lstStyle/>
                    <a:p>
                      <a:endParaRPr lang="en-US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Garamond" pitchFamily="18" charset="0"/>
                        </a:rPr>
                        <a:t>1.</a:t>
                      </a:r>
                      <a:r>
                        <a:rPr lang="en-US" sz="1400" b="1" baseline="0" dirty="0" smtClean="0">
                          <a:latin typeface="Garamond" pitchFamily="18" charset="0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Space utilization: S25, X25, R25 (Refers to improving space utilization and how it ties into how the Master Schedule is created)</a:t>
                      </a:r>
                    </a:p>
                    <a:p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Full campus reports on utilization using X25 with support from </a:t>
                      </a:r>
                      <a:r>
                        <a:rPr lang="en-US" sz="1400" b="0" kern="1200" dirty="0" err="1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CollegeNet</a:t>
                      </a: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 and campus resources.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Faculty focus articles on how Resource25 is populated with room descriptions and how Schedule25 matches those rooms to course requirements.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President’s Retreat presentation on room change statistics since the inception of R25/S25, how the campus rooms are being utilized and a description of the rooms on each campus.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Compile a list of all classrooms and the technology in each, its age, relative performance and need for upgrade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B. Shea</a:t>
                      </a:r>
                    </a:p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S. Vieira</a:t>
                      </a:r>
                    </a:p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L. Morgan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921796"/>
              </p:ext>
            </p:extLst>
          </p:nvPr>
        </p:nvGraphicFramePr>
        <p:xfrm>
          <a:off x="457200" y="990600"/>
          <a:ext cx="19050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539"/>
                <a:gridCol w="447061"/>
                <a:gridCol w="457200"/>
                <a:gridCol w="457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953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0498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1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700" b="1" dirty="0" smtClean="0"/>
              <a:t>Mission &amp; Purpose</a:t>
            </a:r>
            <a:endParaRPr lang="en-US" sz="27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5757"/>
              </p:ext>
            </p:extLst>
          </p:nvPr>
        </p:nvGraphicFramePr>
        <p:xfrm>
          <a:off x="457200" y="1524001"/>
          <a:ext cx="8229600" cy="5029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6672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208109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Garamond" pitchFamily="18" charset="0"/>
                        </a:rPr>
                        <a:t>1. Increase visibility &amp; knowledge of CCRI Mission Statement</a:t>
                      </a:r>
                    </a:p>
                    <a:p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000" b="1" dirty="0" smtClean="0">
                          <a:latin typeface="Garamond" pitchFamily="18" charset="0"/>
                        </a:rPr>
                        <a:t>M&amp;C</a:t>
                      </a:r>
                      <a:r>
                        <a:rPr lang="en-US" sz="1000" b="1" baseline="0" dirty="0" smtClean="0">
                          <a:latin typeface="Garamond" pitchFamily="18" charset="0"/>
                        </a:rPr>
                        <a:t> to determine options of promoting CCRI mission statement (Possibilities include revised bookmarks, hand-outs in freshman packets, visibility on website, inclusion in certain publications, etc.) 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000" b="1" baseline="0" dirty="0" smtClean="0">
                          <a:latin typeface="Garamond" pitchFamily="18" charset="0"/>
                        </a:rPr>
                        <a:t>ID additional locations for (future) mission statement visibility</a:t>
                      </a:r>
                      <a:endParaRPr lang="en-US" sz="10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R.</a:t>
                      </a:r>
                      <a:r>
                        <a:rPr lang="en-US" sz="1400" baseline="0" dirty="0" smtClean="0">
                          <a:latin typeface="Garamond" pitchFamily="18" charset="0"/>
                        </a:rPr>
                        <a:t> </a:t>
                      </a:r>
                      <a:r>
                        <a:rPr lang="en-US" sz="1400" dirty="0" err="1" smtClean="0">
                          <a:latin typeface="Garamond" pitchFamily="18" charset="0"/>
                        </a:rPr>
                        <a:t>Coren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76253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Garamond" pitchFamily="18" charset="0"/>
                        </a:rPr>
                        <a:t>2. Form committee to revitalize</a:t>
                      </a:r>
                      <a:r>
                        <a:rPr lang="en-US" sz="1400" b="1" baseline="0" dirty="0" smtClean="0">
                          <a:latin typeface="Garamond" pitchFamily="18" charset="0"/>
                        </a:rPr>
                        <a:t> and reevaluate vision statement</a:t>
                      </a:r>
                      <a:endParaRPr lang="en-US" sz="14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en-US" sz="1000" b="1" dirty="0" smtClean="0">
                          <a:latin typeface="Garamond" pitchFamily="18" charset="0"/>
                        </a:rPr>
                        <a:t> Create Committee to review vision statement</a:t>
                      </a: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en-US" sz="1000" b="1" dirty="0" smtClean="0">
                          <a:latin typeface="Garamond" pitchFamily="18" charset="0"/>
                        </a:rPr>
                        <a:t>Review &amp; rework draft vision</a:t>
                      </a:r>
                      <a:r>
                        <a:rPr lang="en-US" sz="1000" b="1" baseline="0" dirty="0" smtClean="0">
                          <a:latin typeface="Garamond" pitchFamily="18" charset="0"/>
                        </a:rPr>
                        <a:t> statement created in 2001/2005</a:t>
                      </a:r>
                      <a:endParaRPr lang="en-US" sz="10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B. Shea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15183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Garamond" pitchFamily="18" charset="0"/>
                        </a:rPr>
                        <a:t>3. Review</a:t>
                      </a:r>
                      <a:r>
                        <a:rPr lang="en-US" sz="1400" b="1" baseline="0" dirty="0" smtClean="0">
                          <a:latin typeface="Garamond" pitchFamily="18" charset="0"/>
                        </a:rPr>
                        <a:t> &amp; update Mission Statement </a:t>
                      </a:r>
                      <a:r>
                        <a:rPr lang="en-US" sz="1400" b="0" baseline="0" dirty="0" smtClean="0">
                          <a:latin typeface="Garamond" pitchFamily="18" charset="0"/>
                        </a:rPr>
                        <a:t>(incorporate 21</a:t>
                      </a:r>
                      <a:r>
                        <a:rPr lang="en-US" sz="1400" b="0" baseline="30000" dirty="0" smtClean="0">
                          <a:latin typeface="Garamond" pitchFamily="18" charset="0"/>
                        </a:rPr>
                        <a:t>st</a:t>
                      </a:r>
                      <a:r>
                        <a:rPr lang="en-US" sz="1400" b="0" baseline="0" dirty="0" smtClean="0">
                          <a:latin typeface="Garamond" pitchFamily="18" charset="0"/>
                        </a:rPr>
                        <a:t> Century Workforce Materials) </a:t>
                      </a: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B.</a:t>
                      </a:r>
                      <a:r>
                        <a:rPr lang="en-US" sz="1400" baseline="0" dirty="0" smtClean="0">
                          <a:latin typeface="Garamond" pitchFamily="18" charset="0"/>
                        </a:rPr>
                        <a:t> Shea</a:t>
                      </a:r>
                    </a:p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R. Smith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441310"/>
              </p:ext>
            </p:extLst>
          </p:nvPr>
        </p:nvGraphicFramePr>
        <p:xfrm>
          <a:off x="457199" y="1524000"/>
          <a:ext cx="2057401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1"/>
                <a:gridCol w="533400"/>
                <a:gridCol w="457200"/>
                <a:gridCol w="5334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05740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/>
                        <a:t>X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78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35954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41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8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000" b="1" dirty="0" smtClean="0"/>
              <a:t>Physical &amp; Technological Resources</a:t>
            </a:r>
            <a:endParaRPr lang="en-US" sz="20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116055"/>
              </p:ext>
            </p:extLst>
          </p:nvPr>
        </p:nvGraphicFramePr>
        <p:xfrm>
          <a:off x="457200" y="990601"/>
          <a:ext cx="8229600" cy="5562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1"/>
                <a:gridCol w="1757718"/>
                <a:gridCol w="2585681"/>
                <a:gridCol w="1981200"/>
              </a:tblGrid>
              <a:tr h="50327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4922519">
                <a:tc>
                  <a:txBody>
                    <a:bodyPr/>
                    <a:lstStyle/>
                    <a:p>
                      <a:endParaRPr lang="en-US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Garamond" pitchFamily="18" charset="0"/>
                        </a:rPr>
                        <a:t>2.</a:t>
                      </a:r>
                      <a:r>
                        <a:rPr lang="en-US" sz="1600" b="1" baseline="0" dirty="0" smtClean="0">
                          <a:latin typeface="Garamond" pitchFamily="18" charset="0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Create technology awareness programs</a:t>
                      </a: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Research other higher education institutions concerning their technology awareness programs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Provide a presentation of findings to the President’s Council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Establish ground rules for creating an annual technology awareness signoff for all employees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Develop technology orientation programs for all newly-hired staff, faculty and adjunct faculty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en-US" sz="16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S. Vieira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626869"/>
              </p:ext>
            </p:extLst>
          </p:nvPr>
        </p:nvGraphicFramePr>
        <p:xfrm>
          <a:off x="457200" y="990600"/>
          <a:ext cx="19050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539"/>
                <a:gridCol w="447061"/>
                <a:gridCol w="457200"/>
                <a:gridCol w="457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953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br>
                        <a:rPr lang="en-US" dirty="0" smtClean="0"/>
                      </a:b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93008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41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8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000" b="1" dirty="0" smtClean="0"/>
              <a:t>Physical &amp; Technological Resources</a:t>
            </a:r>
            <a:endParaRPr lang="en-US" sz="20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260794"/>
              </p:ext>
            </p:extLst>
          </p:nvPr>
        </p:nvGraphicFramePr>
        <p:xfrm>
          <a:off x="457200" y="990601"/>
          <a:ext cx="8229600" cy="5562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1"/>
                <a:gridCol w="1757718"/>
                <a:gridCol w="2585681"/>
                <a:gridCol w="1981200"/>
              </a:tblGrid>
              <a:tr h="50327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4922519">
                <a:tc>
                  <a:txBody>
                    <a:bodyPr/>
                    <a:lstStyle/>
                    <a:p>
                      <a:endParaRPr lang="en-US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3. Desktop support/ Help Desk transition</a:t>
                      </a:r>
                      <a:endParaRPr lang="en-US" sz="16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Add student staff to the existing Help Desk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Utilize the Academic Computing Lab staff for basic Tier One support questions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Begin the testing and building of the virtual desktop environment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Staff professional development on end user support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Training from Lynda.com for Help Desk/Desktop Support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Monitoring of phone queues and ticket servicing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en-US" sz="16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S. Vieira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506409"/>
              </p:ext>
            </p:extLst>
          </p:nvPr>
        </p:nvGraphicFramePr>
        <p:xfrm>
          <a:off x="457200" y="990600"/>
          <a:ext cx="19050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539"/>
                <a:gridCol w="447061"/>
                <a:gridCol w="457200"/>
                <a:gridCol w="457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95300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sz="1400" b="1" dirty="0" smtClean="0"/>
                        <a:t>0%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77429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41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8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000" b="1" dirty="0" smtClean="0"/>
              <a:t>Physical &amp; Technological Resources</a:t>
            </a:r>
            <a:endParaRPr lang="en-US" sz="20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738893"/>
              </p:ext>
            </p:extLst>
          </p:nvPr>
        </p:nvGraphicFramePr>
        <p:xfrm>
          <a:off x="457200" y="990601"/>
          <a:ext cx="8229600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1"/>
                <a:gridCol w="1757718"/>
                <a:gridCol w="2585681"/>
                <a:gridCol w="1981200"/>
              </a:tblGrid>
              <a:tr h="50327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4922519">
                <a:tc>
                  <a:txBody>
                    <a:bodyPr/>
                    <a:lstStyle/>
                    <a:p>
                      <a:endParaRPr lang="en-US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4. Improve communications for IT governance, increase advisory group memberships, create proactive outreach, CIO newsletter, increase availability of meeting agendas &amp; minutes</a:t>
                      </a:r>
                      <a:endParaRPr lang="en-US" sz="16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Write an article in the CIO Newsletter on the topic of IT Governance, project prioritization and how it works at CCRI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Increase the faculty member representation of each advisory group (Institutional Technology Advisory Group, Academic technology Advisory Group, Information Systems Advisory Group)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Send the Project Priority List to the Change Advisory Group and Blackboard Users Group for review and comment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Advisory groups populated with additional faculty membership increasing transparency and inclusivity for prioritization and rating systems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S. Vieira</a:t>
                      </a:r>
                    </a:p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L. Morgan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434585"/>
              </p:ext>
            </p:extLst>
          </p:nvPr>
        </p:nvGraphicFramePr>
        <p:xfrm>
          <a:off x="457200" y="990600"/>
          <a:ext cx="1905000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539"/>
                <a:gridCol w="447061"/>
                <a:gridCol w="457200"/>
                <a:gridCol w="457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25780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99541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8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000" b="1" dirty="0" smtClean="0"/>
              <a:t>Physical &amp; Technological Resources</a:t>
            </a:r>
            <a:endParaRPr lang="en-US" sz="20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625042"/>
              </p:ext>
            </p:extLst>
          </p:nvPr>
        </p:nvGraphicFramePr>
        <p:xfrm>
          <a:off x="457200" y="990601"/>
          <a:ext cx="8229600" cy="582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1"/>
                <a:gridCol w="1757718"/>
                <a:gridCol w="2585681"/>
                <a:gridCol w="1981200"/>
              </a:tblGrid>
              <a:tr h="50327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4922519">
                <a:tc>
                  <a:txBody>
                    <a:bodyPr/>
                    <a:lstStyle/>
                    <a:p>
                      <a:endParaRPr lang="en-US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5. Orientation awareness for lynda.com, security, professional development</a:t>
                      </a:r>
                      <a:endParaRPr lang="en-US" sz="16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Write an article in the CIO newsletter surrounding Lynda.com, the enterprise edition that was purchased, how many people have been using it and how to get started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Write an article in the CIO newsletter involving security and data breaches and cautions to be aware of when using technology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IT-sponsored presentations</a:t>
                      </a:r>
                      <a:r>
                        <a:rPr lang="en-US" sz="1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 at </a:t>
                      </a: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Professional Development Day : content management system, </a:t>
                      </a:r>
                      <a:r>
                        <a:rPr lang="en-US" sz="1400" b="0" kern="1200" dirty="0" err="1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Camtasia</a:t>
                      </a: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 Relay, video production, social media presentations, Excel, Office 2010,virtual desktops,  Blackboard, Word Press, </a:t>
                      </a:r>
                      <a:r>
                        <a:rPr lang="en-US" sz="1400" b="0" kern="1200" dirty="0" err="1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iPads</a:t>
                      </a: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 and smartphones.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Write an article for the Faculty Focus concerning training through lynda.com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en-US" sz="12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S. Vieira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778643"/>
              </p:ext>
            </p:extLst>
          </p:nvPr>
        </p:nvGraphicFramePr>
        <p:xfrm>
          <a:off x="457200" y="990600"/>
          <a:ext cx="1905000" cy="579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539"/>
                <a:gridCol w="447061"/>
                <a:gridCol w="457200"/>
                <a:gridCol w="4572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10540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sz="1400" b="1" dirty="0" smtClean="0"/>
                        <a:t>0%</a:t>
                      </a:r>
                      <a:endParaRPr lang="en-US" sz="1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35755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41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</a:t>
            </a:r>
            <a:r>
              <a:rPr lang="en-US" dirty="0">
                <a:solidFill>
                  <a:schemeClr val="accent3"/>
                </a:solidFill>
              </a:rPr>
              <a:t>9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400" b="1" dirty="0" smtClean="0"/>
              <a:t>Finance</a:t>
            </a:r>
            <a:endParaRPr lang="en-US" sz="2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263886"/>
              </p:ext>
            </p:extLst>
          </p:nvPr>
        </p:nvGraphicFramePr>
        <p:xfrm>
          <a:off x="457200" y="990601"/>
          <a:ext cx="8229600" cy="5562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1"/>
                <a:gridCol w="1757718"/>
                <a:gridCol w="2585681"/>
                <a:gridCol w="1981200"/>
              </a:tblGrid>
              <a:tr h="50327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4922519">
                <a:tc>
                  <a:txBody>
                    <a:bodyPr/>
                    <a:lstStyle/>
                    <a:p>
                      <a:endParaRPr lang="en-US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Garamond" pitchFamily="18" charset="0"/>
                        </a:rPr>
                        <a:t>1.</a:t>
                      </a:r>
                      <a:r>
                        <a:rPr lang="en-US" sz="1600" b="1" baseline="0" dirty="0" smtClean="0">
                          <a:latin typeface="Garamond" pitchFamily="18" charset="0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Create multi-year strategic plan to align with budget.  Communicate goals</a:t>
                      </a:r>
                      <a:endParaRPr lang="en-US" sz="16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Committee to meet with VP Shea who chairs the steering committee for Strategic Planning and is designated leader to this standard</a:t>
                      </a: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en-US" sz="14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US" sz="1400" b="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Request feedback and status reports on current Strategic Plan to determine what goals and accomplishments have already been met and which might be outstanding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en-US" sz="1400" b="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u="none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Assign cost and/or resource needs to outstanding issues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en-US" sz="1400" b="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Ascertain when new plan will be available to college community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B. Shea</a:t>
                      </a:r>
                    </a:p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R. Barrington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263079"/>
              </p:ext>
            </p:extLst>
          </p:nvPr>
        </p:nvGraphicFramePr>
        <p:xfrm>
          <a:off x="457200" y="990600"/>
          <a:ext cx="19050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539"/>
                <a:gridCol w="447061"/>
                <a:gridCol w="457200"/>
                <a:gridCol w="457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953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69587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41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</a:t>
            </a:r>
            <a:r>
              <a:rPr lang="en-US" dirty="0">
                <a:solidFill>
                  <a:schemeClr val="accent3"/>
                </a:solidFill>
              </a:rPr>
              <a:t>9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400" b="1" dirty="0" smtClean="0"/>
              <a:t>Finance</a:t>
            </a:r>
            <a:endParaRPr lang="en-US" sz="2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253343"/>
              </p:ext>
            </p:extLst>
          </p:nvPr>
        </p:nvGraphicFramePr>
        <p:xfrm>
          <a:off x="533400" y="1066800"/>
          <a:ext cx="8153401" cy="606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876205"/>
                <a:gridCol w="2561740"/>
                <a:gridCol w="1962856"/>
              </a:tblGrid>
              <a:tr h="6084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4954191">
                <a:tc>
                  <a:txBody>
                    <a:bodyPr/>
                    <a:lstStyle/>
                    <a:p>
                      <a:endParaRPr lang="en-US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2. Data-based decision making; establish a group to ID data elements to be used for resource allocation; identify applicable benchmarks and measures</a:t>
                      </a: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Committee to meet with Bill LeBlanc as designated leader and Director of Institutional Research for input</a:t>
                      </a: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en-US" sz="14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US" sz="1400" b="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Committee reviewing publication by Education Advisory Board:  “Developing a Data Driven University” for guidance on different methods of making the cultural change to data based decision making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en-US" sz="1400" b="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Committee reviewing common higher education measurements and ratios to determine which might be helpful to CCRI</a:t>
                      </a: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Committee will then determine appropriate benchmark sources </a:t>
                      </a:r>
                    </a:p>
                    <a:p>
                      <a:r>
                        <a:rPr lang="en-US" sz="14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US" sz="1400" b="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B. Shea</a:t>
                      </a:r>
                    </a:p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R. Barrington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642682"/>
              </p:ext>
            </p:extLst>
          </p:nvPr>
        </p:nvGraphicFramePr>
        <p:xfrm>
          <a:off x="381000" y="1066800"/>
          <a:ext cx="1905000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539"/>
                <a:gridCol w="447061"/>
                <a:gridCol w="457200"/>
                <a:gridCol w="4572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410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28461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41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</a:t>
            </a:r>
            <a:r>
              <a:rPr lang="en-US" dirty="0">
                <a:solidFill>
                  <a:schemeClr val="accent3"/>
                </a:solidFill>
              </a:rPr>
              <a:t>9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400" b="1" dirty="0" smtClean="0"/>
              <a:t>Finance</a:t>
            </a:r>
            <a:endParaRPr lang="en-US" sz="2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687290"/>
              </p:ext>
            </p:extLst>
          </p:nvPr>
        </p:nvGraphicFramePr>
        <p:xfrm>
          <a:off x="533400" y="1066800"/>
          <a:ext cx="8153401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876205"/>
                <a:gridCol w="2561740"/>
                <a:gridCol w="1962856"/>
              </a:tblGrid>
              <a:tr h="6084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2331720">
                <a:tc>
                  <a:txBody>
                    <a:bodyPr/>
                    <a:lstStyle/>
                    <a:p>
                      <a:endParaRPr lang="en-US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3. Budget request follow up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Update business office web site for FY 20112 Budget Priority Cycle Information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Include status where applicable and information is available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Business office to coordinate project updates between departments / IT &amp; physical plant as needed</a:t>
                      </a:r>
                    </a:p>
                    <a:p>
                      <a:endParaRPr lang="en-US" sz="1400" b="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R. Barrington</a:t>
                      </a:r>
                    </a:p>
                  </a:txBody>
                  <a:tcPr/>
                </a:tc>
              </a:tr>
              <a:tr h="2270760">
                <a:tc>
                  <a:txBody>
                    <a:bodyPr/>
                    <a:lstStyle/>
                    <a:p>
                      <a:endParaRPr lang="en-US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4. Council to review budget cycle to include interdepartmental input</a:t>
                      </a:r>
                      <a:endParaRPr lang="en-US" sz="16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Take concept to president for advisement</a:t>
                      </a: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B. Shea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755487"/>
              </p:ext>
            </p:extLst>
          </p:nvPr>
        </p:nvGraphicFramePr>
        <p:xfrm>
          <a:off x="381000" y="1066800"/>
          <a:ext cx="19050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/>
                <a:gridCol w="457200"/>
                <a:gridCol w="457200"/>
                <a:gridCol w="457200"/>
              </a:tblGrid>
              <a:tr h="667011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6095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286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36181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41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10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 </a:t>
            </a:r>
            <a:r>
              <a:rPr lang="en-US" dirty="0" smtClean="0"/>
              <a:t> </a:t>
            </a:r>
            <a:r>
              <a:rPr lang="en-US" sz="2400" b="1" dirty="0" smtClean="0"/>
              <a:t>Public Disclosure</a:t>
            </a:r>
            <a:endParaRPr lang="en-US" sz="2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744571"/>
              </p:ext>
            </p:extLst>
          </p:nvPr>
        </p:nvGraphicFramePr>
        <p:xfrm>
          <a:off x="381000" y="1219200"/>
          <a:ext cx="8305801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791633"/>
                <a:gridCol w="2609623"/>
                <a:gridCol w="1999545"/>
              </a:tblGrid>
              <a:tr h="274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2712720">
                <a:tc>
                  <a:txBody>
                    <a:bodyPr/>
                    <a:lstStyle/>
                    <a:p>
                      <a:endParaRPr lang="en-US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 1. Create written policy manual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Establish Policy Manual (PM) Team.  Review status of current Policy/Procedure/ Process</a:t>
                      </a: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en-US" sz="14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US" sz="1400" b="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Submit revised plan of action &amp; milestones (POA&amp;M)  for initial approval/management support</a:t>
                      </a: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en-US" sz="14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US" sz="1400" b="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Update Policy Inventory (ongoing)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T. Pitts</a:t>
                      </a:r>
                    </a:p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C. </a:t>
                      </a:r>
                      <a:r>
                        <a:rPr lang="en-US" sz="1400" baseline="0" dirty="0" err="1" smtClean="0">
                          <a:latin typeface="Garamond" pitchFamily="18" charset="0"/>
                        </a:rPr>
                        <a:t>Toft</a:t>
                      </a:r>
                      <a:endParaRPr lang="en-US" sz="1400" baseline="0" dirty="0" smtClean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1219200">
                <a:tc>
                  <a:txBody>
                    <a:bodyPr/>
                    <a:lstStyle/>
                    <a:p>
                      <a:endParaRPr lang="en-US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Garamond" pitchFamily="18" charset="0"/>
                        </a:rPr>
                        <a:t>2. Create revisions to Web site to enhance communications &amp; retrieval of information</a:t>
                      </a:r>
                      <a:endParaRPr lang="en-US" sz="14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200" b="0" dirty="0" smtClean="0">
                          <a:latin typeface="Garamond" pitchFamily="18" charset="0"/>
                        </a:rPr>
                        <a:t>Review other college’s websites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200" b="0" dirty="0" smtClean="0">
                          <a:latin typeface="Garamond" pitchFamily="18" charset="0"/>
                        </a:rPr>
                        <a:t>ID</a:t>
                      </a:r>
                      <a:r>
                        <a:rPr lang="en-US" sz="1200" b="0" baseline="0" dirty="0" smtClean="0">
                          <a:latin typeface="Garamond" pitchFamily="18" charset="0"/>
                        </a:rPr>
                        <a:t> weaknesses of Web site regarding communication with key members if IT &amp; MC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200" b="0" baseline="0" dirty="0" smtClean="0">
                          <a:latin typeface="Garamond" pitchFamily="18" charset="0"/>
                        </a:rPr>
                        <a:t>Compile prelim list if improvements to be made</a:t>
                      </a:r>
                      <a:endParaRPr lang="en-US" sz="12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R. </a:t>
                      </a:r>
                      <a:r>
                        <a:rPr lang="en-US" sz="1400" baseline="0" dirty="0" err="1" smtClean="0">
                          <a:latin typeface="Garamond" pitchFamily="18" charset="0"/>
                        </a:rPr>
                        <a:t>Coren</a:t>
                      </a:r>
                      <a:endParaRPr lang="en-US" sz="1400" baseline="0" dirty="0" smtClean="0">
                        <a:latin typeface="Garamond" pitchFamily="18" charset="0"/>
                      </a:endParaRPr>
                    </a:p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J. Kirby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endParaRPr lang="en-US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3.</a:t>
                      </a:r>
                      <a:r>
                        <a:rPr lang="en-US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 Revise printed publications</a:t>
                      </a:r>
                      <a:endParaRPr lang="en-US" sz="14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400" b="0" dirty="0" smtClean="0">
                          <a:latin typeface="Garamond" pitchFamily="18" charset="0"/>
                        </a:rPr>
                        <a:t>On-going process</a:t>
                      </a: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R. </a:t>
                      </a:r>
                      <a:r>
                        <a:rPr lang="en-US" sz="1400" baseline="0" dirty="0" err="1" smtClean="0">
                          <a:latin typeface="Garamond" pitchFamily="18" charset="0"/>
                        </a:rPr>
                        <a:t>Coren</a:t>
                      </a:r>
                      <a:endParaRPr lang="en-US" sz="1400" baseline="0" dirty="0" smtClean="0">
                        <a:latin typeface="Garamond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683201"/>
              </p:ext>
            </p:extLst>
          </p:nvPr>
        </p:nvGraphicFramePr>
        <p:xfrm>
          <a:off x="228600" y="1219200"/>
          <a:ext cx="2057400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457200"/>
                <a:gridCol w="457200"/>
                <a:gridCol w="533400"/>
              </a:tblGrid>
              <a:tr h="594602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9105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21920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57628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41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10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 </a:t>
            </a:r>
            <a:r>
              <a:rPr lang="en-US" dirty="0" smtClean="0"/>
              <a:t> </a:t>
            </a:r>
            <a:r>
              <a:rPr lang="en-US" sz="2400" b="1" dirty="0" smtClean="0"/>
              <a:t>Public Disclosure</a:t>
            </a:r>
            <a:endParaRPr lang="en-US" sz="2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18464"/>
              </p:ext>
            </p:extLst>
          </p:nvPr>
        </p:nvGraphicFramePr>
        <p:xfrm>
          <a:off x="457200" y="1066800"/>
          <a:ext cx="82296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876205"/>
                <a:gridCol w="2561740"/>
                <a:gridCol w="2039055"/>
              </a:tblGrid>
              <a:tr h="6084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4846320">
                <a:tc>
                  <a:txBody>
                    <a:bodyPr/>
                    <a:lstStyle/>
                    <a:p>
                      <a:endParaRPr lang="en-US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 5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 Use OES Web page as model for rest of College</a:t>
                      </a:r>
                      <a:endParaRPr lang="en-US" sz="16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400" b="0" dirty="0" smtClean="0">
                          <a:latin typeface="Garamond" pitchFamily="18" charset="0"/>
                        </a:rPr>
                        <a:t>Meet with Rob </a:t>
                      </a:r>
                      <a:r>
                        <a:rPr lang="en-US" sz="1400" b="0" dirty="0" err="1" smtClean="0">
                          <a:latin typeface="Garamond" pitchFamily="18" charset="0"/>
                        </a:rPr>
                        <a:t>Giovino</a:t>
                      </a:r>
                      <a:r>
                        <a:rPr lang="en-US" sz="1400" b="0" dirty="0" smtClean="0">
                          <a:latin typeface="Garamond" pitchFamily="18" charset="0"/>
                        </a:rPr>
                        <a:t> and Jim Kirby to review OES website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400" b="0" dirty="0" smtClean="0">
                          <a:latin typeface="Garamond" pitchFamily="18" charset="0"/>
                        </a:rPr>
                        <a:t>If OES page is determined not</a:t>
                      </a:r>
                      <a:r>
                        <a:rPr lang="en-US" sz="1400" b="0" baseline="0" dirty="0" smtClean="0">
                          <a:latin typeface="Garamond" pitchFamily="18" charset="0"/>
                        </a:rPr>
                        <a:t> to be appropriate for the rest of the college, this priority ends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400" b="0" baseline="0" dirty="0" smtClean="0">
                          <a:latin typeface="Garamond" pitchFamily="18" charset="0"/>
                        </a:rPr>
                        <a:t>If OES page is determined to be appropriate for the rest of the college, proceed to Fall 2012</a:t>
                      </a: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R. </a:t>
                      </a:r>
                      <a:r>
                        <a:rPr lang="en-US" sz="1400" baseline="0" dirty="0" err="1" smtClean="0">
                          <a:latin typeface="Garamond" pitchFamily="18" charset="0"/>
                        </a:rPr>
                        <a:t>Coren</a:t>
                      </a:r>
                      <a:endParaRPr lang="en-US" sz="1400" baseline="0" dirty="0" smtClean="0">
                        <a:latin typeface="Garamond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703453"/>
              </p:ext>
            </p:extLst>
          </p:nvPr>
        </p:nvGraphicFramePr>
        <p:xfrm>
          <a:off x="381000" y="1066800"/>
          <a:ext cx="18288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064"/>
                <a:gridCol w="438912"/>
                <a:gridCol w="438912"/>
                <a:gridCol w="438912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876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0%</a:t>
                      </a:r>
                    </a:p>
                    <a:p>
                      <a:endParaRPr lang="en-US" sz="1200" b="1" dirty="0" smtClean="0"/>
                    </a:p>
                    <a:p>
                      <a:endParaRPr lang="en-US" sz="1200" b="1" dirty="0" smtClean="0"/>
                    </a:p>
                    <a:p>
                      <a:endParaRPr lang="en-US" sz="1200" b="1" dirty="0" smtClean="0"/>
                    </a:p>
                    <a:p>
                      <a:endParaRPr lang="en-US" sz="12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0%</a:t>
                      </a:r>
                    </a:p>
                    <a:p>
                      <a:endParaRPr lang="en-US" sz="1200" b="1" dirty="0" smtClean="0"/>
                    </a:p>
                    <a:p>
                      <a:endParaRPr lang="en-US" sz="1200" b="1" dirty="0" smtClean="0"/>
                    </a:p>
                    <a:p>
                      <a:endParaRPr lang="en-US" sz="1200" b="1" dirty="0" smtClean="0"/>
                    </a:p>
                    <a:p>
                      <a:endParaRPr lang="en-US" sz="12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0%</a:t>
                      </a:r>
                    </a:p>
                    <a:p>
                      <a:endParaRPr lang="en-US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04959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41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11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 </a:t>
            </a:r>
            <a:r>
              <a:rPr lang="en-US" dirty="0" smtClean="0"/>
              <a:t> </a:t>
            </a:r>
            <a:r>
              <a:rPr lang="en-US" sz="2400" b="1" dirty="0" smtClean="0"/>
              <a:t>Integrity</a:t>
            </a:r>
            <a:endParaRPr lang="en-US" sz="2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497869"/>
              </p:ext>
            </p:extLst>
          </p:nvPr>
        </p:nvGraphicFramePr>
        <p:xfrm>
          <a:off x="457200" y="1036321"/>
          <a:ext cx="8229600" cy="5516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876205"/>
                <a:gridCol w="2561740"/>
                <a:gridCol w="2039055"/>
              </a:tblGrid>
              <a:tr h="6084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endParaRPr lang="en-US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 1. Create college</a:t>
                      </a:r>
                      <a:r>
                        <a:rPr lang="en-US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 wide policy manual</a:t>
                      </a:r>
                      <a:endParaRPr lang="en-US" sz="16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400" b="0" dirty="0" smtClean="0">
                          <a:latin typeface="Garamond" pitchFamily="18" charset="0"/>
                        </a:rPr>
                        <a:t>Overlaps with Standard 10 Goal 1</a:t>
                      </a: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T. Pitts</a:t>
                      </a:r>
                    </a:p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C. </a:t>
                      </a:r>
                      <a:r>
                        <a:rPr lang="en-US" sz="1400" baseline="0" dirty="0" err="1" smtClean="0">
                          <a:latin typeface="Garamond" pitchFamily="18" charset="0"/>
                        </a:rPr>
                        <a:t>Toft</a:t>
                      </a:r>
                      <a:endParaRPr lang="en-US" sz="1400" baseline="0" dirty="0" smtClean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endParaRPr lang="en-US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Garamond" pitchFamily="18" charset="0"/>
                        </a:rPr>
                        <a:t>2. Restructure Governance</a:t>
                      </a:r>
                      <a:endParaRPr lang="en-US" sz="16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400" b="0" dirty="0" smtClean="0">
                          <a:latin typeface="Garamond" pitchFamily="18" charset="0"/>
                        </a:rPr>
                        <a:t>Overlaps with</a:t>
                      </a:r>
                      <a:r>
                        <a:rPr lang="en-US" sz="1400" b="0" baseline="0" dirty="0" smtClean="0">
                          <a:latin typeface="Garamond" pitchFamily="18" charset="0"/>
                        </a:rPr>
                        <a:t> Standard 3 Goal 2</a:t>
                      </a: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T. Pitts</a:t>
                      </a:r>
                    </a:p>
                  </a:txBody>
                  <a:tcPr/>
                </a:tc>
              </a:tr>
              <a:tr h="3383279">
                <a:tc>
                  <a:txBody>
                    <a:bodyPr/>
                    <a:lstStyle/>
                    <a:p>
                      <a:endParaRPr lang="en-US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Garamond" pitchFamily="18" charset="0"/>
                        </a:rPr>
                        <a:t>3. Diversify Full Time &amp; Adjunct Faculty</a:t>
                      </a:r>
                      <a:endParaRPr lang="en-US" sz="16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Change the  way we advertise for the Job including on-line( monster.com) which target minorities</a:t>
                      </a: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Develop a Admin report system to better monitor recruitment statics</a:t>
                      </a: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Up Date list of selective community  contacts</a:t>
                      </a: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Advertise in the Northeast minorities news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en-US" sz="12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L. Morgan </a:t>
                      </a:r>
                    </a:p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S. Norton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432848"/>
              </p:ext>
            </p:extLst>
          </p:nvPr>
        </p:nvGraphicFramePr>
        <p:xfrm>
          <a:off x="304800" y="990601"/>
          <a:ext cx="1905000" cy="5593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/>
                <a:gridCol w="457200"/>
                <a:gridCol w="457200"/>
                <a:gridCol w="4572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5280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8877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412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2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700" b="1" dirty="0" smtClean="0"/>
              <a:t>Planning &amp; Evaluation</a:t>
            </a:r>
            <a:endParaRPr lang="en-US" sz="27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438166"/>
              </p:ext>
            </p:extLst>
          </p:nvPr>
        </p:nvGraphicFramePr>
        <p:xfrm>
          <a:off x="457200" y="1066800"/>
          <a:ext cx="8229600" cy="56574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905000"/>
                <a:gridCol w="1981200"/>
                <a:gridCol w="2286000"/>
              </a:tblGrid>
              <a:tr h="72461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255198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Garamond" pitchFamily="18" charset="0"/>
                        </a:rPr>
                        <a:t>1.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Create a more comprehensive &amp; integrated planning &amp; evaluation process</a:t>
                      </a:r>
                      <a:endParaRPr lang="en-US" sz="14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en-US" sz="1200" dirty="0" smtClean="0">
                          <a:latin typeface="Garamond" pitchFamily="18" charset="0"/>
                        </a:rPr>
                        <a:t>Collect/inventory</a:t>
                      </a:r>
                      <a:r>
                        <a:rPr lang="en-US" sz="1200" baseline="0" dirty="0" smtClean="0">
                          <a:latin typeface="Garamond" pitchFamily="18" charset="0"/>
                        </a:rPr>
                        <a:t> existing planning documents &amp; processes</a:t>
                      </a: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en-US" sz="1200" baseline="0" dirty="0" smtClean="0">
                          <a:latin typeface="Garamond" pitchFamily="18" charset="0"/>
                        </a:rPr>
                        <a:t>Survey suggested improvements to planning effectiveness</a:t>
                      </a: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endParaRPr lang="en-US" sz="1200" baseline="0" dirty="0" smtClean="0">
                        <a:latin typeface="Garamond" pitchFamily="18" charset="0"/>
                      </a:endParaRP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en-US" sz="1200" baseline="0" dirty="0" smtClean="0">
                          <a:latin typeface="Garamond" pitchFamily="18" charset="0"/>
                        </a:rPr>
                        <a:t>Request department chairs provide planning processes</a:t>
                      </a: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endParaRPr lang="en-US" sz="1200" baseline="0" dirty="0" smtClean="0">
                        <a:latin typeface="Garamond" pitchFamily="18" charset="0"/>
                      </a:endParaRP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en-US" sz="1200" baseline="0" dirty="0" smtClean="0">
                          <a:latin typeface="Garamond" pitchFamily="18" charset="0"/>
                        </a:rPr>
                        <a:t>Review responses from Dept. Chairs and report results</a:t>
                      </a:r>
                      <a:endParaRPr lang="en-US" sz="120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B. LeBlanc</a:t>
                      </a:r>
                    </a:p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B. Shea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238089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Garamond" pitchFamily="18" charset="0"/>
                        </a:rPr>
                        <a:t>2.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Demonstrate success &amp; results from planning &amp; communication</a:t>
                      </a:r>
                    </a:p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(implementation)</a:t>
                      </a:r>
                      <a:endParaRPr lang="en-US" sz="14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en-US" sz="1200" dirty="0" smtClean="0">
                          <a:latin typeface="Garamond" pitchFamily="18" charset="0"/>
                        </a:rPr>
                        <a:t>Review inventory existing planning &amp; processes as related to implementation of results</a:t>
                      </a: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en-US" sz="1200" dirty="0" smtClean="0">
                          <a:latin typeface="Garamond" pitchFamily="18" charset="0"/>
                        </a:rPr>
                        <a:t>List all successful implementations attributable to planning processes</a:t>
                      </a: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en-US" sz="1200" dirty="0" smtClean="0">
                          <a:latin typeface="Garamond" pitchFamily="18" charset="0"/>
                        </a:rPr>
                        <a:t>Search for missing planning processes in the inventory (present to VP’s by 6/1/2012)</a:t>
                      </a:r>
                      <a:endParaRPr lang="en-US" sz="120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B. Shea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461996"/>
              </p:ext>
            </p:extLst>
          </p:nvPr>
        </p:nvGraphicFramePr>
        <p:xfrm>
          <a:off x="457200" y="1066800"/>
          <a:ext cx="2057400" cy="5644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533400"/>
                <a:gridCol w="457200"/>
                <a:gridCol w="457200"/>
              </a:tblGrid>
              <a:tr h="685801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55447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3985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90457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41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11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 </a:t>
            </a:r>
            <a:r>
              <a:rPr lang="en-US" dirty="0" smtClean="0"/>
              <a:t> </a:t>
            </a:r>
            <a:r>
              <a:rPr lang="en-US" sz="2400" b="1" dirty="0" smtClean="0"/>
              <a:t>Integrity</a:t>
            </a:r>
            <a:endParaRPr lang="en-US" sz="2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615053"/>
              </p:ext>
            </p:extLst>
          </p:nvPr>
        </p:nvGraphicFramePr>
        <p:xfrm>
          <a:off x="304799" y="1036321"/>
          <a:ext cx="8382001" cy="5593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1"/>
                <a:gridCol w="1981200"/>
                <a:gridCol w="2342785"/>
                <a:gridCol w="2076815"/>
              </a:tblGrid>
              <a:tr h="6489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4944158">
                <a:tc>
                  <a:txBody>
                    <a:bodyPr/>
                    <a:lstStyle/>
                    <a:p>
                      <a:endParaRPr lang="en-US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4.</a:t>
                      </a:r>
                      <a:r>
                        <a:rPr lang="en-US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Improve communication and make readily available: committee agendas/minutes</a:t>
                      </a: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Meet with Marketing and IT Webmaster to determine best infrastructure to host all committee agenda/minutes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Marketing/IT to develop standard format for committee agenda/minutes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§"/>
                      </a:pP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Marketing/IT to develop sites for committee chairs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Develop standards for committee agenda/minutes (format, timeliness, etc.)</a:t>
                      </a:r>
                      <a:endParaRPr lang="en-US" sz="1600" b="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M. O’Brien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162594"/>
              </p:ext>
            </p:extLst>
          </p:nvPr>
        </p:nvGraphicFramePr>
        <p:xfrm>
          <a:off x="304800" y="990601"/>
          <a:ext cx="1981200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736"/>
                <a:gridCol w="475488"/>
                <a:gridCol w="475488"/>
                <a:gridCol w="475488"/>
              </a:tblGrid>
              <a:tr h="7620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87680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/>
                        <a:t>X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72602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NEASC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Garamond" pitchFamily="18" charset="0"/>
              </a:rPr>
              <a:t>Submitted questions have been compiled, formatted and organized</a:t>
            </a:r>
          </a:p>
          <a:p>
            <a:r>
              <a:rPr lang="en-US" sz="2800" b="1" dirty="0" smtClean="0">
                <a:latin typeface="Garamond" pitchFamily="18" charset="0"/>
              </a:rPr>
              <a:t>Please take 5 minutes to review the 51 questions</a:t>
            </a:r>
          </a:p>
          <a:p>
            <a:r>
              <a:rPr lang="en-US" sz="2800" b="1" dirty="0" smtClean="0">
                <a:latin typeface="Garamond" pitchFamily="18" charset="0"/>
              </a:rPr>
              <a:t>Comments / additions </a:t>
            </a:r>
            <a:endParaRPr lang="en-US" sz="2800" b="1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7296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en-US" sz="2800" b="1" dirty="0" smtClean="0">
                <a:latin typeface="Garamond" pitchFamily="18" charset="0"/>
              </a:rPr>
              <a:t>We appreciate all of the effort you are expending towards the successful completion of goals to meet the deadlines for our</a:t>
            </a:r>
          </a:p>
          <a:p>
            <a:pPr marL="68580" indent="0" algn="ctr">
              <a:buNone/>
            </a:pPr>
            <a:r>
              <a:rPr lang="en-US" sz="4000" dirty="0" smtClean="0">
                <a:solidFill>
                  <a:schemeClr val="bg2">
                    <a:lumMod val="75000"/>
                  </a:schemeClr>
                </a:solidFill>
              </a:rPr>
              <a:t>2014 Self Study</a:t>
            </a:r>
            <a:endParaRPr lang="en-US" sz="40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04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2: </a:t>
            </a:r>
            <a:r>
              <a:rPr lang="en-US" sz="2700" b="1" dirty="0" smtClean="0"/>
              <a:t>Planning &amp; Evaluation</a:t>
            </a:r>
            <a:endParaRPr lang="en-US" sz="27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323104"/>
              </p:ext>
            </p:extLst>
          </p:nvPr>
        </p:nvGraphicFramePr>
        <p:xfrm>
          <a:off x="457200" y="1524000"/>
          <a:ext cx="82296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2133600"/>
                <a:gridCol w="2057400"/>
                <a:gridCol w="2057400"/>
              </a:tblGrid>
              <a:tr h="3579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655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Garamond" pitchFamily="18" charset="0"/>
                        </a:rPr>
                        <a:t>3.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Improve institutional effectiveness through strategic plan</a:t>
                      </a:r>
                      <a:endParaRPr lang="en-US" sz="1400" b="1" dirty="0" smtClean="0">
                        <a:latin typeface="Garamond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en-US" sz="1400" dirty="0" smtClean="0">
                          <a:latin typeface="Garamond" pitchFamily="18" charset="0"/>
                        </a:rPr>
                        <a:t>Review inventory existing</a:t>
                      </a:r>
                      <a:r>
                        <a:rPr lang="en-US" sz="1400" baseline="0" dirty="0" smtClean="0">
                          <a:latin typeface="Garamond" pitchFamily="18" charset="0"/>
                        </a:rPr>
                        <a:t> planning &amp; processes as related to the 2009-2012 Strategic Plan</a:t>
                      </a: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en-US" sz="1400" baseline="0" dirty="0" smtClean="0">
                          <a:latin typeface="Garamond" pitchFamily="18" charset="0"/>
                        </a:rPr>
                        <a:t>Identify processes used to evaluate objectives and performance indicators. Connect to resource allocation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B. Shea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23926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Garamond" pitchFamily="18" charset="0"/>
                        </a:rPr>
                        <a:t>4.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Create new strategic plan to extend beyond 2012</a:t>
                      </a:r>
                      <a:endParaRPr lang="en-US" sz="1400" b="1" dirty="0" smtClean="0">
                        <a:latin typeface="Garamond" pitchFamily="18" charset="0"/>
                      </a:endParaRPr>
                    </a:p>
                    <a:p>
                      <a:endParaRPr lang="en-US" sz="14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400" dirty="0" smtClean="0">
                          <a:latin typeface="Garamond" pitchFamily="18" charset="0"/>
                        </a:rPr>
                        <a:t>Reconvene Strategic Planning committee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en-US" sz="1400" dirty="0" smtClean="0">
                        <a:latin typeface="Garamond" pitchFamily="18" charset="0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400" dirty="0" smtClean="0">
                          <a:latin typeface="Garamond" pitchFamily="18" charset="0"/>
                        </a:rPr>
                        <a:t>Create timeline for Strategic Plan beyond 2012 (2012-2015)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Garamond" pitchFamily="18" charset="0"/>
                        </a:rPr>
                        <a:t>R. </a:t>
                      </a:r>
                      <a:r>
                        <a:rPr lang="en-US" sz="1400" dirty="0" err="1" smtClean="0">
                          <a:latin typeface="Garamond" pitchFamily="18" charset="0"/>
                        </a:rPr>
                        <a:t>DiPasquale</a:t>
                      </a:r>
                      <a:endParaRPr lang="en-US" sz="1400" dirty="0" smtClean="0">
                        <a:latin typeface="Garamond" pitchFamily="18" charset="0"/>
                      </a:endParaRPr>
                    </a:p>
                    <a:p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0597453"/>
              </p:ext>
            </p:extLst>
          </p:nvPr>
        </p:nvGraphicFramePr>
        <p:xfrm>
          <a:off x="457200" y="1524000"/>
          <a:ext cx="19812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/>
                <a:gridCol w="533400"/>
                <a:gridCol w="457200"/>
                <a:gridCol w="4572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209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/>
                        <a:t>X</a:t>
                      </a:r>
                      <a:endParaRPr lang="en-US" dirty="0" smtClean="0"/>
                    </a:p>
                  </a:txBody>
                  <a:tcPr/>
                </a:tc>
              </a:tr>
              <a:tr h="236220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 smtClean="0"/>
                    </a:p>
                    <a:p>
                      <a:endParaRPr lang="en-US" b="1" dirty="0" smtClean="0"/>
                    </a:p>
                    <a:p>
                      <a:endParaRPr lang="en-US" b="1" dirty="0" smtClean="0"/>
                    </a:p>
                    <a:p>
                      <a:r>
                        <a:rPr lang="en-US" sz="1400" b="1" dirty="0" smtClean="0"/>
                        <a:t>0%</a:t>
                      </a:r>
                      <a:endParaRPr lang="en-US" sz="1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3611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3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700" b="1" dirty="0" smtClean="0"/>
              <a:t>Governance</a:t>
            </a:r>
            <a:endParaRPr lang="en-US" sz="27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451726"/>
              </p:ext>
            </p:extLst>
          </p:nvPr>
        </p:nvGraphicFramePr>
        <p:xfrm>
          <a:off x="457200" y="1066801"/>
          <a:ext cx="8229600" cy="55646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653988"/>
                <a:gridCol w="2460812"/>
                <a:gridCol w="2057400"/>
              </a:tblGrid>
              <a:tr h="63919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82182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Garamond" pitchFamily="18" charset="0"/>
                        </a:rPr>
                        <a:t>1.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Need for Full time administrator on each campus</a:t>
                      </a:r>
                      <a:endParaRPr lang="en-US" sz="14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en-US" sz="1200" dirty="0" smtClean="0">
                          <a:latin typeface="Garamond" pitchFamily="18" charset="0"/>
                        </a:rPr>
                        <a:t>In</a:t>
                      </a:r>
                      <a:r>
                        <a:rPr lang="en-US" sz="1200" baseline="0" dirty="0" smtClean="0">
                          <a:latin typeface="Garamond" pitchFamily="18" charset="0"/>
                        </a:rPr>
                        <a:t> place PT Administrator:</a:t>
                      </a: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en-US" sz="1200" baseline="0" dirty="0" smtClean="0">
                          <a:latin typeface="Garamond" pitchFamily="18" charset="0"/>
                        </a:rPr>
                        <a:t>Newport Campus</a:t>
                      </a: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en-US" sz="1200" baseline="0" dirty="0" smtClean="0">
                          <a:latin typeface="Garamond" pitchFamily="18" charset="0"/>
                        </a:rPr>
                        <a:t>Liston Campus</a:t>
                      </a: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en-US" sz="1200" baseline="0" dirty="0" err="1" smtClean="0">
                          <a:latin typeface="Garamond" pitchFamily="18" charset="0"/>
                        </a:rPr>
                        <a:t>DownCity</a:t>
                      </a:r>
                      <a:r>
                        <a:rPr lang="en-US" sz="1200" baseline="0" dirty="0" smtClean="0">
                          <a:latin typeface="Garamond" pitchFamily="18" charset="0"/>
                        </a:rPr>
                        <a:t> Campus</a:t>
                      </a:r>
                      <a:endParaRPr lang="en-US" sz="120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R. </a:t>
                      </a:r>
                      <a:r>
                        <a:rPr lang="en-US" sz="1400" dirty="0" err="1" smtClean="0">
                          <a:latin typeface="Garamond" pitchFamily="18" charset="0"/>
                        </a:rPr>
                        <a:t>DiPasquale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410157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2. Improve effectiveness of governance system</a:t>
                      </a:r>
                    </a:p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400" b="1" i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See similar results on Standard 11)</a:t>
                      </a:r>
                      <a:endParaRPr lang="en-US" sz="14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Convene Governance Council Co-Chairs – schedule timeframe and persons responsible for managing Spring election process to ensure full membership on each Governance Councils.</a:t>
                      </a: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endParaRPr lang="en-US" sz="1100" b="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Once elections have occurred, convene Governance Councils and NEASC Standard 3 members to discuss: </a:t>
                      </a:r>
                    </a:p>
                    <a:p>
                      <a:pPr marL="628650" lvl="1" indent="-171450">
                        <a:buFont typeface="Wingdings" pitchFamily="2" charset="2"/>
                        <a:buChar char="§"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self-study findings and potential remedies; </a:t>
                      </a:r>
                    </a:p>
                    <a:p>
                      <a:pPr marL="628650" lvl="1" indent="-171450">
                        <a:buFont typeface="Wingdings" pitchFamily="2" charset="2"/>
                        <a:buChar char="§"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In lieu of by-laws, identify method by which improvements to the Governance process may be adopted.  (Identify which items require ratification and which, if any, are procedural in nature.)</a:t>
                      </a:r>
                    </a:p>
                    <a:p>
                      <a:r>
                        <a:rPr lang="en-US" sz="11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US" sz="1100" b="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Garamond" pitchFamily="18" charset="0"/>
                        </a:rPr>
                        <a:t>T. Pitts</a:t>
                      </a:r>
                      <a:endParaRPr lang="en-US" sz="1400" b="0" dirty="0">
                        <a:latin typeface="Garamond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618215"/>
              </p:ext>
            </p:extLst>
          </p:nvPr>
        </p:nvGraphicFramePr>
        <p:xfrm>
          <a:off x="457200" y="1066800"/>
          <a:ext cx="20574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533400"/>
                <a:gridCol w="457200"/>
                <a:gridCol w="4572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114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0%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sz="1400" b="1" dirty="0" smtClean="0"/>
                        <a:t>0%</a:t>
                      </a:r>
                      <a:endParaRPr lang="en-US" sz="1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7053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3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700" b="1" dirty="0" smtClean="0"/>
              <a:t>Governance</a:t>
            </a:r>
            <a:endParaRPr lang="en-US" sz="27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078376"/>
              </p:ext>
            </p:extLst>
          </p:nvPr>
        </p:nvGraphicFramePr>
        <p:xfrm>
          <a:off x="457200" y="1447800"/>
          <a:ext cx="8229600" cy="510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6450"/>
                <a:gridCol w="1669303"/>
                <a:gridCol w="2483597"/>
                <a:gridCol w="2000250"/>
              </a:tblGrid>
              <a:tr h="63784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4465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Garamond" pitchFamily="18" charset="0"/>
                        </a:rPr>
                        <a:t>3</a:t>
                      </a:r>
                      <a:r>
                        <a:rPr lang="en-US" sz="1400" b="1" dirty="0" smtClean="0">
                          <a:latin typeface="Garamond" pitchFamily="18" charset="0"/>
                        </a:rPr>
                        <a:t>.</a:t>
                      </a:r>
                      <a:r>
                        <a:rPr lang="en-US" sz="1400" b="1" baseline="0" dirty="0" smtClean="0">
                          <a:latin typeface="Garamond" pitchFamily="18" charset="0"/>
                        </a:rPr>
                        <a:t> Improve communication &amp; make readily available: committee agendas / minutes</a:t>
                      </a:r>
                      <a:endParaRPr lang="en-US" sz="14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en-US" sz="1400" baseline="0" dirty="0" smtClean="0">
                          <a:latin typeface="Garamond" pitchFamily="18" charset="0"/>
                        </a:rPr>
                        <a:t>Identify key contributors to Governance Web site information, identify who is responsible to update the site</a:t>
                      </a: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endParaRPr lang="en-US" sz="1400" baseline="0" dirty="0" smtClean="0">
                        <a:latin typeface="Garamond" pitchFamily="18" charset="0"/>
                      </a:endParaRP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endParaRPr lang="en-US" sz="1400" baseline="0" dirty="0" smtClean="0">
                        <a:latin typeface="Garamond" pitchFamily="18" charset="0"/>
                      </a:endParaRP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en-US" sz="1400" baseline="0" dirty="0" smtClean="0">
                          <a:latin typeface="Garamond" pitchFamily="18" charset="0"/>
                        </a:rPr>
                        <a:t>Schedule frequency of updates</a:t>
                      </a: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endParaRPr lang="en-US" sz="1400" baseline="0" dirty="0" smtClean="0">
                        <a:latin typeface="Garamond" pitchFamily="18" charset="0"/>
                      </a:endParaRP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endParaRPr lang="en-US" sz="1400" baseline="0" dirty="0" smtClean="0">
                        <a:latin typeface="Garamond" pitchFamily="18" charset="0"/>
                      </a:endParaRP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en-US" sz="1400" baseline="0" dirty="0" smtClean="0">
                          <a:latin typeface="Garamond" pitchFamily="18" charset="0"/>
                        </a:rPr>
                        <a:t>Governance Web site updated</a:t>
                      </a: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en-US" sz="1400" i="1" baseline="0" dirty="0" smtClean="0">
                          <a:latin typeface="Garamond" pitchFamily="18" charset="0"/>
                        </a:rPr>
                        <a:t>*see related goal: re- posting of minutes from all college committees (ST 11/Goal 4) </a:t>
                      </a:r>
                      <a:endParaRPr lang="en-US" sz="1400" i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M.</a:t>
                      </a:r>
                      <a:r>
                        <a:rPr lang="en-US" sz="1400" baseline="0" dirty="0" smtClean="0">
                          <a:latin typeface="Garamond" pitchFamily="18" charset="0"/>
                        </a:rPr>
                        <a:t> O’Brien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592872"/>
              </p:ext>
            </p:extLst>
          </p:nvPr>
        </p:nvGraphicFramePr>
        <p:xfrm>
          <a:off x="457200" y="1447800"/>
          <a:ext cx="2057400" cy="510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022"/>
                <a:gridCol w="513644"/>
                <a:gridCol w="440267"/>
                <a:gridCol w="516467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49580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6645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3291"/>
            <a:ext cx="7253344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4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700" b="1" dirty="0" smtClean="0"/>
              <a:t>The Academic Program</a:t>
            </a:r>
            <a:endParaRPr lang="en-US" sz="27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629200"/>
              </p:ext>
            </p:extLst>
          </p:nvPr>
        </p:nvGraphicFramePr>
        <p:xfrm>
          <a:off x="381000" y="960121"/>
          <a:ext cx="8382000" cy="589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757719"/>
                <a:gridCol w="2529590"/>
                <a:gridCol w="2037291"/>
              </a:tblGrid>
              <a:tr h="56387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248369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baseline="0" dirty="0" smtClean="0">
                          <a:latin typeface="Garamond" pitchFamily="18" charset="0"/>
                        </a:rPr>
                        <a:t>1. Adopt plan to ensure course syllabi include common syllabus elements</a:t>
                      </a:r>
                      <a:endParaRPr lang="en-US" sz="14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Gain feedback from governance committees regarding common syllabus elements recommended by the Academic Advisory Council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Gain approval from the President’s Council to adopt the recommended common syllabus elements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A  universal adoption, including the process and procedures, for faculty to include common syllabus elements on all course syllabi for Fall 2012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endParaRPr lang="en-US" sz="110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P. Woodberry</a:t>
                      </a:r>
                      <a:endParaRPr lang="en-US" sz="14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  <a:tr h="25450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Garamond" pitchFamily="18" charset="0"/>
                        </a:rPr>
                        <a:t>2.</a:t>
                      </a:r>
                      <a:r>
                        <a:rPr lang="en-US" sz="1400" b="1" i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 Determine the programmatic changes implemented as a result of the analysis of data collected through the program student learning outcomes assessment process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Garamond" pitchFamily="18" charset="0"/>
                      </a:endParaRPr>
                    </a:p>
                    <a:p>
                      <a:endParaRPr lang="en-US" sz="1400" b="0" dirty="0" smtClean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Create an inventory categorizing all programs as Level 1 (Successful Completion of a Cycle), Level 2 (Pending Completion of a Cycle) or Level 3 (Beginning Steps of Assessment Cycle) 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Share the inventory with academic deans and VPAA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LOAC will work with Level 2 and Level 3 programs and academic deans to establish a timeline to achieve Level 1 (a complete cycle of assessment)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LOAC will support and guide Level 1 program department chairs and academic deans to ensure that all program learning outcomes are addressed and assess the actions taken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endParaRPr lang="en-US" sz="90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Garamond" pitchFamily="18" charset="0"/>
                        </a:rPr>
                        <a:t>J</a:t>
                      </a:r>
                      <a:r>
                        <a:rPr lang="en-US" sz="1400" baseline="0" dirty="0" smtClean="0">
                          <a:latin typeface="Garamond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Garamond" pitchFamily="18" charset="0"/>
                        </a:rPr>
                        <a:t>Mullaney</a:t>
                      </a:r>
                      <a:endParaRPr lang="en-US" sz="1400" baseline="0" dirty="0" smtClean="0">
                        <a:latin typeface="Garamond" pitchFamily="18" charset="0"/>
                      </a:endParaRPr>
                    </a:p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L. Morgan</a:t>
                      </a:r>
                    </a:p>
                    <a:p>
                      <a:r>
                        <a:rPr lang="en-US" sz="1400" baseline="0" dirty="0" smtClean="0">
                          <a:latin typeface="Garamond" pitchFamily="18" charset="0"/>
                        </a:rPr>
                        <a:t>P. Woodberry</a:t>
                      </a:r>
                      <a:endParaRPr lang="en-US" sz="1400" dirty="0" smtClean="0">
                        <a:latin typeface="Garamond" pitchFamily="18" charset="0"/>
                      </a:endParaRPr>
                    </a:p>
                    <a:p>
                      <a:endParaRPr lang="en-US" sz="1400" b="0" dirty="0" smtClean="0">
                        <a:latin typeface="Garamond" pitchFamily="18" charset="0"/>
                      </a:endParaRPr>
                    </a:p>
                    <a:p>
                      <a:endParaRPr lang="en-US" sz="1400" b="0" dirty="0" smtClean="0">
                        <a:latin typeface="Garamond" pitchFamily="18" charset="0"/>
                      </a:endParaRPr>
                    </a:p>
                    <a:p>
                      <a:endParaRPr lang="en-US" sz="1400" b="0" dirty="0" smtClean="0">
                        <a:latin typeface="Garamond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827876"/>
              </p:ext>
            </p:extLst>
          </p:nvPr>
        </p:nvGraphicFramePr>
        <p:xfrm>
          <a:off x="381000" y="990600"/>
          <a:ext cx="2057400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022"/>
                <a:gridCol w="513644"/>
                <a:gridCol w="499534"/>
                <a:gridCol w="457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59080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sz="1200" b="1" dirty="0" smtClean="0"/>
                        <a:t>0%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</a:txBody>
                  <a:tcPr/>
                </a:tc>
              </a:tr>
              <a:tr h="251460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2834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253344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4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700" b="1" dirty="0" smtClean="0"/>
              <a:t>The Academic Program</a:t>
            </a:r>
            <a:endParaRPr lang="en-US" sz="27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2722151"/>
              </p:ext>
            </p:extLst>
          </p:nvPr>
        </p:nvGraphicFramePr>
        <p:xfrm>
          <a:off x="457201" y="1600200"/>
          <a:ext cx="8229599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4999"/>
                <a:gridCol w="1840754"/>
                <a:gridCol w="2483597"/>
                <a:gridCol w="2000249"/>
              </a:tblGrid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4267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3. 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Development of course delivery &amp; content ensuring that multiple sections of the same course have the same student learning outcomes</a:t>
                      </a:r>
                      <a:endParaRPr lang="en-US" sz="14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Recommend that VPAA establish a policy to require faculty, who are teaching  sections of the same course, to use the same learning outcomes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NEASC Standard 4 committee will collect syllabi for all courses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NEASC Standard 4 committee will create a list of all courses with multiple sections.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NEASC Standard 4 committee will request syllabi for a 75% of sections of the same course for each course that offers multiple sections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NEASC Standard 4 Committee will develop a report on the review of common outcomes for courses with multiple sections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Share the report with the respective Academic Deans and Department Chairs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Wingdings" pitchFamily="2" charset="2"/>
                        <a:buChar char="§"/>
                      </a:pPr>
                      <a:endParaRPr lang="en-US" sz="1100" b="0" kern="1200" dirty="0" smtClean="0">
                        <a:solidFill>
                          <a:schemeClr val="dk1"/>
                        </a:solidFill>
                        <a:effectLst/>
                        <a:latin typeface="Garamond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Garamond" pitchFamily="18" charset="0"/>
                        </a:rPr>
                        <a:t>P.</a:t>
                      </a:r>
                      <a:r>
                        <a:rPr lang="en-US" sz="1400" b="0" baseline="0" dirty="0" smtClean="0">
                          <a:latin typeface="Garamond" pitchFamily="18" charset="0"/>
                        </a:rPr>
                        <a:t> </a:t>
                      </a:r>
                      <a:r>
                        <a:rPr lang="en-US" sz="1400" b="0" dirty="0" smtClean="0">
                          <a:latin typeface="Garamond" pitchFamily="18" charset="0"/>
                        </a:rPr>
                        <a:t> Woodberry</a:t>
                      </a:r>
                    </a:p>
                    <a:p>
                      <a:r>
                        <a:rPr lang="en-US" sz="1400" b="0" dirty="0" smtClean="0">
                          <a:latin typeface="Garamond" pitchFamily="18" charset="0"/>
                        </a:rPr>
                        <a:t>M. </a:t>
                      </a:r>
                      <a:r>
                        <a:rPr lang="en-US" sz="1400" b="0" dirty="0" err="1" smtClean="0">
                          <a:latin typeface="Garamond" pitchFamily="18" charset="0"/>
                        </a:rPr>
                        <a:t>McGarry</a:t>
                      </a:r>
                      <a:endParaRPr lang="en-US" sz="1400" b="0" dirty="0" smtClean="0">
                        <a:latin typeface="Garamond" pitchFamily="18" charset="0"/>
                      </a:endParaRPr>
                    </a:p>
                    <a:p>
                      <a:r>
                        <a:rPr lang="en-US" sz="1400" b="0" dirty="0" smtClean="0">
                          <a:latin typeface="Garamond" pitchFamily="18" charset="0"/>
                        </a:rPr>
                        <a:t>Dean AHSS</a:t>
                      </a:r>
                    </a:p>
                    <a:p>
                      <a:endParaRPr lang="en-US" sz="12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524905"/>
              </p:ext>
            </p:extLst>
          </p:nvPr>
        </p:nvGraphicFramePr>
        <p:xfrm>
          <a:off x="457200" y="1600200"/>
          <a:ext cx="1905000" cy="516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1"/>
                <a:gridCol w="457200"/>
                <a:gridCol w="457200"/>
                <a:gridCol w="457199"/>
              </a:tblGrid>
              <a:tr h="68580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34340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sz="1400" b="1" dirty="0" smtClean="0"/>
                        <a:t>0%</a:t>
                      </a:r>
                    </a:p>
                    <a:p>
                      <a:endParaRPr lang="en-US" sz="1400" b="1" dirty="0" smtClean="0"/>
                    </a:p>
                    <a:p>
                      <a:endParaRPr lang="en-US" sz="1400" b="1" dirty="0" smtClean="0"/>
                    </a:p>
                    <a:p>
                      <a:r>
                        <a:rPr lang="en-US" sz="1400" b="1" dirty="0" smtClean="0"/>
                        <a:t>0%</a:t>
                      </a:r>
                    </a:p>
                    <a:p>
                      <a:endParaRPr lang="en-US" sz="1400" b="1" dirty="0" smtClean="0"/>
                    </a:p>
                    <a:p>
                      <a:endParaRPr lang="en-US" sz="1400" b="1" dirty="0" smtClean="0"/>
                    </a:p>
                    <a:p>
                      <a:endParaRPr lang="en-US" sz="1400" b="1" dirty="0" smtClean="0"/>
                    </a:p>
                    <a:p>
                      <a:r>
                        <a:rPr lang="en-US" sz="1400" b="1" dirty="0" smtClean="0"/>
                        <a:t>0%</a:t>
                      </a:r>
                    </a:p>
                    <a:p>
                      <a:endParaRPr lang="en-US" sz="1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4338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253344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Standard 4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sz="2700" b="1" dirty="0" smtClean="0"/>
              <a:t>The Academic Program</a:t>
            </a:r>
            <a:endParaRPr lang="en-US" sz="27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079682"/>
              </p:ext>
            </p:extLst>
          </p:nvPr>
        </p:nvGraphicFramePr>
        <p:xfrm>
          <a:off x="457200" y="1600200"/>
          <a:ext cx="8229600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2503"/>
                <a:gridCol w="1700216"/>
                <a:gridCol w="2529590"/>
                <a:gridCol w="2037291"/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Designated Leader(s)</a:t>
                      </a:r>
                      <a:endParaRPr lang="en-US" dirty="0"/>
                    </a:p>
                  </a:txBody>
                  <a:tcPr/>
                </a:tc>
              </a:tr>
              <a:tr h="43129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Garamond" pitchFamily="18" charset="0"/>
                        </a:rPr>
                        <a:t>4.</a:t>
                      </a:r>
                      <a:r>
                        <a:rPr lang="en-US" sz="1400" b="1" baseline="0" dirty="0" smtClean="0">
                          <a:latin typeface="Garamond" pitchFamily="18" charset="0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General education: develop improved SLO assessment process, assess if completion of GE core results in an educated person</a:t>
                      </a:r>
                      <a:endParaRPr lang="en-US" sz="14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600" dirty="0" smtClean="0">
                          <a:latin typeface="Garamond" pitchFamily="18" charset="0"/>
                        </a:rPr>
                        <a:t>Convene General Education Committee to review progress</a:t>
                      </a:r>
                      <a:r>
                        <a:rPr lang="en-US" sz="1600" baseline="0" dirty="0" smtClean="0">
                          <a:latin typeface="Garamond" pitchFamily="18" charset="0"/>
                        </a:rPr>
                        <a:t> and determine next steps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en-US" sz="1600" baseline="0" dirty="0" smtClean="0">
                        <a:latin typeface="Garamond" pitchFamily="18" charset="0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600" baseline="0" dirty="0" smtClean="0">
                          <a:latin typeface="Garamond" pitchFamily="18" charset="0"/>
                        </a:rPr>
                        <a:t>Identify 3 -4 year plan for measuring SLO’s for each stated outcome (1 per </a:t>
                      </a:r>
                      <a:r>
                        <a:rPr lang="en-US" sz="1600" baseline="0" dirty="0" err="1" smtClean="0">
                          <a:latin typeface="Garamond" pitchFamily="18" charset="0"/>
                        </a:rPr>
                        <a:t>yr</a:t>
                      </a:r>
                      <a:r>
                        <a:rPr lang="en-US" sz="1600" baseline="0" dirty="0" smtClean="0">
                          <a:latin typeface="Garamond" pitchFamily="18" charset="0"/>
                        </a:rPr>
                        <a:t>)</a:t>
                      </a:r>
                      <a:endParaRPr lang="en-US" sz="1600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Garamond" pitchFamily="18" charset="0"/>
                        </a:rPr>
                        <a:t>L.</a:t>
                      </a:r>
                      <a:r>
                        <a:rPr lang="en-US" sz="1200" baseline="0" dirty="0" smtClean="0">
                          <a:latin typeface="Garamond" pitchFamily="18" charset="0"/>
                        </a:rPr>
                        <a:t> Morgan</a:t>
                      </a:r>
                    </a:p>
                    <a:p>
                      <a:r>
                        <a:rPr lang="en-US" sz="1200" baseline="0" dirty="0" smtClean="0">
                          <a:latin typeface="Garamond" pitchFamily="18" charset="0"/>
                        </a:rPr>
                        <a:t>Dean AHSS</a:t>
                      </a:r>
                      <a:endParaRPr lang="en-US" sz="1200" dirty="0">
                        <a:latin typeface="Garamond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046718"/>
              </p:ext>
            </p:extLst>
          </p:nvPr>
        </p:nvGraphicFramePr>
        <p:xfrm>
          <a:off x="457200" y="1600200"/>
          <a:ext cx="1981200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/>
                <a:gridCol w="457200"/>
                <a:gridCol w="512390"/>
                <a:gridCol w="478210"/>
              </a:tblGrid>
              <a:tr h="62484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50%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25%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32816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 dirty="0" smtClean="0"/>
                    </a:p>
                    <a:p>
                      <a:endParaRPr lang="en-US" sz="1400" b="1" dirty="0" smtClean="0"/>
                    </a:p>
                    <a:p>
                      <a:endParaRPr lang="en-US" sz="1400" b="1" dirty="0" smtClean="0"/>
                    </a:p>
                    <a:p>
                      <a:endParaRPr lang="en-US" sz="1400" b="1" dirty="0" smtClean="0"/>
                    </a:p>
                    <a:p>
                      <a:endParaRPr lang="en-US" sz="1400" b="1" dirty="0" smtClean="0"/>
                    </a:p>
                    <a:p>
                      <a:r>
                        <a:rPr lang="en-US" sz="1400" b="1" dirty="0" smtClean="0"/>
                        <a:t>0%</a:t>
                      </a:r>
                    </a:p>
                    <a:p>
                      <a:endParaRPr lang="en-US" sz="1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46798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1359</TotalTime>
  <Words>3460</Words>
  <Application>Microsoft Office PowerPoint</Application>
  <PresentationFormat>On-screen Show (4:3)</PresentationFormat>
  <Paragraphs>1005</Paragraphs>
  <Slides>32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Austin</vt:lpstr>
      <vt:lpstr>NEASC  % Completion of Key Priorities</vt:lpstr>
      <vt:lpstr>Standard 1: Mission &amp; Purpose</vt:lpstr>
      <vt:lpstr>Standard 2: Planning &amp; Evaluation</vt:lpstr>
      <vt:lpstr>Standard 2: Planning &amp; Evaluation</vt:lpstr>
      <vt:lpstr>Standard 3: Governance</vt:lpstr>
      <vt:lpstr>Standard 3: Governance</vt:lpstr>
      <vt:lpstr>Standard 4: The Academic Program</vt:lpstr>
      <vt:lpstr>Standard 4: The Academic Program</vt:lpstr>
      <vt:lpstr>Standard 4: The Academic Program</vt:lpstr>
      <vt:lpstr>Standard 4: The Academic Program</vt:lpstr>
      <vt:lpstr>Standard 4: The Academic Program</vt:lpstr>
      <vt:lpstr>Standard 5: Faculty</vt:lpstr>
      <vt:lpstr>Standard 5: Faculty</vt:lpstr>
      <vt:lpstr>Standard 6: Students</vt:lpstr>
      <vt:lpstr>Standard 6: Students</vt:lpstr>
      <vt:lpstr>Standard 7: Library &amp; Information Resources</vt:lpstr>
      <vt:lpstr>Standard 7: Library &amp; Information Resources</vt:lpstr>
      <vt:lpstr>Standard 7: Library &amp; Information Resources</vt:lpstr>
      <vt:lpstr>Standard 8: Physical &amp; Technological Resources</vt:lpstr>
      <vt:lpstr>Standard 8: Physical &amp; Technological Resources</vt:lpstr>
      <vt:lpstr>Standard 8: Physical &amp; Technological Resources</vt:lpstr>
      <vt:lpstr>Standard 8: Physical &amp; Technological Resources</vt:lpstr>
      <vt:lpstr>Standard 8: Physical &amp; Technological Resources</vt:lpstr>
      <vt:lpstr>Standard 9: Finance</vt:lpstr>
      <vt:lpstr>Standard 9: Finance</vt:lpstr>
      <vt:lpstr>Standard 9: Finance</vt:lpstr>
      <vt:lpstr>Standard 10:  Public Disclosure</vt:lpstr>
      <vt:lpstr>Standard 10:  Public Disclosure</vt:lpstr>
      <vt:lpstr>Standard 11:  Integrity</vt:lpstr>
      <vt:lpstr>Standard 11:  Integrity</vt:lpstr>
      <vt:lpstr>NEASC Survey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NEASC Completion of Key Priorities</dc:title>
  <dc:creator>Mesolella, Donna</dc:creator>
  <cp:lastModifiedBy>Mesolella, Donna</cp:lastModifiedBy>
  <cp:revision>82</cp:revision>
  <cp:lastPrinted>2012-05-09T12:16:46Z</cp:lastPrinted>
  <dcterms:created xsi:type="dcterms:W3CDTF">2012-04-23T12:49:04Z</dcterms:created>
  <dcterms:modified xsi:type="dcterms:W3CDTF">2012-05-15T13:25:02Z</dcterms:modified>
</cp:coreProperties>
</file>