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83" r:id="rId4"/>
    <p:sldId id="257" r:id="rId5"/>
    <p:sldId id="273" r:id="rId6"/>
    <p:sldId id="261" r:id="rId7"/>
    <p:sldId id="262" r:id="rId8"/>
    <p:sldId id="280" r:id="rId9"/>
    <p:sldId id="281" r:id="rId10"/>
    <p:sldId id="282" r:id="rId11"/>
    <p:sldId id="277" r:id="rId12"/>
    <p:sldId id="276" r:id="rId13"/>
    <p:sldId id="275" r:id="rId14"/>
    <p:sldId id="274"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57" autoAdjust="0"/>
    <p:restoredTop sz="83272" autoAdjust="0"/>
  </p:normalViewPr>
  <p:slideViewPr>
    <p:cSldViewPr snapToGrid="0">
      <p:cViewPr varScale="1">
        <p:scale>
          <a:sx n="70" d="100"/>
          <a:sy n="70" d="100"/>
        </p:scale>
        <p:origin x="-16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2AD8D-6643-411F-ADA9-5A5404A6EF9C}" type="datetimeFigureOut">
              <a:rPr lang="en-US" smtClean="0"/>
              <a:t>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50AA8-9F32-4B31-8040-6534CD378DD4}" type="slidenum">
              <a:rPr lang="en-US" smtClean="0"/>
              <a:t>‹#›</a:t>
            </a:fld>
            <a:endParaRPr lang="en-US"/>
          </a:p>
        </p:txBody>
      </p:sp>
    </p:spTree>
    <p:extLst>
      <p:ext uri="{BB962C8B-B14F-4D97-AF65-F5344CB8AC3E}">
        <p14:creationId xmlns:p14="http://schemas.microsoft.com/office/powerpoint/2010/main" val="364089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2</a:t>
            </a:fld>
            <a:endParaRPr lang="en-US"/>
          </a:p>
        </p:txBody>
      </p:sp>
    </p:spTree>
    <p:extLst>
      <p:ext uri="{BB962C8B-B14F-4D97-AF65-F5344CB8AC3E}">
        <p14:creationId xmlns:p14="http://schemas.microsoft.com/office/powerpoint/2010/main" val="254726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4</a:t>
            </a:fld>
            <a:endParaRPr lang="en-US"/>
          </a:p>
        </p:txBody>
      </p:sp>
    </p:spTree>
    <p:extLst>
      <p:ext uri="{BB962C8B-B14F-4D97-AF65-F5344CB8AC3E}">
        <p14:creationId xmlns:p14="http://schemas.microsoft.com/office/powerpoint/2010/main" val="414301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2 percent of civilian, non-institutionalized population report a disability. (United States Census Bureau, American Fact Finder 2011.)</a:t>
            </a:r>
          </a:p>
        </p:txBody>
      </p:sp>
      <p:sp>
        <p:nvSpPr>
          <p:cNvPr id="4" name="Slide Number Placeholder 3"/>
          <p:cNvSpPr>
            <a:spLocks noGrp="1"/>
          </p:cNvSpPr>
          <p:nvPr>
            <p:ph type="sldNum" sz="quarter" idx="10"/>
          </p:nvPr>
        </p:nvSpPr>
        <p:spPr/>
        <p:txBody>
          <a:bodyPr/>
          <a:lstStyle/>
          <a:p>
            <a:fld id="{6A650AA8-9F32-4B31-8040-6534CD378DD4}" type="slidenum">
              <a:rPr lang="en-US" smtClean="0"/>
              <a:t>5</a:t>
            </a:fld>
            <a:endParaRPr lang="en-US"/>
          </a:p>
        </p:txBody>
      </p:sp>
    </p:spTree>
    <p:extLst>
      <p:ext uri="{BB962C8B-B14F-4D97-AF65-F5344CB8AC3E}">
        <p14:creationId xmlns:p14="http://schemas.microsoft.com/office/powerpoint/2010/main" val="311207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reduces barriers in instruction.</a:t>
            </a:r>
            <a:r>
              <a:rPr lang="en-US" baseline="0" dirty="0" smtClean="0"/>
              <a:t> The theory behind it is: The flexibility in teaching is to stimulate different parts of the human brain. </a:t>
            </a:r>
            <a:endParaRPr lang="en-US" dirty="0" smtClean="0"/>
          </a:p>
        </p:txBody>
      </p:sp>
      <p:sp>
        <p:nvSpPr>
          <p:cNvPr id="4" name="Slide Number Placeholder 3"/>
          <p:cNvSpPr>
            <a:spLocks noGrp="1"/>
          </p:cNvSpPr>
          <p:nvPr>
            <p:ph type="sldNum" sz="quarter" idx="10"/>
          </p:nvPr>
        </p:nvSpPr>
        <p:spPr/>
        <p:txBody>
          <a:bodyPr/>
          <a:lstStyle/>
          <a:p>
            <a:fld id="{6A650AA8-9F32-4B31-8040-6534CD378DD4}" type="slidenum">
              <a:rPr lang="en-US" smtClean="0"/>
              <a:t>6</a:t>
            </a:fld>
            <a:endParaRPr lang="en-US"/>
          </a:p>
        </p:txBody>
      </p:sp>
    </p:spTree>
    <p:extLst>
      <p:ext uri="{BB962C8B-B14F-4D97-AF65-F5344CB8AC3E}">
        <p14:creationId xmlns:p14="http://schemas.microsoft.com/office/powerpoint/2010/main" val="113184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the different ways of presenting information.  Point 2: allows different ways for students to demonstrate what he learn. </a:t>
            </a:r>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7</a:t>
            </a:fld>
            <a:endParaRPr lang="en-US"/>
          </a:p>
        </p:txBody>
      </p:sp>
    </p:spTree>
    <p:extLst>
      <p:ext uri="{BB962C8B-B14F-4D97-AF65-F5344CB8AC3E}">
        <p14:creationId xmlns:p14="http://schemas.microsoft.com/office/powerpoint/2010/main" val="401142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Learners differ in the ways that they perceive and comprehend information that is presented to them. For example, those with sensory disabilities (e.g., blindness or deafness); learning disabilities (e.g., dyslexia); language or cultural differences, and so forth may all require different ways of approaching content. Others may simply grasp information quicker or more efficiently through visual or auditory means rather than printed text. </a:t>
            </a:r>
          </a:p>
          <a:p>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8</a:t>
            </a:fld>
            <a:endParaRPr lang="en-US"/>
          </a:p>
        </p:txBody>
      </p:sp>
    </p:spTree>
    <p:extLst>
      <p:ext uri="{BB962C8B-B14F-4D97-AF65-F5344CB8AC3E}">
        <p14:creationId xmlns:p14="http://schemas.microsoft.com/office/powerpoint/2010/main" val="355286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anose="020B0604020202020204" pitchFamily="34" charset="0"/>
              </a:rPr>
              <a:t>Some learners are highly engaged by spontaneity and novelty while other are disengaged, even frightened, by those aspects, preferring strict routine. Some learners might like to work alone, while others prefer to work with their peers. </a:t>
            </a:r>
            <a:endParaRPr lang="en-US" dirty="0" smtClean="0"/>
          </a:p>
          <a:p>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10</a:t>
            </a:fld>
            <a:endParaRPr lang="en-US"/>
          </a:p>
        </p:txBody>
      </p:sp>
    </p:spTree>
    <p:extLst>
      <p:ext uri="{BB962C8B-B14F-4D97-AF65-F5344CB8AC3E}">
        <p14:creationId xmlns:p14="http://schemas.microsoft.com/office/powerpoint/2010/main" val="136206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0AA8-9F32-4B31-8040-6534CD378DD4}" type="slidenum">
              <a:rPr lang="en-US" smtClean="0"/>
              <a:t>11</a:t>
            </a:fld>
            <a:endParaRPr lang="en-US"/>
          </a:p>
        </p:txBody>
      </p:sp>
    </p:spTree>
    <p:extLst>
      <p:ext uri="{BB962C8B-B14F-4D97-AF65-F5344CB8AC3E}">
        <p14:creationId xmlns:p14="http://schemas.microsoft.com/office/powerpoint/2010/main" val="137763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77B395-6283-4C5C-BD3F-13C8CB8D8896}"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330980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7B395-6283-4C5C-BD3F-13C8CB8D8896}"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30603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7B395-6283-4C5C-BD3F-13C8CB8D8896}"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404469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7B395-6283-4C5C-BD3F-13C8CB8D8896}"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207151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7B395-6283-4C5C-BD3F-13C8CB8D8896}"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387086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77B395-6283-4C5C-BD3F-13C8CB8D8896}"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188821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77B395-6283-4C5C-BD3F-13C8CB8D8896}" type="datetimeFigureOut">
              <a:rPr lang="en-US" smtClean="0"/>
              <a:t>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224829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7B395-6283-4C5C-BD3F-13C8CB8D8896}" type="datetimeFigureOut">
              <a:rPr lang="en-US" smtClean="0"/>
              <a:t>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359648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7B395-6283-4C5C-BD3F-13C8CB8D8896}" type="datetimeFigureOut">
              <a:rPr lang="en-US" smtClean="0"/>
              <a:t>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383016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7B395-6283-4C5C-BD3F-13C8CB8D8896}"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149557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7B395-6283-4C5C-BD3F-13C8CB8D8896}"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BE4FA-ADC1-49E8-8763-BE367E5943B7}" type="slidenum">
              <a:rPr lang="en-US" smtClean="0"/>
              <a:t>‹#›</a:t>
            </a:fld>
            <a:endParaRPr lang="en-US"/>
          </a:p>
        </p:txBody>
      </p:sp>
    </p:spTree>
    <p:extLst>
      <p:ext uri="{BB962C8B-B14F-4D97-AF65-F5344CB8AC3E}">
        <p14:creationId xmlns:p14="http://schemas.microsoft.com/office/powerpoint/2010/main" val="2888025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7B395-6283-4C5C-BD3F-13C8CB8D8896}" type="datetimeFigureOut">
              <a:rPr lang="en-US" smtClean="0"/>
              <a:t>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BE4FA-ADC1-49E8-8763-BE367E5943B7}" type="slidenum">
              <a:rPr lang="en-US" smtClean="0"/>
              <a:t>‹#›</a:t>
            </a:fld>
            <a:endParaRPr lang="en-US"/>
          </a:p>
        </p:txBody>
      </p:sp>
    </p:spTree>
    <p:extLst>
      <p:ext uri="{BB962C8B-B14F-4D97-AF65-F5344CB8AC3E}">
        <p14:creationId xmlns:p14="http://schemas.microsoft.com/office/powerpoint/2010/main" val="234115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0649"/>
            <a:ext cx="7772400" cy="1488737"/>
          </a:xfrm>
        </p:spPr>
        <p:txBody>
          <a:bodyPr>
            <a:normAutofit/>
          </a:bodyPr>
          <a:lstStyle/>
          <a:p>
            <a:r>
              <a:rPr lang="en-US" altLang="zh-CN" sz="4800" dirty="0" smtClean="0"/>
              <a:t>Universal Design for Learning</a:t>
            </a:r>
            <a:br>
              <a:rPr lang="en-US" altLang="zh-CN" sz="4800" dirty="0" smtClean="0"/>
            </a:br>
            <a:r>
              <a:rPr lang="en-US" altLang="zh-CN" sz="4800" dirty="0" smtClean="0"/>
              <a:t>(UDL)</a:t>
            </a:r>
            <a:endParaRPr lang="en-US" sz="4800" dirty="0"/>
          </a:p>
        </p:txBody>
      </p:sp>
      <p:sp>
        <p:nvSpPr>
          <p:cNvPr id="3" name="Subtitle 2"/>
          <p:cNvSpPr>
            <a:spLocks noGrp="1"/>
          </p:cNvSpPr>
          <p:nvPr>
            <p:ph type="subTitle" idx="1"/>
          </p:nvPr>
        </p:nvSpPr>
        <p:spPr/>
        <p:txBody>
          <a:bodyPr/>
          <a:lstStyle/>
          <a:p>
            <a:r>
              <a:rPr lang="en-US" altLang="zh-CN" dirty="0" smtClean="0"/>
              <a:t>Yan Huang</a:t>
            </a:r>
          </a:p>
          <a:p>
            <a:r>
              <a:rPr lang="en-US" dirty="0" smtClean="0"/>
              <a:t>Instructional Design Specialist</a:t>
            </a:r>
            <a:endParaRPr lang="en-US" dirty="0"/>
          </a:p>
        </p:txBody>
      </p:sp>
    </p:spTree>
    <p:extLst>
      <p:ext uri="{BB962C8B-B14F-4D97-AF65-F5344CB8AC3E}">
        <p14:creationId xmlns:p14="http://schemas.microsoft.com/office/powerpoint/2010/main" val="4006464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gray background"/>
          <p:cNvSpPr/>
          <p:nvPr/>
        </p:nvSpPr>
        <p:spPr>
          <a:xfrm>
            <a:off x="0" y="-1"/>
            <a:ext cx="9144000" cy="18037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Image of a brain with affective network shown in gree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76398" y="297932"/>
            <a:ext cx="1476375" cy="1381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3716" y="611840"/>
            <a:ext cx="4896597" cy="707886"/>
          </a:xfrm>
          <a:prstGeom prst="rect">
            <a:avLst/>
          </a:prstGeom>
        </p:spPr>
        <p:txBody>
          <a:bodyPr wrap="square">
            <a:spAutoFit/>
          </a:bodyPr>
          <a:lstStyle/>
          <a:p>
            <a:r>
              <a:rPr lang="en-US" sz="2000" b="1" dirty="0"/>
              <a:t>Affective Networks</a:t>
            </a:r>
          </a:p>
          <a:p>
            <a:pPr marL="285750" indent="-285750">
              <a:buFont typeface="Arial" panose="020B0604020202020204" pitchFamily="34" charset="0"/>
              <a:buChar char="•"/>
            </a:pPr>
            <a:r>
              <a:rPr lang="en-US" sz="2000" dirty="0"/>
              <a:t>How we get engaged and stay motivated</a:t>
            </a:r>
          </a:p>
        </p:txBody>
      </p:sp>
      <p:sp>
        <p:nvSpPr>
          <p:cNvPr id="2" name="Title 1"/>
          <p:cNvSpPr>
            <a:spLocks noGrp="1"/>
          </p:cNvSpPr>
          <p:nvPr>
            <p:ph type="title"/>
          </p:nvPr>
        </p:nvSpPr>
        <p:spPr>
          <a:xfrm>
            <a:off x="766873" y="1904500"/>
            <a:ext cx="7881731" cy="869493"/>
          </a:xfrm>
        </p:spPr>
        <p:txBody>
          <a:bodyPr>
            <a:normAutofit/>
          </a:bodyPr>
          <a:lstStyle/>
          <a:p>
            <a:r>
              <a:rPr lang="en-US" sz="3200" b="1" dirty="0"/>
              <a:t>Provide Multiple Means of Engagement</a:t>
            </a:r>
          </a:p>
        </p:txBody>
      </p:sp>
      <p:sp>
        <p:nvSpPr>
          <p:cNvPr id="3" name="Rectangle 2"/>
          <p:cNvSpPr/>
          <p:nvPr/>
        </p:nvSpPr>
        <p:spPr>
          <a:xfrm>
            <a:off x="766873" y="3136141"/>
            <a:ext cx="8175108" cy="2246769"/>
          </a:xfrm>
          <a:prstGeom prst="rect">
            <a:avLst/>
          </a:prstGeom>
        </p:spPr>
        <p:txBody>
          <a:bodyPr wrap="square">
            <a:spAutoFit/>
          </a:bodyPr>
          <a:lstStyle/>
          <a:p>
            <a:pPr marL="457200" indent="-457200">
              <a:buFont typeface="Arial" panose="020B0604020202020204" pitchFamily="34" charset="0"/>
              <a:buChar char="•"/>
            </a:pPr>
            <a:r>
              <a:rPr lang="en-US" sz="2800" dirty="0" smtClean="0"/>
              <a:t>Various activities </a:t>
            </a:r>
          </a:p>
          <a:p>
            <a:pPr marL="457200" indent="-457200">
              <a:buFont typeface="Arial" panose="020B0604020202020204" pitchFamily="34" charset="0"/>
              <a:buChar char="•"/>
            </a:pPr>
            <a:r>
              <a:rPr lang="en-US" sz="2800" dirty="0"/>
              <a:t>Various </a:t>
            </a:r>
            <a:r>
              <a:rPr lang="en-US" sz="2800" dirty="0" smtClean="0"/>
              <a:t>sources </a:t>
            </a:r>
            <a:r>
              <a:rPr lang="en-US" sz="2800" dirty="0"/>
              <a:t>of information</a:t>
            </a:r>
          </a:p>
          <a:p>
            <a:pPr marL="457200" indent="-457200">
              <a:buFont typeface="Arial" panose="020B0604020202020204" pitchFamily="34" charset="0"/>
              <a:buChar char="•"/>
            </a:pPr>
            <a:r>
              <a:rPr lang="en-US" sz="2800" dirty="0"/>
              <a:t>F</a:t>
            </a:r>
            <a:r>
              <a:rPr lang="en-US" sz="2800" dirty="0" smtClean="0"/>
              <a:t>eedback </a:t>
            </a:r>
          </a:p>
          <a:p>
            <a:pPr marL="457200" indent="-457200">
              <a:buFont typeface="Arial" panose="020B0604020202020204" pitchFamily="34" charset="0"/>
              <a:buChar char="•"/>
            </a:pPr>
            <a:r>
              <a:rPr lang="en-US" sz="2800" dirty="0" smtClean="0"/>
              <a:t>Challenging tasks; </a:t>
            </a:r>
            <a:r>
              <a:rPr lang="en-US" sz="2800" dirty="0"/>
              <a:t>exploration and </a:t>
            </a:r>
            <a:r>
              <a:rPr lang="en-US" sz="2800" dirty="0" smtClean="0"/>
              <a:t>experimentation</a:t>
            </a:r>
          </a:p>
          <a:p>
            <a:pPr marL="457200" indent="-457200">
              <a:buFont typeface="Arial" panose="020B0604020202020204" pitchFamily="34" charset="0"/>
              <a:buChar char="•"/>
            </a:pPr>
            <a:r>
              <a:rPr lang="en-US" sz="2800" dirty="0" smtClean="0"/>
              <a:t>Self-reflection</a:t>
            </a:r>
            <a:endParaRPr lang="en-US" sz="2800" dirty="0"/>
          </a:p>
        </p:txBody>
      </p:sp>
    </p:spTree>
    <p:extLst>
      <p:ext uri="{BB962C8B-B14F-4D97-AF65-F5344CB8AC3E}">
        <p14:creationId xmlns:p14="http://schemas.microsoft.com/office/powerpoint/2010/main" val="1620446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6531"/>
            <a:ext cx="7886700" cy="914400"/>
          </a:xfrm>
        </p:spPr>
        <p:txBody>
          <a:bodyPr/>
          <a:lstStyle/>
          <a:p>
            <a:r>
              <a:rPr lang="en-US" dirty="0" smtClean="0"/>
              <a:t>Teaching Ideas…</a:t>
            </a:r>
            <a:endParaRPr lang="en-US" dirty="0"/>
          </a:p>
        </p:txBody>
      </p:sp>
      <p:sp>
        <p:nvSpPr>
          <p:cNvPr id="3" name="Content Placeholder 2"/>
          <p:cNvSpPr>
            <a:spLocks noGrp="1"/>
          </p:cNvSpPr>
          <p:nvPr>
            <p:ph idx="1"/>
          </p:nvPr>
        </p:nvSpPr>
        <p:spPr>
          <a:xfrm>
            <a:off x="628650" y="1825624"/>
            <a:ext cx="7886700" cy="4409805"/>
          </a:xfrm>
        </p:spPr>
        <p:txBody>
          <a:bodyPr>
            <a:normAutofit fontScale="92500" lnSpcReduction="10000"/>
          </a:bodyPr>
          <a:lstStyle/>
          <a:p>
            <a:r>
              <a:rPr lang="en-US" dirty="0" smtClean="0"/>
              <a:t>Videotaping the class (</a:t>
            </a:r>
            <a:r>
              <a:rPr lang="en-US" dirty="0"/>
              <a:t>Timing of </a:t>
            </a:r>
            <a:r>
              <a:rPr lang="en-US" dirty="0" smtClean="0"/>
              <a:t>videos)</a:t>
            </a:r>
          </a:p>
          <a:p>
            <a:r>
              <a:rPr lang="en-US" dirty="0" smtClean="0"/>
              <a:t>Breaks/chance to move around</a:t>
            </a:r>
          </a:p>
          <a:p>
            <a:r>
              <a:rPr lang="en-US" dirty="0" smtClean="0"/>
              <a:t>Outline before class</a:t>
            </a:r>
          </a:p>
          <a:p>
            <a:r>
              <a:rPr lang="en-US" dirty="0" smtClean="0"/>
              <a:t>Lecture notes available online</a:t>
            </a:r>
          </a:p>
          <a:p>
            <a:r>
              <a:rPr lang="en-US" dirty="0" smtClean="0"/>
              <a:t>Differentiation </a:t>
            </a:r>
            <a:r>
              <a:rPr lang="en-US" dirty="0"/>
              <a:t>(</a:t>
            </a:r>
            <a:r>
              <a:rPr lang="en-US" dirty="0" smtClean="0"/>
              <a:t>learning styles)</a:t>
            </a:r>
          </a:p>
          <a:p>
            <a:r>
              <a:rPr lang="en-US" dirty="0" smtClean="0"/>
              <a:t>Work sharing </a:t>
            </a:r>
            <a:r>
              <a:rPr lang="en-US" dirty="0"/>
              <a:t>(</a:t>
            </a:r>
            <a:r>
              <a:rPr lang="en-US" dirty="0" smtClean="0"/>
              <a:t>wiki, Google Doc)</a:t>
            </a:r>
          </a:p>
          <a:p>
            <a:r>
              <a:rPr lang="en-US" dirty="0" smtClean="0"/>
              <a:t>Alternatives to assignment delivery</a:t>
            </a:r>
          </a:p>
          <a:p>
            <a:r>
              <a:rPr lang="en-US" dirty="0" smtClean="0"/>
              <a:t>Choice </a:t>
            </a:r>
            <a:r>
              <a:rPr lang="en-US" dirty="0"/>
              <a:t>of </a:t>
            </a:r>
            <a:r>
              <a:rPr lang="en-US" dirty="0" smtClean="0"/>
              <a:t>tasks</a:t>
            </a:r>
          </a:p>
          <a:p>
            <a:r>
              <a:rPr lang="en-US" dirty="0" smtClean="0"/>
              <a:t>Select content of study</a:t>
            </a:r>
            <a:endParaRPr lang="en-US" dirty="0"/>
          </a:p>
          <a:p>
            <a:r>
              <a:rPr lang="en-US" dirty="0" smtClean="0"/>
              <a:t>Exceptions (test exception, longer due dates…)</a:t>
            </a:r>
          </a:p>
        </p:txBody>
      </p:sp>
    </p:spTree>
    <p:extLst>
      <p:ext uri="{BB962C8B-B14F-4D97-AF65-F5344CB8AC3E}">
        <p14:creationId xmlns:p14="http://schemas.microsoft.com/office/powerpoint/2010/main" val="776485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3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8937" y="699796"/>
            <a:ext cx="2761862" cy="369332"/>
          </a:xfrm>
          <a:prstGeom prst="rect">
            <a:avLst/>
          </a:prstGeom>
          <a:noFill/>
        </p:spPr>
        <p:txBody>
          <a:bodyPr wrap="square" rtlCol="0">
            <a:spAutoFit/>
          </a:bodyPr>
          <a:lstStyle/>
          <a:p>
            <a:r>
              <a:rPr lang="en-US" dirty="0" smtClean="0"/>
              <a:t>Note-taking</a:t>
            </a:r>
            <a:endParaRPr lang="en-US" dirty="0"/>
          </a:p>
        </p:txBody>
      </p:sp>
      <p:pic>
        <p:nvPicPr>
          <p:cNvPr id="2" name="Picture 1" descr="test-intensive note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1574" y="1303877"/>
            <a:ext cx="3892202" cy="4317357"/>
          </a:xfrm>
          <a:prstGeom prst="rect">
            <a:avLst/>
          </a:prstGeom>
        </p:spPr>
      </p:pic>
      <p:pic>
        <p:nvPicPr>
          <p:cNvPr id="4" name="Picture 3" descr="note with a lot of illustrations"/>
          <p:cNvPicPr>
            <a:picLocks noChangeAspect="1"/>
          </p:cNvPicPr>
          <p:nvPr/>
        </p:nvPicPr>
        <p:blipFill>
          <a:blip r:embed="rId3"/>
          <a:stretch>
            <a:fillRect/>
          </a:stretch>
        </p:blipFill>
        <p:spPr>
          <a:xfrm>
            <a:off x="4297039" y="1764203"/>
            <a:ext cx="4653023" cy="3396707"/>
          </a:xfrm>
          <a:prstGeom prst="rect">
            <a:avLst/>
          </a:prstGeom>
        </p:spPr>
      </p:pic>
    </p:spTree>
    <p:extLst>
      <p:ext uri="{BB962C8B-B14F-4D97-AF65-F5344CB8AC3E}">
        <p14:creationId xmlns:p14="http://schemas.microsoft.com/office/powerpoint/2010/main" val="40473557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a:xfrm>
            <a:off x="628650" y="1825625"/>
            <a:ext cx="7799733" cy="2527714"/>
          </a:xfrm>
        </p:spPr>
        <p:txBody>
          <a:bodyPr/>
          <a:lstStyle/>
          <a:p>
            <a:pPr marL="0" indent="0">
              <a:buNone/>
            </a:pPr>
            <a:r>
              <a:rPr lang="en-US" dirty="0" smtClean="0"/>
              <a:t>UDL aims to provide students more ways to</a:t>
            </a:r>
          </a:p>
          <a:p>
            <a:r>
              <a:rPr lang="en-US" dirty="0" smtClean="0"/>
              <a:t>access</a:t>
            </a:r>
          </a:p>
          <a:p>
            <a:r>
              <a:rPr lang="en-US" dirty="0" smtClean="0"/>
              <a:t>participate</a:t>
            </a:r>
          </a:p>
          <a:p>
            <a:r>
              <a:rPr lang="en-US" dirty="0" smtClean="0"/>
              <a:t>demonstrate learning</a:t>
            </a:r>
            <a:endParaRPr lang="en-US" dirty="0"/>
          </a:p>
        </p:txBody>
      </p:sp>
      <p:grpSp>
        <p:nvGrpSpPr>
          <p:cNvPr id="6" name="Group 5" descr="Group of pictures on learning activities. "/>
          <p:cNvGrpSpPr/>
          <p:nvPr/>
        </p:nvGrpSpPr>
        <p:grpSpPr>
          <a:xfrm>
            <a:off x="-90721" y="4736391"/>
            <a:ext cx="9234721" cy="1769167"/>
            <a:chOff x="-90721" y="4736391"/>
            <a:chExt cx="9234721" cy="1769167"/>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4366" y="4740964"/>
              <a:ext cx="2370378" cy="176459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721" y="4740964"/>
              <a:ext cx="2435087" cy="176459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8807" y="4736391"/>
              <a:ext cx="2645193" cy="1760021"/>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35097" r="1"/>
            <a:stretch/>
          </p:blipFill>
          <p:spPr>
            <a:xfrm>
              <a:off x="4688732" y="4736516"/>
              <a:ext cx="2284378" cy="1759896"/>
            </a:xfrm>
            <a:prstGeom prst="rect">
              <a:avLst/>
            </a:prstGeom>
          </p:spPr>
        </p:pic>
      </p:grpSp>
    </p:spTree>
    <p:extLst>
      <p:ext uri="{BB962C8B-B14F-4D97-AF65-F5344CB8AC3E}">
        <p14:creationId xmlns:p14="http://schemas.microsoft.com/office/powerpoint/2010/main" val="3739672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115"/>
            <a:ext cx="7886700" cy="787940"/>
          </a:xfrm>
        </p:spPr>
        <p:txBody>
          <a:bodyPr/>
          <a:lstStyle/>
          <a:p>
            <a:r>
              <a:rPr lang="en-US" dirty="0"/>
              <a:t>Final Words</a:t>
            </a:r>
            <a:r>
              <a:rPr lang="en-US" dirty="0" smtClean="0"/>
              <a:t>… (cont.)</a:t>
            </a:r>
            <a:endParaRPr lang="en-US" dirty="0"/>
          </a:p>
        </p:txBody>
      </p:sp>
      <p:sp>
        <p:nvSpPr>
          <p:cNvPr id="3" name="Content Placeholder 2"/>
          <p:cNvSpPr>
            <a:spLocks noGrp="1"/>
          </p:cNvSpPr>
          <p:nvPr>
            <p:ph idx="1"/>
          </p:nvPr>
        </p:nvSpPr>
        <p:spPr/>
        <p:txBody>
          <a:bodyPr/>
          <a:lstStyle/>
          <a:p>
            <a:pPr marL="0" indent="0">
              <a:buNone/>
            </a:pPr>
            <a:r>
              <a:rPr lang="en-US" dirty="0" smtClean="0"/>
              <a:t>Not an afterthought</a:t>
            </a:r>
          </a:p>
          <a:p>
            <a:pPr lvl="1"/>
            <a:r>
              <a:rPr lang="en-US" dirty="0" smtClean="0"/>
              <a:t>More cost-effective than retrofitting</a:t>
            </a:r>
          </a:p>
          <a:p>
            <a:pPr lvl="1"/>
            <a:r>
              <a:rPr lang="en-US" dirty="0" smtClean="0"/>
              <a:t>More elegant and easy to use</a:t>
            </a:r>
          </a:p>
          <a:p>
            <a:pPr marL="457200" lvl="1" indent="0">
              <a:buNone/>
            </a:pPr>
            <a:endParaRPr lang="en-US" dirty="0" smtClean="0"/>
          </a:p>
          <a:p>
            <a:pPr marL="457200" lvl="1" indent="0">
              <a:buNone/>
            </a:pPr>
            <a:r>
              <a:rPr lang="en-US" sz="2000" dirty="0" smtClean="0"/>
              <a:t>e.g.</a:t>
            </a:r>
          </a:p>
          <a:p>
            <a:pPr lvl="1"/>
            <a:r>
              <a:rPr lang="en-US" sz="2000" dirty="0" smtClean="0"/>
              <a:t>Digitalized text at the beginning, </a:t>
            </a:r>
          </a:p>
          <a:p>
            <a:pPr lvl="1"/>
            <a:r>
              <a:rPr lang="en-US" sz="2000" dirty="0" smtClean="0"/>
              <a:t>Script before recording.</a:t>
            </a:r>
            <a:endParaRPr lang="en-US" sz="2000" dirty="0"/>
          </a:p>
        </p:txBody>
      </p:sp>
      <p:grpSp>
        <p:nvGrpSpPr>
          <p:cNvPr id="4" name="Group 3" descr="Group of pictures on learning activities"/>
          <p:cNvGrpSpPr/>
          <p:nvPr/>
        </p:nvGrpSpPr>
        <p:grpSpPr>
          <a:xfrm>
            <a:off x="-90721" y="4736391"/>
            <a:ext cx="9234721" cy="1769167"/>
            <a:chOff x="-90721" y="4736391"/>
            <a:chExt cx="9234721" cy="1769167"/>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4366" y="4740964"/>
              <a:ext cx="2370378" cy="1764594"/>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721" y="4740964"/>
              <a:ext cx="2435087" cy="176459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8807" y="4736391"/>
              <a:ext cx="2645193" cy="1760021"/>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35097" r="1"/>
            <a:stretch/>
          </p:blipFill>
          <p:spPr>
            <a:xfrm>
              <a:off x="4688732" y="4736516"/>
              <a:ext cx="2284378" cy="1759896"/>
            </a:xfrm>
            <a:prstGeom prst="rect">
              <a:avLst/>
            </a:prstGeom>
          </p:spPr>
        </p:pic>
      </p:grpSp>
    </p:spTree>
    <p:extLst>
      <p:ext uri="{BB962C8B-B14F-4D97-AF65-F5344CB8AC3E}">
        <p14:creationId xmlns:p14="http://schemas.microsoft.com/office/powerpoint/2010/main" val="27333438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pic>
        <p:nvPicPr>
          <p:cNvPr id="4" name="Content Placeholder 3" descr="C.A.S.T. logo"/>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01475" y="2027785"/>
            <a:ext cx="1695238" cy="704762"/>
          </a:xfrm>
        </p:spPr>
      </p:pic>
      <p:sp>
        <p:nvSpPr>
          <p:cNvPr id="6" name="TextBox 5"/>
          <p:cNvSpPr txBox="1"/>
          <p:nvPr/>
        </p:nvSpPr>
        <p:spPr>
          <a:xfrm>
            <a:off x="3696511" y="2159035"/>
            <a:ext cx="1546698" cy="369332"/>
          </a:xfrm>
          <a:prstGeom prst="rect">
            <a:avLst/>
          </a:prstGeom>
          <a:noFill/>
        </p:spPr>
        <p:txBody>
          <a:bodyPr wrap="square" rtlCol="0">
            <a:spAutoFit/>
          </a:bodyPr>
          <a:lstStyle/>
          <a:p>
            <a:r>
              <a:rPr lang="en-US" dirty="0" smtClean="0"/>
              <a:t>www.cast.org</a:t>
            </a:r>
            <a:endParaRPr lang="en-US" dirty="0"/>
          </a:p>
        </p:txBody>
      </p:sp>
      <p:pic>
        <p:nvPicPr>
          <p:cNvPr id="5" name="Picture 4" descr="UDL Center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1475" y="3433818"/>
            <a:ext cx="4409524" cy="904762"/>
          </a:xfrm>
          <a:prstGeom prst="rect">
            <a:avLst/>
          </a:prstGeom>
        </p:spPr>
      </p:pic>
      <p:sp>
        <p:nvSpPr>
          <p:cNvPr id="7" name="Rectangle 6"/>
          <p:cNvSpPr/>
          <p:nvPr/>
        </p:nvSpPr>
        <p:spPr>
          <a:xfrm>
            <a:off x="6238198" y="3701533"/>
            <a:ext cx="1966564" cy="369332"/>
          </a:xfrm>
          <a:prstGeom prst="rect">
            <a:avLst/>
          </a:prstGeom>
        </p:spPr>
        <p:txBody>
          <a:bodyPr wrap="none">
            <a:spAutoFit/>
          </a:bodyPr>
          <a:lstStyle/>
          <a:p>
            <a:r>
              <a:rPr lang="en-US" dirty="0" smtClean="0"/>
              <a:t>www.udlcenter.org</a:t>
            </a:r>
            <a:endParaRPr lang="en-US" dirty="0"/>
          </a:p>
        </p:txBody>
      </p:sp>
    </p:spTree>
    <p:extLst>
      <p:ext uri="{BB962C8B-B14F-4D97-AF65-F5344CB8AC3E}">
        <p14:creationId xmlns:p14="http://schemas.microsoft.com/office/powerpoint/2010/main" val="1846841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dirty="0" smtClean="0"/>
              <a:t>Universal Design</a:t>
            </a:r>
            <a:endParaRPr lang="en-US" dirty="0"/>
          </a:p>
        </p:txBody>
      </p:sp>
      <p:sp>
        <p:nvSpPr>
          <p:cNvPr id="3" name="Content Placeholder 2"/>
          <p:cNvSpPr>
            <a:spLocks noGrp="1"/>
          </p:cNvSpPr>
          <p:nvPr>
            <p:ph idx="1"/>
          </p:nvPr>
        </p:nvSpPr>
        <p:spPr>
          <a:xfrm>
            <a:off x="541102" y="1873251"/>
            <a:ext cx="3252685" cy="3622878"/>
          </a:xfrm>
        </p:spPr>
        <p:txBody>
          <a:bodyPr>
            <a:normAutofit/>
          </a:bodyPr>
          <a:lstStyle/>
          <a:p>
            <a:pPr marL="0" indent="0" algn="ctr">
              <a:buNone/>
            </a:pPr>
            <a:r>
              <a:rPr lang="en-US" altLang="en-US" sz="2000" b="1" dirty="0"/>
              <a:t>Accessible </a:t>
            </a:r>
            <a:r>
              <a:rPr lang="en-US" altLang="en-US" sz="2000" b="1" dirty="0" smtClean="0"/>
              <a:t>Design</a:t>
            </a:r>
          </a:p>
          <a:p>
            <a:pPr marL="0" indent="0">
              <a:buNone/>
            </a:pPr>
            <a:endParaRPr lang="en-US" altLang="en-US" sz="2000" dirty="0"/>
          </a:p>
          <a:p>
            <a:pPr marL="0" indent="0">
              <a:buNone/>
            </a:pPr>
            <a:endParaRPr lang="en-US" altLang="en-US" sz="2000" dirty="0" smtClean="0"/>
          </a:p>
          <a:p>
            <a:pPr marL="0" indent="0">
              <a:buNone/>
            </a:pPr>
            <a:endParaRPr lang="en-US" altLang="en-US" sz="2000" dirty="0"/>
          </a:p>
          <a:p>
            <a:pPr marL="0" indent="0">
              <a:buNone/>
            </a:pPr>
            <a:endParaRPr lang="en-US" altLang="en-US" sz="2000" dirty="0" smtClean="0"/>
          </a:p>
          <a:p>
            <a:pPr marL="0" indent="0">
              <a:buNone/>
            </a:pPr>
            <a:endParaRPr lang="en-US" altLang="en-US" sz="2000" dirty="0"/>
          </a:p>
          <a:p>
            <a:pPr marL="0" indent="0">
              <a:buNone/>
            </a:pPr>
            <a:endParaRPr lang="en-US" altLang="en-US" sz="2000" dirty="0"/>
          </a:p>
          <a:p>
            <a:pPr marL="0" indent="0" algn="ctr">
              <a:buNone/>
            </a:pPr>
            <a:r>
              <a:rPr lang="en-US" altLang="en-US" sz="2000" dirty="0" smtClean="0"/>
              <a:t>people </a:t>
            </a:r>
            <a:r>
              <a:rPr lang="en-US" altLang="en-US" sz="2000" dirty="0"/>
              <a:t>with </a:t>
            </a:r>
            <a:r>
              <a:rPr lang="en-US" altLang="en-US" sz="2000" dirty="0" smtClean="0"/>
              <a:t>disabilities</a:t>
            </a:r>
            <a:endParaRPr lang="en-US" altLang="en-US" sz="2000" dirty="0"/>
          </a:p>
        </p:txBody>
      </p:sp>
      <p:pic>
        <p:nvPicPr>
          <p:cNvPr id="5" name="Picture 4" descr="Accessible design icon. bule people with whee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694" y="2311279"/>
            <a:ext cx="2095500" cy="2111279"/>
          </a:xfrm>
          <a:prstGeom prst="rect">
            <a:avLst/>
          </a:prstGeom>
        </p:spPr>
      </p:pic>
      <p:pic>
        <p:nvPicPr>
          <p:cNvPr id="1026" name="Picture 2" descr="versus sig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8208" y="2369647"/>
            <a:ext cx="766053" cy="10214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8682" y="1873250"/>
            <a:ext cx="3889403" cy="3785652"/>
          </a:xfrm>
          <a:prstGeom prst="rect">
            <a:avLst/>
          </a:prstGeom>
        </p:spPr>
        <p:txBody>
          <a:bodyPr wrap="square">
            <a:spAutoFit/>
          </a:bodyPr>
          <a:lstStyle/>
          <a:p>
            <a:pPr algn="ctr"/>
            <a:r>
              <a:rPr lang="en-US" sz="2000" b="1" dirty="0"/>
              <a:t>Universal </a:t>
            </a:r>
            <a:r>
              <a:rPr lang="en-US" sz="2000" b="1" dirty="0" smtClean="0"/>
              <a:t>Design</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algn="ctr"/>
            <a:endParaRPr lang="en-US" sz="2000" dirty="0" smtClean="0"/>
          </a:p>
          <a:p>
            <a:pPr algn="ctr"/>
            <a:r>
              <a:rPr lang="en-US" sz="2000" dirty="0" smtClean="0"/>
              <a:t>everyone</a:t>
            </a:r>
            <a:r>
              <a:rPr lang="en-US" sz="2000" dirty="0"/>
              <a:t>, </a:t>
            </a:r>
            <a:r>
              <a:rPr lang="en-US" altLang="zh-CN" sz="2000" dirty="0" smtClean="0"/>
              <a:t>in different situations.</a:t>
            </a:r>
            <a:endParaRPr lang="en-US" sz="2000" dirty="0" smtClean="0"/>
          </a:p>
          <a:p>
            <a:pPr algn="ctr"/>
            <a:r>
              <a:rPr lang="en-US" sz="2000" dirty="0" smtClean="0"/>
              <a:t>(including </a:t>
            </a:r>
            <a:r>
              <a:rPr lang="en-US" sz="2000" dirty="0"/>
              <a:t>people with </a:t>
            </a:r>
            <a:r>
              <a:rPr lang="en-US" sz="2000" dirty="0" smtClean="0"/>
              <a:t>disabilities)</a:t>
            </a:r>
            <a:endParaRPr lang="en-US" sz="2000" dirty="0"/>
          </a:p>
        </p:txBody>
      </p:sp>
      <p:pic>
        <p:nvPicPr>
          <p:cNvPr id="6" name="Picture 5" descr="Universal Design Icon. people in wheel is one of it. Also people with different situations in th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0143" y="2369647"/>
            <a:ext cx="2314576" cy="2314576"/>
          </a:xfrm>
          <a:prstGeom prst="rect">
            <a:avLst/>
          </a:prstGeom>
          <a:ln>
            <a:solidFill>
              <a:schemeClr val="tx1"/>
            </a:solidFill>
          </a:ln>
        </p:spPr>
      </p:pic>
    </p:spTree>
    <p:extLst>
      <p:ext uri="{BB962C8B-B14F-4D97-AF65-F5344CB8AC3E}">
        <p14:creationId xmlns:p14="http://schemas.microsoft.com/office/powerpoint/2010/main" val="1585287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UDL?</a:t>
            </a:r>
            <a:endParaRPr lang="en-US" dirty="0"/>
          </a:p>
        </p:txBody>
      </p:sp>
    </p:spTree>
    <p:extLst>
      <p:ext uri="{BB962C8B-B14F-4D97-AF65-F5344CB8AC3E}">
        <p14:creationId xmlns:p14="http://schemas.microsoft.com/office/powerpoint/2010/main" val="40939168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880" y="603910"/>
            <a:ext cx="5755474" cy="520330"/>
          </a:xfrm>
        </p:spPr>
        <p:txBody>
          <a:bodyPr>
            <a:normAutofit fontScale="92500"/>
          </a:bodyPr>
          <a:lstStyle/>
          <a:p>
            <a:pPr marL="0" indent="0">
              <a:buNone/>
            </a:pPr>
            <a:r>
              <a:rPr lang="en-US" dirty="0" smtClean="0">
                <a:latin typeface="+mj-lt"/>
              </a:rPr>
              <a:t>1. Learners have different learning styles</a:t>
            </a:r>
            <a:endParaRPr lang="en-US" dirty="0">
              <a:latin typeface="+mj-lt"/>
            </a:endParaRPr>
          </a:p>
        </p:txBody>
      </p:sp>
      <p:pic>
        <p:nvPicPr>
          <p:cNvPr id="5" name="Picture 4" descr="4 Learning Style: visual, Read/write, audtory, kinestic."/>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80" y="1359372"/>
            <a:ext cx="7572384" cy="4924697"/>
          </a:xfrm>
          <a:prstGeom prst="rect">
            <a:avLst/>
          </a:prstGeom>
        </p:spPr>
      </p:pic>
    </p:spTree>
    <p:extLst>
      <p:ext uri="{BB962C8B-B14F-4D97-AF65-F5344CB8AC3E}">
        <p14:creationId xmlns:p14="http://schemas.microsoft.com/office/powerpoint/2010/main" val="9657932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80" y="409476"/>
            <a:ext cx="6183490" cy="909197"/>
          </a:xfrm>
        </p:spPr>
        <p:txBody>
          <a:bodyPr>
            <a:normAutofit/>
          </a:bodyPr>
          <a:lstStyle/>
          <a:p>
            <a:r>
              <a:rPr lang="en-US" sz="2800" dirty="0" smtClean="0"/>
              <a:t>2. Learners may have disabilities</a:t>
            </a:r>
            <a:endParaRPr lang="en-US" sz="2800" dirty="0"/>
          </a:p>
        </p:txBody>
      </p:sp>
      <p:sp>
        <p:nvSpPr>
          <p:cNvPr id="3" name="Content Placeholder 2"/>
          <p:cNvSpPr>
            <a:spLocks noGrp="1"/>
          </p:cNvSpPr>
          <p:nvPr>
            <p:ph idx="1"/>
          </p:nvPr>
        </p:nvSpPr>
        <p:spPr>
          <a:xfrm>
            <a:off x="1105306" y="1699165"/>
            <a:ext cx="6180711" cy="2522639"/>
          </a:xfrm>
        </p:spPr>
        <p:txBody>
          <a:bodyPr>
            <a:normAutofit/>
          </a:bodyPr>
          <a:lstStyle/>
          <a:p>
            <a:r>
              <a:rPr lang="en-US" sz="2400" dirty="0" smtClean="0"/>
              <a:t>Physical disabilit</a:t>
            </a:r>
            <a:r>
              <a:rPr lang="en-US" altLang="zh-CN" sz="2400" dirty="0" smtClean="0"/>
              <a:t>y</a:t>
            </a:r>
            <a:endParaRPr lang="en-US" sz="2400" dirty="0" smtClean="0"/>
          </a:p>
          <a:p>
            <a:r>
              <a:rPr lang="en-US" sz="2400" dirty="0" smtClean="0"/>
              <a:t>Learning disability </a:t>
            </a:r>
          </a:p>
          <a:p>
            <a:r>
              <a:rPr lang="en-US" sz="2400" dirty="0" smtClean="0"/>
              <a:t>ADD/ADHD</a:t>
            </a:r>
          </a:p>
          <a:p>
            <a:r>
              <a:rPr lang="en-US" sz="2400" dirty="0" smtClean="0"/>
              <a:t>Hidden disability</a:t>
            </a:r>
          </a:p>
        </p:txBody>
      </p:sp>
      <p:pic>
        <p:nvPicPr>
          <p:cNvPr id="5" name="Picture 4" descr="Frustrated learn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2732" y="2377304"/>
            <a:ext cx="6741268" cy="4480696"/>
          </a:xfrm>
          <a:prstGeom prst="rect">
            <a:avLst/>
          </a:prstGeom>
        </p:spPr>
      </p:pic>
    </p:spTree>
    <p:extLst>
      <p:ext uri="{BB962C8B-B14F-4D97-AF65-F5344CB8AC3E}">
        <p14:creationId xmlns:p14="http://schemas.microsoft.com/office/powerpoint/2010/main" val="5910544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ed background"/>
          <p:cNvPicPr>
            <a:picLocks noChangeAspect="1"/>
          </p:cNvPicPr>
          <p:nvPr/>
        </p:nvPicPr>
        <p:blipFill>
          <a:blip r:embed="rId3"/>
          <a:stretch>
            <a:fillRect/>
          </a:stretch>
        </p:blipFill>
        <p:spPr>
          <a:xfrm>
            <a:off x="0" y="0"/>
            <a:ext cx="4562272" cy="3421704"/>
          </a:xfrm>
          <a:prstGeom prst="rect">
            <a:avLst/>
          </a:prstGeom>
        </p:spPr>
      </p:pic>
      <p:sp>
        <p:nvSpPr>
          <p:cNvPr id="2" name="Title 1"/>
          <p:cNvSpPr>
            <a:spLocks noGrp="1"/>
          </p:cNvSpPr>
          <p:nvPr>
            <p:ph type="title"/>
          </p:nvPr>
        </p:nvSpPr>
        <p:spPr>
          <a:xfrm>
            <a:off x="4027103" y="1206230"/>
            <a:ext cx="2992104" cy="583659"/>
          </a:xfrm>
        </p:spPr>
        <p:txBody>
          <a:bodyPr>
            <a:normAutofit fontScale="90000"/>
          </a:bodyPr>
          <a:lstStyle/>
          <a:p>
            <a:r>
              <a:rPr lang="en-US" dirty="0" smtClean="0"/>
              <a:t>UDL Goals</a:t>
            </a:r>
            <a:endParaRPr lang="en-US" dirty="0"/>
          </a:p>
        </p:txBody>
      </p:sp>
      <p:sp>
        <p:nvSpPr>
          <p:cNvPr id="5" name="Rectangle 4"/>
          <p:cNvSpPr/>
          <p:nvPr/>
        </p:nvSpPr>
        <p:spPr>
          <a:xfrm>
            <a:off x="4887348" y="1789889"/>
            <a:ext cx="3457037" cy="400110"/>
          </a:xfrm>
          <a:prstGeom prst="rect">
            <a:avLst/>
          </a:prstGeom>
        </p:spPr>
        <p:txBody>
          <a:bodyPr wrap="none">
            <a:spAutoFit/>
          </a:bodyPr>
          <a:lstStyle/>
          <a:p>
            <a:r>
              <a:rPr lang="en-US" sz="2000" dirty="0"/>
              <a:t>- Remove barriers in instruction</a:t>
            </a:r>
            <a:endParaRPr lang="en-US" dirty="0"/>
          </a:p>
        </p:txBody>
      </p:sp>
      <p:sp>
        <p:nvSpPr>
          <p:cNvPr id="3" name="Content Placeholder 2"/>
          <p:cNvSpPr>
            <a:spLocks noGrp="1"/>
          </p:cNvSpPr>
          <p:nvPr>
            <p:ph idx="1"/>
          </p:nvPr>
        </p:nvSpPr>
        <p:spPr>
          <a:xfrm>
            <a:off x="4036831" y="3103126"/>
            <a:ext cx="4857345" cy="2054966"/>
          </a:xfrm>
        </p:spPr>
        <p:txBody>
          <a:bodyPr>
            <a:normAutofit/>
          </a:bodyPr>
          <a:lstStyle/>
          <a:p>
            <a:pPr marL="0" indent="0">
              <a:buNone/>
            </a:pPr>
            <a:r>
              <a:rPr lang="en-US" sz="2000" dirty="0"/>
              <a:t>Provides flexibility in the ways </a:t>
            </a:r>
          </a:p>
          <a:p>
            <a:r>
              <a:rPr lang="en-US" sz="2000" dirty="0"/>
              <a:t>information is presented</a:t>
            </a:r>
          </a:p>
          <a:p>
            <a:r>
              <a:rPr lang="en-US" sz="2000" dirty="0"/>
              <a:t>students respond or demonstrate knowledge and skills </a:t>
            </a:r>
          </a:p>
          <a:p>
            <a:r>
              <a:rPr lang="en-US" sz="2000" dirty="0"/>
              <a:t>students are engaged</a:t>
            </a:r>
          </a:p>
        </p:txBody>
      </p:sp>
    </p:spTree>
    <p:extLst>
      <p:ext uri="{BB962C8B-B14F-4D97-AF65-F5344CB8AC3E}">
        <p14:creationId xmlns:p14="http://schemas.microsoft.com/office/powerpoint/2010/main" val="1765594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a brain with recognition network shown in purple "/>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86996" y="780140"/>
            <a:ext cx="1485900" cy="1304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87695" y="1101455"/>
            <a:ext cx="4896597" cy="677108"/>
          </a:xfrm>
          <a:prstGeom prst="rect">
            <a:avLst/>
          </a:prstGeom>
        </p:spPr>
        <p:txBody>
          <a:bodyPr wrap="square">
            <a:spAutoFit/>
          </a:bodyPr>
          <a:lstStyle/>
          <a:p>
            <a:r>
              <a:rPr lang="en-US" sz="2000" b="1" dirty="0"/>
              <a:t>Recognition </a:t>
            </a:r>
            <a:r>
              <a:rPr lang="en-US" sz="2000" b="1" dirty="0" smtClean="0"/>
              <a:t>Networks</a:t>
            </a:r>
          </a:p>
          <a:p>
            <a:pPr marL="285750" indent="-285750">
              <a:buFont typeface="Arial" panose="020B0604020202020204" pitchFamily="34" charset="0"/>
              <a:buChar char="•"/>
            </a:pPr>
            <a:r>
              <a:rPr lang="en-US" dirty="0" smtClean="0"/>
              <a:t>How </a:t>
            </a:r>
            <a:r>
              <a:rPr lang="en-US" dirty="0"/>
              <a:t>we learn facts </a:t>
            </a:r>
          </a:p>
        </p:txBody>
      </p:sp>
      <p:pic>
        <p:nvPicPr>
          <p:cNvPr id="1028" name="Picture 4" descr="Image of a brain with strategic network shown in blue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6996" y="2896050"/>
            <a:ext cx="1495425" cy="1304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yellow background"/>
          <p:cNvSpPr/>
          <p:nvPr/>
        </p:nvSpPr>
        <p:spPr>
          <a:xfrm>
            <a:off x="0" y="2231897"/>
            <a:ext cx="9144000" cy="2544384"/>
          </a:xfrm>
          <a:prstGeom prst="rect">
            <a:avLst/>
          </a:prstGeom>
          <a:solidFill>
            <a:schemeClr val="accent4">
              <a:lumMod val="75000"/>
              <a:alpha val="7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3187695" y="3067392"/>
            <a:ext cx="4745514" cy="954107"/>
          </a:xfrm>
          <a:prstGeom prst="rect">
            <a:avLst/>
          </a:prstGeom>
        </p:spPr>
        <p:txBody>
          <a:bodyPr wrap="square">
            <a:spAutoFit/>
          </a:bodyPr>
          <a:lstStyle/>
          <a:p>
            <a:r>
              <a:rPr lang="en-US" sz="2000" b="1" dirty="0"/>
              <a:t>Strategic </a:t>
            </a:r>
            <a:r>
              <a:rPr lang="en-US" sz="2000" b="1" dirty="0" smtClean="0"/>
              <a:t>Networks </a:t>
            </a:r>
          </a:p>
          <a:p>
            <a:pPr marL="285750" indent="-285750">
              <a:buFont typeface="Arial" panose="020B0604020202020204" pitchFamily="34" charset="0"/>
              <a:buChar char="•"/>
            </a:pPr>
            <a:r>
              <a:rPr lang="en-US" dirty="0"/>
              <a:t>How we organize and </a:t>
            </a:r>
            <a:r>
              <a:rPr lang="en-US" dirty="0" smtClean="0"/>
              <a:t>express </a:t>
            </a:r>
            <a:r>
              <a:rPr lang="en-US" dirty="0"/>
              <a:t>our </a:t>
            </a:r>
            <a:r>
              <a:rPr lang="en-US" dirty="0" smtClean="0"/>
              <a:t>ideas</a:t>
            </a:r>
            <a:endParaRPr lang="en-US" dirty="0"/>
          </a:p>
          <a:p>
            <a:pPr marL="285750" indent="-285750">
              <a:buFont typeface="Arial" panose="020B0604020202020204" pitchFamily="34" charset="0"/>
              <a:buChar char="•"/>
            </a:pPr>
            <a:r>
              <a:rPr lang="en-US" dirty="0"/>
              <a:t>How we solve a </a:t>
            </a:r>
            <a:r>
              <a:rPr lang="en-US" dirty="0" smtClean="0"/>
              <a:t>problem</a:t>
            </a:r>
            <a:endParaRPr lang="en-US" dirty="0"/>
          </a:p>
        </p:txBody>
      </p:sp>
      <p:pic>
        <p:nvPicPr>
          <p:cNvPr id="1030" name="Picture 6" descr="Image of a brain with affective network shown in gree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06046" y="4892402"/>
            <a:ext cx="1476375" cy="1381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87695" y="5131027"/>
            <a:ext cx="4366841" cy="677108"/>
          </a:xfrm>
          <a:prstGeom prst="rect">
            <a:avLst/>
          </a:prstGeom>
        </p:spPr>
        <p:txBody>
          <a:bodyPr wrap="square">
            <a:spAutoFit/>
          </a:bodyPr>
          <a:lstStyle/>
          <a:p>
            <a:r>
              <a:rPr lang="en-US" sz="2000" b="1" dirty="0"/>
              <a:t>Affective </a:t>
            </a:r>
            <a:r>
              <a:rPr lang="en-US" sz="2000" b="1" dirty="0" smtClean="0"/>
              <a:t>Networks</a:t>
            </a:r>
          </a:p>
          <a:p>
            <a:pPr marL="285750" indent="-285750">
              <a:buFont typeface="Arial" panose="020B0604020202020204" pitchFamily="34" charset="0"/>
              <a:buChar char="•"/>
            </a:pPr>
            <a:r>
              <a:rPr lang="en-US" dirty="0"/>
              <a:t>How we get engaged and stay </a:t>
            </a:r>
            <a:r>
              <a:rPr lang="en-US" dirty="0" smtClean="0"/>
              <a:t>motivated</a:t>
            </a:r>
            <a:endParaRPr lang="en-US" dirty="0"/>
          </a:p>
        </p:txBody>
      </p:sp>
    </p:spTree>
    <p:extLst>
      <p:ext uri="{BB962C8B-B14F-4D97-AF65-F5344CB8AC3E}">
        <p14:creationId xmlns:p14="http://schemas.microsoft.com/office/powerpoint/2010/main" val="10235529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gray background"/>
          <p:cNvSpPr/>
          <p:nvPr/>
        </p:nvSpPr>
        <p:spPr>
          <a:xfrm>
            <a:off x="0" y="-1"/>
            <a:ext cx="9144000" cy="18037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of a brain with recognition network shown in purple "/>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66873" y="297932"/>
            <a:ext cx="1485900"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7358" y="611840"/>
            <a:ext cx="4896597" cy="677108"/>
          </a:xfrm>
          <a:prstGeom prst="rect">
            <a:avLst/>
          </a:prstGeom>
        </p:spPr>
        <p:txBody>
          <a:bodyPr wrap="square">
            <a:spAutoFit/>
          </a:bodyPr>
          <a:lstStyle/>
          <a:p>
            <a:r>
              <a:rPr lang="en-US" sz="2000" b="1" dirty="0"/>
              <a:t>Recognition </a:t>
            </a:r>
            <a:r>
              <a:rPr lang="en-US" sz="2000" b="1" dirty="0" smtClean="0"/>
              <a:t>Networks</a:t>
            </a:r>
          </a:p>
          <a:p>
            <a:pPr marL="285750" indent="-285750">
              <a:buFont typeface="Arial" panose="020B0604020202020204" pitchFamily="34" charset="0"/>
              <a:buChar char="•"/>
            </a:pPr>
            <a:r>
              <a:rPr lang="en-US" dirty="0" smtClean="0"/>
              <a:t>How </a:t>
            </a:r>
            <a:r>
              <a:rPr lang="en-US" dirty="0"/>
              <a:t>we learn facts </a:t>
            </a:r>
          </a:p>
        </p:txBody>
      </p:sp>
      <p:sp>
        <p:nvSpPr>
          <p:cNvPr id="2" name="Title 1"/>
          <p:cNvSpPr>
            <a:spLocks noGrp="1"/>
          </p:cNvSpPr>
          <p:nvPr>
            <p:ph type="title"/>
          </p:nvPr>
        </p:nvSpPr>
        <p:spPr>
          <a:xfrm>
            <a:off x="766873" y="1803733"/>
            <a:ext cx="7717908" cy="893168"/>
          </a:xfrm>
        </p:spPr>
        <p:txBody>
          <a:bodyPr>
            <a:noAutofit/>
          </a:bodyPr>
          <a:lstStyle/>
          <a:p>
            <a:r>
              <a:rPr lang="en-US" sz="3200" b="1" dirty="0"/>
              <a:t>Provide Multiple Means of </a:t>
            </a:r>
            <a:r>
              <a:rPr lang="en-US" sz="3200" b="1" dirty="0" smtClean="0"/>
              <a:t>Representation</a:t>
            </a:r>
            <a:endParaRPr lang="en-US" sz="3200" b="1" dirty="0"/>
          </a:p>
        </p:txBody>
      </p:sp>
      <p:sp>
        <p:nvSpPr>
          <p:cNvPr id="5" name="Content Placeholder 2"/>
          <p:cNvSpPr txBox="1">
            <a:spLocks/>
          </p:cNvSpPr>
          <p:nvPr/>
        </p:nvSpPr>
        <p:spPr>
          <a:xfrm>
            <a:off x="766873" y="2904641"/>
            <a:ext cx="7886700" cy="3548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Size of texts; color of pictures</a:t>
            </a:r>
          </a:p>
          <a:p>
            <a:r>
              <a:rPr lang="en-US" dirty="0" smtClean="0"/>
              <a:t>Image/video/audio, interactive demonstration </a:t>
            </a:r>
          </a:p>
          <a:p>
            <a:r>
              <a:rPr lang="en-US" dirty="0" smtClean="0"/>
              <a:t>Transcript for audio/video</a:t>
            </a:r>
          </a:p>
          <a:p>
            <a:r>
              <a:rPr lang="en-US" dirty="0" smtClean="0"/>
              <a:t>Clarify complex definition</a:t>
            </a:r>
          </a:p>
          <a:p>
            <a:r>
              <a:rPr lang="en-US" dirty="0" smtClean="0"/>
              <a:t>Visualized complex ideas</a:t>
            </a:r>
          </a:p>
          <a:p>
            <a:r>
              <a:rPr lang="en-US" dirty="0" smtClean="0"/>
              <a:t>To-do list</a:t>
            </a:r>
          </a:p>
        </p:txBody>
      </p:sp>
    </p:spTree>
    <p:extLst>
      <p:ext uri="{BB962C8B-B14F-4D97-AF65-F5344CB8AC3E}">
        <p14:creationId xmlns:p14="http://schemas.microsoft.com/office/powerpoint/2010/main" val="2041928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gray background"/>
          <p:cNvSpPr/>
          <p:nvPr/>
        </p:nvSpPr>
        <p:spPr>
          <a:xfrm>
            <a:off x="0" y="-1"/>
            <a:ext cx="9144000" cy="18037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of a brain with strategic network shown in blue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8648" y="360365"/>
            <a:ext cx="1495425" cy="13049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9001" y="538669"/>
            <a:ext cx="4745514" cy="954107"/>
          </a:xfrm>
          <a:prstGeom prst="rect">
            <a:avLst/>
          </a:prstGeom>
        </p:spPr>
        <p:txBody>
          <a:bodyPr wrap="square">
            <a:spAutoFit/>
          </a:bodyPr>
          <a:lstStyle/>
          <a:p>
            <a:r>
              <a:rPr lang="en-US" sz="2000" b="1" dirty="0"/>
              <a:t>Strategic </a:t>
            </a:r>
            <a:r>
              <a:rPr lang="en-US" sz="2000" b="1" dirty="0" smtClean="0"/>
              <a:t>Networks </a:t>
            </a:r>
          </a:p>
          <a:p>
            <a:pPr marL="285750" indent="-285750">
              <a:buFont typeface="Arial" panose="020B0604020202020204" pitchFamily="34" charset="0"/>
              <a:buChar char="•"/>
            </a:pPr>
            <a:r>
              <a:rPr lang="en-US" dirty="0"/>
              <a:t>How we organize and </a:t>
            </a:r>
            <a:r>
              <a:rPr lang="en-US" dirty="0" smtClean="0"/>
              <a:t>express </a:t>
            </a:r>
            <a:r>
              <a:rPr lang="en-US" dirty="0"/>
              <a:t>our </a:t>
            </a:r>
            <a:r>
              <a:rPr lang="en-US" dirty="0" smtClean="0"/>
              <a:t>ideas</a:t>
            </a:r>
            <a:endParaRPr lang="en-US" dirty="0"/>
          </a:p>
          <a:p>
            <a:pPr marL="285750" indent="-285750">
              <a:buFont typeface="Arial" panose="020B0604020202020204" pitchFamily="34" charset="0"/>
              <a:buChar char="•"/>
            </a:pPr>
            <a:r>
              <a:rPr lang="en-US" dirty="0"/>
              <a:t>How we solve a </a:t>
            </a:r>
            <a:r>
              <a:rPr lang="en-US" dirty="0" smtClean="0"/>
              <a:t>problem</a:t>
            </a:r>
            <a:endParaRPr lang="en-US" dirty="0"/>
          </a:p>
        </p:txBody>
      </p:sp>
      <p:sp>
        <p:nvSpPr>
          <p:cNvPr id="2" name="Title 1"/>
          <p:cNvSpPr>
            <a:spLocks noGrp="1"/>
          </p:cNvSpPr>
          <p:nvPr>
            <p:ph type="title"/>
          </p:nvPr>
        </p:nvSpPr>
        <p:spPr>
          <a:xfrm>
            <a:off x="748648" y="2163206"/>
            <a:ext cx="7429974" cy="1107029"/>
          </a:xfrm>
        </p:spPr>
        <p:txBody>
          <a:bodyPr>
            <a:normAutofit/>
          </a:bodyPr>
          <a:lstStyle/>
          <a:p>
            <a:r>
              <a:rPr lang="en-US" sz="3200" b="1" i="0" dirty="0" smtClean="0">
                <a:solidFill>
                  <a:srgbClr val="000000"/>
                </a:solidFill>
                <a:effectLst/>
              </a:rPr>
              <a:t>Provide Multiple Means of Action and Expression</a:t>
            </a:r>
            <a:endParaRPr lang="en-US" sz="3200" b="1" dirty="0"/>
          </a:p>
        </p:txBody>
      </p:sp>
      <p:sp>
        <p:nvSpPr>
          <p:cNvPr id="3" name="Content Placeholder 2"/>
          <p:cNvSpPr>
            <a:spLocks noGrp="1"/>
          </p:cNvSpPr>
          <p:nvPr>
            <p:ph idx="1"/>
          </p:nvPr>
        </p:nvSpPr>
        <p:spPr>
          <a:xfrm>
            <a:off x="748648" y="3421485"/>
            <a:ext cx="7886700" cy="2632748"/>
          </a:xfrm>
        </p:spPr>
        <p:txBody>
          <a:bodyPr/>
          <a:lstStyle/>
          <a:p>
            <a:r>
              <a:rPr lang="en-US" dirty="0" smtClean="0"/>
              <a:t>Allow various ways of communication</a:t>
            </a:r>
          </a:p>
          <a:p>
            <a:r>
              <a:rPr lang="en-US" dirty="0"/>
              <a:t>Material</a:t>
            </a:r>
            <a:r>
              <a:rPr lang="en-US" dirty="0" smtClean="0"/>
              <a:t> compatible with assistive technology (spell-checkers)</a:t>
            </a:r>
          </a:p>
          <a:p>
            <a:r>
              <a:rPr lang="en-US" dirty="0" smtClean="0"/>
              <a:t>“stop and think” section</a:t>
            </a:r>
          </a:p>
          <a:p>
            <a:endParaRPr lang="en-US" dirty="0" smtClean="0"/>
          </a:p>
        </p:txBody>
      </p:sp>
    </p:spTree>
    <p:extLst>
      <p:ext uri="{BB962C8B-B14F-4D97-AF65-F5344CB8AC3E}">
        <p14:creationId xmlns:p14="http://schemas.microsoft.com/office/powerpoint/2010/main" val="11929380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523</Words>
  <Application>Microsoft Macintosh PowerPoint</Application>
  <PresentationFormat>On-screen Show (4:3)</PresentationFormat>
  <Paragraphs>109</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Universal Design for Learning (UDL)</vt:lpstr>
      <vt:lpstr>Universal Design</vt:lpstr>
      <vt:lpstr>Why UDL?</vt:lpstr>
      <vt:lpstr>PowerPoint Presentation</vt:lpstr>
      <vt:lpstr>2. Learners may have disabilities</vt:lpstr>
      <vt:lpstr>UDL Goals</vt:lpstr>
      <vt:lpstr>PowerPoint Presentation</vt:lpstr>
      <vt:lpstr>Provide Multiple Means of Representation</vt:lpstr>
      <vt:lpstr>Provide Multiple Means of Action and Expression</vt:lpstr>
      <vt:lpstr>Provide Multiple Means of Engagement</vt:lpstr>
      <vt:lpstr>Teaching Ideas…</vt:lpstr>
      <vt:lpstr>PowerPoint Presentation</vt:lpstr>
      <vt:lpstr>Final Words…</vt:lpstr>
      <vt:lpstr>Final Words… (cont.)</vt:lpstr>
      <vt:lpstr>For more information…</vt:lpstr>
    </vt:vector>
  </TitlesOfParts>
  <Company>Community College of Rhode Island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dc:title>
  <dc:creator>Huang, Yan</dc:creator>
  <cp:lastModifiedBy>MaryAdele Combe</cp:lastModifiedBy>
  <cp:revision>64</cp:revision>
  <dcterms:created xsi:type="dcterms:W3CDTF">2014-12-22T14:53:15Z</dcterms:created>
  <dcterms:modified xsi:type="dcterms:W3CDTF">2015-01-20T15:59:01Z</dcterms:modified>
</cp:coreProperties>
</file>