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5" r:id="rId7"/>
    <p:sldId id="266" r:id="rId8"/>
    <p:sldId id="267" r:id="rId9"/>
    <p:sldId id="268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206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t>1/20/15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1/20/15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1/20/15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1/20/15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erlot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eomam.com/interactive/13reasons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.imgur.com/Gq6mTqn.gif" TargetMode="External"/><Relationship Id="rId4" Type="http://schemas.openxmlformats.org/officeDocument/2006/relationships/hyperlink" Target="http://i.imgur.com/VgOlDUi.gif" TargetMode="External"/><Relationship Id="rId5" Type="http://schemas.openxmlformats.org/officeDocument/2006/relationships/hyperlink" Target="http://www.thecolourblue.co.uk/uk_venn.png" TargetMode="External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vanshnookenraggen.com/_index/wp-content/uploads/2012/04/Anim.gi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3yA8nDwraeOfnYfBWun83g" TargetMode="External"/><Relationship Id="rId4" Type="http://schemas.openxmlformats.org/officeDocument/2006/relationships/hyperlink" Target="https://www.reddit.com/r/educationalgifs" TargetMode="External"/><Relationship Id="rId5" Type="http://schemas.openxmlformats.org/officeDocument/2006/relationships/hyperlink" Target="https://www.google.com/search?site=&amp;tbm=isch&amp;source=hp&amp;biw=1440&amp;bih=722&amp;q=biology&amp;oq=biology&amp;gs_l=img.12...0.0.2.35318.0.0.0.0.0.0.0.0..0.0.msedr...0...1ac..60.img..8.33.2770.0WwVBs_Xi2s" TargetMode="External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erlot.org/merlot/materials.ht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cri.edu/it/classrooms/tech-guides/flipcam" TargetMode="External"/><Relationship Id="rId4" Type="http://schemas.openxmlformats.org/officeDocument/2006/relationships/hyperlink" Target="http://apps.pixlr.com/editor/" TargetMode="External"/><Relationship Id="rId5" Type="http://schemas.openxmlformats.org/officeDocument/2006/relationships/hyperlink" Target="http://www.lynda.com/Photoshop-tutorials/279-0.html" TargetMode="External"/><Relationship Id="rId6" Type="http://schemas.openxmlformats.org/officeDocument/2006/relationships/hyperlink" Target="http://www.lynda.com/Camtasia-training-tutorials/1426-0.html" TargetMode="External"/><Relationship Id="rId7" Type="http://schemas.openxmlformats.org/officeDocument/2006/relationships/hyperlink" Target="http://www.lynda.com/iMovie-training-tutorials/229-0.html" TargetMode="External"/><Relationship Id="rId8" Type="http://schemas.openxmlformats.org/officeDocument/2006/relationships/hyperlink" Target="http://www.lynda.com/Windows-Live-Movie-Maker-training-tutorials/259-0.html" TargetMode="External"/><Relationship Id="rId9" Type="http://schemas.openxmlformats.org/officeDocument/2006/relationships/image" Target="../media/image6.png"/><Relationship Id="rId10" Type="http://schemas.openxmlformats.org/officeDocument/2006/relationships/image" Target="../media/image7.png"/><Relationship Id="rId11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digitaltrends.com/photography/best-photography-apps-for-iphone-ios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d.ted.com/" TargetMode="External"/><Relationship Id="rId4" Type="http://schemas.openxmlformats.org/officeDocument/2006/relationships/hyperlink" Target="http://www.ted.com/" TargetMode="External"/><Relationship Id="rId5" Type="http://schemas.openxmlformats.org/officeDocument/2006/relationships/hyperlink" Target="https://www.khanacademy.org/" TargetMode="External"/><Relationship Id="rId6" Type="http://schemas.openxmlformats.org/officeDocument/2006/relationships/hyperlink" Target="http://www.pbs.org/" TargetMode="External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education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ple.com/education/ibooks-textbooks" TargetMode="External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cholar.google.com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goo.gl%5C7ZCy0" TargetMode="External"/><Relationship Id="rId4" Type="http://schemas.openxmlformats.org/officeDocument/2006/relationships/hyperlink" Target="http://goo.gl/L1R0xf" TargetMode="External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pple.com/itune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ass-central.com/" TargetMode="External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edx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3" y="2150195"/>
            <a:ext cx="6477000" cy="1914144"/>
          </a:xfrm>
        </p:spPr>
        <p:txBody>
          <a:bodyPr/>
          <a:lstStyle/>
          <a:p>
            <a:r>
              <a:rPr lang="en-US" b="1" dirty="0"/>
              <a:t>Making Your Own Media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4802" y="6030564"/>
            <a:ext cx="3174996" cy="452324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008000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ook"/>
                <a:cs typeface="Avenir Book"/>
              </a:rPr>
              <a:t>Winter Symposium, 2015</a:t>
            </a:r>
            <a:endParaRPr lang="en-US" sz="2000" dirty="0">
              <a:solidFill>
                <a:srgbClr val="008000"/>
              </a:solidFill>
              <a:effectLst>
                <a:glow rad="101600">
                  <a:schemeClr val="bg1">
                    <a:alpha val="75000"/>
                  </a:schemeClr>
                </a:glow>
              </a:effectLst>
              <a:latin typeface="Avenir Book"/>
              <a:cs typeface="Avenir Book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09803" y="4149004"/>
            <a:ext cx="6477000" cy="632968"/>
          </a:xfrm>
          <a:prstGeom prst="rect">
            <a:avLst/>
          </a:prstGeo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SzPct val="90000"/>
              <a:buFontTx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SzPct val="90000"/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SzPct val="90000"/>
              <a:buFontTx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SzPct val="90000"/>
              <a:buFontTx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SzPct val="90000"/>
              <a:buFontTx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SzPct val="90000"/>
              <a:buFontTx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SzPct val="90000"/>
              <a:buFontTx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SzPct val="90000"/>
              <a:buFontTx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Simple Tools for Creating Media for Your Course</a:t>
            </a:r>
            <a:endParaRPr lang="en-US" dirty="0"/>
          </a:p>
        </p:txBody>
      </p:sp>
      <p:pic>
        <p:nvPicPr>
          <p:cNvPr id="5" name="Picture 4" descr="cit 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34" y="5701655"/>
            <a:ext cx="1447800" cy="1016000"/>
          </a:xfrm>
          <a:prstGeom prst="rect">
            <a:avLst/>
          </a:prstGeom>
          <a:effectLst>
            <a:softEdge rad="190500"/>
          </a:effectLst>
        </p:spPr>
      </p:pic>
    </p:spTree>
    <p:extLst>
      <p:ext uri="{BB962C8B-B14F-4D97-AF65-F5344CB8AC3E}">
        <p14:creationId xmlns:p14="http://schemas.microsoft.com/office/powerpoint/2010/main" val="2234469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193" y="1172099"/>
            <a:ext cx="7313613" cy="4056062"/>
          </a:xfrm>
        </p:spPr>
        <p:txBody>
          <a:bodyPr>
            <a:noAutofit/>
          </a:bodyPr>
          <a:lstStyle/>
          <a:p>
            <a:r>
              <a:rPr lang="en-US" sz="1400" dirty="0"/>
              <a:t>MULTIMEDIA, INTERACTIVES, &amp; SIMULATIONS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u="sng" dirty="0">
                <a:hlinkClick r:id="rId2"/>
              </a:rPr>
              <a:t>MERLOT</a:t>
            </a:r>
            <a:r>
              <a:rPr lang="en-US" sz="1400" dirty="0"/>
              <a:t> - </a:t>
            </a:r>
            <a:r>
              <a:rPr lang="en-US" sz="1400" dirty="0" err="1"/>
              <a:t>merlot.org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b="1" dirty="0"/>
              <a:t>M</a:t>
            </a:r>
            <a:r>
              <a:rPr lang="en-US" sz="1400" dirty="0"/>
              <a:t>ultimedia </a:t>
            </a:r>
            <a:r>
              <a:rPr lang="en-US" sz="1400" b="1" dirty="0"/>
              <a:t>E</a:t>
            </a:r>
            <a:r>
              <a:rPr lang="en-US" sz="1400" dirty="0"/>
              <a:t>ducational </a:t>
            </a:r>
            <a:r>
              <a:rPr lang="en-US" sz="1400" b="1" dirty="0"/>
              <a:t>R</a:t>
            </a:r>
            <a:r>
              <a:rPr lang="en-US" sz="1400" dirty="0"/>
              <a:t>esource for </a:t>
            </a:r>
            <a:r>
              <a:rPr lang="en-US" sz="1400" b="1" dirty="0"/>
              <a:t>L</a:t>
            </a:r>
            <a:r>
              <a:rPr lang="en-US" sz="1400" dirty="0"/>
              <a:t>earning and </a:t>
            </a:r>
            <a:r>
              <a:rPr lang="en-US" sz="1400" b="1" dirty="0"/>
              <a:t>O</a:t>
            </a:r>
            <a:r>
              <a:rPr lang="en-US" sz="1400" dirty="0"/>
              <a:t>nline </a:t>
            </a:r>
            <a:r>
              <a:rPr lang="en-US" sz="1400" b="1" dirty="0"/>
              <a:t>T</a:t>
            </a:r>
            <a:r>
              <a:rPr lang="en-US" sz="1400" dirty="0"/>
              <a:t>eaching - A searchable database of online learning materials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14403" y="303737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/>
              <a:t>Additional Online Media Resources</a:t>
            </a:r>
            <a:endParaRPr lang="en-US" sz="2800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20136" y="6253277"/>
            <a:ext cx="2675463" cy="4523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3550" indent="-463550" algn="l" defTabSz="914400" rtl="0" eaLnBrk="1" latinLnBrk="0" hangingPunct="1">
              <a:spcBef>
                <a:spcPts val="2000"/>
              </a:spcBef>
              <a:buSzPct val="90000"/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4"/>
              </a:buBlip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5713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5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7025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5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8338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5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3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5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3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4"/>
              </a:buBlip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 smtClean="0">
                <a:solidFill>
                  <a:srgbClr val="008000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ook"/>
                <a:cs typeface="Avenir Book"/>
              </a:rPr>
              <a:t>Winter Symposium, 2015</a:t>
            </a:r>
            <a:endParaRPr lang="en-US" sz="1600" dirty="0">
              <a:solidFill>
                <a:srgbClr val="008000"/>
              </a:solidFill>
              <a:effectLst>
                <a:glow rad="101600">
                  <a:schemeClr val="bg1">
                    <a:alpha val="75000"/>
                  </a:schemeClr>
                </a:glow>
              </a:effectLst>
              <a:latin typeface="Avenir Book"/>
              <a:cs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2899535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 Case for Multimedia in Learning</a:t>
            </a:r>
            <a:endParaRPr lang="en-US" sz="2800" dirty="0"/>
          </a:p>
        </p:txBody>
      </p:sp>
      <p:pic>
        <p:nvPicPr>
          <p:cNvPr id="4" name="Content Placeholder 3" descr="Screen Shot 2015-01-13 at 4.05.54 AM.png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3" r="5283"/>
          <a:stretch>
            <a:fillRect/>
          </a:stretch>
        </p:blipFill>
        <p:spPr>
          <a:xfrm>
            <a:off x="228927" y="1269936"/>
            <a:ext cx="8641282" cy="4792375"/>
          </a:xfrm>
          <a:effectLst>
            <a:softEdge rad="63500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914395" y="5617109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Credit: </a:t>
            </a:r>
            <a:r>
              <a:rPr lang="en-US" sz="2000" dirty="0" err="1" smtClean="0">
                <a:hlinkClick r:id="rId2"/>
              </a:rPr>
              <a:t>NeoMam</a:t>
            </a:r>
            <a:r>
              <a:rPr lang="en-US" sz="2000" dirty="0">
                <a:hlinkClick r:id="rId2"/>
              </a:rPr>
              <a:t> </a:t>
            </a:r>
            <a:r>
              <a:rPr lang="en-US" sz="2000" dirty="0" smtClean="0">
                <a:hlinkClick r:id="rId2"/>
              </a:rPr>
              <a:t>Studios</a:t>
            </a:r>
            <a:endParaRPr lang="en-US" sz="2000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20136" y="6270210"/>
            <a:ext cx="2675463" cy="4523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3550" indent="-463550" algn="l" defTabSz="914400" rtl="0" eaLnBrk="1" latinLnBrk="0" hangingPunct="1">
              <a:spcBef>
                <a:spcPts val="2000"/>
              </a:spcBef>
              <a:buSzPct val="90000"/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5"/>
              </a:buBlip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5713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6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7025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6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8338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6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4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6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4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5"/>
              </a:buBlip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 smtClean="0">
                <a:solidFill>
                  <a:srgbClr val="008000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ook"/>
                <a:cs typeface="Avenir Book"/>
              </a:rPr>
              <a:t>Winter Symposium, 2015</a:t>
            </a:r>
            <a:endParaRPr lang="en-US" sz="1600" dirty="0">
              <a:solidFill>
                <a:srgbClr val="008000"/>
              </a:solidFill>
              <a:effectLst>
                <a:glow rad="101600">
                  <a:schemeClr val="bg1">
                    <a:alpha val="75000"/>
                  </a:schemeClr>
                </a:glow>
              </a:effectLst>
              <a:latin typeface="Avenir Book"/>
              <a:cs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1235768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600" dirty="0" smtClean="0"/>
              <a:t>How Multimedia Can Improve Student Learning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Visualization of change over time.</a:t>
            </a:r>
          </a:p>
          <a:p>
            <a:pPr lvl="1"/>
            <a:r>
              <a:rPr lang="en-US" dirty="0" smtClean="0">
                <a:hlinkClick r:id="rId2"/>
              </a:rPr>
              <a:t>MBTA: An Animated History</a:t>
            </a:r>
            <a:endParaRPr lang="en-US" dirty="0" smtClean="0"/>
          </a:p>
          <a:p>
            <a:r>
              <a:rPr lang="en-US" dirty="0" smtClean="0"/>
              <a:t>Illustration of abstract concepts.</a:t>
            </a:r>
          </a:p>
          <a:p>
            <a:pPr lvl="1"/>
            <a:r>
              <a:rPr lang="en-US" dirty="0" smtClean="0">
                <a:hlinkClick r:id="rId3"/>
              </a:rPr>
              <a:t>Evolution of an alphabet</a:t>
            </a:r>
            <a:endParaRPr lang="en-US" dirty="0" smtClean="0"/>
          </a:p>
          <a:p>
            <a:r>
              <a:rPr lang="en-US" dirty="0" smtClean="0"/>
              <a:t>Better representation of real-world processes.</a:t>
            </a:r>
          </a:p>
          <a:p>
            <a:pPr lvl="1"/>
            <a:r>
              <a:rPr lang="en-US" dirty="0" smtClean="0">
                <a:hlinkClick r:id="rId4"/>
              </a:rPr>
              <a:t>How a key opens a lock</a:t>
            </a:r>
            <a:endParaRPr lang="en-US" dirty="0" smtClean="0"/>
          </a:p>
          <a:p>
            <a:r>
              <a:rPr lang="en-US" dirty="0" smtClean="0"/>
              <a:t>Illustration of relationships between things.</a:t>
            </a:r>
          </a:p>
          <a:p>
            <a:pPr lvl="1"/>
            <a:r>
              <a:rPr lang="en-US" dirty="0" smtClean="0">
                <a:hlinkClick r:id="rId5"/>
              </a:rPr>
              <a:t>UK vs. Great Britain vs. England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20136" y="6253277"/>
            <a:ext cx="2675463" cy="4523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3550" indent="-463550" algn="l" defTabSz="914400" rtl="0" eaLnBrk="1" latinLnBrk="0" hangingPunct="1">
              <a:spcBef>
                <a:spcPts val="2000"/>
              </a:spcBef>
              <a:buSzPct val="90000"/>
              <a:buFontTx/>
              <a:buBlip>
                <a:blip r:embed="rId6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7"/>
              </a:buBlip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5713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8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7025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8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8338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8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6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8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6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7"/>
              </a:buBlip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 smtClean="0">
                <a:solidFill>
                  <a:srgbClr val="008000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ook"/>
                <a:cs typeface="Avenir Book"/>
              </a:rPr>
              <a:t>Winter Symposium, 2015</a:t>
            </a:r>
            <a:endParaRPr lang="en-US" sz="1600" dirty="0">
              <a:solidFill>
                <a:srgbClr val="008000"/>
              </a:solidFill>
              <a:effectLst>
                <a:glow rad="101600">
                  <a:schemeClr val="bg1">
                    <a:alpha val="75000"/>
                  </a:schemeClr>
                </a:glow>
              </a:effectLst>
              <a:latin typeface="Avenir Book"/>
              <a:cs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2258574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dirty="0" smtClean="0"/>
              <a:t>Searching for Existing Content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MERLOT: </a:t>
            </a:r>
            <a:r>
              <a:rPr lang="en-US" b="1" dirty="0" smtClean="0">
                <a:hlinkClick r:id="rId2"/>
              </a:rPr>
              <a:t>M</a:t>
            </a:r>
            <a:r>
              <a:rPr lang="en-US" dirty="0" smtClean="0">
                <a:hlinkClick r:id="rId2"/>
              </a:rPr>
              <a:t>ultimedia </a:t>
            </a:r>
            <a:r>
              <a:rPr lang="en-US" b="1" dirty="0" smtClean="0">
                <a:hlinkClick r:id="rId2"/>
              </a:rPr>
              <a:t>E</a:t>
            </a:r>
            <a:r>
              <a:rPr lang="en-US" dirty="0" smtClean="0">
                <a:hlinkClick r:id="rId2"/>
              </a:rPr>
              <a:t>ducational </a:t>
            </a:r>
            <a:r>
              <a:rPr lang="en-US" b="1" dirty="0" smtClean="0">
                <a:hlinkClick r:id="rId2"/>
              </a:rPr>
              <a:t>R</a:t>
            </a:r>
            <a:r>
              <a:rPr lang="en-US" dirty="0" smtClean="0">
                <a:hlinkClick r:id="rId2"/>
              </a:rPr>
              <a:t>esource for </a:t>
            </a:r>
            <a:r>
              <a:rPr lang="en-US" b="1" dirty="0" smtClean="0">
                <a:hlinkClick r:id="rId2"/>
              </a:rPr>
              <a:t>L</a:t>
            </a:r>
            <a:r>
              <a:rPr lang="en-US" dirty="0" smtClean="0">
                <a:hlinkClick r:id="rId2"/>
              </a:rPr>
              <a:t>earning and </a:t>
            </a:r>
            <a:r>
              <a:rPr lang="en-US" b="1" dirty="0" smtClean="0">
                <a:hlinkClick r:id="rId2"/>
              </a:rPr>
              <a:t>O</a:t>
            </a:r>
            <a:r>
              <a:rPr lang="en-US" dirty="0" smtClean="0">
                <a:hlinkClick r:id="rId2"/>
              </a:rPr>
              <a:t>nline </a:t>
            </a:r>
            <a:r>
              <a:rPr lang="en-US" b="1" dirty="0" smtClean="0">
                <a:hlinkClick r:id="rId2"/>
              </a:rPr>
              <a:t>T</a:t>
            </a:r>
            <a:r>
              <a:rPr lang="en-US" dirty="0" smtClean="0">
                <a:hlinkClick r:id="rId2"/>
              </a:rPr>
              <a:t>eaching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YouTube Education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Educational GIFs Subreddit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Google Image - </a:t>
            </a:r>
            <a:r>
              <a:rPr lang="en-US" i="1" dirty="0" smtClean="0">
                <a:hlinkClick r:id="rId5"/>
              </a:rPr>
              <a:t>Search Tools</a:t>
            </a:r>
            <a:endParaRPr lang="en-US" i="1" dirty="0" smtClean="0"/>
          </a:p>
          <a:p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20136" y="6253277"/>
            <a:ext cx="2675463" cy="4523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3550" indent="-463550" algn="l" defTabSz="914400" rtl="0" eaLnBrk="1" latinLnBrk="0" hangingPunct="1">
              <a:spcBef>
                <a:spcPts val="2000"/>
              </a:spcBef>
              <a:buSzPct val="90000"/>
              <a:buFontTx/>
              <a:buBlip>
                <a:blip r:embed="rId6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7"/>
              </a:buBlip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5713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8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7025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8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8338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8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6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8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6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7"/>
              </a:buBlip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 smtClean="0">
                <a:solidFill>
                  <a:srgbClr val="008000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ook"/>
                <a:cs typeface="Avenir Book"/>
              </a:rPr>
              <a:t>Winter Symposium, 2015</a:t>
            </a:r>
            <a:endParaRPr lang="en-US" sz="1600" dirty="0">
              <a:solidFill>
                <a:srgbClr val="008000"/>
              </a:solidFill>
              <a:effectLst>
                <a:glow rad="101600">
                  <a:schemeClr val="bg1">
                    <a:alpha val="75000"/>
                  </a:schemeClr>
                </a:glow>
              </a:effectLst>
              <a:latin typeface="Avenir Book"/>
              <a:cs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3271150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8270"/>
            <a:ext cx="7313613" cy="868362"/>
          </a:xfrm>
        </p:spPr>
        <p:txBody>
          <a:bodyPr/>
          <a:lstStyle/>
          <a:p>
            <a:pPr algn="l"/>
            <a:r>
              <a:rPr lang="en-US" sz="2800" dirty="0" smtClean="0"/>
              <a:t>Creating Your Own Multimedia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887867"/>
            <a:ext cx="7313613" cy="405606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romanUcPeriod"/>
            </a:pPr>
            <a:r>
              <a:rPr lang="en-US" sz="2000" dirty="0" smtClean="0"/>
              <a:t>Exploring PowerPoint ( </a:t>
            </a:r>
            <a:r>
              <a:rPr lang="en-US" sz="2000" i="1" dirty="0" smtClean="0"/>
              <a:t>drag &amp; drop - right click - shift </a:t>
            </a:r>
            <a:r>
              <a:rPr lang="en-US" sz="2000" dirty="0" smtClean="0"/>
              <a:t>)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000" dirty="0" smtClean="0"/>
              <a:t>Graphics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000" dirty="0" smtClean="0"/>
              <a:t>Animations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000" dirty="0" smtClean="0"/>
              <a:t>Equipment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000" dirty="0" smtClean="0"/>
              <a:t>Smartphone – </a:t>
            </a:r>
            <a:r>
              <a:rPr lang="en-US" sz="2000" dirty="0" smtClean="0">
                <a:hlinkClick r:id="rId2"/>
              </a:rPr>
              <a:t>example camera app list</a:t>
            </a:r>
            <a:endParaRPr lang="en-US" sz="2000" dirty="0" smtClean="0"/>
          </a:p>
          <a:p>
            <a:pPr marL="971550" lvl="1" indent="-514350">
              <a:buFont typeface="+mj-lt"/>
              <a:buAutoNum type="alphaLcPeriod"/>
            </a:pPr>
            <a:r>
              <a:rPr lang="en-US" sz="2000" dirty="0" smtClean="0"/>
              <a:t>Flip Cams – </a:t>
            </a:r>
            <a:r>
              <a:rPr lang="en-US" sz="2000" dirty="0" smtClean="0">
                <a:hlinkClick r:id="rId3"/>
              </a:rPr>
              <a:t>CCRI tech-guide</a:t>
            </a:r>
            <a:endParaRPr lang="en-US" sz="2000" dirty="0" smtClean="0"/>
          </a:p>
          <a:p>
            <a:pPr marL="514350" indent="-514350">
              <a:buFont typeface="+mj-lt"/>
              <a:buAutoNum type="romanUcPeriod"/>
            </a:pPr>
            <a:r>
              <a:rPr lang="en-US" sz="2000" dirty="0" smtClean="0"/>
              <a:t>Advanced Graphics Editing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000" dirty="0" err="1" smtClean="0"/>
              <a:t>Pixlr</a:t>
            </a:r>
            <a:r>
              <a:rPr lang="en-US" sz="2000" dirty="0" smtClean="0"/>
              <a:t> – </a:t>
            </a:r>
            <a:r>
              <a:rPr lang="en-US" sz="2000" dirty="0" err="1" smtClean="0">
                <a:hlinkClick r:id="rId4"/>
              </a:rPr>
              <a:t>pixlr.com</a:t>
            </a:r>
            <a:endParaRPr lang="en-US" sz="2000" dirty="0" smtClean="0"/>
          </a:p>
          <a:p>
            <a:pPr marL="971550" lvl="1" indent="-514350">
              <a:buFont typeface="+mj-lt"/>
              <a:buAutoNum type="alphaLcPeriod"/>
            </a:pPr>
            <a:r>
              <a:rPr lang="en-US" sz="2000" dirty="0" smtClean="0"/>
              <a:t>Photoshop – </a:t>
            </a:r>
            <a:r>
              <a:rPr lang="en-US" sz="2000" dirty="0" err="1" smtClean="0">
                <a:hlinkClick r:id="rId5"/>
              </a:rPr>
              <a:t>Lynda.com</a:t>
            </a:r>
            <a:r>
              <a:rPr lang="en-US" sz="2000" dirty="0" smtClean="0">
                <a:hlinkClick r:id="rId5"/>
              </a:rPr>
              <a:t> tutorials</a:t>
            </a:r>
            <a:endParaRPr lang="en-US" sz="2000" dirty="0" smtClean="0"/>
          </a:p>
          <a:p>
            <a:pPr marL="514350" indent="-514350">
              <a:buFont typeface="+mj-lt"/>
              <a:buAutoNum type="romanUcPeriod"/>
            </a:pPr>
            <a:r>
              <a:rPr lang="en-US" sz="2000" dirty="0" smtClean="0"/>
              <a:t>Advanced Video Editing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000" dirty="0" err="1" smtClean="0"/>
              <a:t>Camtasia</a:t>
            </a:r>
            <a:r>
              <a:rPr lang="en-US" sz="2000" dirty="0" smtClean="0"/>
              <a:t> Relay &amp; </a:t>
            </a:r>
            <a:r>
              <a:rPr lang="en-US" sz="2000" dirty="0" err="1" smtClean="0"/>
              <a:t>Camtasia</a:t>
            </a:r>
            <a:r>
              <a:rPr lang="en-US" sz="2000" dirty="0" smtClean="0"/>
              <a:t> Studio - </a:t>
            </a:r>
            <a:r>
              <a:rPr lang="en-US" sz="2000" dirty="0">
                <a:hlinkClick r:id="rId6"/>
              </a:rPr>
              <a:t>Lynda.com </a:t>
            </a:r>
            <a:r>
              <a:rPr lang="en-US" sz="2000" dirty="0" smtClean="0">
                <a:hlinkClick r:id="rId6"/>
              </a:rPr>
              <a:t>tutorials</a:t>
            </a:r>
            <a:endParaRPr lang="en-US" sz="2000" dirty="0" smtClean="0"/>
          </a:p>
          <a:p>
            <a:pPr marL="971550" lvl="1" indent="-514350">
              <a:buFont typeface="+mj-lt"/>
              <a:buAutoNum type="alphaLcPeriod"/>
            </a:pPr>
            <a:r>
              <a:rPr lang="en-US" sz="2000" dirty="0" smtClean="0"/>
              <a:t>iMovie (mac/</a:t>
            </a:r>
            <a:r>
              <a:rPr lang="en-US" sz="2000" dirty="0" err="1" smtClean="0"/>
              <a:t>iOS</a:t>
            </a:r>
            <a:r>
              <a:rPr lang="en-US" sz="2000" dirty="0" smtClean="0"/>
              <a:t>) - </a:t>
            </a:r>
            <a:r>
              <a:rPr lang="en-US" sz="2000" dirty="0">
                <a:hlinkClick r:id="rId7"/>
              </a:rPr>
              <a:t>Lynda.com tutorials</a:t>
            </a:r>
            <a:endParaRPr lang="en-US" sz="2000" dirty="0" smtClean="0"/>
          </a:p>
          <a:p>
            <a:pPr marL="971550" lvl="1" indent="-514350">
              <a:buFont typeface="+mj-lt"/>
              <a:buAutoNum type="alphaLcPeriod"/>
            </a:pPr>
            <a:r>
              <a:rPr lang="en-US" sz="2000" dirty="0" smtClean="0"/>
              <a:t>Windows Movie Maker (PC) - </a:t>
            </a:r>
            <a:r>
              <a:rPr lang="en-US" sz="2000" dirty="0">
                <a:hlinkClick r:id="rId8"/>
              </a:rPr>
              <a:t>Lynda.com tutorials</a:t>
            </a:r>
            <a:endParaRPr lang="en-US" sz="2000" dirty="0" smtClean="0"/>
          </a:p>
          <a:p>
            <a:pPr lvl="1"/>
            <a:endParaRPr lang="en-US" sz="20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18538" y="6422607"/>
            <a:ext cx="2675463" cy="4523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3550" indent="-463550" algn="l" defTabSz="914400" rtl="0" eaLnBrk="1" latinLnBrk="0" hangingPunct="1">
              <a:spcBef>
                <a:spcPts val="2000"/>
              </a:spcBef>
              <a:buSzPct val="90000"/>
              <a:buFontTx/>
              <a:buBlip>
                <a:blip r:embed="rId9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10"/>
              </a:buBlip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5713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11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7025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11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8338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11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9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11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9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10"/>
              </a:buBlip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 smtClean="0">
                <a:solidFill>
                  <a:srgbClr val="008000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ook"/>
                <a:cs typeface="Avenir Book"/>
              </a:rPr>
              <a:t>Winter Symposium, 2015</a:t>
            </a:r>
            <a:endParaRPr lang="en-US" sz="1600" dirty="0">
              <a:solidFill>
                <a:srgbClr val="008000"/>
              </a:solidFill>
              <a:effectLst>
                <a:glow rad="101600">
                  <a:schemeClr val="bg1">
                    <a:alpha val="75000"/>
                  </a:schemeClr>
                </a:glow>
              </a:effectLst>
              <a:latin typeface="Avenir Book"/>
              <a:cs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1197603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8270"/>
            <a:ext cx="7313613" cy="868362"/>
          </a:xfrm>
        </p:spPr>
        <p:txBody>
          <a:bodyPr/>
          <a:lstStyle/>
          <a:p>
            <a:pPr algn="l"/>
            <a:r>
              <a:rPr lang="en-US" sz="2800" dirty="0" smtClean="0"/>
              <a:t>Additional Online Media Resources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23331"/>
            <a:ext cx="7313613" cy="5716136"/>
          </a:xfrm>
        </p:spPr>
        <p:txBody>
          <a:bodyPr>
            <a:noAutofit/>
          </a:bodyPr>
          <a:lstStyle/>
          <a:p>
            <a:r>
              <a:rPr lang="en-US" sz="1400" dirty="0" smtClean="0"/>
              <a:t>VIDEOS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u="sng" dirty="0">
                <a:hlinkClick r:id="rId2"/>
              </a:rPr>
              <a:t>YouTube EDU</a:t>
            </a:r>
            <a:r>
              <a:rPr lang="en-US" sz="1400" dirty="0"/>
              <a:t> - </a:t>
            </a:r>
            <a:r>
              <a:rPr lang="en-US" sz="1400" dirty="0" err="1"/>
              <a:t>youtube.com</a:t>
            </a:r>
            <a:r>
              <a:rPr lang="en-US" sz="1400" dirty="0"/>
              <a:t>/education</a:t>
            </a:r>
            <a:br>
              <a:rPr lang="en-US" sz="1400" dirty="0"/>
            </a:br>
            <a:r>
              <a:rPr lang="en-US" sz="1400" dirty="0"/>
              <a:t>Video clips of lectures, demonstrations, animations, &amp; simulations on a wide range of educational topics.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u="sng" dirty="0">
                <a:hlinkClick r:id="rId3"/>
              </a:rPr>
              <a:t>TED-Ed</a:t>
            </a:r>
            <a:r>
              <a:rPr lang="en-US" sz="1400" dirty="0"/>
              <a:t> - </a:t>
            </a:r>
            <a:r>
              <a:rPr lang="en-US" sz="1400" dirty="0" err="1"/>
              <a:t>ed.ted.com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Short, animated tutorials on traditional school lessons, presented in an engaging way (ex. Euclidean Geometry, Population Dynamics, Economic Trends).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u="sng" dirty="0">
                <a:hlinkClick r:id="rId4"/>
              </a:rPr>
              <a:t>TED Talks</a:t>
            </a:r>
            <a:r>
              <a:rPr lang="en-US" sz="1400" dirty="0"/>
              <a:t> -.</a:t>
            </a:r>
            <a:r>
              <a:rPr lang="en-US" sz="1400" dirty="0" err="1"/>
              <a:t>ted.com</a:t>
            </a:r>
            <a:r>
              <a:rPr lang="en-US" sz="1400" dirty="0"/>
              <a:t>/talks</a:t>
            </a:r>
            <a:br>
              <a:rPr lang="en-US" sz="1400" dirty="0"/>
            </a:br>
            <a:r>
              <a:rPr lang="en-US" sz="1400" dirty="0"/>
              <a:t>Engaging and thought-provoking lectures from experts, typically relating new research and findings from their field (ex. Engineering, Design, Social Sciences, Music, Art, Psychology, Biology, Physics, Mathematics).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u="sng" dirty="0">
                <a:hlinkClick r:id="rId5"/>
              </a:rPr>
              <a:t>Kahn Academy</a:t>
            </a:r>
            <a:r>
              <a:rPr lang="en-US" sz="1400" dirty="0"/>
              <a:t> -</a:t>
            </a:r>
            <a:r>
              <a:rPr lang="en-US" sz="1400" dirty="0" err="1"/>
              <a:t>khanacademy.org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Video tutorials on traditional school topics (ex. Algebra, Macroeconomics, Photosynthesis). Includes some interactive activities as well.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u="sng" dirty="0">
                <a:hlinkClick r:id="rId6"/>
              </a:rPr>
              <a:t>PBS</a:t>
            </a:r>
            <a:r>
              <a:rPr lang="en-US" sz="1400" dirty="0"/>
              <a:t> - </a:t>
            </a:r>
            <a:r>
              <a:rPr lang="en-US" sz="1400" dirty="0" err="1"/>
              <a:t>pbs.org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Large library of videos (and other resources) from PBS’s award-winning programming (ex. Frontline, NOVA, Nature, American Masters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14395" y="5773203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000" dirty="0" smtClean="0"/>
              <a:t>Books &amp; Articles…</a:t>
            </a:r>
            <a:endParaRPr lang="en-US" sz="20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0136" y="6253277"/>
            <a:ext cx="2675463" cy="4523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3550" indent="-463550" algn="l" defTabSz="914400" rtl="0" eaLnBrk="1" latinLnBrk="0" hangingPunct="1">
              <a:spcBef>
                <a:spcPts val="2000"/>
              </a:spcBef>
              <a:buSzPct val="90000"/>
              <a:buFontTx/>
              <a:buBlip>
                <a:blip r:embed="rId7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8"/>
              </a:buBlip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5713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9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7025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9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8338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9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7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9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7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8"/>
              </a:buBlip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 smtClean="0">
                <a:solidFill>
                  <a:srgbClr val="008000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ook"/>
                <a:cs typeface="Avenir Book"/>
              </a:rPr>
              <a:t>Winter Symposium, 2015</a:t>
            </a:r>
            <a:endParaRPr lang="en-US" sz="1600" dirty="0">
              <a:solidFill>
                <a:srgbClr val="008000"/>
              </a:solidFill>
              <a:effectLst>
                <a:glow rad="101600">
                  <a:schemeClr val="bg1">
                    <a:alpha val="75000"/>
                  </a:schemeClr>
                </a:glow>
              </a:effectLst>
              <a:latin typeface="Avenir Book"/>
              <a:cs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3418926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8270"/>
            <a:ext cx="7313613" cy="868362"/>
          </a:xfrm>
        </p:spPr>
        <p:txBody>
          <a:bodyPr/>
          <a:lstStyle/>
          <a:p>
            <a:pPr algn="l"/>
            <a:r>
              <a:rPr lang="en-US" sz="2800" dirty="0" smtClean="0"/>
              <a:t>Additional Online Media Resources – cont.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23331"/>
            <a:ext cx="7313613" cy="4056062"/>
          </a:xfrm>
        </p:spPr>
        <p:txBody>
          <a:bodyPr>
            <a:noAutofit/>
          </a:bodyPr>
          <a:lstStyle/>
          <a:p>
            <a:r>
              <a:rPr lang="en-US" sz="1600" dirty="0" smtClean="0"/>
              <a:t>BOOKS </a:t>
            </a:r>
            <a:r>
              <a:rPr lang="en-US" sz="1600" dirty="0"/>
              <a:t>&amp; ARTICLES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u="sng" dirty="0">
                <a:hlinkClick r:id="rId2"/>
              </a:rPr>
              <a:t>Google Scholar</a:t>
            </a:r>
            <a:r>
              <a:rPr lang="en-US" sz="1600" dirty="0"/>
              <a:t> -</a:t>
            </a:r>
            <a:r>
              <a:rPr lang="en-US" sz="1600" dirty="0" err="1"/>
              <a:t>scholar.google.com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A searchable database of academic research articles.</a:t>
            </a:r>
          </a:p>
          <a:p>
            <a:r>
              <a:rPr lang="en-US" sz="1600" u="sng" dirty="0">
                <a:hlinkClick r:id="rId3"/>
              </a:rPr>
              <a:t>iBooks</a:t>
            </a:r>
            <a:r>
              <a:rPr lang="en-US" sz="1600" dirty="0"/>
              <a:t> (</a:t>
            </a:r>
            <a:r>
              <a:rPr lang="en-US" sz="1600" dirty="0" err="1"/>
              <a:t>iOS</a:t>
            </a:r>
            <a:r>
              <a:rPr lang="en-US" sz="1600" dirty="0"/>
              <a:t> only) - </a:t>
            </a:r>
            <a:r>
              <a:rPr lang="en-US" sz="1600" dirty="0" err="1"/>
              <a:t>itunes.apple.com</a:t>
            </a:r>
            <a:r>
              <a:rPr lang="en-US" sz="1600" dirty="0"/>
              <a:t>/us/app/</a:t>
            </a:r>
            <a:r>
              <a:rPr lang="en-US" sz="1600" dirty="0" err="1"/>
              <a:t>ibooks</a:t>
            </a:r>
            <a:r>
              <a:rPr lang="en-US" sz="1600" dirty="0"/>
              <a:t> </a:t>
            </a:r>
            <a:br>
              <a:rPr lang="en-US" sz="1600" dirty="0"/>
            </a:br>
            <a:r>
              <a:rPr lang="en-US" sz="1600" dirty="0"/>
              <a:t>Interactive textbooks authored by educational publishers as well as independent educators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14395" y="5773203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000" dirty="0" smtClean="0"/>
              <a:t>Podcasts…</a:t>
            </a:r>
            <a:endParaRPr lang="en-US" sz="20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20136" y="6253277"/>
            <a:ext cx="2675463" cy="4523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3550" indent="-463550" algn="l" defTabSz="914400" rtl="0" eaLnBrk="1" latinLnBrk="0" hangingPunct="1">
              <a:spcBef>
                <a:spcPts val="2000"/>
              </a:spcBef>
              <a:buSzPct val="90000"/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5"/>
              </a:buBlip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5713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6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7025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6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8338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6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4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6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4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5"/>
              </a:buBlip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 smtClean="0">
                <a:solidFill>
                  <a:srgbClr val="008000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ook"/>
                <a:cs typeface="Avenir Book"/>
              </a:rPr>
              <a:t>Winter Symposium, 2015</a:t>
            </a:r>
            <a:endParaRPr lang="en-US" sz="1600" dirty="0">
              <a:solidFill>
                <a:srgbClr val="008000"/>
              </a:solidFill>
              <a:effectLst>
                <a:glow rad="101600">
                  <a:schemeClr val="bg1">
                    <a:alpha val="75000"/>
                  </a:schemeClr>
                </a:glow>
              </a:effectLst>
              <a:latin typeface="Avenir Book"/>
              <a:cs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1071865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8270"/>
            <a:ext cx="7313613" cy="868362"/>
          </a:xfrm>
        </p:spPr>
        <p:txBody>
          <a:bodyPr/>
          <a:lstStyle/>
          <a:p>
            <a:pPr algn="l"/>
            <a:r>
              <a:rPr lang="en-US" sz="2800" dirty="0" smtClean="0"/>
              <a:t>Additional Online Media Resources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23331"/>
            <a:ext cx="7313613" cy="4056062"/>
          </a:xfrm>
        </p:spPr>
        <p:txBody>
          <a:bodyPr>
            <a:noAutofit/>
          </a:bodyPr>
          <a:lstStyle/>
          <a:p>
            <a:r>
              <a:rPr lang="en-US" sz="1600" dirty="0" smtClean="0"/>
              <a:t>PODCASTS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Audio programs on a wide variety of topics and interests. In addition to device specific apps, podcasts are also often available to stream or download from provider websites (ex. </a:t>
            </a:r>
            <a:r>
              <a:rPr lang="en-US" sz="1600" dirty="0" err="1"/>
              <a:t>npr.org</a:t>
            </a:r>
            <a:r>
              <a:rPr lang="en-US" sz="1600" dirty="0"/>
              <a:t>/podcasts).</a:t>
            </a:r>
          </a:p>
          <a:p>
            <a:r>
              <a:rPr lang="en-US" sz="1600" dirty="0"/>
              <a:t>For Mac and PC – </a:t>
            </a:r>
            <a:r>
              <a:rPr lang="en-US" sz="1600" u="sng" dirty="0">
                <a:hlinkClick r:id="rId2"/>
              </a:rPr>
              <a:t>iTunes</a:t>
            </a:r>
            <a:r>
              <a:rPr lang="en-US" sz="1600" dirty="0"/>
              <a:t> - </a:t>
            </a:r>
            <a:r>
              <a:rPr lang="en-US" sz="1600" dirty="0" err="1"/>
              <a:t>apple.com</a:t>
            </a:r>
            <a:r>
              <a:rPr lang="en-US" sz="1600" dirty="0"/>
              <a:t>/</a:t>
            </a:r>
            <a:r>
              <a:rPr lang="en-US" sz="1600" dirty="0" err="1"/>
              <a:t>itunes</a:t>
            </a:r>
            <a:endParaRPr lang="en-US" sz="1600" dirty="0"/>
          </a:p>
          <a:p>
            <a:r>
              <a:rPr lang="en-US" sz="1600" dirty="0"/>
              <a:t>For </a:t>
            </a:r>
            <a:r>
              <a:rPr lang="en-US" sz="1600" dirty="0" err="1"/>
              <a:t>iOS</a:t>
            </a:r>
            <a:r>
              <a:rPr lang="en-US" sz="1600" dirty="0"/>
              <a:t> – </a:t>
            </a:r>
            <a:r>
              <a:rPr lang="en-US" sz="1600" u="sng" dirty="0">
                <a:hlinkClick r:id="rId3" action="ppaction://hlinkfile"/>
              </a:rPr>
              <a:t>Podcasts App by Apple</a:t>
            </a:r>
            <a:r>
              <a:rPr lang="en-US" sz="1600" dirty="0">
                <a:hlinkClick r:id="rId3" action="ppaction://hlinkfile"/>
              </a:rPr>
              <a:t> </a:t>
            </a:r>
            <a:r>
              <a:rPr lang="en-US" sz="1600" dirty="0"/>
              <a:t>- </a:t>
            </a:r>
            <a:r>
              <a:rPr lang="en-US" sz="1600" dirty="0" err="1"/>
              <a:t>goo.gl</a:t>
            </a:r>
            <a:r>
              <a:rPr lang="en-US" sz="1600" dirty="0"/>
              <a:t>/7ZCy0</a:t>
            </a:r>
          </a:p>
          <a:p>
            <a:r>
              <a:rPr lang="en-US" sz="1600" dirty="0"/>
              <a:t>For Android – </a:t>
            </a:r>
            <a:r>
              <a:rPr lang="en-US" sz="1600" u="sng" dirty="0">
                <a:hlinkClick r:id="rId4"/>
              </a:rPr>
              <a:t>Stitcher Podcast App for Android</a:t>
            </a:r>
            <a:r>
              <a:rPr lang="en-US" sz="1600" dirty="0"/>
              <a:t> - </a:t>
            </a:r>
            <a:r>
              <a:rPr lang="en-US" sz="1600" dirty="0" err="1"/>
              <a:t>goo.gl</a:t>
            </a:r>
            <a:r>
              <a:rPr lang="en-US" sz="1600" dirty="0"/>
              <a:t>/</a:t>
            </a:r>
            <a:r>
              <a:rPr lang="en-US" sz="1600" dirty="0" smtClean="0"/>
              <a:t>L1R0xf</a:t>
            </a:r>
            <a:endParaRPr lang="en-US" sz="1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14395" y="5773203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000" dirty="0" smtClean="0"/>
              <a:t>Open Online Courses…</a:t>
            </a:r>
            <a:endParaRPr lang="en-US" sz="20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20136" y="6253277"/>
            <a:ext cx="2675463" cy="4523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3550" indent="-463550" algn="l" defTabSz="914400" rtl="0" eaLnBrk="1" latinLnBrk="0" hangingPunct="1">
              <a:spcBef>
                <a:spcPts val="2000"/>
              </a:spcBef>
              <a:buSzPct val="90000"/>
              <a:buFontTx/>
              <a:buBlip>
                <a:blip r:embed="rId5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6"/>
              </a:buBlip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5713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7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7025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7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8338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7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5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7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5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6"/>
              </a:buBlip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 smtClean="0">
                <a:solidFill>
                  <a:srgbClr val="008000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ook"/>
                <a:cs typeface="Avenir Book"/>
              </a:rPr>
              <a:t>Winter Symposium, 2015</a:t>
            </a:r>
            <a:endParaRPr lang="en-US" sz="1600" dirty="0">
              <a:solidFill>
                <a:srgbClr val="008000"/>
              </a:solidFill>
              <a:effectLst>
                <a:glow rad="101600">
                  <a:schemeClr val="bg1">
                    <a:alpha val="75000"/>
                  </a:schemeClr>
                </a:glow>
              </a:effectLst>
              <a:latin typeface="Avenir Book"/>
              <a:cs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1128294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8270"/>
            <a:ext cx="7313613" cy="868362"/>
          </a:xfrm>
        </p:spPr>
        <p:txBody>
          <a:bodyPr/>
          <a:lstStyle/>
          <a:p>
            <a:pPr algn="l"/>
            <a:r>
              <a:rPr lang="en-US" sz="2800" dirty="0" smtClean="0"/>
              <a:t>Additional Online Media Resources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23331"/>
            <a:ext cx="7313613" cy="4056062"/>
          </a:xfrm>
        </p:spPr>
        <p:txBody>
          <a:bodyPr>
            <a:noAutofit/>
          </a:bodyPr>
          <a:lstStyle/>
          <a:p>
            <a:r>
              <a:rPr lang="en-US" sz="1600" dirty="0" smtClean="0"/>
              <a:t>OPEN </a:t>
            </a:r>
            <a:r>
              <a:rPr lang="en-US" sz="1600" dirty="0"/>
              <a:t>ONLINE COURSES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u="sng" dirty="0">
                <a:hlinkClick r:id="rId2"/>
              </a:rPr>
              <a:t>edX</a:t>
            </a:r>
            <a:r>
              <a:rPr lang="en-US" sz="1600" dirty="0"/>
              <a:t> - </a:t>
            </a:r>
            <a:r>
              <a:rPr lang="en-US" sz="1600" dirty="0" err="1"/>
              <a:t>edx.org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Complete online academic courses from colleges and universities, including Harvard, MIT, Berkley, and McGill.</a:t>
            </a:r>
          </a:p>
          <a:p>
            <a:r>
              <a:rPr lang="en-US" sz="1600" u="sng" dirty="0">
                <a:hlinkClick r:id="rId3"/>
              </a:rPr>
              <a:t>Class Central</a:t>
            </a:r>
            <a:r>
              <a:rPr lang="en-US" sz="1600" dirty="0"/>
              <a:t> - class-</a:t>
            </a:r>
            <a:r>
              <a:rPr lang="en-US" sz="1600" dirty="0" err="1"/>
              <a:t>central.com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Searchable database of many different open online courses.</a:t>
            </a:r>
          </a:p>
          <a:p>
            <a:pPr lvl="1"/>
            <a:endParaRPr lang="en-US" sz="1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14395" y="5773203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000" dirty="0" smtClean="0"/>
              <a:t>Multimedia, </a:t>
            </a:r>
            <a:r>
              <a:rPr lang="en-US" sz="2000" dirty="0" err="1" smtClean="0"/>
              <a:t>Interactives</a:t>
            </a:r>
            <a:r>
              <a:rPr lang="en-US" sz="2000" dirty="0" smtClean="0"/>
              <a:t> &amp; Simulations…</a:t>
            </a:r>
            <a:endParaRPr lang="en-US" sz="20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20136" y="6253277"/>
            <a:ext cx="2675463" cy="4523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3550" indent="-463550" algn="l" defTabSz="914400" rtl="0" eaLnBrk="1" latinLnBrk="0" hangingPunct="1">
              <a:spcBef>
                <a:spcPts val="2000"/>
              </a:spcBef>
              <a:buSzPct val="90000"/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5"/>
              </a:buBlip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5713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6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7025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6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8338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6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4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6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4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5"/>
              </a:buBlip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 smtClean="0">
                <a:solidFill>
                  <a:srgbClr val="008000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ook"/>
                <a:cs typeface="Avenir Book"/>
              </a:rPr>
              <a:t>Winter Symposium, 2015</a:t>
            </a:r>
            <a:endParaRPr lang="en-US" sz="1600" dirty="0">
              <a:solidFill>
                <a:srgbClr val="008000"/>
              </a:solidFill>
              <a:effectLst>
                <a:glow rad="101600">
                  <a:schemeClr val="bg1">
                    <a:alpha val="75000"/>
                  </a:schemeClr>
                </a:glow>
              </a:effectLst>
              <a:latin typeface="Avenir Book"/>
              <a:cs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2980924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Custom 4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800000"/>
      </a:hlink>
      <a:folHlink>
        <a:srgbClr val="800000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494</TotalTime>
  <Words>264</Words>
  <Application>Microsoft Macintosh PowerPoint</Application>
  <PresentationFormat>On-screen Show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Inkwell</vt:lpstr>
      <vt:lpstr>Making Your Own Media</vt:lpstr>
      <vt:lpstr>A Case for Multimedia in Learning</vt:lpstr>
      <vt:lpstr>How Multimedia Can Improve Student Learning</vt:lpstr>
      <vt:lpstr>Searching for Existing Content</vt:lpstr>
      <vt:lpstr>Creating Your Own Multimedia</vt:lpstr>
      <vt:lpstr>Additional Online Media Resources</vt:lpstr>
      <vt:lpstr>Additional Online Media Resources – cont.</vt:lpstr>
      <vt:lpstr>Additional Online Media Resources</vt:lpstr>
      <vt:lpstr>Additional Online Media Resources</vt:lpstr>
      <vt:lpstr>PowerPoint Presentation</vt:lpstr>
    </vt:vector>
  </TitlesOfParts>
  <Company>Community College of Rhode Island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Your Own Media</dc:title>
  <dc:creator>CCRI</dc:creator>
  <cp:lastModifiedBy>MaryAdele Combe</cp:lastModifiedBy>
  <cp:revision>42</cp:revision>
  <dcterms:created xsi:type="dcterms:W3CDTF">2015-01-13T00:22:35Z</dcterms:created>
  <dcterms:modified xsi:type="dcterms:W3CDTF">2015-01-20T16:01:15Z</dcterms:modified>
</cp:coreProperties>
</file>