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3"/>
  </p:notesMasterIdLst>
  <p:sldIdLst>
    <p:sldId id="259" r:id="rId2"/>
    <p:sldId id="257" r:id="rId3"/>
    <p:sldId id="260" r:id="rId4"/>
    <p:sldId id="256" r:id="rId5"/>
    <p:sldId id="258" r:id="rId6"/>
    <p:sldId id="262" r:id="rId7"/>
    <p:sldId id="263" r:id="rId8"/>
    <p:sldId id="261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9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6EDB83-3E5C-DA47-B6CC-BCCFD7888789}" type="datetimeFigureOut">
              <a:rPr lang="en-US" smtClean="0"/>
              <a:t>8/21/15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BBDDF-513E-3745-BC8C-DA60F85F9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161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BBDDF-513E-3745-BC8C-DA60F85F98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780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Compiled by the </a:t>
            </a:r>
            <a:r>
              <a:rPr lang="en-US" baseline="0" dirty="0" err="1" smtClean="0"/>
              <a:t>Educause</a:t>
            </a:r>
            <a:r>
              <a:rPr lang="en-US" baseline="0" dirty="0" smtClean="0"/>
              <a:t> It Issues panel members. The panel  comprises individuals from </a:t>
            </a:r>
            <a:r>
              <a:rPr lang="en-US" baseline="0" dirty="0" err="1" smtClean="0"/>
              <a:t>Educause</a:t>
            </a:r>
            <a:r>
              <a:rPr lang="en-US" baseline="0" dirty="0" smtClean="0"/>
              <a:t> member institutions. Panel members are recruited from a randomly drawn and statistically valid sample to represent the </a:t>
            </a:r>
            <a:r>
              <a:rPr lang="en-US" baseline="0" dirty="0" err="1" smtClean="0"/>
              <a:t>Educause</a:t>
            </a:r>
            <a:r>
              <a:rPr lang="en-US" baseline="0" dirty="0" smtClean="0"/>
              <a:t> membership.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BBDDF-513E-3745-BC8C-DA60F85F98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722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BBDDF-513E-3745-BC8C-DA60F85F98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2241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BBDDF-513E-3745-BC8C-DA60F85F98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8931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Manage pace and volume of change. Process</a:t>
            </a:r>
            <a:r>
              <a:rPr lang="en-US" baseline="0" dirty="0" smtClean="0"/>
              <a:t> frameworks may seem restrictive and bureaucratic but frameworks can provide stability in times of change by creating processes that can adapt gracefully to new and changing circumstances.</a:t>
            </a: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BBDDF-513E-3745-BC8C-DA60F85F98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BBDDF-513E-3745-BC8C-DA60F85F98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7146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BBDDF-513E-3745-BC8C-DA60F85F98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7145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Initial LMS</a:t>
            </a:r>
            <a:r>
              <a:rPr lang="en-US" baseline="0" dirty="0" smtClean="0"/>
              <a:t> designs have been both course and instructor-centric, which is consonant with the way higher education viewed teaching and learning through the 1990’s</a:t>
            </a:r>
          </a:p>
          <a:p>
            <a:r>
              <a:rPr lang="en-US" baseline="0" dirty="0" smtClean="0"/>
              <a:t>Higher </a:t>
            </a:r>
            <a:r>
              <a:rPr lang="en-US" baseline="0" dirty="0" err="1" smtClean="0"/>
              <a:t>ed</a:t>
            </a:r>
            <a:r>
              <a:rPr lang="en-US" baseline="0" dirty="0" smtClean="0"/>
              <a:t> is moving away from its traditional emphasis on the instructor, replacing this with a focus on learning and the learner.</a:t>
            </a:r>
          </a:p>
          <a:p>
            <a:r>
              <a:rPr lang="en-US" baseline="0" dirty="0" smtClean="0"/>
              <a:t>Also higher </a:t>
            </a:r>
            <a:r>
              <a:rPr lang="en-US" baseline="0" dirty="0" err="1" smtClean="0"/>
              <a:t>ed</a:t>
            </a:r>
            <a:r>
              <a:rPr lang="en-US" baseline="0" dirty="0" smtClean="0"/>
              <a:t> is experimenting  with a variety of course models.</a:t>
            </a:r>
          </a:p>
          <a:p>
            <a:r>
              <a:rPr lang="en-US" baseline="0" dirty="0" smtClean="0"/>
              <a:t>These developments pose a dilemma for any LMS with a design that is still informed by instructor-centric, one-size-fits-all assumptions about teaching and learning.</a:t>
            </a:r>
          </a:p>
          <a:p>
            <a:r>
              <a:rPr lang="en-US" baseline="0" dirty="0" smtClean="0"/>
              <a:t>This accounts for the love/hate relationship many in higher </a:t>
            </a:r>
            <a:r>
              <a:rPr lang="en-US" baseline="0" dirty="0" err="1" smtClean="0"/>
              <a:t>ed</a:t>
            </a:r>
            <a:r>
              <a:rPr lang="en-US" baseline="0" dirty="0" smtClean="0"/>
              <a:t> have with the LMS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BBDDF-513E-3745-BC8C-DA60F85F98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625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comes next after the LMS?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BBDDF-513E-3745-BC8C-DA60F85F98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21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Friday, August 21,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Friday, August 21,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Friday, August 21,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Friday, August 21,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Friday, August 21,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Friday, August 21, 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Friday, August 21, 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Friday, August 21, 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Friday, August 21, 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Friday, August 21, 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Friday, August 21, 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Friday, August 21, 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IT Issues &amp; Trends, 2015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199"/>
            <a:ext cx="7848600" cy="2903869"/>
          </a:xfrm>
        </p:spPr>
        <p:txBody>
          <a:bodyPr>
            <a:normAutofit/>
          </a:bodyPr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91525" y="4781998"/>
            <a:ext cx="655297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Faculty Technology Day</a:t>
            </a:r>
          </a:p>
          <a:p>
            <a:pPr algn="ctr"/>
            <a:r>
              <a:rPr lang="en-US" sz="2400" dirty="0" smtClean="0"/>
              <a:t>Wednesday, August 19, 2025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738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876800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endParaRPr lang="en-US" sz="2400" dirty="0" smtClean="0"/>
          </a:p>
          <a:p>
            <a:pPr marL="274320" lvl="1" indent="0">
              <a:buNone/>
            </a:pPr>
            <a:endParaRPr lang="en-US" sz="2400" dirty="0"/>
          </a:p>
          <a:p>
            <a:pPr marL="822960" lvl="3" indent="0">
              <a:buNone/>
            </a:pPr>
            <a:r>
              <a:rPr lang="en-US" sz="2400" dirty="0" smtClean="0"/>
              <a:t>“The LMS has been highly successful in enabling the </a:t>
            </a:r>
            <a:r>
              <a:rPr lang="en-US" sz="2400" i="1" dirty="0" smtClean="0"/>
              <a:t>administration </a:t>
            </a:r>
            <a:r>
              <a:rPr lang="en-US" sz="2400" dirty="0" smtClean="0"/>
              <a:t>of learning but less so in enabling learning itself.</a:t>
            </a:r>
            <a:r>
              <a:rPr lang="en-US" sz="2400" dirty="0" smtClean="0"/>
              <a:t>”</a:t>
            </a:r>
          </a:p>
          <a:p>
            <a:pPr marL="822960" lvl="3" indent="0">
              <a:buNone/>
            </a:pPr>
            <a:endParaRPr lang="en-US" sz="2400" dirty="0"/>
          </a:p>
          <a:p>
            <a:pPr marL="822960" lvl="3" indent="0">
              <a:buNone/>
            </a:pPr>
            <a:endParaRPr lang="en-US" sz="2400" dirty="0" smtClean="0"/>
          </a:p>
          <a:p>
            <a:pPr marL="822960" lvl="3" indent="0">
              <a:buNone/>
            </a:pPr>
            <a:endParaRPr lang="en-US" sz="2400" dirty="0"/>
          </a:p>
          <a:p>
            <a:pPr marL="822960" lvl="3" indent="0">
              <a:buNone/>
            </a:pPr>
            <a:endParaRPr lang="en-US" sz="2400" dirty="0" smtClean="0"/>
          </a:p>
          <a:p>
            <a:pPr marL="822960" lvl="3" indent="0">
              <a:buNone/>
            </a:pPr>
            <a:endParaRPr lang="en-US" sz="2400" dirty="0"/>
          </a:p>
          <a:p>
            <a:pPr marL="822960" lvl="3" indent="0">
              <a:buNone/>
            </a:pPr>
            <a:r>
              <a:rPr lang="en-US" sz="1800" dirty="0"/>
              <a:t>http://</a:t>
            </a:r>
            <a:r>
              <a:rPr lang="en-US" sz="1800" dirty="0" err="1"/>
              <a:t>er.educause.edu</a:t>
            </a:r>
            <a:r>
              <a:rPr lang="en-US" sz="1800" dirty="0"/>
              <a:t>/articles/2015/6/</a:t>
            </a:r>
            <a:r>
              <a:rPr lang="en-US" sz="1800" dirty="0" err="1"/>
              <a:t>whats</a:t>
            </a:r>
            <a:r>
              <a:rPr lang="en-US" sz="1800" dirty="0"/>
              <a:t>-next-for-the-</a:t>
            </a:r>
            <a:r>
              <a:rPr lang="en-US" sz="1800" dirty="0" err="1"/>
              <a:t>lms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15194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Next Generation Digital Learning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comes next must be informed by the new learner-centered model that increasingly characterizes higher education practice (hence </a:t>
            </a:r>
            <a:r>
              <a:rPr lang="en-US" b="1" i="1" dirty="0" smtClean="0"/>
              <a:t>next generation</a:t>
            </a:r>
            <a:r>
              <a:rPr lang="en-US" dirty="0" smtClean="0"/>
              <a:t>).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 It must </a:t>
            </a:r>
            <a:r>
              <a:rPr lang="en-US" b="1" dirty="0" smtClean="0"/>
              <a:t>be </a:t>
            </a:r>
            <a:r>
              <a:rPr lang="en-US" b="1" i="1" dirty="0" smtClean="0"/>
              <a:t>digital</a:t>
            </a:r>
            <a:r>
              <a:rPr lang="en-US" i="1" dirty="0" smtClean="0"/>
              <a:t>,</a:t>
            </a:r>
            <a:r>
              <a:rPr lang="en-US" dirty="0" smtClean="0"/>
              <a:t> given that digital technology has become a component of virtually all teaching and learning practice.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It must be about </a:t>
            </a:r>
            <a:r>
              <a:rPr lang="en-US" b="1" i="1" dirty="0" smtClean="0"/>
              <a:t>learning</a:t>
            </a:r>
            <a:r>
              <a:rPr lang="en-US" dirty="0" smtClean="0"/>
              <a:t>, since learning ties together learner and instructor.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It must be an </a:t>
            </a:r>
            <a:r>
              <a:rPr lang="en-US" b="1" i="1" dirty="0" smtClean="0"/>
              <a:t>environment</a:t>
            </a:r>
            <a:r>
              <a:rPr lang="en-US" dirty="0" smtClean="0"/>
              <a:t>, an ecosystem – a community of learners, instructors, tools and content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sz="1900" dirty="0" smtClean="0"/>
          </a:p>
          <a:p>
            <a:pPr marL="0" indent="0">
              <a:buNone/>
            </a:pPr>
            <a:endParaRPr lang="en-US" sz="1900" dirty="0" smtClean="0"/>
          </a:p>
          <a:p>
            <a:pPr marL="0" indent="0">
              <a:buNone/>
            </a:pPr>
            <a:r>
              <a:rPr lang="en-US" sz="1900" dirty="0" smtClean="0"/>
              <a:t>http</a:t>
            </a:r>
            <a:r>
              <a:rPr lang="en-US" sz="1900" dirty="0"/>
              <a:t>://</a:t>
            </a:r>
            <a:r>
              <a:rPr lang="en-US" sz="1900" dirty="0" err="1"/>
              <a:t>er.educause.edu</a:t>
            </a:r>
            <a:r>
              <a:rPr lang="en-US" sz="1900" dirty="0"/>
              <a:t>/articles/2015/6/</a:t>
            </a:r>
            <a:r>
              <a:rPr lang="en-US" sz="1900" dirty="0" err="1"/>
              <a:t>whats</a:t>
            </a:r>
            <a:r>
              <a:rPr lang="en-US" sz="1900" dirty="0"/>
              <a:t>-next-for-the-</a:t>
            </a:r>
            <a:r>
              <a:rPr lang="en-US" sz="1900" dirty="0" err="1"/>
              <a:t>lms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819948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Hiring and retaining qualified staff, and updating the knowledge and skills of existing technology staff.</a:t>
            </a:r>
            <a:b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Optimizing the use of technology in teaching and learning in collaboration with academic leadership, including the appropriate level of technology to use.</a:t>
            </a:r>
            <a:b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Developing It funding models that sustain core service, support innovation, and facilitate growth.</a:t>
            </a:r>
            <a:b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r>
              <a:rPr lang="en-US" sz="1800" dirty="0"/>
              <a:t>http://</a:t>
            </a:r>
            <a:r>
              <a:rPr lang="en-US" sz="1800" dirty="0" err="1"/>
              <a:t>er.educause.edu</a:t>
            </a:r>
            <a:r>
              <a:rPr lang="en-US" sz="1800" dirty="0"/>
              <a:t>/articles/2015/1/top-10-it-issues-2015-inflection-point</a:t>
            </a:r>
            <a:endParaRPr lang="en-US" sz="1800" dirty="0"/>
          </a:p>
          <a:p>
            <a:pPr marL="0" indent="0" algn="r">
              <a:buNone/>
            </a:pPr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 Ten IT Issues,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014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Ten IT Issues,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en-US" dirty="0" smtClean="0"/>
              <a:t>Improving student outcomes through an institutional approach that strategically leverages technology.</a:t>
            </a:r>
            <a:br>
              <a:rPr lang="en-US" dirty="0" smtClean="0"/>
            </a:br>
            <a:endParaRPr lang="en-US" dirty="0" smtClean="0"/>
          </a:p>
          <a:p>
            <a:pPr marL="457200" indent="-457200">
              <a:buFont typeface="+mj-lt"/>
              <a:buAutoNum type="arabicPeriod" startAt="4"/>
            </a:pPr>
            <a:r>
              <a:rPr lang="en-US" dirty="0" smtClean="0"/>
              <a:t>Demonstration the business value of information technology and how technology and the IT organization can help the institution achieve its goals.</a:t>
            </a:r>
            <a:br>
              <a:rPr lang="en-US" dirty="0" smtClean="0"/>
            </a:br>
            <a:endParaRPr lang="en-US" dirty="0" smtClean="0"/>
          </a:p>
          <a:p>
            <a:pPr marL="457200" indent="-457200">
              <a:buFont typeface="+mj-lt"/>
              <a:buAutoNum type="arabicPeriod" startAt="4"/>
            </a:pPr>
            <a:r>
              <a:rPr lang="en-US" dirty="0" smtClean="0"/>
              <a:t>Increasing the IT organization’s capacity for managing change, despite differing community needs, priorities, and abilities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1800" dirty="0"/>
              <a:t>http://</a:t>
            </a:r>
            <a:r>
              <a:rPr lang="en-US" sz="1800" dirty="0" err="1"/>
              <a:t>er.educause.edu</a:t>
            </a:r>
            <a:r>
              <a:rPr lang="en-US" sz="1800" dirty="0"/>
              <a:t>/articles/2015/1/top-10-it-issues-2015-inflection-point</a:t>
            </a:r>
            <a:endParaRPr lang="en-US" sz="18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312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Top Ten IT Issues, 2015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7"/>
            </a:pPr>
            <a:r>
              <a:rPr lang="en-US" dirty="0" smtClean="0"/>
              <a:t>Providing user support in the new normal – mobile, online education, cloud, and BYOD environments.</a:t>
            </a:r>
            <a:br>
              <a:rPr lang="en-US" dirty="0" smtClean="0"/>
            </a:br>
            <a:endParaRPr lang="en-US" dirty="0" smtClean="0"/>
          </a:p>
          <a:p>
            <a:pPr marL="457200" indent="-457200">
              <a:buFont typeface="+mj-lt"/>
              <a:buAutoNum type="arabicPeriod" startAt="7"/>
            </a:pPr>
            <a:r>
              <a:rPr lang="en-US" dirty="0" smtClean="0"/>
              <a:t>Developing mobile, cloud, and digital security policies that work for most of the institutional community.</a:t>
            </a:r>
            <a:br>
              <a:rPr lang="en-US" dirty="0" smtClean="0"/>
            </a:br>
            <a:endParaRPr lang="en-US" dirty="0" smtClean="0"/>
          </a:p>
          <a:p>
            <a:pPr marL="457200" indent="-457200">
              <a:buFont typeface="+mj-lt"/>
              <a:buAutoNum type="arabicPeriod" startAt="7"/>
            </a:pPr>
            <a:r>
              <a:rPr lang="en-US" dirty="0" smtClean="0"/>
              <a:t>Developing an enterprise IT architecture that can respond to changing conditions and new opportunities.</a:t>
            </a:r>
            <a:br>
              <a:rPr lang="en-US" dirty="0" smtClean="0"/>
            </a:br>
            <a:endParaRPr lang="en-US" dirty="0" smtClean="0"/>
          </a:p>
          <a:p>
            <a:pPr marL="457200" indent="-457200">
              <a:buFont typeface="+mj-lt"/>
              <a:buAutoNum type="arabicPeriod" startAt="7"/>
            </a:pPr>
            <a:r>
              <a:rPr lang="en-US" dirty="0" smtClean="0"/>
              <a:t>Balancing agility, openness, and security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 startAt="7"/>
            </a:pPr>
            <a:endParaRPr lang="en-US" dirty="0"/>
          </a:p>
          <a:p>
            <a:pPr marL="0" indent="0">
              <a:buNone/>
            </a:pPr>
            <a:r>
              <a:rPr lang="en-US" sz="1800" dirty="0"/>
              <a:t>http://</a:t>
            </a:r>
            <a:r>
              <a:rPr lang="en-US" sz="1800" dirty="0" err="1"/>
              <a:t>er.educause.edu</a:t>
            </a:r>
            <a:r>
              <a:rPr lang="en-US" sz="1800" dirty="0"/>
              <a:t>/articles/2015/1/top-10-it-issues-2015-inflection-point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9267619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Themes of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13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b="1" i="1" dirty="0" smtClean="0"/>
              <a:t>Inflection Point… 1, 6, 9 &amp; 10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 turning point that results in extraordinary change </a:t>
            </a:r>
          </a:p>
          <a:p>
            <a:endParaRPr lang="en-US" dirty="0" smtClean="0"/>
          </a:p>
          <a:p>
            <a:r>
              <a:rPr lang="en-US" b="1" i="1" dirty="0" smtClean="0"/>
              <a:t>From Technical to Business… 2, 3, 4 &amp; 5</a:t>
            </a:r>
            <a:br>
              <a:rPr lang="en-US" b="1" i="1" dirty="0" smtClean="0"/>
            </a:br>
            <a:r>
              <a:rPr lang="en-US" dirty="0" smtClean="0"/>
              <a:t>	IT architecture, process optimization, service</a:t>
            </a:r>
            <a:br>
              <a:rPr lang="en-US" dirty="0" smtClean="0"/>
            </a:br>
            <a:r>
              <a:rPr lang="en-US" dirty="0" smtClean="0"/>
              <a:t>	management, risk management, project</a:t>
            </a:r>
            <a:br>
              <a:rPr lang="en-US" dirty="0" smtClean="0"/>
            </a:br>
            <a:r>
              <a:rPr lang="en-US" dirty="0" smtClean="0"/>
              <a:t>	management are efforts to manage the change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r>
              <a:rPr lang="en-US" b="1" i="1" dirty="0" smtClean="0"/>
              <a:t>The New Normal… 7 &amp; 8</a:t>
            </a:r>
            <a:br>
              <a:rPr lang="en-US" b="1" i="1" dirty="0" smtClean="0"/>
            </a:br>
            <a:r>
              <a:rPr lang="en-US" b="1" i="1" dirty="0" smtClean="0"/>
              <a:t> </a:t>
            </a:r>
            <a:r>
              <a:rPr lang="en-US" dirty="0" smtClean="0"/>
              <a:t>	Mainstream users enter the market place motivated 	by the need to solve a problem that current solutions 	cannot </a:t>
            </a:r>
            <a:r>
              <a:rPr lang="en-US" dirty="0" smtClean="0"/>
              <a:t>address</a:t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sz="1900" dirty="0"/>
              <a:t>http://</a:t>
            </a:r>
            <a:r>
              <a:rPr lang="en-US" sz="1900" dirty="0" err="1"/>
              <a:t>er.educause.edu</a:t>
            </a:r>
            <a:r>
              <a:rPr lang="en-US" sz="1900" dirty="0"/>
              <a:t>/articles/2015/1/top-10-it-issues-2015-inflection-point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1997997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Trends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evolution or morphing of the campus IT organization, in its role as the provider of the IT environment and also with respect to its role in teaching and learning.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 increased independence of instructors and students, using their own tools to form their connections resulting in custom pathways to achieve learning goals.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 trend away form large central applications, run on campus servers, in favor of confederations of apps, many of which run in the cloud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/>
          </a:p>
          <a:p>
            <a:pPr marL="0" indent="0">
              <a:buNone/>
            </a:pPr>
            <a:r>
              <a:rPr lang="en-US" sz="1800" dirty="0"/>
              <a:t>http://</a:t>
            </a:r>
            <a:r>
              <a:rPr lang="en-US" sz="1800" dirty="0" err="1"/>
              <a:t>er.educause.edu</a:t>
            </a:r>
            <a:r>
              <a:rPr lang="en-US" sz="1800" dirty="0"/>
              <a:t>/articles/2015/6/six-trajectories-for-digital-technology-in-higher-education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19305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growing importance of interoperability and interface standards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 increase in multiple mobile device ownership.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 capacity of data analytics to proffer custom portraits of learners and to make predictions and suggestions based on those portraits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800" dirty="0" smtClean="0"/>
              <a:t>http</a:t>
            </a:r>
            <a:r>
              <a:rPr lang="en-US" sz="1800" dirty="0"/>
              <a:t>://</a:t>
            </a:r>
            <a:r>
              <a:rPr lang="en-US" sz="1800" dirty="0" err="1"/>
              <a:t>er.educause.edu</a:t>
            </a:r>
            <a:r>
              <a:rPr lang="en-US" sz="1800" dirty="0"/>
              <a:t>/articles/2015/6/six-trajectories-for-digital-technology-in-higher-education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38607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Trajectories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Device Ownership and Mobile First</a:t>
            </a:r>
          </a:p>
          <a:p>
            <a:endParaRPr lang="en-US" dirty="0" smtClean="0"/>
          </a:p>
          <a:p>
            <a:r>
              <a:rPr lang="en-US" dirty="0" smtClean="0"/>
              <a:t>The textbook and Open Education Resources (OER)</a:t>
            </a:r>
          </a:p>
          <a:p>
            <a:endParaRPr lang="en-US" dirty="0"/>
          </a:p>
          <a:p>
            <a:r>
              <a:rPr lang="en-US" dirty="0" smtClean="0"/>
              <a:t>Adaptive Learning Technology</a:t>
            </a:r>
          </a:p>
          <a:p>
            <a:endParaRPr lang="en-US" dirty="0" smtClean="0"/>
          </a:p>
          <a:p>
            <a:r>
              <a:rPr lang="en-US" dirty="0" smtClean="0"/>
              <a:t>Learning Spaces</a:t>
            </a:r>
          </a:p>
          <a:p>
            <a:endParaRPr lang="en-US" dirty="0" smtClean="0"/>
          </a:p>
          <a:p>
            <a:r>
              <a:rPr lang="en-US" dirty="0" smtClean="0"/>
              <a:t>The Next Generation Learning Management System (NGLMS)</a:t>
            </a:r>
          </a:p>
          <a:p>
            <a:endParaRPr lang="en-US" dirty="0"/>
          </a:p>
          <a:p>
            <a:r>
              <a:rPr lang="en-US" dirty="0" smtClean="0"/>
              <a:t>Learning analytics and Integrated Planning and Advising Services (IPAS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sz="1900" dirty="0"/>
              <a:t>http://</a:t>
            </a:r>
            <a:r>
              <a:rPr lang="en-US" sz="1900" dirty="0" err="1"/>
              <a:t>er.educause.edu</a:t>
            </a:r>
            <a:r>
              <a:rPr lang="en-US" sz="1900" dirty="0"/>
              <a:t>/articles/2015/6/six-trajectories-for-digital-technology-in-higher-education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083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Next Generation Learning Management System (NGLMS)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99% of colleges and universities run and LMS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85% of faculty use an LMS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56% of faculty use an LMS on a daily basis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74% of faculty say it is a useful tool to enhance teaching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83% of students use an LMS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56% of students say they use it in most or all </a:t>
            </a:r>
            <a:r>
              <a:rPr lang="en-US" dirty="0" smtClean="0"/>
              <a:t>courses</a:t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sz="1800" dirty="0"/>
              <a:t>http://</a:t>
            </a:r>
            <a:r>
              <a:rPr lang="en-US" sz="1800" dirty="0" err="1"/>
              <a:t>er.educause.edu</a:t>
            </a:r>
            <a:r>
              <a:rPr lang="en-US" sz="1800" dirty="0"/>
              <a:t>/articles/2015/6/</a:t>
            </a:r>
            <a:r>
              <a:rPr lang="en-US" sz="1800" dirty="0" err="1"/>
              <a:t>whats</a:t>
            </a:r>
            <a:r>
              <a:rPr lang="en-US" sz="1800" dirty="0"/>
              <a:t>-next-for-the-</a:t>
            </a:r>
            <a:r>
              <a:rPr lang="en-US" sz="1800" dirty="0" err="1"/>
              <a:t>lms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7493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968</TotalTime>
  <Words>468</Words>
  <Application>Microsoft Macintosh PowerPoint</Application>
  <PresentationFormat>On-screen Show (4:3)</PresentationFormat>
  <Paragraphs>103</Paragraphs>
  <Slides>11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Clarity</vt:lpstr>
      <vt:lpstr>IT Issues &amp; Trends, 2015</vt:lpstr>
      <vt:lpstr>Top Ten IT Issues, 2015</vt:lpstr>
      <vt:lpstr>Top Ten IT Issues, 2015</vt:lpstr>
      <vt:lpstr>Top Ten IT Issues, 2015</vt:lpstr>
      <vt:lpstr>Themes of Change</vt:lpstr>
      <vt:lpstr>Trends</vt:lpstr>
      <vt:lpstr>Trends</vt:lpstr>
      <vt:lpstr>Trajectories</vt:lpstr>
      <vt:lpstr>Next Generation Learning Management System (NGLMS)</vt:lpstr>
      <vt:lpstr>PowerPoint Presentation</vt:lpstr>
      <vt:lpstr>Next Generation Digital Learning Environment</vt:lpstr>
    </vt:vector>
  </TitlesOfParts>
  <Company>CCRI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Moocs and the new Connected Age   </dc:title>
  <dc:creator>MaryAdele Combe</dc:creator>
  <cp:lastModifiedBy>MaryAdele Combe</cp:lastModifiedBy>
  <cp:revision>50</cp:revision>
  <cp:lastPrinted>2013-08-27T12:15:43Z</cp:lastPrinted>
  <dcterms:created xsi:type="dcterms:W3CDTF">2013-08-26T02:40:49Z</dcterms:created>
  <dcterms:modified xsi:type="dcterms:W3CDTF">2015-08-21T14:34:11Z</dcterms:modified>
</cp:coreProperties>
</file>