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7" r:id="rId5"/>
    <p:sldMasterId id="2147483691" r:id="rId6"/>
    <p:sldMasterId id="2147483695" r:id="rId7"/>
  </p:sldMasterIdLst>
  <p:notesMasterIdLst>
    <p:notesMasterId r:id="rId68"/>
  </p:notesMasterIdLst>
  <p:sldIdLst>
    <p:sldId id="414" r:id="rId8"/>
    <p:sldId id="261" r:id="rId9"/>
    <p:sldId id="262" r:id="rId10"/>
    <p:sldId id="263" r:id="rId11"/>
    <p:sldId id="270" r:id="rId12"/>
    <p:sldId id="424" r:id="rId13"/>
    <p:sldId id="425" r:id="rId14"/>
    <p:sldId id="426" r:id="rId15"/>
    <p:sldId id="427" r:id="rId16"/>
    <p:sldId id="428" r:id="rId17"/>
    <p:sldId id="273" r:id="rId18"/>
    <p:sldId id="293" r:id="rId19"/>
    <p:sldId id="297" r:id="rId20"/>
    <p:sldId id="301" r:id="rId21"/>
    <p:sldId id="310" r:id="rId22"/>
    <p:sldId id="302" r:id="rId23"/>
    <p:sldId id="304" r:id="rId24"/>
    <p:sldId id="305" r:id="rId25"/>
    <p:sldId id="307" r:id="rId26"/>
    <p:sldId id="308" r:id="rId27"/>
    <p:sldId id="423" r:id="rId28"/>
    <p:sldId id="309" r:id="rId29"/>
    <p:sldId id="269" r:id="rId30"/>
    <p:sldId id="420" r:id="rId31"/>
    <p:sldId id="298" r:id="rId32"/>
    <p:sldId id="299" r:id="rId33"/>
    <p:sldId id="294" r:id="rId34"/>
    <p:sldId id="295" r:id="rId35"/>
    <p:sldId id="296" r:id="rId36"/>
    <p:sldId id="421" r:id="rId37"/>
    <p:sldId id="422" r:id="rId38"/>
    <p:sldId id="300" r:id="rId39"/>
    <p:sldId id="429" r:id="rId40"/>
    <p:sldId id="430" r:id="rId41"/>
    <p:sldId id="416" r:id="rId42"/>
    <p:sldId id="417" r:id="rId43"/>
    <p:sldId id="265" r:id="rId44"/>
    <p:sldId id="418" r:id="rId45"/>
    <p:sldId id="271" r:id="rId46"/>
    <p:sldId id="272" r:id="rId47"/>
    <p:sldId id="276" r:id="rId48"/>
    <p:sldId id="277" r:id="rId49"/>
    <p:sldId id="278" r:id="rId50"/>
    <p:sldId id="275" r:id="rId51"/>
    <p:sldId id="412" r:id="rId52"/>
    <p:sldId id="353" r:id="rId53"/>
    <p:sldId id="358" r:id="rId54"/>
    <p:sldId id="370" r:id="rId55"/>
    <p:sldId id="375" r:id="rId56"/>
    <p:sldId id="373" r:id="rId57"/>
    <p:sldId id="372" r:id="rId58"/>
    <p:sldId id="336" r:id="rId59"/>
    <p:sldId id="410" r:id="rId60"/>
    <p:sldId id="282" r:id="rId61"/>
    <p:sldId id="347" r:id="rId62"/>
    <p:sldId id="256" r:id="rId63"/>
    <p:sldId id="257" r:id="rId64"/>
    <p:sldId id="259" r:id="rId65"/>
    <p:sldId id="258" r:id="rId66"/>
    <p:sldId id="260"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600"/>
    <a:srgbClr val="00653A"/>
    <a:srgbClr val="00703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7A40A6-EA28-A7FB-B489-A37AD31FDCFB}" v="27" dt="2024-05-06T19:16:51.528"/>
    <p1510:client id="{FADB8F95-C4A7-2CD0-FB72-1E58FD4C4F41}" v="20" dt="2024-05-08T17:26:58.0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BDA381-0A23-764D-B64A-084878B0D27D}" type="doc">
      <dgm:prSet loTypeId="urn:microsoft.com/office/officeart/2005/8/layout/hChevron3" loCatId="" qsTypeId="urn:microsoft.com/office/officeart/2005/8/quickstyle/simple1" qsCatId="simple" csTypeId="urn:microsoft.com/office/officeart/2005/8/colors/accent1_2" csCatId="accent1" phldr="1"/>
      <dgm:spPr/>
      <dgm:t>
        <a:bodyPr/>
        <a:lstStyle/>
        <a:p>
          <a:endParaRPr lang="en-US"/>
        </a:p>
      </dgm:t>
    </dgm:pt>
    <dgm:pt modelId="{AACF9764-9E61-CD42-B3C7-72E9135848A1}">
      <dgm:prSet/>
      <dgm:spPr/>
      <dgm:t>
        <a:bodyPr/>
        <a:lstStyle/>
        <a:p>
          <a:r>
            <a:rPr lang="en-US">
              <a:solidFill>
                <a:schemeClr val="bg2"/>
              </a:solidFill>
            </a:rPr>
            <a:t>Professional Staff Association (PSA) Non-Classified</a:t>
          </a:r>
        </a:p>
      </dgm:t>
    </dgm:pt>
    <dgm:pt modelId="{0C8E748D-4E90-424E-9618-371C2A7CA9EF}" type="parTrans" cxnId="{4912B9BD-313F-DE48-B9A3-782B7C14979B}">
      <dgm:prSet/>
      <dgm:spPr/>
      <dgm:t>
        <a:bodyPr/>
        <a:lstStyle/>
        <a:p>
          <a:endParaRPr lang="en-US"/>
        </a:p>
      </dgm:t>
    </dgm:pt>
    <dgm:pt modelId="{B6B5C18E-1F87-154A-B891-2AB22DE24DAF}" type="sibTrans" cxnId="{4912B9BD-313F-DE48-B9A3-782B7C14979B}">
      <dgm:prSet/>
      <dgm:spPr/>
      <dgm:t>
        <a:bodyPr/>
        <a:lstStyle/>
        <a:p>
          <a:endParaRPr lang="en-US"/>
        </a:p>
      </dgm:t>
    </dgm:pt>
    <dgm:pt modelId="{E019FC8B-B7EA-B24C-855E-42858FF0BDE7}">
      <dgm:prSet/>
      <dgm:spPr/>
      <dgm:t>
        <a:bodyPr/>
        <a:lstStyle/>
        <a:p>
          <a:r>
            <a:rPr lang="en-US">
              <a:solidFill>
                <a:schemeClr val="bg2"/>
              </a:solidFill>
            </a:rPr>
            <a:t>Educational Support Professional Association (ESPA) Classified</a:t>
          </a:r>
        </a:p>
      </dgm:t>
    </dgm:pt>
    <dgm:pt modelId="{801C7DB8-1561-DB42-A85C-807F01F605AF}" type="parTrans" cxnId="{2CBAD9E6-820C-D141-889D-52BF81148AFA}">
      <dgm:prSet/>
      <dgm:spPr/>
      <dgm:t>
        <a:bodyPr/>
        <a:lstStyle/>
        <a:p>
          <a:endParaRPr lang="en-US"/>
        </a:p>
      </dgm:t>
    </dgm:pt>
    <dgm:pt modelId="{6449F7FE-9526-454C-85EF-9DA076C0D179}" type="sibTrans" cxnId="{2CBAD9E6-820C-D141-889D-52BF81148AFA}">
      <dgm:prSet/>
      <dgm:spPr/>
      <dgm:t>
        <a:bodyPr/>
        <a:lstStyle/>
        <a:p>
          <a:endParaRPr lang="en-US"/>
        </a:p>
      </dgm:t>
    </dgm:pt>
    <dgm:pt modelId="{BE814E4D-7BA2-E944-AB9C-2B9B7878644F}">
      <dgm:prSet/>
      <dgm:spPr/>
      <dgm:t>
        <a:bodyPr/>
        <a:lstStyle/>
        <a:p>
          <a:r>
            <a:rPr lang="en-US">
              <a:solidFill>
                <a:schemeClr val="bg2"/>
              </a:solidFill>
            </a:rPr>
            <a:t>Board of Education Non-Union</a:t>
          </a:r>
        </a:p>
      </dgm:t>
    </dgm:pt>
    <dgm:pt modelId="{DA276AA5-0AE4-3D43-B5B5-CC46B49A34C3}" type="parTrans" cxnId="{985E93C2-4C2F-A34A-A786-CE09F62CF4E4}">
      <dgm:prSet/>
      <dgm:spPr/>
      <dgm:t>
        <a:bodyPr/>
        <a:lstStyle/>
        <a:p>
          <a:endParaRPr lang="en-US"/>
        </a:p>
      </dgm:t>
    </dgm:pt>
    <dgm:pt modelId="{030728A6-B63B-7A43-A7B4-B7CBD7B561EA}" type="sibTrans" cxnId="{985E93C2-4C2F-A34A-A786-CE09F62CF4E4}">
      <dgm:prSet/>
      <dgm:spPr/>
      <dgm:t>
        <a:bodyPr/>
        <a:lstStyle/>
        <a:p>
          <a:endParaRPr lang="en-US"/>
        </a:p>
      </dgm:t>
    </dgm:pt>
    <dgm:pt modelId="{8F164CB5-9CC2-2C49-BE5D-7ABA410BC0D2}" type="pres">
      <dgm:prSet presAssocID="{05BDA381-0A23-764D-B64A-084878B0D27D}" presName="Name0" presStyleCnt="0">
        <dgm:presLayoutVars>
          <dgm:dir/>
          <dgm:resizeHandles val="exact"/>
        </dgm:presLayoutVars>
      </dgm:prSet>
      <dgm:spPr/>
    </dgm:pt>
    <dgm:pt modelId="{0753E621-D254-C644-9785-EC683CDDC7A9}" type="pres">
      <dgm:prSet presAssocID="{AACF9764-9E61-CD42-B3C7-72E9135848A1}" presName="parTxOnly" presStyleLbl="node1" presStyleIdx="0" presStyleCnt="3">
        <dgm:presLayoutVars>
          <dgm:bulletEnabled val="1"/>
        </dgm:presLayoutVars>
      </dgm:prSet>
      <dgm:spPr/>
    </dgm:pt>
    <dgm:pt modelId="{646A8B5D-F804-9B47-A3E4-01ECC1C9C071}" type="pres">
      <dgm:prSet presAssocID="{B6B5C18E-1F87-154A-B891-2AB22DE24DAF}" presName="parSpace" presStyleCnt="0"/>
      <dgm:spPr/>
    </dgm:pt>
    <dgm:pt modelId="{DF2CF07E-0C42-0E44-AA50-4DF97B5F0ABB}" type="pres">
      <dgm:prSet presAssocID="{E019FC8B-B7EA-B24C-855E-42858FF0BDE7}" presName="parTxOnly" presStyleLbl="node1" presStyleIdx="1" presStyleCnt="3">
        <dgm:presLayoutVars>
          <dgm:bulletEnabled val="1"/>
        </dgm:presLayoutVars>
      </dgm:prSet>
      <dgm:spPr/>
    </dgm:pt>
    <dgm:pt modelId="{B5E8A54F-7ECB-EF4B-A32F-9323EBC40E9D}" type="pres">
      <dgm:prSet presAssocID="{6449F7FE-9526-454C-85EF-9DA076C0D179}" presName="parSpace" presStyleCnt="0"/>
      <dgm:spPr/>
    </dgm:pt>
    <dgm:pt modelId="{9C2AE5DF-B1DC-1C46-A198-F5B6C9BD6BFE}" type="pres">
      <dgm:prSet presAssocID="{BE814E4D-7BA2-E944-AB9C-2B9B7878644F}" presName="parTxOnly" presStyleLbl="node1" presStyleIdx="2" presStyleCnt="3">
        <dgm:presLayoutVars>
          <dgm:bulletEnabled val="1"/>
        </dgm:presLayoutVars>
      </dgm:prSet>
      <dgm:spPr/>
    </dgm:pt>
  </dgm:ptLst>
  <dgm:cxnLst>
    <dgm:cxn modelId="{98A9695C-3A3B-A747-A412-B46D8F66CF97}" type="presOf" srcId="{BE814E4D-7BA2-E944-AB9C-2B9B7878644F}" destId="{9C2AE5DF-B1DC-1C46-A198-F5B6C9BD6BFE}" srcOrd="0" destOrd="0" presId="urn:microsoft.com/office/officeart/2005/8/layout/hChevron3"/>
    <dgm:cxn modelId="{1590664F-F953-F842-8270-80F0E38863E9}" type="presOf" srcId="{E019FC8B-B7EA-B24C-855E-42858FF0BDE7}" destId="{DF2CF07E-0C42-0E44-AA50-4DF97B5F0ABB}" srcOrd="0" destOrd="0" presId="urn:microsoft.com/office/officeart/2005/8/layout/hChevron3"/>
    <dgm:cxn modelId="{C2EB4577-6F80-2D42-81E1-FED25EDC7C13}" type="presOf" srcId="{05BDA381-0A23-764D-B64A-084878B0D27D}" destId="{8F164CB5-9CC2-2C49-BE5D-7ABA410BC0D2}" srcOrd="0" destOrd="0" presId="urn:microsoft.com/office/officeart/2005/8/layout/hChevron3"/>
    <dgm:cxn modelId="{3BD4FCB0-D054-1B41-9214-8159A6FE08C0}" type="presOf" srcId="{AACF9764-9E61-CD42-B3C7-72E9135848A1}" destId="{0753E621-D254-C644-9785-EC683CDDC7A9}" srcOrd="0" destOrd="0" presId="urn:microsoft.com/office/officeart/2005/8/layout/hChevron3"/>
    <dgm:cxn modelId="{4912B9BD-313F-DE48-B9A3-782B7C14979B}" srcId="{05BDA381-0A23-764D-B64A-084878B0D27D}" destId="{AACF9764-9E61-CD42-B3C7-72E9135848A1}" srcOrd="0" destOrd="0" parTransId="{0C8E748D-4E90-424E-9618-371C2A7CA9EF}" sibTransId="{B6B5C18E-1F87-154A-B891-2AB22DE24DAF}"/>
    <dgm:cxn modelId="{985E93C2-4C2F-A34A-A786-CE09F62CF4E4}" srcId="{05BDA381-0A23-764D-B64A-084878B0D27D}" destId="{BE814E4D-7BA2-E944-AB9C-2B9B7878644F}" srcOrd="2" destOrd="0" parTransId="{DA276AA5-0AE4-3D43-B5B5-CC46B49A34C3}" sibTransId="{030728A6-B63B-7A43-A7B4-B7CBD7B561EA}"/>
    <dgm:cxn modelId="{2CBAD9E6-820C-D141-889D-52BF81148AFA}" srcId="{05BDA381-0A23-764D-B64A-084878B0D27D}" destId="{E019FC8B-B7EA-B24C-855E-42858FF0BDE7}" srcOrd="1" destOrd="0" parTransId="{801C7DB8-1561-DB42-A85C-807F01F605AF}" sibTransId="{6449F7FE-9526-454C-85EF-9DA076C0D179}"/>
    <dgm:cxn modelId="{B758DDC8-4230-B743-896B-4E81A3DB25B7}" type="presParOf" srcId="{8F164CB5-9CC2-2C49-BE5D-7ABA410BC0D2}" destId="{0753E621-D254-C644-9785-EC683CDDC7A9}" srcOrd="0" destOrd="0" presId="urn:microsoft.com/office/officeart/2005/8/layout/hChevron3"/>
    <dgm:cxn modelId="{CB55C45E-8736-8A40-B433-7AC91705F1E1}" type="presParOf" srcId="{8F164CB5-9CC2-2C49-BE5D-7ABA410BC0D2}" destId="{646A8B5D-F804-9B47-A3E4-01ECC1C9C071}" srcOrd="1" destOrd="0" presId="urn:microsoft.com/office/officeart/2005/8/layout/hChevron3"/>
    <dgm:cxn modelId="{2C033EE7-99EF-404E-9C9E-B9263706C1C5}" type="presParOf" srcId="{8F164CB5-9CC2-2C49-BE5D-7ABA410BC0D2}" destId="{DF2CF07E-0C42-0E44-AA50-4DF97B5F0ABB}" srcOrd="2" destOrd="0" presId="urn:microsoft.com/office/officeart/2005/8/layout/hChevron3"/>
    <dgm:cxn modelId="{3DD73FB9-BF48-BF46-9CEC-7B6DBD8E25DE}" type="presParOf" srcId="{8F164CB5-9CC2-2C49-BE5D-7ABA410BC0D2}" destId="{B5E8A54F-7ECB-EF4B-A32F-9323EBC40E9D}" srcOrd="3" destOrd="0" presId="urn:microsoft.com/office/officeart/2005/8/layout/hChevron3"/>
    <dgm:cxn modelId="{B0CAD8C1-FFB8-CD4C-BFC6-C061D7C3F2C0}" type="presParOf" srcId="{8F164CB5-9CC2-2C49-BE5D-7ABA410BC0D2}" destId="{9C2AE5DF-B1DC-1C46-A198-F5B6C9BD6BFE}"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B35C60-669E-854E-A14F-6AFC47A5A981}" type="doc">
      <dgm:prSet loTypeId="urn:microsoft.com/office/officeart/2005/8/layout/hChevron3" loCatId="" qsTypeId="urn:microsoft.com/office/officeart/2005/8/quickstyle/simple1" qsCatId="simple" csTypeId="urn:microsoft.com/office/officeart/2005/8/colors/accent1_2" csCatId="accent1" phldr="1"/>
      <dgm:spPr/>
    </dgm:pt>
    <dgm:pt modelId="{1FC6E5CD-38F7-6745-B2B2-F2C1D036DF76}">
      <dgm:prSet phldrT="[Text]" custT="1"/>
      <dgm:spPr/>
      <dgm:t>
        <a:bodyPr/>
        <a:lstStyle/>
        <a:p>
          <a:r>
            <a:rPr lang="en-US" sz="1500">
              <a:solidFill>
                <a:schemeClr val="bg2"/>
              </a:solidFill>
            </a:rPr>
            <a:t>CCRI Employee Handbook</a:t>
          </a:r>
        </a:p>
      </dgm:t>
    </dgm:pt>
    <dgm:pt modelId="{3F59D6AB-B05E-1C43-A162-9CC73989FD39}" type="parTrans" cxnId="{1FDCA50F-B927-464E-A07E-96DDB4D51205}">
      <dgm:prSet/>
      <dgm:spPr/>
      <dgm:t>
        <a:bodyPr/>
        <a:lstStyle/>
        <a:p>
          <a:endParaRPr lang="en-US"/>
        </a:p>
      </dgm:t>
    </dgm:pt>
    <dgm:pt modelId="{64C74F41-8617-6E43-9505-C4F6BBDD33CB}" type="sibTrans" cxnId="{1FDCA50F-B927-464E-A07E-96DDB4D51205}">
      <dgm:prSet/>
      <dgm:spPr/>
      <dgm:t>
        <a:bodyPr/>
        <a:lstStyle/>
        <a:p>
          <a:endParaRPr lang="en-US"/>
        </a:p>
      </dgm:t>
    </dgm:pt>
    <dgm:pt modelId="{60A664AA-4B02-0B40-8DCA-0190FFCD0F56}">
      <dgm:prSet phldrT="[Text]" custT="1"/>
      <dgm:spPr/>
      <dgm:t>
        <a:bodyPr/>
        <a:lstStyle/>
        <a:p>
          <a:r>
            <a:rPr lang="en-US" sz="1500">
              <a:solidFill>
                <a:schemeClr val="bg2"/>
              </a:solidFill>
            </a:rPr>
            <a:t>State of Rhode Island Employee Handbook</a:t>
          </a:r>
        </a:p>
      </dgm:t>
    </dgm:pt>
    <dgm:pt modelId="{D507FF65-D37E-5848-AC79-90635B3F7120}" type="parTrans" cxnId="{80AF0C44-B51F-5246-B73B-DC8946CA2D61}">
      <dgm:prSet/>
      <dgm:spPr/>
      <dgm:t>
        <a:bodyPr/>
        <a:lstStyle/>
        <a:p>
          <a:endParaRPr lang="en-US"/>
        </a:p>
      </dgm:t>
    </dgm:pt>
    <dgm:pt modelId="{A5DB2C19-5CAE-E841-A07E-FC913BA84418}" type="sibTrans" cxnId="{80AF0C44-B51F-5246-B73B-DC8946CA2D61}">
      <dgm:prSet/>
      <dgm:spPr/>
      <dgm:t>
        <a:bodyPr/>
        <a:lstStyle/>
        <a:p>
          <a:endParaRPr lang="en-US"/>
        </a:p>
      </dgm:t>
    </dgm:pt>
    <dgm:pt modelId="{2C54F683-0C7E-4044-A9F8-68F985DD5C31}">
      <dgm:prSet phldrT="[Text]" custT="1"/>
      <dgm:spPr/>
      <dgm:t>
        <a:bodyPr/>
        <a:lstStyle/>
        <a:p>
          <a:r>
            <a:rPr lang="en-US" sz="1500">
              <a:solidFill>
                <a:schemeClr val="bg2"/>
              </a:solidFill>
            </a:rPr>
            <a:t>Policies</a:t>
          </a:r>
        </a:p>
      </dgm:t>
    </dgm:pt>
    <dgm:pt modelId="{8B876454-CB27-6C46-A65A-F3BF65B5D99E}" type="parTrans" cxnId="{8CBA6B4A-22FA-444C-BF75-A4E91324B0E6}">
      <dgm:prSet/>
      <dgm:spPr/>
      <dgm:t>
        <a:bodyPr/>
        <a:lstStyle/>
        <a:p>
          <a:endParaRPr lang="en-US"/>
        </a:p>
      </dgm:t>
    </dgm:pt>
    <dgm:pt modelId="{8938D5E5-F742-234D-8BE1-5DAA99D1FF3B}" type="sibTrans" cxnId="{8CBA6B4A-22FA-444C-BF75-A4E91324B0E6}">
      <dgm:prSet/>
      <dgm:spPr/>
      <dgm:t>
        <a:bodyPr/>
        <a:lstStyle/>
        <a:p>
          <a:endParaRPr lang="en-US"/>
        </a:p>
      </dgm:t>
    </dgm:pt>
    <dgm:pt modelId="{7EAABBC2-69E8-7F41-84F0-86C06EE0D07E}">
      <dgm:prSet custT="1"/>
      <dgm:spPr/>
      <dgm:t>
        <a:bodyPr/>
        <a:lstStyle/>
        <a:p>
          <a:r>
            <a:rPr lang="en-US" sz="1500">
              <a:solidFill>
                <a:schemeClr val="bg2"/>
              </a:solidFill>
            </a:rPr>
            <a:t>Board of Education Personnel Policy Manual</a:t>
          </a:r>
        </a:p>
      </dgm:t>
    </dgm:pt>
    <dgm:pt modelId="{1099CF51-2A00-9543-9FC6-17B2779DFDAA}" type="parTrans" cxnId="{228B8F55-359F-6E44-B633-58077846CB24}">
      <dgm:prSet/>
      <dgm:spPr/>
      <dgm:t>
        <a:bodyPr/>
        <a:lstStyle/>
        <a:p>
          <a:endParaRPr lang="en-US"/>
        </a:p>
      </dgm:t>
    </dgm:pt>
    <dgm:pt modelId="{6913E854-8308-7149-9484-D8E1E8E801DA}" type="sibTrans" cxnId="{228B8F55-359F-6E44-B633-58077846CB24}">
      <dgm:prSet/>
      <dgm:spPr/>
      <dgm:t>
        <a:bodyPr/>
        <a:lstStyle/>
        <a:p>
          <a:endParaRPr lang="en-US"/>
        </a:p>
      </dgm:t>
    </dgm:pt>
    <dgm:pt modelId="{D05A2328-B43A-3D4D-BC41-40993B3BB06D}" type="pres">
      <dgm:prSet presAssocID="{EBB35C60-669E-854E-A14F-6AFC47A5A981}" presName="Name0" presStyleCnt="0">
        <dgm:presLayoutVars>
          <dgm:dir/>
          <dgm:resizeHandles val="exact"/>
        </dgm:presLayoutVars>
      </dgm:prSet>
      <dgm:spPr/>
    </dgm:pt>
    <dgm:pt modelId="{F7BCCA79-C9FC-0F41-BB16-0FA50D098A3E}" type="pres">
      <dgm:prSet presAssocID="{1FC6E5CD-38F7-6745-B2B2-F2C1D036DF76}" presName="parTxOnly" presStyleLbl="node1" presStyleIdx="0" presStyleCnt="4" custScaleY="85942">
        <dgm:presLayoutVars>
          <dgm:bulletEnabled val="1"/>
        </dgm:presLayoutVars>
      </dgm:prSet>
      <dgm:spPr/>
    </dgm:pt>
    <dgm:pt modelId="{15A8CE4E-CCBA-8D42-880A-15DCBBB40AFB}" type="pres">
      <dgm:prSet presAssocID="{64C74F41-8617-6E43-9505-C4F6BBDD33CB}" presName="parSpace" presStyleCnt="0"/>
      <dgm:spPr/>
    </dgm:pt>
    <dgm:pt modelId="{99623EAB-D640-4041-BECC-436C63252872}" type="pres">
      <dgm:prSet presAssocID="{60A664AA-4B02-0B40-8DCA-0190FFCD0F56}" presName="parTxOnly" presStyleLbl="node1" presStyleIdx="1" presStyleCnt="4" custScaleY="85942">
        <dgm:presLayoutVars>
          <dgm:bulletEnabled val="1"/>
        </dgm:presLayoutVars>
      </dgm:prSet>
      <dgm:spPr/>
    </dgm:pt>
    <dgm:pt modelId="{EB53FB9B-7555-0E4F-89BA-ABE334D4CECA}" type="pres">
      <dgm:prSet presAssocID="{A5DB2C19-5CAE-E841-A07E-FC913BA84418}" presName="parSpace" presStyleCnt="0"/>
      <dgm:spPr/>
    </dgm:pt>
    <dgm:pt modelId="{34B08BBE-5972-284C-AC1C-462F56CC6EEC}" type="pres">
      <dgm:prSet presAssocID="{7EAABBC2-69E8-7F41-84F0-86C06EE0D07E}" presName="parTxOnly" presStyleLbl="node1" presStyleIdx="2" presStyleCnt="4" custScaleY="85942">
        <dgm:presLayoutVars>
          <dgm:bulletEnabled val="1"/>
        </dgm:presLayoutVars>
      </dgm:prSet>
      <dgm:spPr/>
    </dgm:pt>
    <dgm:pt modelId="{98061A78-8584-5348-AF92-B023F0288418}" type="pres">
      <dgm:prSet presAssocID="{6913E854-8308-7149-9484-D8E1E8E801DA}" presName="parSpace" presStyleCnt="0"/>
      <dgm:spPr/>
    </dgm:pt>
    <dgm:pt modelId="{C82205C2-F0C6-6E45-B3AC-2320F4D215C9}" type="pres">
      <dgm:prSet presAssocID="{2C54F683-0C7E-4044-A9F8-68F985DD5C31}" presName="parTxOnly" presStyleLbl="node1" presStyleIdx="3" presStyleCnt="4" custScaleY="85942">
        <dgm:presLayoutVars>
          <dgm:bulletEnabled val="1"/>
        </dgm:presLayoutVars>
      </dgm:prSet>
      <dgm:spPr/>
    </dgm:pt>
  </dgm:ptLst>
  <dgm:cxnLst>
    <dgm:cxn modelId="{1FDCA50F-B927-464E-A07E-96DDB4D51205}" srcId="{EBB35C60-669E-854E-A14F-6AFC47A5A981}" destId="{1FC6E5CD-38F7-6745-B2B2-F2C1D036DF76}" srcOrd="0" destOrd="0" parTransId="{3F59D6AB-B05E-1C43-A162-9CC73989FD39}" sibTransId="{64C74F41-8617-6E43-9505-C4F6BBDD33CB}"/>
    <dgm:cxn modelId="{F25BA91A-697D-3748-A424-8FFB6991D072}" type="presOf" srcId="{2C54F683-0C7E-4044-A9F8-68F985DD5C31}" destId="{C82205C2-F0C6-6E45-B3AC-2320F4D215C9}" srcOrd="0" destOrd="0" presId="urn:microsoft.com/office/officeart/2005/8/layout/hChevron3"/>
    <dgm:cxn modelId="{80AF0C44-B51F-5246-B73B-DC8946CA2D61}" srcId="{EBB35C60-669E-854E-A14F-6AFC47A5A981}" destId="{60A664AA-4B02-0B40-8DCA-0190FFCD0F56}" srcOrd="1" destOrd="0" parTransId="{D507FF65-D37E-5848-AC79-90635B3F7120}" sibTransId="{A5DB2C19-5CAE-E841-A07E-FC913BA84418}"/>
    <dgm:cxn modelId="{8CBA6B4A-22FA-444C-BF75-A4E91324B0E6}" srcId="{EBB35C60-669E-854E-A14F-6AFC47A5A981}" destId="{2C54F683-0C7E-4044-A9F8-68F985DD5C31}" srcOrd="3" destOrd="0" parTransId="{8B876454-CB27-6C46-A65A-F3BF65B5D99E}" sibTransId="{8938D5E5-F742-234D-8BE1-5DAA99D1FF3B}"/>
    <dgm:cxn modelId="{228B8F55-359F-6E44-B633-58077846CB24}" srcId="{EBB35C60-669E-854E-A14F-6AFC47A5A981}" destId="{7EAABBC2-69E8-7F41-84F0-86C06EE0D07E}" srcOrd="2" destOrd="0" parTransId="{1099CF51-2A00-9543-9FC6-17B2779DFDAA}" sibTransId="{6913E854-8308-7149-9484-D8E1E8E801DA}"/>
    <dgm:cxn modelId="{0F918C78-5A03-C848-A78B-691867332DF8}" type="presOf" srcId="{EBB35C60-669E-854E-A14F-6AFC47A5A981}" destId="{D05A2328-B43A-3D4D-BC41-40993B3BB06D}" srcOrd="0" destOrd="0" presId="urn:microsoft.com/office/officeart/2005/8/layout/hChevron3"/>
    <dgm:cxn modelId="{B448BCAD-837A-CA45-AA27-22D87B898088}" type="presOf" srcId="{60A664AA-4B02-0B40-8DCA-0190FFCD0F56}" destId="{99623EAB-D640-4041-BECC-436C63252872}" srcOrd="0" destOrd="0" presId="urn:microsoft.com/office/officeart/2005/8/layout/hChevron3"/>
    <dgm:cxn modelId="{438752CE-7D08-424B-B40E-228D306427CA}" type="presOf" srcId="{1FC6E5CD-38F7-6745-B2B2-F2C1D036DF76}" destId="{F7BCCA79-C9FC-0F41-BB16-0FA50D098A3E}" srcOrd="0" destOrd="0" presId="urn:microsoft.com/office/officeart/2005/8/layout/hChevron3"/>
    <dgm:cxn modelId="{0CE052D0-9FCE-4546-980C-1F47D8895FDC}" type="presOf" srcId="{7EAABBC2-69E8-7F41-84F0-86C06EE0D07E}" destId="{34B08BBE-5972-284C-AC1C-462F56CC6EEC}" srcOrd="0" destOrd="0" presId="urn:microsoft.com/office/officeart/2005/8/layout/hChevron3"/>
    <dgm:cxn modelId="{F5ABC78F-5A2A-6D4F-B56E-4CEA5E28957C}" type="presParOf" srcId="{D05A2328-B43A-3D4D-BC41-40993B3BB06D}" destId="{F7BCCA79-C9FC-0F41-BB16-0FA50D098A3E}" srcOrd="0" destOrd="0" presId="urn:microsoft.com/office/officeart/2005/8/layout/hChevron3"/>
    <dgm:cxn modelId="{E6D3C529-6666-1741-B63E-8E0981C2F6A0}" type="presParOf" srcId="{D05A2328-B43A-3D4D-BC41-40993B3BB06D}" destId="{15A8CE4E-CCBA-8D42-880A-15DCBBB40AFB}" srcOrd="1" destOrd="0" presId="urn:microsoft.com/office/officeart/2005/8/layout/hChevron3"/>
    <dgm:cxn modelId="{70110D3A-461C-F044-BE11-8DF36917BE03}" type="presParOf" srcId="{D05A2328-B43A-3D4D-BC41-40993B3BB06D}" destId="{99623EAB-D640-4041-BECC-436C63252872}" srcOrd="2" destOrd="0" presId="urn:microsoft.com/office/officeart/2005/8/layout/hChevron3"/>
    <dgm:cxn modelId="{B7189489-847F-9B42-A17A-B0F7A9FE59B9}" type="presParOf" srcId="{D05A2328-B43A-3D4D-BC41-40993B3BB06D}" destId="{EB53FB9B-7555-0E4F-89BA-ABE334D4CECA}" srcOrd="3" destOrd="0" presId="urn:microsoft.com/office/officeart/2005/8/layout/hChevron3"/>
    <dgm:cxn modelId="{700DFCF8-3A37-2941-B579-7073001F0347}" type="presParOf" srcId="{D05A2328-B43A-3D4D-BC41-40993B3BB06D}" destId="{34B08BBE-5972-284C-AC1C-462F56CC6EEC}" srcOrd="4" destOrd="0" presId="urn:microsoft.com/office/officeart/2005/8/layout/hChevron3"/>
    <dgm:cxn modelId="{5DD65FCA-5939-EF47-A2A6-E4F11BBDA6D1}" type="presParOf" srcId="{D05A2328-B43A-3D4D-BC41-40993B3BB06D}" destId="{98061A78-8584-5348-AF92-B023F0288418}" srcOrd="5" destOrd="0" presId="urn:microsoft.com/office/officeart/2005/8/layout/hChevron3"/>
    <dgm:cxn modelId="{BA0BA965-6F04-E046-AFB4-398A26B71C80}" type="presParOf" srcId="{D05A2328-B43A-3D4D-BC41-40993B3BB06D}" destId="{C82205C2-F0C6-6E45-B3AC-2320F4D215C9}" srcOrd="6" destOrd="0" presId="urn:microsoft.com/office/officeart/2005/8/layout/hChevron3"/>
  </dgm:cxnLst>
  <dgm:bg/>
  <dgm:whole/>
  <dgm:extLst>
    <a:ext uri="http://schemas.microsoft.com/office/drawing/2008/diagram">
      <dsp:dataModelExt xmlns:dsp="http://schemas.microsoft.com/office/drawing/2008/diagram" relId="rId2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DA8F08-6AD4-49D4-8256-455A648D8CB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FAFB7D5-A707-49C3-8079-B73C41BD1ED5}">
      <dgm:prSet/>
      <dgm:spPr/>
      <dgm:t>
        <a:bodyPr/>
        <a:lstStyle/>
        <a:p>
          <a:r>
            <a:rPr lang="en-US" i="1"/>
            <a:t>"No person in the United States shall, on the basis of sex, be excluded from participation in, be denied the benefits of, or be subjected to discrimination under any education program or activity receiving federal financial assistance."</a:t>
          </a:r>
          <a:endParaRPr lang="en-US"/>
        </a:p>
      </dgm:t>
    </dgm:pt>
    <dgm:pt modelId="{35485800-39C2-4EA4-AE45-4E3C2A3AA7DE}" type="parTrans" cxnId="{ABE04AC9-3778-4D7A-9990-477DB89C9A31}">
      <dgm:prSet/>
      <dgm:spPr/>
      <dgm:t>
        <a:bodyPr/>
        <a:lstStyle/>
        <a:p>
          <a:endParaRPr lang="en-US"/>
        </a:p>
      </dgm:t>
    </dgm:pt>
    <dgm:pt modelId="{D6A590C4-0390-4073-A05E-887A96E1F8A3}" type="sibTrans" cxnId="{ABE04AC9-3778-4D7A-9990-477DB89C9A31}">
      <dgm:prSet/>
      <dgm:spPr/>
      <dgm:t>
        <a:bodyPr/>
        <a:lstStyle/>
        <a:p>
          <a:endParaRPr lang="en-US"/>
        </a:p>
      </dgm:t>
    </dgm:pt>
    <dgm:pt modelId="{B428B5DD-6AE5-45F7-91D1-F54635B128D7}">
      <dgm:prSet/>
      <dgm:spPr/>
      <dgm:t>
        <a:bodyPr/>
        <a:lstStyle/>
        <a:p>
          <a:r>
            <a:rPr lang="en-US"/>
            <a:t>All forms of unlawful sexual harassment occurring within CCRI’s educational programs or activities are prohibited</a:t>
          </a:r>
          <a:r>
            <a:rPr lang="en-US">
              <a:latin typeface="Calibri"/>
            </a:rPr>
            <a:t>.</a:t>
          </a:r>
          <a:endParaRPr lang="en-US"/>
        </a:p>
      </dgm:t>
    </dgm:pt>
    <dgm:pt modelId="{A4266CA3-FAD2-4BC3-B14A-4A48CC055551}" type="parTrans" cxnId="{BBFAB742-D9A8-4BBF-8F57-C1A8F8783E4C}">
      <dgm:prSet/>
      <dgm:spPr/>
      <dgm:t>
        <a:bodyPr/>
        <a:lstStyle/>
        <a:p>
          <a:endParaRPr lang="en-US"/>
        </a:p>
      </dgm:t>
    </dgm:pt>
    <dgm:pt modelId="{AFAB74EF-9BC1-4D43-B869-FB1193D245A4}" type="sibTrans" cxnId="{BBFAB742-D9A8-4BBF-8F57-C1A8F8783E4C}">
      <dgm:prSet/>
      <dgm:spPr/>
      <dgm:t>
        <a:bodyPr/>
        <a:lstStyle/>
        <a:p>
          <a:endParaRPr lang="en-US"/>
        </a:p>
      </dgm:t>
    </dgm:pt>
    <dgm:pt modelId="{7F66199C-DF66-4EB1-832F-A8433C0D126C}">
      <dgm:prSet/>
      <dgm:spPr/>
      <dgm:t>
        <a:bodyPr/>
        <a:lstStyle/>
        <a:p>
          <a:r>
            <a:rPr lang="en-US"/>
            <a:t>Sexual harassment, which includes acts of sexual violence, is a form of gender-based discrimination prohibited by Title IX. It creates a hostile environment that has no place on our campus.   It is something we take </a:t>
          </a:r>
          <a:r>
            <a:rPr lang="en-US" i="0"/>
            <a:t>very </a:t>
          </a:r>
          <a:r>
            <a:rPr lang="en-US"/>
            <a:t>seriously.</a:t>
          </a:r>
        </a:p>
      </dgm:t>
    </dgm:pt>
    <dgm:pt modelId="{74635D9C-4BB7-4594-9335-7BF3FACF5196}" type="parTrans" cxnId="{531AC9FC-499D-4D8F-AE0D-A12F1804371E}">
      <dgm:prSet/>
      <dgm:spPr/>
      <dgm:t>
        <a:bodyPr/>
        <a:lstStyle/>
        <a:p>
          <a:endParaRPr lang="en-US"/>
        </a:p>
      </dgm:t>
    </dgm:pt>
    <dgm:pt modelId="{C9E6EE7F-6814-491F-8587-2FFBDEB0691B}" type="sibTrans" cxnId="{531AC9FC-499D-4D8F-AE0D-A12F1804371E}">
      <dgm:prSet/>
      <dgm:spPr/>
      <dgm:t>
        <a:bodyPr/>
        <a:lstStyle/>
        <a:p>
          <a:endParaRPr lang="en-US"/>
        </a:p>
      </dgm:t>
    </dgm:pt>
    <dgm:pt modelId="{4F5F8532-F915-4056-83D2-60FB31E58D71}" type="pres">
      <dgm:prSet presAssocID="{5EDA8F08-6AD4-49D4-8256-455A648D8CB2}" presName="linear" presStyleCnt="0">
        <dgm:presLayoutVars>
          <dgm:animLvl val="lvl"/>
          <dgm:resizeHandles val="exact"/>
        </dgm:presLayoutVars>
      </dgm:prSet>
      <dgm:spPr/>
    </dgm:pt>
    <dgm:pt modelId="{4C581533-5BCC-482F-ADFF-71C07C20AD33}" type="pres">
      <dgm:prSet presAssocID="{CFAFB7D5-A707-49C3-8079-B73C41BD1ED5}" presName="parentText" presStyleLbl="node1" presStyleIdx="0" presStyleCnt="3" custLinFactNeighborX="-1756" custLinFactNeighborY="-28322">
        <dgm:presLayoutVars>
          <dgm:chMax val="0"/>
          <dgm:bulletEnabled val="1"/>
        </dgm:presLayoutVars>
      </dgm:prSet>
      <dgm:spPr/>
    </dgm:pt>
    <dgm:pt modelId="{CED44830-8F7A-4A6D-87B9-16FF9F348927}" type="pres">
      <dgm:prSet presAssocID="{D6A590C4-0390-4073-A05E-887A96E1F8A3}" presName="spacer" presStyleCnt="0"/>
      <dgm:spPr/>
    </dgm:pt>
    <dgm:pt modelId="{EC467924-C6D4-4E81-A0DA-867FDC198612}" type="pres">
      <dgm:prSet presAssocID="{B428B5DD-6AE5-45F7-91D1-F54635B128D7}" presName="parentText" presStyleLbl="node1" presStyleIdx="1" presStyleCnt="3">
        <dgm:presLayoutVars>
          <dgm:chMax val="0"/>
          <dgm:bulletEnabled val="1"/>
        </dgm:presLayoutVars>
      </dgm:prSet>
      <dgm:spPr/>
    </dgm:pt>
    <dgm:pt modelId="{9390C921-4038-4A69-86F6-217E6633E360}" type="pres">
      <dgm:prSet presAssocID="{AFAB74EF-9BC1-4D43-B869-FB1193D245A4}" presName="spacer" presStyleCnt="0"/>
      <dgm:spPr/>
    </dgm:pt>
    <dgm:pt modelId="{C31E06AD-7331-4BF5-8D1E-1BC754BA90E3}" type="pres">
      <dgm:prSet presAssocID="{7F66199C-DF66-4EB1-832F-A8433C0D126C}" presName="parentText" presStyleLbl="node1" presStyleIdx="2" presStyleCnt="3">
        <dgm:presLayoutVars>
          <dgm:chMax val="0"/>
          <dgm:bulletEnabled val="1"/>
        </dgm:presLayoutVars>
      </dgm:prSet>
      <dgm:spPr/>
    </dgm:pt>
  </dgm:ptLst>
  <dgm:cxnLst>
    <dgm:cxn modelId="{BBFAB742-D9A8-4BBF-8F57-C1A8F8783E4C}" srcId="{5EDA8F08-6AD4-49D4-8256-455A648D8CB2}" destId="{B428B5DD-6AE5-45F7-91D1-F54635B128D7}" srcOrd="1" destOrd="0" parTransId="{A4266CA3-FAD2-4BC3-B14A-4A48CC055551}" sibTransId="{AFAB74EF-9BC1-4D43-B869-FB1193D245A4}"/>
    <dgm:cxn modelId="{3924506A-A935-434C-98EE-43A8CDCA3BD3}" type="presOf" srcId="{B428B5DD-6AE5-45F7-91D1-F54635B128D7}" destId="{EC467924-C6D4-4E81-A0DA-867FDC198612}" srcOrd="0" destOrd="0" presId="urn:microsoft.com/office/officeart/2005/8/layout/vList2"/>
    <dgm:cxn modelId="{DE1BDA4B-1FFE-40FC-8A3C-B9D7734651EC}" type="presOf" srcId="{7F66199C-DF66-4EB1-832F-A8433C0D126C}" destId="{C31E06AD-7331-4BF5-8D1E-1BC754BA90E3}" srcOrd="0" destOrd="0" presId="urn:microsoft.com/office/officeart/2005/8/layout/vList2"/>
    <dgm:cxn modelId="{33484CC3-9C25-4EC2-944A-1427B4097E4C}" type="presOf" srcId="{5EDA8F08-6AD4-49D4-8256-455A648D8CB2}" destId="{4F5F8532-F915-4056-83D2-60FB31E58D71}" srcOrd="0" destOrd="0" presId="urn:microsoft.com/office/officeart/2005/8/layout/vList2"/>
    <dgm:cxn modelId="{ABE04AC9-3778-4D7A-9990-477DB89C9A31}" srcId="{5EDA8F08-6AD4-49D4-8256-455A648D8CB2}" destId="{CFAFB7D5-A707-49C3-8079-B73C41BD1ED5}" srcOrd="0" destOrd="0" parTransId="{35485800-39C2-4EA4-AE45-4E3C2A3AA7DE}" sibTransId="{D6A590C4-0390-4073-A05E-887A96E1F8A3}"/>
    <dgm:cxn modelId="{1D71AAF3-3653-4BD7-89BD-DF280751F085}" type="presOf" srcId="{CFAFB7D5-A707-49C3-8079-B73C41BD1ED5}" destId="{4C581533-5BCC-482F-ADFF-71C07C20AD33}" srcOrd="0" destOrd="0" presId="urn:microsoft.com/office/officeart/2005/8/layout/vList2"/>
    <dgm:cxn modelId="{531AC9FC-499D-4D8F-AE0D-A12F1804371E}" srcId="{5EDA8F08-6AD4-49D4-8256-455A648D8CB2}" destId="{7F66199C-DF66-4EB1-832F-A8433C0D126C}" srcOrd="2" destOrd="0" parTransId="{74635D9C-4BB7-4594-9335-7BF3FACF5196}" sibTransId="{C9E6EE7F-6814-491F-8587-2FFBDEB0691B}"/>
    <dgm:cxn modelId="{D5F0008A-9F7A-46C3-8BC7-A90FE1058708}" type="presParOf" srcId="{4F5F8532-F915-4056-83D2-60FB31E58D71}" destId="{4C581533-5BCC-482F-ADFF-71C07C20AD33}" srcOrd="0" destOrd="0" presId="urn:microsoft.com/office/officeart/2005/8/layout/vList2"/>
    <dgm:cxn modelId="{176AB16E-C8D4-4FC7-9292-F3ED628120D4}" type="presParOf" srcId="{4F5F8532-F915-4056-83D2-60FB31E58D71}" destId="{CED44830-8F7A-4A6D-87B9-16FF9F348927}" srcOrd="1" destOrd="0" presId="urn:microsoft.com/office/officeart/2005/8/layout/vList2"/>
    <dgm:cxn modelId="{9655AA65-EB5F-4AD1-B40D-0D353C3BF55C}" type="presParOf" srcId="{4F5F8532-F915-4056-83D2-60FB31E58D71}" destId="{EC467924-C6D4-4E81-A0DA-867FDC198612}" srcOrd="2" destOrd="0" presId="urn:microsoft.com/office/officeart/2005/8/layout/vList2"/>
    <dgm:cxn modelId="{69402956-071E-4526-B17C-C8A6640F99B3}" type="presParOf" srcId="{4F5F8532-F915-4056-83D2-60FB31E58D71}" destId="{9390C921-4038-4A69-86F6-217E6633E360}" srcOrd="3" destOrd="0" presId="urn:microsoft.com/office/officeart/2005/8/layout/vList2"/>
    <dgm:cxn modelId="{9BC4AF59-4B78-4F54-8D9C-69E33FDED0B6}" type="presParOf" srcId="{4F5F8532-F915-4056-83D2-60FB31E58D71}" destId="{C31E06AD-7331-4BF5-8D1E-1BC754BA90E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3702FC-809A-47D9-B35D-4444940BD308}"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3C9C1689-D5C4-4AE9-B935-1075A0085CC9}">
      <dgm:prSet/>
      <dgm:spPr/>
      <dgm:t>
        <a:bodyPr/>
        <a:lstStyle/>
        <a:p>
          <a:r>
            <a:rPr lang="en-US"/>
            <a:t>Sexual assault</a:t>
          </a:r>
        </a:p>
      </dgm:t>
    </dgm:pt>
    <dgm:pt modelId="{86275D3F-F508-4AF8-A16C-D0164D10B8B4}" type="parTrans" cxnId="{39560272-986B-4F67-94D6-9D19A790CBE7}">
      <dgm:prSet/>
      <dgm:spPr/>
      <dgm:t>
        <a:bodyPr/>
        <a:lstStyle/>
        <a:p>
          <a:endParaRPr lang="en-US"/>
        </a:p>
      </dgm:t>
    </dgm:pt>
    <dgm:pt modelId="{E3B57FFD-FB05-4082-A916-5E61D5BB38B9}" type="sibTrans" cxnId="{39560272-986B-4F67-94D6-9D19A790CBE7}">
      <dgm:prSet/>
      <dgm:spPr/>
      <dgm:t>
        <a:bodyPr/>
        <a:lstStyle/>
        <a:p>
          <a:endParaRPr lang="en-US"/>
        </a:p>
      </dgm:t>
    </dgm:pt>
    <dgm:pt modelId="{1C7BE10F-0FA0-4FEA-8F4D-3047E5F2C3B0}">
      <dgm:prSet/>
      <dgm:spPr/>
      <dgm:t>
        <a:bodyPr/>
        <a:lstStyle/>
        <a:p>
          <a:r>
            <a:rPr lang="en-US"/>
            <a:t>Sexual touching/actions without consent</a:t>
          </a:r>
        </a:p>
      </dgm:t>
    </dgm:pt>
    <dgm:pt modelId="{CA1D4A32-4682-41B2-92AD-109FEA5198DD}" type="parTrans" cxnId="{FEA4A1B9-4F0A-4C90-B3AD-0BDB82D6F17F}">
      <dgm:prSet/>
      <dgm:spPr/>
      <dgm:t>
        <a:bodyPr/>
        <a:lstStyle/>
        <a:p>
          <a:endParaRPr lang="en-US"/>
        </a:p>
      </dgm:t>
    </dgm:pt>
    <dgm:pt modelId="{9A1B4062-86F8-4EC1-8981-AC62BD641433}" type="sibTrans" cxnId="{FEA4A1B9-4F0A-4C90-B3AD-0BDB82D6F17F}">
      <dgm:prSet/>
      <dgm:spPr/>
      <dgm:t>
        <a:bodyPr/>
        <a:lstStyle/>
        <a:p>
          <a:endParaRPr lang="en-US"/>
        </a:p>
      </dgm:t>
    </dgm:pt>
    <dgm:pt modelId="{4660308E-94E5-4542-9706-7BD952D7F815}">
      <dgm:prSet/>
      <dgm:spPr/>
      <dgm:t>
        <a:bodyPr/>
        <a:lstStyle/>
        <a:p>
          <a:r>
            <a:rPr lang="en-US"/>
            <a:t>Domestic Violence &amp; Dating Violence</a:t>
          </a:r>
        </a:p>
      </dgm:t>
    </dgm:pt>
    <dgm:pt modelId="{2A3A9976-C078-4597-AB60-A51E8B95D413}" type="parTrans" cxnId="{AAB195AF-87FB-425A-908A-9CB6DD6AA49F}">
      <dgm:prSet/>
      <dgm:spPr/>
      <dgm:t>
        <a:bodyPr/>
        <a:lstStyle/>
        <a:p>
          <a:endParaRPr lang="en-US"/>
        </a:p>
      </dgm:t>
    </dgm:pt>
    <dgm:pt modelId="{97122D69-C2BB-4402-82DC-63D141AC56F6}" type="sibTrans" cxnId="{AAB195AF-87FB-425A-908A-9CB6DD6AA49F}">
      <dgm:prSet/>
      <dgm:spPr/>
      <dgm:t>
        <a:bodyPr/>
        <a:lstStyle/>
        <a:p>
          <a:endParaRPr lang="en-US"/>
        </a:p>
      </dgm:t>
    </dgm:pt>
    <dgm:pt modelId="{4D3A0754-31F1-477E-8741-4F0A19F5C5B5}">
      <dgm:prSet/>
      <dgm:spPr/>
      <dgm:t>
        <a:bodyPr/>
        <a:lstStyle/>
        <a:p>
          <a:r>
            <a:rPr lang="en-US"/>
            <a:t>Violence committed by someone in a romantic or intimate relationship with the victim</a:t>
          </a:r>
        </a:p>
      </dgm:t>
    </dgm:pt>
    <dgm:pt modelId="{1756B2EA-9DAE-484B-AEBC-A617D90BA598}" type="parTrans" cxnId="{AFA9BD7E-9AC5-4EFD-A71B-7F835CA1D29C}">
      <dgm:prSet/>
      <dgm:spPr/>
      <dgm:t>
        <a:bodyPr/>
        <a:lstStyle/>
        <a:p>
          <a:endParaRPr lang="en-US"/>
        </a:p>
      </dgm:t>
    </dgm:pt>
    <dgm:pt modelId="{DAAA82A1-16D2-4E27-A868-2E93DC08EE0E}" type="sibTrans" cxnId="{AFA9BD7E-9AC5-4EFD-A71B-7F835CA1D29C}">
      <dgm:prSet/>
      <dgm:spPr/>
      <dgm:t>
        <a:bodyPr/>
        <a:lstStyle/>
        <a:p>
          <a:endParaRPr lang="en-US"/>
        </a:p>
      </dgm:t>
    </dgm:pt>
    <dgm:pt modelId="{F4178945-F58A-476E-AB48-EAEC57E9778C}">
      <dgm:prSet/>
      <dgm:spPr/>
      <dgm:t>
        <a:bodyPr/>
        <a:lstStyle/>
        <a:p>
          <a:r>
            <a:rPr lang="en-US"/>
            <a:t>Stalking</a:t>
          </a:r>
        </a:p>
      </dgm:t>
    </dgm:pt>
    <dgm:pt modelId="{9944D5F3-8617-45DC-ACBE-C9292F797AFF}" type="parTrans" cxnId="{E3A58B31-3B48-4272-B210-D47DD3F88105}">
      <dgm:prSet/>
      <dgm:spPr/>
      <dgm:t>
        <a:bodyPr/>
        <a:lstStyle/>
        <a:p>
          <a:endParaRPr lang="en-US"/>
        </a:p>
      </dgm:t>
    </dgm:pt>
    <dgm:pt modelId="{51356229-C90D-4EA1-BC4D-75A6965AF26E}" type="sibTrans" cxnId="{E3A58B31-3B48-4272-B210-D47DD3F88105}">
      <dgm:prSet/>
      <dgm:spPr/>
      <dgm:t>
        <a:bodyPr/>
        <a:lstStyle/>
        <a:p>
          <a:endParaRPr lang="en-US"/>
        </a:p>
      </dgm:t>
    </dgm:pt>
    <dgm:pt modelId="{C0DD9A79-9255-4C06-A329-94C443002BE2}">
      <dgm:prSet/>
      <dgm:spPr/>
      <dgm:t>
        <a:bodyPr/>
        <a:lstStyle/>
        <a:p>
          <a:r>
            <a:rPr lang="en-US"/>
            <a:t>Course of conduct that causes a person fear of harm; acts that follow or monitor someone, including on social media, in a way that causes fear or emotional distress</a:t>
          </a:r>
        </a:p>
      </dgm:t>
    </dgm:pt>
    <dgm:pt modelId="{43522C1A-F9D0-4888-808D-DFD2293355BD}" type="parTrans" cxnId="{4CAAB8C3-DB43-408D-A16A-BA1986356C39}">
      <dgm:prSet/>
      <dgm:spPr/>
      <dgm:t>
        <a:bodyPr/>
        <a:lstStyle/>
        <a:p>
          <a:endParaRPr lang="en-US"/>
        </a:p>
      </dgm:t>
    </dgm:pt>
    <dgm:pt modelId="{139D5933-23F9-477D-A037-2895CE7D2FAB}" type="sibTrans" cxnId="{4CAAB8C3-DB43-408D-A16A-BA1986356C39}">
      <dgm:prSet/>
      <dgm:spPr/>
      <dgm:t>
        <a:bodyPr/>
        <a:lstStyle/>
        <a:p>
          <a:endParaRPr lang="en-US"/>
        </a:p>
      </dgm:t>
    </dgm:pt>
    <dgm:pt modelId="{7AAFB1BC-1546-4121-972F-2971D50BCE14}" type="pres">
      <dgm:prSet presAssocID="{B53702FC-809A-47D9-B35D-4444940BD308}" presName="Name0" presStyleCnt="0">
        <dgm:presLayoutVars>
          <dgm:dir/>
          <dgm:animLvl val="lvl"/>
          <dgm:resizeHandles val="exact"/>
        </dgm:presLayoutVars>
      </dgm:prSet>
      <dgm:spPr/>
    </dgm:pt>
    <dgm:pt modelId="{3D5CB7D3-92CB-48E5-836D-3F53AD943267}" type="pres">
      <dgm:prSet presAssocID="{3C9C1689-D5C4-4AE9-B935-1075A0085CC9}" presName="linNode" presStyleCnt="0"/>
      <dgm:spPr/>
    </dgm:pt>
    <dgm:pt modelId="{02F8D521-041E-4A9A-8DD1-6C872A54AE87}" type="pres">
      <dgm:prSet presAssocID="{3C9C1689-D5C4-4AE9-B935-1075A0085CC9}" presName="parentText" presStyleLbl="node1" presStyleIdx="0" presStyleCnt="3">
        <dgm:presLayoutVars>
          <dgm:chMax val="1"/>
          <dgm:bulletEnabled val="1"/>
        </dgm:presLayoutVars>
      </dgm:prSet>
      <dgm:spPr/>
    </dgm:pt>
    <dgm:pt modelId="{552418D1-F1F0-4E46-95EA-01EB7F54C2FA}" type="pres">
      <dgm:prSet presAssocID="{3C9C1689-D5C4-4AE9-B935-1075A0085CC9}" presName="descendantText" presStyleLbl="alignAccFollowNode1" presStyleIdx="0" presStyleCnt="3">
        <dgm:presLayoutVars>
          <dgm:bulletEnabled val="1"/>
        </dgm:presLayoutVars>
      </dgm:prSet>
      <dgm:spPr/>
    </dgm:pt>
    <dgm:pt modelId="{C7D01871-01BA-4783-A1FD-50A779DFE4FC}" type="pres">
      <dgm:prSet presAssocID="{E3B57FFD-FB05-4082-A916-5E61D5BB38B9}" presName="sp" presStyleCnt="0"/>
      <dgm:spPr/>
    </dgm:pt>
    <dgm:pt modelId="{BF785E10-26C7-42CD-AA7A-4515E4102042}" type="pres">
      <dgm:prSet presAssocID="{4660308E-94E5-4542-9706-7BD952D7F815}" presName="linNode" presStyleCnt="0"/>
      <dgm:spPr/>
    </dgm:pt>
    <dgm:pt modelId="{D2B6596E-3F92-40C6-AF3D-BCDAD7A85AB2}" type="pres">
      <dgm:prSet presAssocID="{4660308E-94E5-4542-9706-7BD952D7F815}" presName="parentText" presStyleLbl="node1" presStyleIdx="1" presStyleCnt="3">
        <dgm:presLayoutVars>
          <dgm:chMax val="1"/>
          <dgm:bulletEnabled val="1"/>
        </dgm:presLayoutVars>
      </dgm:prSet>
      <dgm:spPr/>
    </dgm:pt>
    <dgm:pt modelId="{3282F0AC-5C19-46B8-B874-8CAE20234321}" type="pres">
      <dgm:prSet presAssocID="{4660308E-94E5-4542-9706-7BD952D7F815}" presName="descendantText" presStyleLbl="alignAccFollowNode1" presStyleIdx="1" presStyleCnt="3">
        <dgm:presLayoutVars>
          <dgm:bulletEnabled val="1"/>
        </dgm:presLayoutVars>
      </dgm:prSet>
      <dgm:spPr/>
    </dgm:pt>
    <dgm:pt modelId="{86881C50-981B-4EB5-BCD4-0D42414364EA}" type="pres">
      <dgm:prSet presAssocID="{97122D69-C2BB-4402-82DC-63D141AC56F6}" presName="sp" presStyleCnt="0"/>
      <dgm:spPr/>
    </dgm:pt>
    <dgm:pt modelId="{28A19A9C-8652-4EE2-A16D-D628B8E67322}" type="pres">
      <dgm:prSet presAssocID="{F4178945-F58A-476E-AB48-EAEC57E9778C}" presName="linNode" presStyleCnt="0"/>
      <dgm:spPr/>
    </dgm:pt>
    <dgm:pt modelId="{A5A07E18-6A03-436A-A9A5-89EB1E4BAE10}" type="pres">
      <dgm:prSet presAssocID="{F4178945-F58A-476E-AB48-EAEC57E9778C}" presName="parentText" presStyleLbl="node1" presStyleIdx="2" presStyleCnt="3">
        <dgm:presLayoutVars>
          <dgm:chMax val="1"/>
          <dgm:bulletEnabled val="1"/>
        </dgm:presLayoutVars>
      </dgm:prSet>
      <dgm:spPr/>
    </dgm:pt>
    <dgm:pt modelId="{0DF750A7-7180-4553-84A5-EF811C0BED71}" type="pres">
      <dgm:prSet presAssocID="{F4178945-F58A-476E-AB48-EAEC57E9778C}" presName="descendantText" presStyleLbl="alignAccFollowNode1" presStyleIdx="2" presStyleCnt="3">
        <dgm:presLayoutVars>
          <dgm:bulletEnabled val="1"/>
        </dgm:presLayoutVars>
      </dgm:prSet>
      <dgm:spPr/>
    </dgm:pt>
  </dgm:ptLst>
  <dgm:cxnLst>
    <dgm:cxn modelId="{5F6E761A-6440-4896-9847-49D40EC2C933}" type="presOf" srcId="{4D3A0754-31F1-477E-8741-4F0A19F5C5B5}" destId="{3282F0AC-5C19-46B8-B874-8CAE20234321}" srcOrd="0" destOrd="0" presId="urn:microsoft.com/office/officeart/2005/8/layout/vList5"/>
    <dgm:cxn modelId="{E3A58B31-3B48-4272-B210-D47DD3F88105}" srcId="{B53702FC-809A-47D9-B35D-4444940BD308}" destId="{F4178945-F58A-476E-AB48-EAEC57E9778C}" srcOrd="2" destOrd="0" parTransId="{9944D5F3-8617-45DC-ACBE-C9292F797AFF}" sibTransId="{51356229-C90D-4EA1-BC4D-75A6965AF26E}"/>
    <dgm:cxn modelId="{CD0FC13F-7CD9-4AD0-9115-4FFF32A7F5E7}" type="presOf" srcId="{1C7BE10F-0FA0-4FEA-8F4D-3047E5F2C3B0}" destId="{552418D1-F1F0-4E46-95EA-01EB7F54C2FA}" srcOrd="0" destOrd="0" presId="urn:microsoft.com/office/officeart/2005/8/layout/vList5"/>
    <dgm:cxn modelId="{6362155D-82C1-4B18-B1AE-16F80F37A03D}" type="presOf" srcId="{B53702FC-809A-47D9-B35D-4444940BD308}" destId="{7AAFB1BC-1546-4121-972F-2971D50BCE14}" srcOrd="0" destOrd="0" presId="urn:microsoft.com/office/officeart/2005/8/layout/vList5"/>
    <dgm:cxn modelId="{54D16344-F1C0-40A7-8D5D-45BA870871B2}" type="presOf" srcId="{4660308E-94E5-4542-9706-7BD952D7F815}" destId="{D2B6596E-3F92-40C6-AF3D-BCDAD7A85AB2}" srcOrd="0" destOrd="0" presId="urn:microsoft.com/office/officeart/2005/8/layout/vList5"/>
    <dgm:cxn modelId="{DB0BBB6A-7A8D-4B3C-A333-CEF5EDA7D6BC}" type="presOf" srcId="{3C9C1689-D5C4-4AE9-B935-1075A0085CC9}" destId="{02F8D521-041E-4A9A-8DD1-6C872A54AE87}" srcOrd="0" destOrd="0" presId="urn:microsoft.com/office/officeart/2005/8/layout/vList5"/>
    <dgm:cxn modelId="{39560272-986B-4F67-94D6-9D19A790CBE7}" srcId="{B53702FC-809A-47D9-B35D-4444940BD308}" destId="{3C9C1689-D5C4-4AE9-B935-1075A0085CC9}" srcOrd="0" destOrd="0" parTransId="{86275D3F-F508-4AF8-A16C-D0164D10B8B4}" sibTransId="{E3B57FFD-FB05-4082-A916-5E61D5BB38B9}"/>
    <dgm:cxn modelId="{AFA9BD7E-9AC5-4EFD-A71B-7F835CA1D29C}" srcId="{4660308E-94E5-4542-9706-7BD952D7F815}" destId="{4D3A0754-31F1-477E-8741-4F0A19F5C5B5}" srcOrd="0" destOrd="0" parTransId="{1756B2EA-9DAE-484B-AEBC-A617D90BA598}" sibTransId="{DAAA82A1-16D2-4E27-A868-2E93DC08EE0E}"/>
    <dgm:cxn modelId="{BC47969A-9C22-46DE-B72D-6E52C42A055C}" type="presOf" srcId="{C0DD9A79-9255-4C06-A329-94C443002BE2}" destId="{0DF750A7-7180-4553-84A5-EF811C0BED71}" srcOrd="0" destOrd="0" presId="urn:microsoft.com/office/officeart/2005/8/layout/vList5"/>
    <dgm:cxn modelId="{AAB195AF-87FB-425A-908A-9CB6DD6AA49F}" srcId="{B53702FC-809A-47D9-B35D-4444940BD308}" destId="{4660308E-94E5-4542-9706-7BD952D7F815}" srcOrd="1" destOrd="0" parTransId="{2A3A9976-C078-4597-AB60-A51E8B95D413}" sibTransId="{97122D69-C2BB-4402-82DC-63D141AC56F6}"/>
    <dgm:cxn modelId="{FEA4A1B9-4F0A-4C90-B3AD-0BDB82D6F17F}" srcId="{3C9C1689-D5C4-4AE9-B935-1075A0085CC9}" destId="{1C7BE10F-0FA0-4FEA-8F4D-3047E5F2C3B0}" srcOrd="0" destOrd="0" parTransId="{CA1D4A32-4682-41B2-92AD-109FEA5198DD}" sibTransId="{9A1B4062-86F8-4EC1-8981-AC62BD641433}"/>
    <dgm:cxn modelId="{4CAAB8C3-DB43-408D-A16A-BA1986356C39}" srcId="{F4178945-F58A-476E-AB48-EAEC57E9778C}" destId="{C0DD9A79-9255-4C06-A329-94C443002BE2}" srcOrd="0" destOrd="0" parTransId="{43522C1A-F9D0-4888-808D-DFD2293355BD}" sibTransId="{139D5933-23F9-477D-A037-2895CE7D2FAB}"/>
    <dgm:cxn modelId="{A480E3F0-8743-4358-8A93-CD474C5DBBD2}" type="presOf" srcId="{F4178945-F58A-476E-AB48-EAEC57E9778C}" destId="{A5A07E18-6A03-436A-A9A5-89EB1E4BAE10}" srcOrd="0" destOrd="0" presId="urn:microsoft.com/office/officeart/2005/8/layout/vList5"/>
    <dgm:cxn modelId="{9B468AF1-9D03-4B5A-8E80-F81811E5AC9D}" type="presParOf" srcId="{7AAFB1BC-1546-4121-972F-2971D50BCE14}" destId="{3D5CB7D3-92CB-48E5-836D-3F53AD943267}" srcOrd="0" destOrd="0" presId="urn:microsoft.com/office/officeart/2005/8/layout/vList5"/>
    <dgm:cxn modelId="{5FD18CCA-6DC7-4E91-B7CA-980344341AB9}" type="presParOf" srcId="{3D5CB7D3-92CB-48E5-836D-3F53AD943267}" destId="{02F8D521-041E-4A9A-8DD1-6C872A54AE87}" srcOrd="0" destOrd="0" presId="urn:microsoft.com/office/officeart/2005/8/layout/vList5"/>
    <dgm:cxn modelId="{DC79CDAC-E530-47D8-AE02-0E14C66643D5}" type="presParOf" srcId="{3D5CB7D3-92CB-48E5-836D-3F53AD943267}" destId="{552418D1-F1F0-4E46-95EA-01EB7F54C2FA}" srcOrd="1" destOrd="0" presId="urn:microsoft.com/office/officeart/2005/8/layout/vList5"/>
    <dgm:cxn modelId="{BB56DF61-B899-4588-9154-ACBADDEA9F7F}" type="presParOf" srcId="{7AAFB1BC-1546-4121-972F-2971D50BCE14}" destId="{C7D01871-01BA-4783-A1FD-50A779DFE4FC}" srcOrd="1" destOrd="0" presId="urn:microsoft.com/office/officeart/2005/8/layout/vList5"/>
    <dgm:cxn modelId="{E4181A00-E54B-454F-B1F9-F84FEF84BC86}" type="presParOf" srcId="{7AAFB1BC-1546-4121-972F-2971D50BCE14}" destId="{BF785E10-26C7-42CD-AA7A-4515E4102042}" srcOrd="2" destOrd="0" presId="urn:microsoft.com/office/officeart/2005/8/layout/vList5"/>
    <dgm:cxn modelId="{39927D6F-F5AA-47DF-ACF9-3B782C6F07B9}" type="presParOf" srcId="{BF785E10-26C7-42CD-AA7A-4515E4102042}" destId="{D2B6596E-3F92-40C6-AF3D-BCDAD7A85AB2}" srcOrd="0" destOrd="0" presId="urn:microsoft.com/office/officeart/2005/8/layout/vList5"/>
    <dgm:cxn modelId="{901BFBFB-1C16-454B-8BA9-C9FA1C34D7EE}" type="presParOf" srcId="{BF785E10-26C7-42CD-AA7A-4515E4102042}" destId="{3282F0AC-5C19-46B8-B874-8CAE20234321}" srcOrd="1" destOrd="0" presId="urn:microsoft.com/office/officeart/2005/8/layout/vList5"/>
    <dgm:cxn modelId="{0F35E5DD-A8AF-4E7E-80CD-5D4920720FFC}" type="presParOf" srcId="{7AAFB1BC-1546-4121-972F-2971D50BCE14}" destId="{86881C50-981B-4EB5-BCD4-0D42414364EA}" srcOrd="3" destOrd="0" presId="urn:microsoft.com/office/officeart/2005/8/layout/vList5"/>
    <dgm:cxn modelId="{291577CA-E10F-42B8-8849-10C0EBF3EDE5}" type="presParOf" srcId="{7AAFB1BC-1546-4121-972F-2971D50BCE14}" destId="{28A19A9C-8652-4EE2-A16D-D628B8E67322}" srcOrd="4" destOrd="0" presId="urn:microsoft.com/office/officeart/2005/8/layout/vList5"/>
    <dgm:cxn modelId="{238E5DC6-BCBA-42C5-B179-6B3F05BC7911}" type="presParOf" srcId="{28A19A9C-8652-4EE2-A16D-D628B8E67322}" destId="{A5A07E18-6A03-436A-A9A5-89EB1E4BAE10}" srcOrd="0" destOrd="0" presId="urn:microsoft.com/office/officeart/2005/8/layout/vList5"/>
    <dgm:cxn modelId="{CD3FAD84-8790-43E9-95BD-AFFC956F320D}" type="presParOf" srcId="{28A19A9C-8652-4EE2-A16D-D628B8E67322}" destId="{0DF750A7-7180-4553-84A5-EF811C0BED7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CA7AE6-1B76-4996-9BF6-BC25D6F5BA2D}"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F04C7839-12BE-457A-B118-677C2890DE4A}">
      <dgm:prSet/>
      <dgm:spPr/>
      <dgm:t>
        <a:bodyPr/>
        <a:lstStyle/>
        <a:p>
          <a:r>
            <a:rPr lang="en-US"/>
            <a:t>Harassment</a:t>
          </a:r>
        </a:p>
      </dgm:t>
    </dgm:pt>
    <dgm:pt modelId="{A9154000-D4A1-4D5F-8D5D-AF18D8F67D23}" type="parTrans" cxnId="{8B7ED426-78D6-479F-BA11-0CEFF7788148}">
      <dgm:prSet/>
      <dgm:spPr/>
      <dgm:t>
        <a:bodyPr/>
        <a:lstStyle/>
        <a:p>
          <a:endParaRPr lang="en-US"/>
        </a:p>
      </dgm:t>
    </dgm:pt>
    <dgm:pt modelId="{8E83E61B-A33F-458C-8277-7039F6B26982}" type="sibTrans" cxnId="{8B7ED426-78D6-479F-BA11-0CEFF7788148}">
      <dgm:prSet/>
      <dgm:spPr/>
      <dgm:t>
        <a:bodyPr/>
        <a:lstStyle/>
        <a:p>
          <a:endParaRPr lang="en-US"/>
        </a:p>
      </dgm:t>
    </dgm:pt>
    <dgm:pt modelId="{36354EAB-A9FF-4560-98F5-0737619D6452}">
      <dgm:prSet/>
      <dgm:spPr/>
      <dgm:t>
        <a:bodyPr/>
        <a:lstStyle/>
        <a:p>
          <a:r>
            <a:rPr lang="en-US"/>
            <a:t>Verbal or physical conduct (including using technology) directed towards an individual because of their membership in a protected class that has the purpose or effect of interfering with their educational performance, or creating an intimidating, hostile or offensive academic environment</a:t>
          </a:r>
        </a:p>
      </dgm:t>
    </dgm:pt>
    <dgm:pt modelId="{D26AA345-36E9-43D6-B3DC-F756D5A1A7FB}" type="parTrans" cxnId="{7F42848A-F3AA-443B-9A6A-A01036CC0800}">
      <dgm:prSet/>
      <dgm:spPr/>
      <dgm:t>
        <a:bodyPr/>
        <a:lstStyle/>
        <a:p>
          <a:endParaRPr lang="en-US"/>
        </a:p>
      </dgm:t>
    </dgm:pt>
    <dgm:pt modelId="{905C1FE1-C8CC-4F61-9D4E-005D8151AB9A}" type="sibTrans" cxnId="{7F42848A-F3AA-443B-9A6A-A01036CC0800}">
      <dgm:prSet/>
      <dgm:spPr/>
      <dgm:t>
        <a:bodyPr/>
        <a:lstStyle/>
        <a:p>
          <a:endParaRPr lang="en-US"/>
        </a:p>
      </dgm:t>
    </dgm:pt>
    <dgm:pt modelId="{DB449E0E-E0BB-475E-BB4E-32F7F56E130C}">
      <dgm:prSet/>
      <dgm:spPr/>
      <dgm:t>
        <a:bodyPr/>
        <a:lstStyle/>
        <a:p>
          <a:r>
            <a:rPr lang="en-US"/>
            <a:t>Discrimination</a:t>
          </a:r>
        </a:p>
      </dgm:t>
    </dgm:pt>
    <dgm:pt modelId="{45B5633F-CFEC-4A06-AA75-35B1E55CC1DF}" type="parTrans" cxnId="{99ABB1C2-8D0C-489A-9005-BBDC004B32B2}">
      <dgm:prSet/>
      <dgm:spPr/>
      <dgm:t>
        <a:bodyPr/>
        <a:lstStyle/>
        <a:p>
          <a:endParaRPr lang="en-US"/>
        </a:p>
      </dgm:t>
    </dgm:pt>
    <dgm:pt modelId="{A3DEC62A-6EA7-47FE-A1ED-5FEDDB1B581A}" type="sibTrans" cxnId="{99ABB1C2-8D0C-489A-9005-BBDC004B32B2}">
      <dgm:prSet/>
      <dgm:spPr/>
      <dgm:t>
        <a:bodyPr/>
        <a:lstStyle/>
        <a:p>
          <a:endParaRPr lang="en-US"/>
        </a:p>
      </dgm:t>
    </dgm:pt>
    <dgm:pt modelId="{1BA08E80-0E79-4B5E-9B5F-4E367629CC07}">
      <dgm:prSet/>
      <dgm:spPr/>
      <dgm:t>
        <a:bodyPr/>
        <a:lstStyle/>
        <a:p>
          <a:r>
            <a:rPr lang="en-US"/>
            <a:t>Treating someone differently because of their membership in a protected class; there is a negative impact on their educational environment, individuals outside the protected class receive more favorable treatment, and there is no legitimate reason for the action</a:t>
          </a:r>
        </a:p>
      </dgm:t>
    </dgm:pt>
    <dgm:pt modelId="{7BEBCD49-3462-4CCF-8D6B-9551E4374885}" type="parTrans" cxnId="{5AA6E1C6-B9BD-4427-8A75-E8DE8ECAA8DF}">
      <dgm:prSet/>
      <dgm:spPr/>
      <dgm:t>
        <a:bodyPr/>
        <a:lstStyle/>
        <a:p>
          <a:endParaRPr lang="en-US"/>
        </a:p>
      </dgm:t>
    </dgm:pt>
    <dgm:pt modelId="{440596EE-E8DD-47AB-9959-1C7162EE833F}" type="sibTrans" cxnId="{5AA6E1C6-B9BD-4427-8A75-E8DE8ECAA8DF}">
      <dgm:prSet/>
      <dgm:spPr/>
      <dgm:t>
        <a:bodyPr/>
        <a:lstStyle/>
        <a:p>
          <a:endParaRPr lang="en-US"/>
        </a:p>
      </dgm:t>
    </dgm:pt>
    <dgm:pt modelId="{201EEE42-E922-43FE-A652-5693612CC4F7}" type="pres">
      <dgm:prSet presAssocID="{26CA7AE6-1B76-4996-9BF6-BC25D6F5BA2D}" presName="Name0" presStyleCnt="0">
        <dgm:presLayoutVars>
          <dgm:dir/>
          <dgm:animLvl val="lvl"/>
          <dgm:resizeHandles val="exact"/>
        </dgm:presLayoutVars>
      </dgm:prSet>
      <dgm:spPr/>
    </dgm:pt>
    <dgm:pt modelId="{0CC74FA5-0C47-430A-B141-B5003EE9CA4F}" type="pres">
      <dgm:prSet presAssocID="{F04C7839-12BE-457A-B118-677C2890DE4A}" presName="linNode" presStyleCnt="0"/>
      <dgm:spPr/>
    </dgm:pt>
    <dgm:pt modelId="{7E93E766-7A43-4E4B-9E88-A6299911904C}" type="pres">
      <dgm:prSet presAssocID="{F04C7839-12BE-457A-B118-677C2890DE4A}" presName="parentText" presStyleLbl="node1" presStyleIdx="0" presStyleCnt="2">
        <dgm:presLayoutVars>
          <dgm:chMax val="1"/>
          <dgm:bulletEnabled val="1"/>
        </dgm:presLayoutVars>
      </dgm:prSet>
      <dgm:spPr/>
    </dgm:pt>
    <dgm:pt modelId="{9D69F135-EE20-4769-9013-C86C756628A8}" type="pres">
      <dgm:prSet presAssocID="{F04C7839-12BE-457A-B118-677C2890DE4A}" presName="descendantText" presStyleLbl="alignAccFollowNode1" presStyleIdx="0" presStyleCnt="2">
        <dgm:presLayoutVars>
          <dgm:bulletEnabled val="1"/>
        </dgm:presLayoutVars>
      </dgm:prSet>
      <dgm:spPr/>
    </dgm:pt>
    <dgm:pt modelId="{053CC7C5-4C0C-4BFD-8F72-0D2F4708684F}" type="pres">
      <dgm:prSet presAssocID="{8E83E61B-A33F-458C-8277-7039F6B26982}" presName="sp" presStyleCnt="0"/>
      <dgm:spPr/>
    </dgm:pt>
    <dgm:pt modelId="{3B89891F-5DA7-4930-B098-6FB1FC0D0096}" type="pres">
      <dgm:prSet presAssocID="{DB449E0E-E0BB-475E-BB4E-32F7F56E130C}" presName="linNode" presStyleCnt="0"/>
      <dgm:spPr/>
    </dgm:pt>
    <dgm:pt modelId="{0D8E5B96-F337-4BAD-A0D2-D1D246E761E8}" type="pres">
      <dgm:prSet presAssocID="{DB449E0E-E0BB-475E-BB4E-32F7F56E130C}" presName="parentText" presStyleLbl="node1" presStyleIdx="1" presStyleCnt="2">
        <dgm:presLayoutVars>
          <dgm:chMax val="1"/>
          <dgm:bulletEnabled val="1"/>
        </dgm:presLayoutVars>
      </dgm:prSet>
      <dgm:spPr/>
    </dgm:pt>
    <dgm:pt modelId="{DCF5B0C4-10E5-4827-8187-3B7B19069BE1}" type="pres">
      <dgm:prSet presAssocID="{DB449E0E-E0BB-475E-BB4E-32F7F56E130C}" presName="descendantText" presStyleLbl="alignAccFollowNode1" presStyleIdx="1" presStyleCnt="2">
        <dgm:presLayoutVars>
          <dgm:bulletEnabled val="1"/>
        </dgm:presLayoutVars>
      </dgm:prSet>
      <dgm:spPr/>
    </dgm:pt>
  </dgm:ptLst>
  <dgm:cxnLst>
    <dgm:cxn modelId="{8656AD12-1AEC-4E14-B920-D748567868B2}" type="presOf" srcId="{1BA08E80-0E79-4B5E-9B5F-4E367629CC07}" destId="{DCF5B0C4-10E5-4827-8187-3B7B19069BE1}" srcOrd="0" destOrd="0" presId="urn:microsoft.com/office/officeart/2005/8/layout/vList5"/>
    <dgm:cxn modelId="{8B7ED426-78D6-479F-BA11-0CEFF7788148}" srcId="{26CA7AE6-1B76-4996-9BF6-BC25D6F5BA2D}" destId="{F04C7839-12BE-457A-B118-677C2890DE4A}" srcOrd="0" destOrd="0" parTransId="{A9154000-D4A1-4D5F-8D5D-AF18D8F67D23}" sibTransId="{8E83E61B-A33F-458C-8277-7039F6B26982}"/>
    <dgm:cxn modelId="{AA02DE2E-F843-4467-B23A-6F9BB6C86E49}" type="presOf" srcId="{DB449E0E-E0BB-475E-BB4E-32F7F56E130C}" destId="{0D8E5B96-F337-4BAD-A0D2-D1D246E761E8}" srcOrd="0" destOrd="0" presId="urn:microsoft.com/office/officeart/2005/8/layout/vList5"/>
    <dgm:cxn modelId="{7F42848A-F3AA-443B-9A6A-A01036CC0800}" srcId="{F04C7839-12BE-457A-B118-677C2890DE4A}" destId="{36354EAB-A9FF-4560-98F5-0737619D6452}" srcOrd="0" destOrd="0" parTransId="{D26AA345-36E9-43D6-B3DC-F756D5A1A7FB}" sibTransId="{905C1FE1-C8CC-4F61-9D4E-005D8151AB9A}"/>
    <dgm:cxn modelId="{DEE75390-BB00-45C0-8476-856FF6A782AC}" type="presOf" srcId="{36354EAB-A9FF-4560-98F5-0737619D6452}" destId="{9D69F135-EE20-4769-9013-C86C756628A8}" srcOrd="0" destOrd="0" presId="urn:microsoft.com/office/officeart/2005/8/layout/vList5"/>
    <dgm:cxn modelId="{99ABB1C2-8D0C-489A-9005-BBDC004B32B2}" srcId="{26CA7AE6-1B76-4996-9BF6-BC25D6F5BA2D}" destId="{DB449E0E-E0BB-475E-BB4E-32F7F56E130C}" srcOrd="1" destOrd="0" parTransId="{45B5633F-CFEC-4A06-AA75-35B1E55CC1DF}" sibTransId="{A3DEC62A-6EA7-47FE-A1ED-5FEDDB1B581A}"/>
    <dgm:cxn modelId="{5AA6E1C6-B9BD-4427-8A75-E8DE8ECAA8DF}" srcId="{DB449E0E-E0BB-475E-BB4E-32F7F56E130C}" destId="{1BA08E80-0E79-4B5E-9B5F-4E367629CC07}" srcOrd="0" destOrd="0" parTransId="{7BEBCD49-3462-4CCF-8D6B-9551E4374885}" sibTransId="{440596EE-E8DD-47AB-9959-1C7162EE833F}"/>
    <dgm:cxn modelId="{CC94E3D6-CB56-47D7-B45D-541F35DF1A2A}" type="presOf" srcId="{26CA7AE6-1B76-4996-9BF6-BC25D6F5BA2D}" destId="{201EEE42-E922-43FE-A652-5693612CC4F7}" srcOrd="0" destOrd="0" presId="urn:microsoft.com/office/officeart/2005/8/layout/vList5"/>
    <dgm:cxn modelId="{DAC6AFFB-0843-405B-BEE5-30058BF5EC33}" type="presOf" srcId="{F04C7839-12BE-457A-B118-677C2890DE4A}" destId="{7E93E766-7A43-4E4B-9E88-A6299911904C}" srcOrd="0" destOrd="0" presId="urn:microsoft.com/office/officeart/2005/8/layout/vList5"/>
    <dgm:cxn modelId="{FD84E1BD-FBE1-4C64-B73C-9C48241E942D}" type="presParOf" srcId="{201EEE42-E922-43FE-A652-5693612CC4F7}" destId="{0CC74FA5-0C47-430A-B141-B5003EE9CA4F}" srcOrd="0" destOrd="0" presId="urn:microsoft.com/office/officeart/2005/8/layout/vList5"/>
    <dgm:cxn modelId="{D5CB9E81-96F8-49B5-8B13-804D38C5D02B}" type="presParOf" srcId="{0CC74FA5-0C47-430A-B141-B5003EE9CA4F}" destId="{7E93E766-7A43-4E4B-9E88-A6299911904C}" srcOrd="0" destOrd="0" presId="urn:microsoft.com/office/officeart/2005/8/layout/vList5"/>
    <dgm:cxn modelId="{F980F4D3-7681-43AA-957D-75EE1CBD4276}" type="presParOf" srcId="{0CC74FA5-0C47-430A-B141-B5003EE9CA4F}" destId="{9D69F135-EE20-4769-9013-C86C756628A8}" srcOrd="1" destOrd="0" presId="urn:microsoft.com/office/officeart/2005/8/layout/vList5"/>
    <dgm:cxn modelId="{F941F3C2-1195-49A6-AF55-4EDCB7D28A7A}" type="presParOf" srcId="{201EEE42-E922-43FE-A652-5693612CC4F7}" destId="{053CC7C5-4C0C-4BFD-8F72-0D2F4708684F}" srcOrd="1" destOrd="0" presId="urn:microsoft.com/office/officeart/2005/8/layout/vList5"/>
    <dgm:cxn modelId="{D7330F69-26EC-4564-ADE1-FD16E497E094}" type="presParOf" srcId="{201EEE42-E922-43FE-A652-5693612CC4F7}" destId="{3B89891F-5DA7-4930-B098-6FB1FC0D0096}" srcOrd="2" destOrd="0" presId="urn:microsoft.com/office/officeart/2005/8/layout/vList5"/>
    <dgm:cxn modelId="{752375EB-FFE2-4421-9F29-D9F8C22C5A96}" type="presParOf" srcId="{3B89891F-5DA7-4930-B098-6FB1FC0D0096}" destId="{0D8E5B96-F337-4BAD-A0D2-D1D246E761E8}" srcOrd="0" destOrd="0" presId="urn:microsoft.com/office/officeart/2005/8/layout/vList5"/>
    <dgm:cxn modelId="{21E1CB8F-3F82-481B-AE63-3C67DD25F18F}" type="presParOf" srcId="{3B89891F-5DA7-4930-B098-6FB1FC0D0096}" destId="{DCF5B0C4-10E5-4827-8187-3B7B19069BE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C4B8732-4C4A-4F9B-BD63-76EB091A1BB2}"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en-US"/>
        </a:p>
      </dgm:t>
    </dgm:pt>
    <dgm:pt modelId="{62DE4CDA-722F-4CFD-BAA4-6329C050A393}">
      <dgm:prSet/>
      <dgm:spPr/>
      <dgm:t>
        <a:bodyPr/>
        <a:lstStyle/>
        <a:p>
          <a:r>
            <a:rPr lang="en-US"/>
            <a:t>Campus Police</a:t>
          </a:r>
        </a:p>
      </dgm:t>
    </dgm:pt>
    <dgm:pt modelId="{576F2EE8-63B9-46CA-B28E-DD906411F0AB}" type="parTrans" cxnId="{7A629034-E0AD-4D17-9F46-75AE637323F2}">
      <dgm:prSet/>
      <dgm:spPr/>
      <dgm:t>
        <a:bodyPr/>
        <a:lstStyle/>
        <a:p>
          <a:endParaRPr lang="en-US"/>
        </a:p>
      </dgm:t>
    </dgm:pt>
    <dgm:pt modelId="{7C563DA2-56B1-4A61-AB86-DA458D32D1CB}" type="sibTrans" cxnId="{7A629034-E0AD-4D17-9F46-75AE637323F2}">
      <dgm:prSet/>
      <dgm:spPr/>
      <dgm:t>
        <a:bodyPr/>
        <a:lstStyle/>
        <a:p>
          <a:endParaRPr lang="en-US"/>
        </a:p>
      </dgm:t>
    </dgm:pt>
    <dgm:pt modelId="{15D74353-93F5-41DC-A759-01AE8CD9A80A}">
      <dgm:prSet/>
      <dgm:spPr/>
      <dgm:t>
        <a:bodyPr/>
        <a:lstStyle/>
        <a:p>
          <a:r>
            <a:rPr lang="en-US"/>
            <a:t>Non-emergencies: 401-825-2109; emergencies: 401-825-2000</a:t>
          </a:r>
        </a:p>
      </dgm:t>
    </dgm:pt>
    <dgm:pt modelId="{D0573E6E-6606-47D0-BC45-BABC75FB1576}" type="parTrans" cxnId="{3A708930-764F-47B3-98DE-457629F646B4}">
      <dgm:prSet/>
      <dgm:spPr/>
      <dgm:t>
        <a:bodyPr/>
        <a:lstStyle/>
        <a:p>
          <a:endParaRPr lang="en-US"/>
        </a:p>
      </dgm:t>
    </dgm:pt>
    <dgm:pt modelId="{D028172E-A718-4A0B-A467-AF76AE091FAF}" type="sibTrans" cxnId="{3A708930-764F-47B3-98DE-457629F646B4}">
      <dgm:prSet/>
      <dgm:spPr/>
      <dgm:t>
        <a:bodyPr/>
        <a:lstStyle/>
        <a:p>
          <a:endParaRPr lang="en-US"/>
        </a:p>
      </dgm:t>
    </dgm:pt>
    <dgm:pt modelId="{DD8C9B11-31B2-4C26-9CA6-EBBDF5A72ED3}">
      <dgm:prSet/>
      <dgm:spPr/>
      <dgm:t>
        <a:bodyPr/>
        <a:lstStyle/>
        <a:p>
          <a:r>
            <a:rPr lang="en-US"/>
            <a:t>Can report a crime or make a confidential report</a:t>
          </a:r>
        </a:p>
      </dgm:t>
    </dgm:pt>
    <dgm:pt modelId="{5FB69D25-9DEE-4984-94C6-3E19D1719E64}" type="parTrans" cxnId="{734867DB-6A16-47C9-BBF2-B12423222129}">
      <dgm:prSet/>
      <dgm:spPr/>
      <dgm:t>
        <a:bodyPr/>
        <a:lstStyle/>
        <a:p>
          <a:endParaRPr lang="en-US"/>
        </a:p>
      </dgm:t>
    </dgm:pt>
    <dgm:pt modelId="{87BA8AC3-178F-47B4-BBA4-FD70F2216AB3}" type="sibTrans" cxnId="{734867DB-6A16-47C9-BBF2-B12423222129}">
      <dgm:prSet/>
      <dgm:spPr/>
      <dgm:t>
        <a:bodyPr/>
        <a:lstStyle/>
        <a:p>
          <a:endParaRPr lang="en-US"/>
        </a:p>
      </dgm:t>
    </dgm:pt>
    <dgm:pt modelId="{CB12B389-A10C-4D6D-8C91-839B9FE7DD82}">
      <dgm:prSet/>
      <dgm:spPr/>
      <dgm:t>
        <a:bodyPr/>
        <a:lstStyle/>
        <a:p>
          <a:r>
            <a:rPr lang="en-US"/>
            <a:t>Title IX Coordinator</a:t>
          </a:r>
        </a:p>
      </dgm:t>
    </dgm:pt>
    <dgm:pt modelId="{44AFB317-D5A5-40E8-A478-D320823FB1E0}" type="parTrans" cxnId="{76969E1B-7199-4996-960D-2AA8FFE2D3D7}">
      <dgm:prSet/>
      <dgm:spPr/>
      <dgm:t>
        <a:bodyPr/>
        <a:lstStyle/>
        <a:p>
          <a:endParaRPr lang="en-US"/>
        </a:p>
      </dgm:t>
    </dgm:pt>
    <dgm:pt modelId="{70FDCC93-0EBB-492D-A05C-9F3A04DAAF85}" type="sibTrans" cxnId="{76969E1B-7199-4996-960D-2AA8FFE2D3D7}">
      <dgm:prSet/>
      <dgm:spPr/>
      <dgm:t>
        <a:bodyPr/>
        <a:lstStyle/>
        <a:p>
          <a:endParaRPr lang="en-US"/>
        </a:p>
      </dgm:t>
    </dgm:pt>
    <dgm:pt modelId="{80195EDC-AC9D-4CB5-84FE-CD420DBAABF7}">
      <dgm:prSet/>
      <dgm:spPr/>
      <dgm:t>
        <a:bodyPr/>
        <a:lstStyle/>
        <a:p>
          <a:r>
            <a:rPr lang="en-US"/>
            <a:t>Kara DiPaola</a:t>
          </a:r>
        </a:p>
      </dgm:t>
    </dgm:pt>
    <dgm:pt modelId="{6B175EDD-A0F3-4E24-A24A-302AC46CE097}" type="parTrans" cxnId="{FCC4B268-63C5-4B12-B21A-C430FACA2679}">
      <dgm:prSet/>
      <dgm:spPr/>
      <dgm:t>
        <a:bodyPr/>
        <a:lstStyle/>
        <a:p>
          <a:endParaRPr lang="en-US"/>
        </a:p>
      </dgm:t>
    </dgm:pt>
    <dgm:pt modelId="{147AE54F-C5AF-439D-B0FB-8FB7B6D5B3F1}" type="sibTrans" cxnId="{FCC4B268-63C5-4B12-B21A-C430FACA2679}">
      <dgm:prSet/>
      <dgm:spPr/>
      <dgm:t>
        <a:bodyPr/>
        <a:lstStyle/>
        <a:p>
          <a:endParaRPr lang="en-US"/>
        </a:p>
      </dgm:t>
    </dgm:pt>
    <dgm:pt modelId="{F3704DD7-C57F-455D-931C-E23C8CA75DE5}">
      <dgm:prSet/>
      <dgm:spPr/>
      <dgm:t>
        <a:bodyPr/>
        <a:lstStyle/>
        <a:p>
          <a:r>
            <a:rPr lang="en-US">
              <a:latin typeface="Calibri"/>
            </a:rPr>
            <a:t>Knight</a:t>
          </a:r>
          <a:r>
            <a:rPr lang="en-US"/>
            <a:t> Campus in Warwick, room 3118</a:t>
          </a:r>
        </a:p>
      </dgm:t>
    </dgm:pt>
    <dgm:pt modelId="{27531BBF-92C3-4298-B2CF-2822086D1798}" type="parTrans" cxnId="{172BB5B3-FC80-4A8F-9792-49C00D55F7C3}">
      <dgm:prSet/>
      <dgm:spPr/>
      <dgm:t>
        <a:bodyPr/>
        <a:lstStyle/>
        <a:p>
          <a:endParaRPr lang="en-US"/>
        </a:p>
      </dgm:t>
    </dgm:pt>
    <dgm:pt modelId="{2C90AD13-3BAD-40BB-9665-F9BC938C57D1}" type="sibTrans" cxnId="{172BB5B3-FC80-4A8F-9792-49C00D55F7C3}">
      <dgm:prSet/>
      <dgm:spPr/>
      <dgm:t>
        <a:bodyPr/>
        <a:lstStyle/>
        <a:p>
          <a:endParaRPr lang="en-US"/>
        </a:p>
      </dgm:t>
    </dgm:pt>
    <dgm:pt modelId="{EE5D1479-80A4-4FB0-ADAE-4C5DA286D51B}">
      <dgm:prSet/>
      <dgm:spPr/>
      <dgm:t>
        <a:bodyPr/>
        <a:lstStyle/>
        <a:p>
          <a:r>
            <a:rPr lang="en-US"/>
            <a:t>401-825-1126, 401-895-1095</a:t>
          </a:r>
        </a:p>
      </dgm:t>
    </dgm:pt>
    <dgm:pt modelId="{5C2303DC-EDCF-4FBE-AC59-2608F5D9E360}" type="parTrans" cxnId="{BF56522B-475F-42D4-BE2B-048EA48F86F2}">
      <dgm:prSet/>
      <dgm:spPr/>
      <dgm:t>
        <a:bodyPr/>
        <a:lstStyle/>
        <a:p>
          <a:endParaRPr lang="en-US"/>
        </a:p>
      </dgm:t>
    </dgm:pt>
    <dgm:pt modelId="{2A758D04-EBD4-4213-A249-49C3512A7260}" type="sibTrans" cxnId="{BF56522B-475F-42D4-BE2B-048EA48F86F2}">
      <dgm:prSet/>
      <dgm:spPr/>
      <dgm:t>
        <a:bodyPr/>
        <a:lstStyle/>
        <a:p>
          <a:endParaRPr lang="en-US"/>
        </a:p>
      </dgm:t>
    </dgm:pt>
    <dgm:pt modelId="{C50C1F46-ECD0-48A5-B650-2E578BC88A9F}">
      <dgm:prSet/>
      <dgm:spPr/>
      <dgm:t>
        <a:bodyPr/>
        <a:lstStyle/>
        <a:p>
          <a:r>
            <a:rPr lang="en-US"/>
            <a:t>Investigation, non-criminal discipline</a:t>
          </a:r>
        </a:p>
      </dgm:t>
    </dgm:pt>
    <dgm:pt modelId="{F0EFBBF6-1EFA-4505-912B-8FFA97572C57}" type="parTrans" cxnId="{2D86AE9B-50D0-4AD1-9D95-AFA1E629BE8E}">
      <dgm:prSet/>
      <dgm:spPr/>
      <dgm:t>
        <a:bodyPr/>
        <a:lstStyle/>
        <a:p>
          <a:endParaRPr lang="en-US"/>
        </a:p>
      </dgm:t>
    </dgm:pt>
    <dgm:pt modelId="{14F6E080-6741-41FF-94D6-FE2BA2FD9743}" type="sibTrans" cxnId="{2D86AE9B-50D0-4AD1-9D95-AFA1E629BE8E}">
      <dgm:prSet/>
      <dgm:spPr/>
      <dgm:t>
        <a:bodyPr/>
        <a:lstStyle/>
        <a:p>
          <a:endParaRPr lang="en-US"/>
        </a:p>
      </dgm:t>
    </dgm:pt>
    <dgm:pt modelId="{F2CCCD6D-05B7-455B-9020-EB79684BCB6C}">
      <dgm:prSet/>
      <dgm:spPr/>
      <dgm:t>
        <a:bodyPr/>
        <a:lstStyle/>
        <a:p>
          <a:r>
            <a:rPr lang="en-US"/>
            <a:t>Faculty/Staff</a:t>
          </a:r>
        </a:p>
      </dgm:t>
    </dgm:pt>
    <dgm:pt modelId="{C90F9C3A-881F-4F86-8EF9-39B71319D9CA}" type="parTrans" cxnId="{C18E7596-8FD9-4DE3-9A03-D8032F535DFC}">
      <dgm:prSet/>
      <dgm:spPr/>
      <dgm:t>
        <a:bodyPr/>
        <a:lstStyle/>
        <a:p>
          <a:endParaRPr lang="en-US"/>
        </a:p>
      </dgm:t>
    </dgm:pt>
    <dgm:pt modelId="{025F70EE-06FE-4D2F-9B6A-761350C7ACAF}" type="sibTrans" cxnId="{C18E7596-8FD9-4DE3-9A03-D8032F535DFC}">
      <dgm:prSet/>
      <dgm:spPr/>
      <dgm:t>
        <a:bodyPr/>
        <a:lstStyle/>
        <a:p>
          <a:endParaRPr lang="en-US"/>
        </a:p>
      </dgm:t>
    </dgm:pt>
    <dgm:pt modelId="{5B230697-F462-4563-99FF-03A89283CA5B}">
      <dgm:prSet/>
      <dgm:spPr/>
      <dgm:t>
        <a:bodyPr/>
        <a:lstStyle/>
        <a:p>
          <a:r>
            <a:rPr lang="en-US"/>
            <a:t>Must report to the Title IX Coordinator and/or Campus Police</a:t>
          </a:r>
        </a:p>
      </dgm:t>
    </dgm:pt>
    <dgm:pt modelId="{313AD0F9-CFA7-4B80-8129-6D6712980F56}" type="parTrans" cxnId="{A440626E-8C26-43E5-8764-E8369BFB8C24}">
      <dgm:prSet/>
      <dgm:spPr/>
      <dgm:t>
        <a:bodyPr/>
        <a:lstStyle/>
        <a:p>
          <a:endParaRPr lang="en-US"/>
        </a:p>
      </dgm:t>
    </dgm:pt>
    <dgm:pt modelId="{309C49CB-2E6C-4276-8931-F6ADD343D7BB}" type="sibTrans" cxnId="{A440626E-8C26-43E5-8764-E8369BFB8C24}">
      <dgm:prSet/>
      <dgm:spPr/>
      <dgm:t>
        <a:bodyPr/>
        <a:lstStyle/>
        <a:p>
          <a:endParaRPr lang="en-US"/>
        </a:p>
      </dgm:t>
    </dgm:pt>
    <dgm:pt modelId="{05508997-8DEC-42CA-B239-B0610C7B4EF0}">
      <dgm:prSet/>
      <dgm:spPr/>
      <dgm:t>
        <a:bodyPr/>
        <a:lstStyle/>
        <a:p>
          <a:r>
            <a:rPr lang="en-US"/>
            <a:t>Provide reporter my information</a:t>
          </a:r>
        </a:p>
      </dgm:t>
    </dgm:pt>
    <dgm:pt modelId="{FC450473-8A9C-4DBA-A4B6-0E3088A2344A}" type="parTrans" cxnId="{6CCA70D0-6148-4553-AB14-E3085D3CD74A}">
      <dgm:prSet/>
      <dgm:spPr/>
      <dgm:t>
        <a:bodyPr/>
        <a:lstStyle/>
        <a:p>
          <a:endParaRPr lang="en-US"/>
        </a:p>
      </dgm:t>
    </dgm:pt>
    <dgm:pt modelId="{51C3D78F-DDAA-40E8-8CB6-20FAF3FAD4AD}" type="sibTrans" cxnId="{6CCA70D0-6148-4553-AB14-E3085D3CD74A}">
      <dgm:prSet/>
      <dgm:spPr/>
      <dgm:t>
        <a:bodyPr/>
        <a:lstStyle/>
        <a:p>
          <a:endParaRPr lang="en-US"/>
        </a:p>
      </dgm:t>
    </dgm:pt>
    <dgm:pt modelId="{FD7DA2A2-565C-4BA5-BFF8-FF9D0EBDE780}" type="pres">
      <dgm:prSet presAssocID="{5C4B8732-4C4A-4F9B-BD63-76EB091A1BB2}" presName="Name0" presStyleCnt="0">
        <dgm:presLayoutVars>
          <dgm:dir/>
          <dgm:animLvl val="lvl"/>
          <dgm:resizeHandles val="exact"/>
        </dgm:presLayoutVars>
      </dgm:prSet>
      <dgm:spPr/>
    </dgm:pt>
    <dgm:pt modelId="{867CEE5E-3286-4CB2-AC4E-7E6FD78CB8C3}" type="pres">
      <dgm:prSet presAssocID="{62DE4CDA-722F-4CFD-BAA4-6329C050A393}" presName="linNode" presStyleCnt="0"/>
      <dgm:spPr/>
    </dgm:pt>
    <dgm:pt modelId="{DDB94AFF-D5F7-4430-A55C-1973285CDF11}" type="pres">
      <dgm:prSet presAssocID="{62DE4CDA-722F-4CFD-BAA4-6329C050A393}" presName="parentText" presStyleLbl="node1" presStyleIdx="0" presStyleCnt="3">
        <dgm:presLayoutVars>
          <dgm:chMax val="1"/>
          <dgm:bulletEnabled val="1"/>
        </dgm:presLayoutVars>
      </dgm:prSet>
      <dgm:spPr/>
    </dgm:pt>
    <dgm:pt modelId="{198B52E8-06E8-430F-AA0B-ED1667A1A942}" type="pres">
      <dgm:prSet presAssocID="{62DE4CDA-722F-4CFD-BAA4-6329C050A393}" presName="descendantText" presStyleLbl="alignAccFollowNode1" presStyleIdx="0" presStyleCnt="3">
        <dgm:presLayoutVars>
          <dgm:bulletEnabled val="1"/>
        </dgm:presLayoutVars>
      </dgm:prSet>
      <dgm:spPr/>
    </dgm:pt>
    <dgm:pt modelId="{3C88E625-28D1-47D4-9F71-8FD732E20A27}" type="pres">
      <dgm:prSet presAssocID="{7C563DA2-56B1-4A61-AB86-DA458D32D1CB}" presName="sp" presStyleCnt="0"/>
      <dgm:spPr/>
    </dgm:pt>
    <dgm:pt modelId="{14000A05-60DD-45E9-9841-C3F0EF1DB1B1}" type="pres">
      <dgm:prSet presAssocID="{CB12B389-A10C-4D6D-8C91-839B9FE7DD82}" presName="linNode" presStyleCnt="0"/>
      <dgm:spPr/>
    </dgm:pt>
    <dgm:pt modelId="{B10DA96B-B4A2-494E-95A7-69647E9DB081}" type="pres">
      <dgm:prSet presAssocID="{CB12B389-A10C-4D6D-8C91-839B9FE7DD82}" presName="parentText" presStyleLbl="node1" presStyleIdx="1" presStyleCnt="3">
        <dgm:presLayoutVars>
          <dgm:chMax val="1"/>
          <dgm:bulletEnabled val="1"/>
        </dgm:presLayoutVars>
      </dgm:prSet>
      <dgm:spPr/>
    </dgm:pt>
    <dgm:pt modelId="{7F1CFDE4-BCDA-43D6-997B-352386EB1E4C}" type="pres">
      <dgm:prSet presAssocID="{CB12B389-A10C-4D6D-8C91-839B9FE7DD82}" presName="descendantText" presStyleLbl="alignAccFollowNode1" presStyleIdx="1" presStyleCnt="3">
        <dgm:presLayoutVars>
          <dgm:bulletEnabled val="1"/>
        </dgm:presLayoutVars>
      </dgm:prSet>
      <dgm:spPr/>
    </dgm:pt>
    <dgm:pt modelId="{9BE7D5CE-7CA6-486B-84A3-1AFF185FAE30}" type="pres">
      <dgm:prSet presAssocID="{70FDCC93-0EBB-492D-A05C-9F3A04DAAF85}" presName="sp" presStyleCnt="0"/>
      <dgm:spPr/>
    </dgm:pt>
    <dgm:pt modelId="{D9ADE1F8-F6A9-44D7-8E8B-BD2FF533DED8}" type="pres">
      <dgm:prSet presAssocID="{F2CCCD6D-05B7-455B-9020-EB79684BCB6C}" presName="linNode" presStyleCnt="0"/>
      <dgm:spPr/>
    </dgm:pt>
    <dgm:pt modelId="{FCCFFD3B-3784-4AC1-A464-001F75DE80D9}" type="pres">
      <dgm:prSet presAssocID="{F2CCCD6D-05B7-455B-9020-EB79684BCB6C}" presName="parentText" presStyleLbl="node1" presStyleIdx="2" presStyleCnt="3">
        <dgm:presLayoutVars>
          <dgm:chMax val="1"/>
          <dgm:bulletEnabled val="1"/>
        </dgm:presLayoutVars>
      </dgm:prSet>
      <dgm:spPr/>
    </dgm:pt>
    <dgm:pt modelId="{44107E9D-DF3F-4498-92F9-74799E16CB0E}" type="pres">
      <dgm:prSet presAssocID="{F2CCCD6D-05B7-455B-9020-EB79684BCB6C}" presName="descendantText" presStyleLbl="alignAccFollowNode1" presStyleIdx="2" presStyleCnt="3">
        <dgm:presLayoutVars>
          <dgm:bulletEnabled val="1"/>
        </dgm:presLayoutVars>
      </dgm:prSet>
      <dgm:spPr/>
    </dgm:pt>
  </dgm:ptLst>
  <dgm:cxnLst>
    <dgm:cxn modelId="{AA0A2806-46FB-44DC-B204-8262BBBEA020}" type="presOf" srcId="{80195EDC-AC9D-4CB5-84FE-CD420DBAABF7}" destId="{7F1CFDE4-BCDA-43D6-997B-352386EB1E4C}" srcOrd="0" destOrd="0" presId="urn:microsoft.com/office/officeart/2005/8/layout/vList5"/>
    <dgm:cxn modelId="{6AE3C410-B4E9-49A3-A611-AF835F68ABB3}" type="presOf" srcId="{05508997-8DEC-42CA-B239-B0610C7B4EF0}" destId="{44107E9D-DF3F-4498-92F9-74799E16CB0E}" srcOrd="0" destOrd="1" presId="urn:microsoft.com/office/officeart/2005/8/layout/vList5"/>
    <dgm:cxn modelId="{76969E1B-7199-4996-960D-2AA8FFE2D3D7}" srcId="{5C4B8732-4C4A-4F9B-BD63-76EB091A1BB2}" destId="{CB12B389-A10C-4D6D-8C91-839B9FE7DD82}" srcOrd="1" destOrd="0" parTransId="{44AFB317-D5A5-40E8-A478-D320823FB1E0}" sibTransId="{70FDCC93-0EBB-492D-A05C-9F3A04DAAF85}"/>
    <dgm:cxn modelId="{29292522-74DE-4411-B112-0F31B6236F8D}" type="presOf" srcId="{5B230697-F462-4563-99FF-03A89283CA5B}" destId="{44107E9D-DF3F-4498-92F9-74799E16CB0E}" srcOrd="0" destOrd="0" presId="urn:microsoft.com/office/officeart/2005/8/layout/vList5"/>
    <dgm:cxn modelId="{BF56522B-475F-42D4-BE2B-048EA48F86F2}" srcId="{CB12B389-A10C-4D6D-8C91-839B9FE7DD82}" destId="{EE5D1479-80A4-4FB0-ADAE-4C5DA286D51B}" srcOrd="2" destOrd="0" parTransId="{5C2303DC-EDCF-4FBE-AC59-2608F5D9E360}" sibTransId="{2A758D04-EBD4-4213-A249-49C3512A7260}"/>
    <dgm:cxn modelId="{3A708930-764F-47B3-98DE-457629F646B4}" srcId="{62DE4CDA-722F-4CFD-BAA4-6329C050A393}" destId="{15D74353-93F5-41DC-A759-01AE8CD9A80A}" srcOrd="0" destOrd="0" parTransId="{D0573E6E-6606-47D0-BC45-BABC75FB1576}" sibTransId="{D028172E-A718-4A0B-A467-AF76AE091FAF}"/>
    <dgm:cxn modelId="{7A629034-E0AD-4D17-9F46-75AE637323F2}" srcId="{5C4B8732-4C4A-4F9B-BD63-76EB091A1BB2}" destId="{62DE4CDA-722F-4CFD-BAA4-6329C050A393}" srcOrd="0" destOrd="0" parTransId="{576F2EE8-63B9-46CA-B28E-DD906411F0AB}" sibTransId="{7C563DA2-56B1-4A61-AB86-DA458D32D1CB}"/>
    <dgm:cxn modelId="{FCC4B268-63C5-4B12-B21A-C430FACA2679}" srcId="{CB12B389-A10C-4D6D-8C91-839B9FE7DD82}" destId="{80195EDC-AC9D-4CB5-84FE-CD420DBAABF7}" srcOrd="0" destOrd="0" parTransId="{6B175EDD-A0F3-4E24-A24A-302AC46CE097}" sibTransId="{147AE54F-C5AF-439D-B0FB-8FB7B6D5B3F1}"/>
    <dgm:cxn modelId="{A440626E-8C26-43E5-8764-E8369BFB8C24}" srcId="{F2CCCD6D-05B7-455B-9020-EB79684BCB6C}" destId="{5B230697-F462-4563-99FF-03A89283CA5B}" srcOrd="0" destOrd="0" parTransId="{313AD0F9-CFA7-4B80-8129-6D6712980F56}" sibTransId="{309C49CB-2E6C-4276-8931-F6ADD343D7BB}"/>
    <dgm:cxn modelId="{5341BA76-0167-41A8-89E5-A6C85F97D141}" type="presOf" srcId="{F3704DD7-C57F-455D-931C-E23C8CA75DE5}" destId="{7F1CFDE4-BCDA-43D6-997B-352386EB1E4C}" srcOrd="0" destOrd="1" presId="urn:microsoft.com/office/officeart/2005/8/layout/vList5"/>
    <dgm:cxn modelId="{5D07CB7A-0022-428C-AEA4-BA164A13223D}" type="presOf" srcId="{5C4B8732-4C4A-4F9B-BD63-76EB091A1BB2}" destId="{FD7DA2A2-565C-4BA5-BFF8-FF9D0EBDE780}" srcOrd="0" destOrd="0" presId="urn:microsoft.com/office/officeart/2005/8/layout/vList5"/>
    <dgm:cxn modelId="{AB915780-DF79-419D-83D1-8227BDD477F5}" type="presOf" srcId="{C50C1F46-ECD0-48A5-B650-2E578BC88A9F}" destId="{7F1CFDE4-BCDA-43D6-997B-352386EB1E4C}" srcOrd="0" destOrd="3" presId="urn:microsoft.com/office/officeart/2005/8/layout/vList5"/>
    <dgm:cxn modelId="{C4F51181-084F-41CE-AF05-9A64D7E36ADE}" type="presOf" srcId="{DD8C9B11-31B2-4C26-9CA6-EBBDF5A72ED3}" destId="{198B52E8-06E8-430F-AA0B-ED1667A1A942}" srcOrd="0" destOrd="1" presId="urn:microsoft.com/office/officeart/2005/8/layout/vList5"/>
    <dgm:cxn modelId="{C18E7596-8FD9-4DE3-9A03-D8032F535DFC}" srcId="{5C4B8732-4C4A-4F9B-BD63-76EB091A1BB2}" destId="{F2CCCD6D-05B7-455B-9020-EB79684BCB6C}" srcOrd="2" destOrd="0" parTransId="{C90F9C3A-881F-4F86-8EF9-39B71319D9CA}" sibTransId="{025F70EE-06FE-4D2F-9B6A-761350C7ACAF}"/>
    <dgm:cxn modelId="{2D86AE9B-50D0-4AD1-9D95-AFA1E629BE8E}" srcId="{CB12B389-A10C-4D6D-8C91-839B9FE7DD82}" destId="{C50C1F46-ECD0-48A5-B650-2E578BC88A9F}" srcOrd="3" destOrd="0" parTransId="{F0EFBBF6-1EFA-4505-912B-8FFA97572C57}" sibTransId="{14F6E080-6741-41FF-94D6-FE2BA2FD9743}"/>
    <dgm:cxn modelId="{330404A6-D821-463F-88E7-8695B340F66D}" type="presOf" srcId="{62DE4CDA-722F-4CFD-BAA4-6329C050A393}" destId="{DDB94AFF-D5F7-4430-A55C-1973285CDF11}" srcOrd="0" destOrd="0" presId="urn:microsoft.com/office/officeart/2005/8/layout/vList5"/>
    <dgm:cxn modelId="{172BB5B3-FC80-4A8F-9792-49C00D55F7C3}" srcId="{CB12B389-A10C-4D6D-8C91-839B9FE7DD82}" destId="{F3704DD7-C57F-455D-931C-E23C8CA75DE5}" srcOrd="1" destOrd="0" parTransId="{27531BBF-92C3-4298-B2CF-2822086D1798}" sibTransId="{2C90AD13-3BAD-40BB-9665-F9BC938C57D1}"/>
    <dgm:cxn modelId="{6CCA70D0-6148-4553-AB14-E3085D3CD74A}" srcId="{F2CCCD6D-05B7-455B-9020-EB79684BCB6C}" destId="{05508997-8DEC-42CA-B239-B0610C7B4EF0}" srcOrd="1" destOrd="0" parTransId="{FC450473-8A9C-4DBA-A4B6-0E3088A2344A}" sibTransId="{51C3D78F-DDAA-40E8-8CB6-20FAF3FAD4AD}"/>
    <dgm:cxn modelId="{734867DB-6A16-47C9-BBF2-B12423222129}" srcId="{62DE4CDA-722F-4CFD-BAA4-6329C050A393}" destId="{DD8C9B11-31B2-4C26-9CA6-EBBDF5A72ED3}" srcOrd="1" destOrd="0" parTransId="{5FB69D25-9DEE-4984-94C6-3E19D1719E64}" sibTransId="{87BA8AC3-178F-47B4-BBA4-FD70F2216AB3}"/>
    <dgm:cxn modelId="{A10254DB-D0F2-457C-9BCE-A11F8D564414}" type="presOf" srcId="{CB12B389-A10C-4D6D-8C91-839B9FE7DD82}" destId="{B10DA96B-B4A2-494E-95A7-69647E9DB081}" srcOrd="0" destOrd="0" presId="urn:microsoft.com/office/officeart/2005/8/layout/vList5"/>
    <dgm:cxn modelId="{9E5E7CDC-8A7F-48A3-9850-D0305CE66DA8}" type="presOf" srcId="{15D74353-93F5-41DC-A759-01AE8CD9A80A}" destId="{198B52E8-06E8-430F-AA0B-ED1667A1A942}" srcOrd="0" destOrd="0" presId="urn:microsoft.com/office/officeart/2005/8/layout/vList5"/>
    <dgm:cxn modelId="{B5E9CFDD-2C03-4E49-BEC4-5838E4031812}" type="presOf" srcId="{F2CCCD6D-05B7-455B-9020-EB79684BCB6C}" destId="{FCCFFD3B-3784-4AC1-A464-001F75DE80D9}" srcOrd="0" destOrd="0" presId="urn:microsoft.com/office/officeart/2005/8/layout/vList5"/>
    <dgm:cxn modelId="{7B00DFDF-E84B-4EF6-95FB-D7C6E8A577A7}" type="presOf" srcId="{EE5D1479-80A4-4FB0-ADAE-4C5DA286D51B}" destId="{7F1CFDE4-BCDA-43D6-997B-352386EB1E4C}" srcOrd="0" destOrd="2" presId="urn:microsoft.com/office/officeart/2005/8/layout/vList5"/>
    <dgm:cxn modelId="{A073D187-D75C-4708-8343-C55F7F9005BB}" type="presParOf" srcId="{FD7DA2A2-565C-4BA5-BFF8-FF9D0EBDE780}" destId="{867CEE5E-3286-4CB2-AC4E-7E6FD78CB8C3}" srcOrd="0" destOrd="0" presId="urn:microsoft.com/office/officeart/2005/8/layout/vList5"/>
    <dgm:cxn modelId="{F6E3ABEE-81AF-4419-9287-F8A130CD44B3}" type="presParOf" srcId="{867CEE5E-3286-4CB2-AC4E-7E6FD78CB8C3}" destId="{DDB94AFF-D5F7-4430-A55C-1973285CDF11}" srcOrd="0" destOrd="0" presId="urn:microsoft.com/office/officeart/2005/8/layout/vList5"/>
    <dgm:cxn modelId="{E4F0D751-3804-46E0-9BBA-C536BAD427E7}" type="presParOf" srcId="{867CEE5E-3286-4CB2-AC4E-7E6FD78CB8C3}" destId="{198B52E8-06E8-430F-AA0B-ED1667A1A942}" srcOrd="1" destOrd="0" presId="urn:microsoft.com/office/officeart/2005/8/layout/vList5"/>
    <dgm:cxn modelId="{3E6A03EB-71E8-4D41-BB5E-EC985AF9B167}" type="presParOf" srcId="{FD7DA2A2-565C-4BA5-BFF8-FF9D0EBDE780}" destId="{3C88E625-28D1-47D4-9F71-8FD732E20A27}" srcOrd="1" destOrd="0" presId="urn:microsoft.com/office/officeart/2005/8/layout/vList5"/>
    <dgm:cxn modelId="{3F1DBB11-3A3F-4433-AF76-306E7B5945DF}" type="presParOf" srcId="{FD7DA2A2-565C-4BA5-BFF8-FF9D0EBDE780}" destId="{14000A05-60DD-45E9-9841-C3F0EF1DB1B1}" srcOrd="2" destOrd="0" presId="urn:microsoft.com/office/officeart/2005/8/layout/vList5"/>
    <dgm:cxn modelId="{448625DA-6969-43AD-B901-459E23B2F416}" type="presParOf" srcId="{14000A05-60DD-45E9-9841-C3F0EF1DB1B1}" destId="{B10DA96B-B4A2-494E-95A7-69647E9DB081}" srcOrd="0" destOrd="0" presId="urn:microsoft.com/office/officeart/2005/8/layout/vList5"/>
    <dgm:cxn modelId="{BD7CBD70-F576-4CA6-B7E9-F40328F23700}" type="presParOf" srcId="{14000A05-60DD-45E9-9841-C3F0EF1DB1B1}" destId="{7F1CFDE4-BCDA-43D6-997B-352386EB1E4C}" srcOrd="1" destOrd="0" presId="urn:microsoft.com/office/officeart/2005/8/layout/vList5"/>
    <dgm:cxn modelId="{01B87FF7-4D3A-4053-9914-08DAC9A29600}" type="presParOf" srcId="{FD7DA2A2-565C-4BA5-BFF8-FF9D0EBDE780}" destId="{9BE7D5CE-7CA6-486B-84A3-1AFF185FAE30}" srcOrd="3" destOrd="0" presId="urn:microsoft.com/office/officeart/2005/8/layout/vList5"/>
    <dgm:cxn modelId="{3AD857CA-22D9-42E6-8851-FDDD206BAF54}" type="presParOf" srcId="{FD7DA2A2-565C-4BA5-BFF8-FF9D0EBDE780}" destId="{D9ADE1F8-F6A9-44D7-8E8B-BD2FF533DED8}" srcOrd="4" destOrd="0" presId="urn:microsoft.com/office/officeart/2005/8/layout/vList5"/>
    <dgm:cxn modelId="{509BB7D3-A2E3-46A1-8D61-7D768E46164C}" type="presParOf" srcId="{D9ADE1F8-F6A9-44D7-8E8B-BD2FF533DED8}" destId="{FCCFFD3B-3784-4AC1-A464-001F75DE80D9}" srcOrd="0" destOrd="0" presId="urn:microsoft.com/office/officeart/2005/8/layout/vList5"/>
    <dgm:cxn modelId="{0E98056A-55F7-436D-AA74-43A83AD03DF0}" type="presParOf" srcId="{D9ADE1F8-F6A9-44D7-8E8B-BD2FF533DED8}" destId="{44107E9D-DF3F-4498-92F9-74799E16CB0E}"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A009EB5-3FB8-4A9B-B783-1E80668D5BC7}" type="doc">
      <dgm:prSet loTypeId="urn:microsoft.com/office/officeart/2005/8/layout/hList6" loCatId="list" qsTypeId="urn:microsoft.com/office/officeart/2005/8/quickstyle/simple1" qsCatId="simple" csTypeId="urn:microsoft.com/office/officeart/2005/8/colors/accent3_2" csCatId="accent3" phldr="1"/>
      <dgm:spPr/>
      <dgm:t>
        <a:bodyPr/>
        <a:lstStyle/>
        <a:p>
          <a:endParaRPr lang="en-US"/>
        </a:p>
      </dgm:t>
    </dgm:pt>
    <dgm:pt modelId="{5A2AA1ED-36C1-49B9-93D2-1AF999DF5DA0}">
      <dgm:prSet phldrT="[Text]" phldr="0" custT="1"/>
      <dgm:spPr>
        <a:solidFill>
          <a:srgbClr val="00783C"/>
        </a:solidFill>
      </dgm:spPr>
      <dgm:t>
        <a:bodyPr/>
        <a:lstStyle/>
        <a:p>
          <a:pPr rtl="0"/>
          <a:r>
            <a:rPr lang="en-US" sz="1600">
              <a:latin typeface="Gill Sans MT" panose="020B0502020104020203" pitchFamily="34" charset="0"/>
            </a:rPr>
            <a:t> </a:t>
          </a:r>
          <a:r>
            <a:rPr lang="en-US" sz="1600" u="sng">
              <a:latin typeface="Gill Sans MT" panose="020B0502020104020203" pitchFamily="34" charset="0"/>
            </a:rPr>
            <a:t>JEDI -B</a:t>
          </a:r>
        </a:p>
      </dgm:t>
    </dgm:pt>
    <dgm:pt modelId="{DA0DB5BE-EAE1-4D66-9276-C4A870CE2409}" type="parTrans" cxnId="{5552FDB3-C835-43A9-8636-343C1D343333}">
      <dgm:prSet/>
      <dgm:spPr/>
      <dgm:t>
        <a:bodyPr/>
        <a:lstStyle/>
        <a:p>
          <a:endParaRPr lang="en-US"/>
        </a:p>
      </dgm:t>
    </dgm:pt>
    <dgm:pt modelId="{4F21B9C4-4B72-4FFD-9A4B-0F18054C1732}" type="sibTrans" cxnId="{5552FDB3-C835-43A9-8636-343C1D343333}">
      <dgm:prSet/>
      <dgm:spPr/>
      <dgm:t>
        <a:bodyPr/>
        <a:lstStyle/>
        <a:p>
          <a:endParaRPr lang="en-US"/>
        </a:p>
      </dgm:t>
    </dgm:pt>
    <dgm:pt modelId="{653EDAD6-D2C1-4CF3-BF8D-D7C2748300DB}">
      <dgm:prSet phldrT="[Text]" phldr="0" custT="1"/>
      <dgm:spPr>
        <a:solidFill>
          <a:srgbClr val="00783C"/>
        </a:solidFill>
      </dgm:spPr>
      <dgm:t>
        <a:bodyPr/>
        <a:lstStyle/>
        <a:p>
          <a:pPr rtl="0"/>
          <a:r>
            <a:rPr lang="en-US" sz="1600">
              <a:latin typeface="Gill Sans MT" panose="020B0502020104020203" pitchFamily="34" charset="0"/>
            </a:rPr>
            <a:t>DEI Council activity</a:t>
          </a:r>
        </a:p>
      </dgm:t>
    </dgm:pt>
    <dgm:pt modelId="{157140C7-E838-402B-9EA1-A301249888AA}" type="parTrans" cxnId="{EA05EC98-639B-40FD-9C5C-9B6FB7F75948}">
      <dgm:prSet/>
      <dgm:spPr/>
      <dgm:t>
        <a:bodyPr/>
        <a:lstStyle/>
        <a:p>
          <a:endParaRPr lang="en-US"/>
        </a:p>
      </dgm:t>
    </dgm:pt>
    <dgm:pt modelId="{963F72D2-DE07-468F-A33B-4EDD3ECF1887}" type="sibTrans" cxnId="{EA05EC98-639B-40FD-9C5C-9B6FB7F75948}">
      <dgm:prSet/>
      <dgm:spPr/>
      <dgm:t>
        <a:bodyPr/>
        <a:lstStyle/>
        <a:p>
          <a:endParaRPr lang="en-US"/>
        </a:p>
      </dgm:t>
    </dgm:pt>
    <dgm:pt modelId="{5FABAF10-BC8E-46FC-893F-EBB758B80847}">
      <dgm:prSet phldrT="[Text]" phldr="0" custT="1"/>
      <dgm:spPr>
        <a:solidFill>
          <a:srgbClr val="00783C"/>
        </a:solidFill>
      </dgm:spPr>
      <dgm:t>
        <a:bodyPr/>
        <a:lstStyle/>
        <a:p>
          <a:pPr rtl="0"/>
          <a:r>
            <a:rPr lang="en-US" sz="1600">
              <a:latin typeface="Gill Sans MT" panose="020B0502020104020203" pitchFamily="34" charset="0"/>
            </a:rPr>
            <a:t>Cultural Training (monthly)</a:t>
          </a:r>
        </a:p>
      </dgm:t>
    </dgm:pt>
    <dgm:pt modelId="{90A2091F-EB81-4205-B09C-B71BCC2CB750}" type="parTrans" cxnId="{52969F1F-2429-4001-A701-B0182BAAF13C}">
      <dgm:prSet/>
      <dgm:spPr/>
      <dgm:t>
        <a:bodyPr/>
        <a:lstStyle/>
        <a:p>
          <a:endParaRPr lang="en-US"/>
        </a:p>
      </dgm:t>
    </dgm:pt>
    <dgm:pt modelId="{264A6551-D929-4B5B-B489-C81398767931}" type="sibTrans" cxnId="{52969F1F-2429-4001-A701-B0182BAAF13C}">
      <dgm:prSet/>
      <dgm:spPr/>
      <dgm:t>
        <a:bodyPr/>
        <a:lstStyle/>
        <a:p>
          <a:endParaRPr lang="en-US"/>
        </a:p>
      </dgm:t>
    </dgm:pt>
    <dgm:pt modelId="{BEBF63CA-A566-4885-A013-5DCDFF006C88}">
      <dgm:prSet phldrT="[Text]" phldr="0" custT="1"/>
      <dgm:spPr>
        <a:solidFill>
          <a:srgbClr val="00783C"/>
        </a:solidFill>
      </dgm:spPr>
      <dgm:t>
        <a:bodyPr/>
        <a:lstStyle/>
        <a:p>
          <a:pPr rtl="0"/>
          <a:r>
            <a:rPr lang="en-US" sz="1600">
              <a:latin typeface="Gill Sans MT" panose="020B0502020104020203" pitchFamily="34" charset="0"/>
            </a:rPr>
            <a:t>Diversity recruiting strategy</a:t>
          </a:r>
        </a:p>
      </dgm:t>
    </dgm:pt>
    <dgm:pt modelId="{79D47A29-F584-4694-8E3D-54DAEC1772AF}" type="parTrans" cxnId="{E3ECA069-7F61-4B0C-8743-2266EC986CE6}">
      <dgm:prSet/>
      <dgm:spPr/>
      <dgm:t>
        <a:bodyPr/>
        <a:lstStyle/>
        <a:p>
          <a:endParaRPr lang="en-US"/>
        </a:p>
      </dgm:t>
    </dgm:pt>
    <dgm:pt modelId="{1CB87818-C3CE-48A6-8969-D96D7E99A22B}" type="sibTrans" cxnId="{E3ECA069-7F61-4B0C-8743-2266EC986CE6}">
      <dgm:prSet/>
      <dgm:spPr/>
      <dgm:t>
        <a:bodyPr/>
        <a:lstStyle/>
        <a:p>
          <a:endParaRPr lang="en-US"/>
        </a:p>
      </dgm:t>
    </dgm:pt>
    <dgm:pt modelId="{E168BAE9-657C-4872-93FD-63EB19A4B8BA}">
      <dgm:prSet phldrT="[Text]" phldr="0" custT="1"/>
      <dgm:spPr>
        <a:solidFill>
          <a:srgbClr val="00783C"/>
        </a:solidFill>
      </dgm:spPr>
      <dgm:t>
        <a:bodyPr/>
        <a:lstStyle/>
        <a:p>
          <a:pPr rtl="0"/>
          <a:r>
            <a:rPr lang="en-US" sz="1600">
              <a:latin typeface="Gill Sans MT" panose="020B0502020104020203" pitchFamily="34" charset="0"/>
            </a:rPr>
            <a:t>Student belonging strategy</a:t>
          </a:r>
        </a:p>
      </dgm:t>
    </dgm:pt>
    <dgm:pt modelId="{AC5C4011-CA4A-4FF0-9227-80E60FE6646F}" type="parTrans" cxnId="{D2EC128F-8B8A-41EB-AF78-E5A364956497}">
      <dgm:prSet/>
      <dgm:spPr/>
      <dgm:t>
        <a:bodyPr/>
        <a:lstStyle/>
        <a:p>
          <a:endParaRPr lang="en-US"/>
        </a:p>
      </dgm:t>
    </dgm:pt>
    <dgm:pt modelId="{5BB43B50-E13C-4DA2-A67B-BF35FC4D9641}" type="sibTrans" cxnId="{D2EC128F-8B8A-41EB-AF78-E5A364956497}">
      <dgm:prSet/>
      <dgm:spPr/>
      <dgm:t>
        <a:bodyPr/>
        <a:lstStyle/>
        <a:p>
          <a:endParaRPr lang="en-US"/>
        </a:p>
      </dgm:t>
    </dgm:pt>
    <dgm:pt modelId="{FCCA17DC-C737-4B0C-B082-D0DBF91A8AC0}">
      <dgm:prSet phldrT="[Text]" phldr="0" custT="1"/>
      <dgm:spPr>
        <a:solidFill>
          <a:srgbClr val="00783C"/>
        </a:solidFill>
      </dgm:spPr>
      <dgm:t>
        <a:bodyPr/>
        <a:lstStyle/>
        <a:p>
          <a:pPr rtl="0"/>
          <a:r>
            <a:rPr lang="en-US" sz="1600">
              <a:latin typeface="Gill Sans MT" panose="020B0502020104020203" pitchFamily="34" charset="0"/>
            </a:rPr>
            <a:t>Equity resource alignment</a:t>
          </a:r>
        </a:p>
      </dgm:t>
    </dgm:pt>
    <dgm:pt modelId="{1CA91CCF-54EB-4831-BDDD-A609BFBDD965}" type="parTrans" cxnId="{C6FECA91-E17D-477E-930E-77397CC6B90E}">
      <dgm:prSet/>
      <dgm:spPr/>
      <dgm:t>
        <a:bodyPr/>
        <a:lstStyle/>
        <a:p>
          <a:endParaRPr lang="en-US"/>
        </a:p>
      </dgm:t>
    </dgm:pt>
    <dgm:pt modelId="{1A4F0296-85ED-462A-822D-4747507346E8}" type="sibTrans" cxnId="{C6FECA91-E17D-477E-930E-77397CC6B90E}">
      <dgm:prSet/>
      <dgm:spPr/>
      <dgm:t>
        <a:bodyPr/>
        <a:lstStyle/>
        <a:p>
          <a:endParaRPr lang="en-US"/>
        </a:p>
      </dgm:t>
    </dgm:pt>
    <dgm:pt modelId="{B2352CDC-6AAE-4EE2-BB7D-FFAEAE94B700}">
      <dgm:prSet phldrT="[Text]" phldr="0" custT="1"/>
      <dgm:spPr>
        <a:solidFill>
          <a:srgbClr val="00783C"/>
        </a:solidFill>
      </dgm:spPr>
      <dgm:t>
        <a:bodyPr/>
        <a:lstStyle/>
        <a:p>
          <a:pPr rtl="0"/>
          <a:r>
            <a:rPr lang="en-US" sz="1600">
              <a:latin typeface="Gill Sans MT" panose="020B0502020104020203" pitchFamily="34" charset="0"/>
            </a:rPr>
            <a:t>Performance management program</a:t>
          </a:r>
        </a:p>
      </dgm:t>
    </dgm:pt>
    <dgm:pt modelId="{B18EDB20-55DB-4187-8263-EAB2FF7DB57C}" type="parTrans" cxnId="{01C310F7-0A8D-4235-BFDB-7F1D44C17CA6}">
      <dgm:prSet/>
      <dgm:spPr/>
      <dgm:t>
        <a:bodyPr/>
        <a:lstStyle/>
        <a:p>
          <a:endParaRPr lang="en-US"/>
        </a:p>
      </dgm:t>
    </dgm:pt>
    <dgm:pt modelId="{5C0C533B-413A-4783-85CA-449A936273F2}" type="sibTrans" cxnId="{01C310F7-0A8D-4235-BFDB-7F1D44C17CA6}">
      <dgm:prSet/>
      <dgm:spPr/>
      <dgm:t>
        <a:bodyPr/>
        <a:lstStyle/>
        <a:p>
          <a:endParaRPr lang="en-US"/>
        </a:p>
      </dgm:t>
    </dgm:pt>
    <dgm:pt modelId="{8FBD7AA8-70AE-4B2C-A1E2-649A12D5DA71}">
      <dgm:prSet phldr="0" custT="1"/>
      <dgm:spPr>
        <a:solidFill>
          <a:srgbClr val="00783C"/>
        </a:solidFill>
      </dgm:spPr>
      <dgm:t>
        <a:bodyPr/>
        <a:lstStyle/>
        <a:p>
          <a:pPr rtl="0"/>
          <a:r>
            <a:rPr lang="en-US" sz="1600">
              <a:latin typeface="Gill Sans MT" panose="020B0502020104020203" pitchFamily="34" charset="0"/>
            </a:rPr>
            <a:t>Reporting and analytics</a:t>
          </a:r>
        </a:p>
      </dgm:t>
    </dgm:pt>
    <dgm:pt modelId="{51EBDA9E-12FA-4EEB-942D-2F1F91EB5119}" type="parTrans" cxnId="{C72AAE30-8A4C-406A-9F04-E543FF7130DF}">
      <dgm:prSet/>
      <dgm:spPr/>
      <dgm:t>
        <a:bodyPr/>
        <a:lstStyle/>
        <a:p>
          <a:endParaRPr lang="en-US"/>
        </a:p>
      </dgm:t>
    </dgm:pt>
    <dgm:pt modelId="{0BA37F81-7DA8-4DE6-979F-5E0284104FBC}" type="sibTrans" cxnId="{C72AAE30-8A4C-406A-9F04-E543FF7130DF}">
      <dgm:prSet/>
      <dgm:spPr/>
      <dgm:t>
        <a:bodyPr/>
        <a:lstStyle/>
        <a:p>
          <a:endParaRPr lang="en-US"/>
        </a:p>
      </dgm:t>
    </dgm:pt>
    <dgm:pt modelId="{20AE926E-BF59-4850-BFA1-B8409C1CA158}">
      <dgm:prSet phldr="0" custT="1"/>
      <dgm:spPr>
        <a:solidFill>
          <a:srgbClr val="00783C"/>
        </a:solidFill>
      </dgm:spPr>
      <dgm:t>
        <a:bodyPr/>
        <a:lstStyle/>
        <a:p>
          <a:pPr rtl="0"/>
          <a:r>
            <a:rPr lang="en-US" sz="2000" u="sng">
              <a:latin typeface="Gill Sans MT" panose="020B0502020104020203" pitchFamily="34" charset="0"/>
            </a:rPr>
            <a:t>Engagement and Development</a:t>
          </a:r>
        </a:p>
      </dgm:t>
    </dgm:pt>
    <dgm:pt modelId="{A0ECFF54-53B1-4512-9885-A9A3FBE67971}" type="parTrans" cxnId="{EE5F9C70-2723-4C30-A9F0-E96E657E1BC5}">
      <dgm:prSet/>
      <dgm:spPr/>
      <dgm:t>
        <a:bodyPr/>
        <a:lstStyle/>
        <a:p>
          <a:endParaRPr lang="en-US"/>
        </a:p>
      </dgm:t>
    </dgm:pt>
    <dgm:pt modelId="{A4A6DEA5-913A-4E0C-A4C0-5AD07E746704}" type="sibTrans" cxnId="{EE5F9C70-2723-4C30-A9F0-E96E657E1BC5}">
      <dgm:prSet/>
      <dgm:spPr/>
      <dgm:t>
        <a:bodyPr/>
        <a:lstStyle/>
        <a:p>
          <a:endParaRPr lang="en-US"/>
        </a:p>
      </dgm:t>
    </dgm:pt>
    <dgm:pt modelId="{4116B928-3B88-415B-865B-84E972F5D3FC}">
      <dgm:prSet phldr="0" custT="1"/>
      <dgm:spPr>
        <a:solidFill>
          <a:srgbClr val="00783C"/>
        </a:solidFill>
      </dgm:spPr>
      <dgm:t>
        <a:bodyPr/>
        <a:lstStyle/>
        <a:p>
          <a:pPr rtl="0"/>
          <a:r>
            <a:rPr lang="en-US" sz="1600">
              <a:latin typeface="Gill Sans MT" panose="020B0502020104020203" pitchFamily="34" charset="0"/>
            </a:rPr>
            <a:t>Climate survey and action planning</a:t>
          </a:r>
        </a:p>
      </dgm:t>
    </dgm:pt>
    <dgm:pt modelId="{11A10FFF-8413-48B9-8B5E-A684321EE4AD}" type="parTrans" cxnId="{0F84B8C7-77FE-4AF0-8942-7D59EEB03567}">
      <dgm:prSet/>
      <dgm:spPr/>
      <dgm:t>
        <a:bodyPr/>
        <a:lstStyle/>
        <a:p>
          <a:endParaRPr lang="en-US"/>
        </a:p>
      </dgm:t>
    </dgm:pt>
    <dgm:pt modelId="{EBA408B8-0C4E-40E0-8E43-0C2C2A299CEB}" type="sibTrans" cxnId="{0F84B8C7-77FE-4AF0-8942-7D59EEB03567}">
      <dgm:prSet/>
      <dgm:spPr/>
      <dgm:t>
        <a:bodyPr/>
        <a:lstStyle/>
        <a:p>
          <a:endParaRPr lang="en-US"/>
        </a:p>
      </dgm:t>
    </dgm:pt>
    <dgm:pt modelId="{8788240B-5E48-48E1-B78A-4FD9F0D53997}">
      <dgm:prSet phldr="0" custT="1"/>
      <dgm:spPr>
        <a:solidFill>
          <a:srgbClr val="00783C"/>
        </a:solidFill>
      </dgm:spPr>
      <dgm:t>
        <a:bodyPr/>
        <a:lstStyle/>
        <a:p>
          <a:pPr rtl="0"/>
          <a:r>
            <a:rPr lang="en-US" sz="1600">
              <a:latin typeface="Gill Sans MT" panose="020B0502020104020203" pitchFamily="34" charset="0"/>
            </a:rPr>
            <a:t>LMS build out and management</a:t>
          </a:r>
        </a:p>
      </dgm:t>
    </dgm:pt>
    <dgm:pt modelId="{E02830E5-8EEA-4A12-8F48-38A0429A2BDF}" type="parTrans" cxnId="{6CBC5430-3BFE-4977-A208-55A3DC0FA62E}">
      <dgm:prSet/>
      <dgm:spPr/>
      <dgm:t>
        <a:bodyPr/>
        <a:lstStyle/>
        <a:p>
          <a:endParaRPr lang="en-US"/>
        </a:p>
      </dgm:t>
    </dgm:pt>
    <dgm:pt modelId="{2828A5A4-6A5F-4C0B-BA34-AACD3A9FDD9A}" type="sibTrans" cxnId="{6CBC5430-3BFE-4977-A208-55A3DC0FA62E}">
      <dgm:prSet/>
      <dgm:spPr/>
      <dgm:t>
        <a:bodyPr/>
        <a:lstStyle/>
        <a:p>
          <a:endParaRPr lang="en-US"/>
        </a:p>
      </dgm:t>
    </dgm:pt>
    <dgm:pt modelId="{05901F78-AFF2-480A-964E-8B8C82AB786E}">
      <dgm:prSet phldr="0" custT="1"/>
      <dgm:spPr>
        <a:solidFill>
          <a:srgbClr val="00783C"/>
        </a:solidFill>
      </dgm:spPr>
      <dgm:t>
        <a:bodyPr/>
        <a:lstStyle/>
        <a:p>
          <a:pPr rtl="0"/>
          <a:r>
            <a:rPr lang="en-US" sz="2000" u="sng">
              <a:latin typeface="Gill Sans MT" panose="020B0502020104020203" pitchFamily="34" charset="0"/>
            </a:rPr>
            <a:t>Performance Management</a:t>
          </a:r>
        </a:p>
      </dgm:t>
    </dgm:pt>
    <dgm:pt modelId="{89D7C56C-D99E-4EFC-A047-18D1EFA5FFCC}" type="parTrans" cxnId="{1BA496E1-3B22-4A12-B240-B51BFA5BCA74}">
      <dgm:prSet/>
      <dgm:spPr/>
      <dgm:t>
        <a:bodyPr/>
        <a:lstStyle/>
        <a:p>
          <a:endParaRPr lang="en-US"/>
        </a:p>
      </dgm:t>
    </dgm:pt>
    <dgm:pt modelId="{05F79860-612B-4C50-B82F-B3AD660FD178}" type="sibTrans" cxnId="{1BA496E1-3B22-4A12-B240-B51BFA5BCA74}">
      <dgm:prSet/>
      <dgm:spPr/>
      <dgm:t>
        <a:bodyPr/>
        <a:lstStyle/>
        <a:p>
          <a:endParaRPr lang="en-US"/>
        </a:p>
      </dgm:t>
    </dgm:pt>
    <dgm:pt modelId="{F3A567CB-1BE5-4427-9326-2C8E691146F4}">
      <dgm:prSet phldr="0" custT="1"/>
      <dgm:spPr>
        <a:solidFill>
          <a:srgbClr val="00783C"/>
        </a:solidFill>
      </dgm:spPr>
      <dgm:t>
        <a:bodyPr/>
        <a:lstStyle/>
        <a:p>
          <a:pPr rtl="0"/>
          <a:r>
            <a:rPr lang="en-US" sz="1600">
              <a:latin typeface="Gill Sans MT" panose="020B0502020104020203" pitchFamily="34" charset="0"/>
            </a:rPr>
            <a:t>New hire orientation and onboarding</a:t>
          </a:r>
        </a:p>
      </dgm:t>
    </dgm:pt>
    <dgm:pt modelId="{A69F6C4D-44D4-4A85-8CD1-B2106B7B85CA}" type="parTrans" cxnId="{39DC163F-788A-4FF0-8C8D-E76CE55A5581}">
      <dgm:prSet/>
      <dgm:spPr/>
      <dgm:t>
        <a:bodyPr/>
        <a:lstStyle/>
        <a:p>
          <a:endParaRPr lang="en-US"/>
        </a:p>
      </dgm:t>
    </dgm:pt>
    <dgm:pt modelId="{7C38E9A9-9C7C-41B9-8642-2BFB566923D0}" type="sibTrans" cxnId="{39DC163F-788A-4FF0-8C8D-E76CE55A5581}">
      <dgm:prSet/>
      <dgm:spPr/>
      <dgm:t>
        <a:bodyPr/>
        <a:lstStyle/>
        <a:p>
          <a:endParaRPr lang="en-US"/>
        </a:p>
      </dgm:t>
    </dgm:pt>
    <dgm:pt modelId="{F1C4732A-3EF6-4EB9-A6B8-3EAAAFD2A844}">
      <dgm:prSet phldr="0" custT="1"/>
      <dgm:spPr>
        <a:solidFill>
          <a:srgbClr val="00783C"/>
        </a:solidFill>
      </dgm:spPr>
      <dgm:t>
        <a:bodyPr/>
        <a:lstStyle/>
        <a:p>
          <a:pPr rtl="0"/>
          <a:r>
            <a:rPr lang="en-US" sz="1600">
              <a:latin typeface="Gill Sans MT" panose="020B0502020104020203" pitchFamily="34" charset="0"/>
            </a:rPr>
            <a:t>Event planning and coordination</a:t>
          </a:r>
        </a:p>
      </dgm:t>
    </dgm:pt>
    <dgm:pt modelId="{65E3AD5F-B65F-4CE2-A567-6737939EAA07}" type="parTrans" cxnId="{5DA340AC-4DF5-485D-AD15-91AE45026461}">
      <dgm:prSet/>
      <dgm:spPr/>
      <dgm:t>
        <a:bodyPr/>
        <a:lstStyle/>
        <a:p>
          <a:endParaRPr lang="en-US"/>
        </a:p>
      </dgm:t>
    </dgm:pt>
    <dgm:pt modelId="{C856418F-9F77-4806-AC08-F2AF75C1E5C0}" type="sibTrans" cxnId="{5DA340AC-4DF5-485D-AD15-91AE45026461}">
      <dgm:prSet/>
      <dgm:spPr/>
      <dgm:t>
        <a:bodyPr/>
        <a:lstStyle/>
        <a:p>
          <a:endParaRPr lang="en-US"/>
        </a:p>
      </dgm:t>
    </dgm:pt>
    <dgm:pt modelId="{C154B0AA-FB63-4B03-8E8B-BBFF97FDDE34}">
      <dgm:prSet phldr="0"/>
      <dgm:spPr>
        <a:solidFill>
          <a:srgbClr val="00783C"/>
        </a:solidFill>
      </dgm:spPr>
      <dgm:t>
        <a:bodyPr/>
        <a:lstStyle/>
        <a:p>
          <a:endParaRPr lang="en-US" sz="1400">
            <a:latin typeface="Arial"/>
          </a:endParaRPr>
        </a:p>
      </dgm:t>
    </dgm:pt>
    <dgm:pt modelId="{74E36A44-5A3E-4C82-89A9-F82713CF5A3D}" type="parTrans" cxnId="{4331FD6B-EDFC-40AD-95A9-685835CE2A08}">
      <dgm:prSet/>
      <dgm:spPr/>
      <dgm:t>
        <a:bodyPr/>
        <a:lstStyle/>
        <a:p>
          <a:endParaRPr lang="en-US"/>
        </a:p>
      </dgm:t>
    </dgm:pt>
    <dgm:pt modelId="{719ABFBF-4CD1-44EA-B47C-7914C0173F35}" type="sibTrans" cxnId="{4331FD6B-EDFC-40AD-95A9-685835CE2A08}">
      <dgm:prSet/>
      <dgm:spPr/>
      <dgm:t>
        <a:bodyPr/>
        <a:lstStyle/>
        <a:p>
          <a:endParaRPr lang="en-US"/>
        </a:p>
      </dgm:t>
    </dgm:pt>
    <dgm:pt modelId="{60EAC3E6-6765-4303-994E-48793CC54412}">
      <dgm:prSet phldr="0" custT="1"/>
      <dgm:spPr>
        <a:solidFill>
          <a:srgbClr val="00783C"/>
        </a:solidFill>
      </dgm:spPr>
      <dgm:t>
        <a:bodyPr/>
        <a:lstStyle/>
        <a:p>
          <a:pPr rtl="0"/>
          <a:r>
            <a:rPr lang="en-US" sz="2000" u="sng">
              <a:latin typeface="Gill Sans MT" panose="020B0502020104020203" pitchFamily="34" charset="0"/>
            </a:rPr>
            <a:t>Equitable Systems</a:t>
          </a:r>
        </a:p>
      </dgm:t>
    </dgm:pt>
    <dgm:pt modelId="{9BC720B1-0D0F-42FE-953D-0C0617FDC698}" type="parTrans" cxnId="{2211EAB4-9CF2-43E2-910D-EAAC546DE925}">
      <dgm:prSet/>
      <dgm:spPr/>
      <dgm:t>
        <a:bodyPr/>
        <a:lstStyle/>
        <a:p>
          <a:endParaRPr lang="en-US"/>
        </a:p>
      </dgm:t>
    </dgm:pt>
    <dgm:pt modelId="{0EB9C4DF-AB38-4DEE-BF23-3ECB974752E7}" type="sibTrans" cxnId="{2211EAB4-9CF2-43E2-910D-EAAC546DE925}">
      <dgm:prSet/>
      <dgm:spPr/>
      <dgm:t>
        <a:bodyPr/>
        <a:lstStyle/>
        <a:p>
          <a:endParaRPr lang="en-US"/>
        </a:p>
      </dgm:t>
    </dgm:pt>
    <dgm:pt modelId="{C91C3758-893D-48F6-BF43-B05371E54858}">
      <dgm:prSet phldr="0" custT="1"/>
      <dgm:spPr>
        <a:solidFill>
          <a:srgbClr val="00783C"/>
        </a:solidFill>
      </dgm:spPr>
      <dgm:t>
        <a:bodyPr/>
        <a:lstStyle/>
        <a:p>
          <a:pPr rtl="0"/>
          <a:r>
            <a:rPr lang="en-US" sz="1600">
              <a:latin typeface="Gill Sans MT" panose="020B0502020104020203" pitchFamily="34" charset="0"/>
            </a:rPr>
            <a:t>Bias incident reporting, tracking and response</a:t>
          </a:r>
        </a:p>
      </dgm:t>
    </dgm:pt>
    <dgm:pt modelId="{4828C3C7-E55F-43C6-AB65-E0424B5F73EC}" type="parTrans" cxnId="{9B89B6E7-BBC6-46F6-B68E-C415F3790344}">
      <dgm:prSet/>
      <dgm:spPr/>
      <dgm:t>
        <a:bodyPr/>
        <a:lstStyle/>
        <a:p>
          <a:endParaRPr lang="en-US"/>
        </a:p>
      </dgm:t>
    </dgm:pt>
    <dgm:pt modelId="{F3B9AF5F-8AF4-4A73-B664-8881BD981CD9}" type="sibTrans" cxnId="{9B89B6E7-BBC6-46F6-B68E-C415F3790344}">
      <dgm:prSet/>
      <dgm:spPr/>
      <dgm:t>
        <a:bodyPr/>
        <a:lstStyle/>
        <a:p>
          <a:endParaRPr lang="en-US"/>
        </a:p>
      </dgm:t>
    </dgm:pt>
    <dgm:pt modelId="{87D20346-29B4-4062-950C-402B00912EAD}">
      <dgm:prSet phldr="0" custT="1"/>
      <dgm:spPr>
        <a:solidFill>
          <a:srgbClr val="00783C"/>
        </a:solidFill>
      </dgm:spPr>
      <dgm:t>
        <a:bodyPr/>
        <a:lstStyle/>
        <a:p>
          <a:pPr rtl="0"/>
          <a:r>
            <a:rPr lang="en-US" sz="1600">
              <a:latin typeface="Gill Sans MT" panose="020B0502020104020203" pitchFamily="34" charset="0"/>
            </a:rPr>
            <a:t>EEO reporting and analytics for recruiting strategy</a:t>
          </a:r>
        </a:p>
      </dgm:t>
    </dgm:pt>
    <dgm:pt modelId="{5515FF20-6FA8-44FC-A0D4-5C42B176C2F9}" type="parTrans" cxnId="{1D1A8EF2-A38B-4708-9A4E-AC71F803FF2F}">
      <dgm:prSet/>
      <dgm:spPr/>
      <dgm:t>
        <a:bodyPr/>
        <a:lstStyle/>
        <a:p>
          <a:endParaRPr lang="en-US"/>
        </a:p>
      </dgm:t>
    </dgm:pt>
    <dgm:pt modelId="{15791511-61C9-4A5B-BCE2-6D7FCB05EFBB}" type="sibTrans" cxnId="{1D1A8EF2-A38B-4708-9A4E-AC71F803FF2F}">
      <dgm:prSet/>
      <dgm:spPr/>
      <dgm:t>
        <a:bodyPr/>
        <a:lstStyle/>
        <a:p>
          <a:endParaRPr lang="en-US"/>
        </a:p>
      </dgm:t>
    </dgm:pt>
    <dgm:pt modelId="{32FB1DCA-2C0E-4F21-B14C-00E86F67AC05}">
      <dgm:prSet phldr="0" custT="1"/>
      <dgm:spPr>
        <a:solidFill>
          <a:srgbClr val="00783C"/>
        </a:solidFill>
      </dgm:spPr>
      <dgm:t>
        <a:bodyPr/>
        <a:lstStyle/>
        <a:p>
          <a:pPr rtl="0"/>
          <a:r>
            <a:rPr lang="en-US" sz="1600">
              <a:latin typeface="Gill Sans MT" panose="020B0502020104020203" pitchFamily="34" charset="0"/>
            </a:rPr>
            <a:t>Policy review, updates and creation</a:t>
          </a:r>
        </a:p>
      </dgm:t>
    </dgm:pt>
    <dgm:pt modelId="{C7C89790-A42C-4E45-84D5-81564303B196}" type="parTrans" cxnId="{C82B33DD-A47F-4D3D-B5B8-9904E84C1FF7}">
      <dgm:prSet/>
      <dgm:spPr/>
      <dgm:t>
        <a:bodyPr/>
        <a:lstStyle/>
        <a:p>
          <a:endParaRPr lang="en-US"/>
        </a:p>
      </dgm:t>
    </dgm:pt>
    <dgm:pt modelId="{9708E236-795B-48EE-B653-2BF214526A17}" type="sibTrans" cxnId="{C82B33DD-A47F-4D3D-B5B8-9904E84C1FF7}">
      <dgm:prSet/>
      <dgm:spPr/>
      <dgm:t>
        <a:bodyPr/>
        <a:lstStyle/>
        <a:p>
          <a:endParaRPr lang="en-US"/>
        </a:p>
      </dgm:t>
    </dgm:pt>
    <dgm:pt modelId="{2A50E4EF-AC42-4AA8-809D-A3F859C4BC36}">
      <dgm:prSet phldr="0"/>
      <dgm:spPr>
        <a:solidFill>
          <a:srgbClr val="00783C"/>
        </a:solidFill>
      </dgm:spPr>
      <dgm:t>
        <a:bodyPr/>
        <a:lstStyle/>
        <a:p>
          <a:endParaRPr lang="en-US" sz="1900">
            <a:latin typeface="Arial"/>
          </a:endParaRPr>
        </a:p>
      </dgm:t>
    </dgm:pt>
    <dgm:pt modelId="{1CF3BBD5-7630-42B8-9447-906DED5F7C31}" type="parTrans" cxnId="{8C538A02-2ADD-4BBF-8755-AAD32459289A}">
      <dgm:prSet/>
      <dgm:spPr/>
      <dgm:t>
        <a:bodyPr/>
        <a:lstStyle/>
        <a:p>
          <a:endParaRPr lang="en-US"/>
        </a:p>
      </dgm:t>
    </dgm:pt>
    <dgm:pt modelId="{912063EB-8D50-4D47-A108-2B45F8BCE76B}" type="sibTrans" cxnId="{8C538A02-2ADD-4BBF-8755-AAD32459289A}">
      <dgm:prSet/>
      <dgm:spPr/>
      <dgm:t>
        <a:bodyPr/>
        <a:lstStyle/>
        <a:p>
          <a:endParaRPr lang="en-US"/>
        </a:p>
      </dgm:t>
    </dgm:pt>
    <dgm:pt modelId="{6A4CFB6E-4044-4F83-887C-A46ADD31E569}">
      <dgm:prSet phldr="0" custT="1"/>
      <dgm:spPr>
        <a:solidFill>
          <a:srgbClr val="00783C"/>
        </a:solidFill>
      </dgm:spPr>
      <dgm:t>
        <a:bodyPr/>
        <a:lstStyle/>
        <a:p>
          <a:r>
            <a:rPr lang="en-US" sz="1600">
              <a:latin typeface="Gill Sans MT" panose="020B0502020104020203" pitchFamily="34" charset="0"/>
            </a:rPr>
            <a:t>Professional development</a:t>
          </a:r>
        </a:p>
      </dgm:t>
    </dgm:pt>
    <dgm:pt modelId="{8D8DB805-A39D-4B98-A8E6-E27F14329111}" type="parTrans" cxnId="{210D6464-E53E-4F85-9397-8FE347B2096E}">
      <dgm:prSet/>
      <dgm:spPr/>
      <dgm:t>
        <a:bodyPr/>
        <a:lstStyle/>
        <a:p>
          <a:endParaRPr lang="en-US"/>
        </a:p>
      </dgm:t>
    </dgm:pt>
    <dgm:pt modelId="{F1A5E5E5-F1BB-4823-8C0E-833F359AD962}" type="sibTrans" cxnId="{210D6464-E53E-4F85-9397-8FE347B2096E}">
      <dgm:prSet/>
      <dgm:spPr/>
      <dgm:t>
        <a:bodyPr/>
        <a:lstStyle/>
        <a:p>
          <a:endParaRPr lang="en-US"/>
        </a:p>
      </dgm:t>
    </dgm:pt>
    <dgm:pt modelId="{B12B9C65-82F0-41E4-8908-573C3CFBE148}">
      <dgm:prSet phldrT="[Text]" phldr="0" custT="1"/>
      <dgm:spPr>
        <a:solidFill>
          <a:srgbClr val="00783C"/>
        </a:solidFill>
      </dgm:spPr>
      <dgm:t>
        <a:bodyPr/>
        <a:lstStyle/>
        <a:p>
          <a:pPr rtl="0"/>
          <a:r>
            <a:rPr lang="en-US" sz="1600">
              <a:latin typeface="Gill Sans MT" panose="020B0502020104020203" pitchFamily="34" charset="0"/>
            </a:rPr>
            <a:t>Reporting and analytics</a:t>
          </a:r>
        </a:p>
      </dgm:t>
    </dgm:pt>
    <dgm:pt modelId="{5FC70F03-6642-4741-85CB-38CE935B191C}" type="parTrans" cxnId="{73B4FB59-DC54-45A8-8D6B-F225A9D6444A}">
      <dgm:prSet/>
      <dgm:spPr/>
      <dgm:t>
        <a:bodyPr/>
        <a:lstStyle/>
        <a:p>
          <a:endParaRPr lang="en-US"/>
        </a:p>
      </dgm:t>
    </dgm:pt>
    <dgm:pt modelId="{B5F0FD98-26A9-4999-8FE8-86FBD3143693}" type="sibTrans" cxnId="{73B4FB59-DC54-45A8-8D6B-F225A9D6444A}">
      <dgm:prSet/>
      <dgm:spPr/>
      <dgm:t>
        <a:bodyPr/>
        <a:lstStyle/>
        <a:p>
          <a:endParaRPr lang="en-US"/>
        </a:p>
      </dgm:t>
    </dgm:pt>
    <dgm:pt modelId="{378CFE39-7918-4ED3-9855-1A0E11C63106}">
      <dgm:prSet custT="1"/>
      <dgm:spPr/>
      <dgm:t>
        <a:bodyPr/>
        <a:lstStyle/>
        <a:p>
          <a:pPr rtl="0"/>
          <a:r>
            <a:rPr lang="en-US" sz="1600">
              <a:latin typeface="Gill Sans MT" panose="020B0502020104020203" pitchFamily="34" charset="0"/>
            </a:rPr>
            <a:t>Performance evaluation process</a:t>
          </a:r>
        </a:p>
      </dgm:t>
    </dgm:pt>
    <dgm:pt modelId="{AB945F2D-6C1D-401F-B2FA-98AA52F573DA}" type="parTrans" cxnId="{8A7B7A0C-38F5-4AFF-97AA-C6E953494A7C}">
      <dgm:prSet/>
      <dgm:spPr/>
      <dgm:t>
        <a:bodyPr/>
        <a:lstStyle/>
        <a:p>
          <a:endParaRPr lang="en-US"/>
        </a:p>
      </dgm:t>
    </dgm:pt>
    <dgm:pt modelId="{A7F6586F-D4F4-49C9-8BFE-3081385114D6}" type="sibTrans" cxnId="{8A7B7A0C-38F5-4AFF-97AA-C6E953494A7C}">
      <dgm:prSet/>
      <dgm:spPr/>
      <dgm:t>
        <a:bodyPr/>
        <a:lstStyle/>
        <a:p>
          <a:endParaRPr lang="en-US"/>
        </a:p>
      </dgm:t>
    </dgm:pt>
    <dgm:pt modelId="{7E90CFCC-212D-4696-8DB7-F081BD3217C4}">
      <dgm:prSet custT="1"/>
      <dgm:spPr/>
      <dgm:t>
        <a:bodyPr/>
        <a:lstStyle/>
        <a:p>
          <a:pPr rtl="0"/>
          <a:r>
            <a:rPr lang="en-US" sz="1600">
              <a:latin typeface="Gill Sans MT" panose="020B0502020104020203" pitchFamily="34" charset="0"/>
            </a:rPr>
            <a:t>Coaching and feedback support </a:t>
          </a:r>
        </a:p>
      </dgm:t>
    </dgm:pt>
    <dgm:pt modelId="{AE02AB2B-0941-4248-AB53-BB25F1F808E9}" type="parTrans" cxnId="{56C442D7-83D6-4174-AEA6-455B1DF79B0A}">
      <dgm:prSet/>
      <dgm:spPr/>
      <dgm:t>
        <a:bodyPr/>
        <a:lstStyle/>
        <a:p>
          <a:endParaRPr lang="en-US"/>
        </a:p>
      </dgm:t>
    </dgm:pt>
    <dgm:pt modelId="{3CD8C6C4-58C5-4D7E-AD86-793E98C995C4}" type="sibTrans" cxnId="{56C442D7-83D6-4174-AEA6-455B1DF79B0A}">
      <dgm:prSet/>
      <dgm:spPr/>
      <dgm:t>
        <a:bodyPr/>
        <a:lstStyle/>
        <a:p>
          <a:endParaRPr lang="en-US"/>
        </a:p>
      </dgm:t>
    </dgm:pt>
    <dgm:pt modelId="{A307D043-7104-40FC-98DA-E16B9DA88B5C}">
      <dgm:prSet phldr="0" custT="1"/>
      <dgm:spPr>
        <a:solidFill>
          <a:srgbClr val="00783C"/>
        </a:solidFill>
      </dgm:spPr>
      <dgm:t>
        <a:bodyPr/>
        <a:lstStyle/>
        <a:p>
          <a:pPr rtl="0"/>
          <a:r>
            <a:rPr lang="en-US" sz="1600">
              <a:latin typeface="Gill Sans MT" panose="020B0502020104020203" pitchFamily="34" charset="0"/>
            </a:rPr>
            <a:t>JEDI dashboard </a:t>
          </a:r>
        </a:p>
      </dgm:t>
    </dgm:pt>
    <dgm:pt modelId="{F6E0C817-C743-44F7-B71C-27AEC670DE5B}" type="parTrans" cxnId="{DB89122F-B49F-426B-9E90-BC45CF946CD1}">
      <dgm:prSet/>
      <dgm:spPr/>
      <dgm:t>
        <a:bodyPr/>
        <a:lstStyle/>
        <a:p>
          <a:endParaRPr lang="en-US"/>
        </a:p>
      </dgm:t>
    </dgm:pt>
    <dgm:pt modelId="{E45E88B5-6B7E-47FF-9B8D-E17DF6C7E4EF}" type="sibTrans" cxnId="{DB89122F-B49F-426B-9E90-BC45CF946CD1}">
      <dgm:prSet/>
      <dgm:spPr/>
      <dgm:t>
        <a:bodyPr/>
        <a:lstStyle/>
        <a:p>
          <a:endParaRPr lang="en-US"/>
        </a:p>
      </dgm:t>
    </dgm:pt>
    <dgm:pt modelId="{09683C02-38C6-4030-B294-14435A6FA7F2}">
      <dgm:prSet phldr="0" custT="1"/>
      <dgm:spPr>
        <a:solidFill>
          <a:srgbClr val="00783C"/>
        </a:solidFill>
      </dgm:spPr>
      <dgm:t>
        <a:bodyPr/>
        <a:lstStyle/>
        <a:p>
          <a:r>
            <a:rPr lang="en-US" sz="1600">
              <a:latin typeface="Gill Sans MT" panose="020B0502020104020203" pitchFamily="34" charset="0"/>
            </a:rPr>
            <a:t>Reporting and analytics</a:t>
          </a:r>
        </a:p>
      </dgm:t>
    </dgm:pt>
    <dgm:pt modelId="{39AA64E2-7DE9-4DBF-AE46-24AE8E572682}" type="parTrans" cxnId="{745DCCC3-C501-45DA-BDDC-22AB4175E982}">
      <dgm:prSet/>
      <dgm:spPr/>
      <dgm:t>
        <a:bodyPr/>
        <a:lstStyle/>
        <a:p>
          <a:endParaRPr lang="en-US"/>
        </a:p>
      </dgm:t>
    </dgm:pt>
    <dgm:pt modelId="{ED7C8157-1888-4B98-95F9-26F33AB08EB4}" type="sibTrans" cxnId="{745DCCC3-C501-45DA-BDDC-22AB4175E982}">
      <dgm:prSet/>
      <dgm:spPr/>
      <dgm:t>
        <a:bodyPr/>
        <a:lstStyle/>
        <a:p>
          <a:endParaRPr lang="en-US"/>
        </a:p>
      </dgm:t>
    </dgm:pt>
    <dgm:pt modelId="{77D59821-3CA2-4FAB-A00F-78A909B9ED1E}">
      <dgm:prSet phldrT="[Text]" phldr="0" custT="1"/>
      <dgm:spPr>
        <a:solidFill>
          <a:srgbClr val="00783C"/>
        </a:solidFill>
      </dgm:spPr>
      <dgm:t>
        <a:bodyPr/>
        <a:lstStyle/>
        <a:p>
          <a:pPr rtl="0"/>
          <a:r>
            <a:rPr lang="en-US" sz="1600">
              <a:latin typeface="Gill Sans MT" panose="020B0502020104020203" pitchFamily="34" charset="0"/>
            </a:rPr>
            <a:t>Affinity build out and engagement</a:t>
          </a:r>
        </a:p>
      </dgm:t>
    </dgm:pt>
    <dgm:pt modelId="{E2B90EEC-45B1-45DE-9527-759264A07B67}" type="parTrans" cxnId="{8826AD24-E28A-42CE-932D-6DA9D69D9F8C}">
      <dgm:prSet/>
      <dgm:spPr/>
      <dgm:t>
        <a:bodyPr/>
        <a:lstStyle/>
        <a:p>
          <a:endParaRPr lang="en-US"/>
        </a:p>
      </dgm:t>
    </dgm:pt>
    <dgm:pt modelId="{6A4CCC9F-D958-4367-A003-D288F9CA38AD}" type="sibTrans" cxnId="{8826AD24-E28A-42CE-932D-6DA9D69D9F8C}">
      <dgm:prSet/>
      <dgm:spPr/>
      <dgm:t>
        <a:bodyPr/>
        <a:lstStyle/>
        <a:p>
          <a:endParaRPr lang="en-US"/>
        </a:p>
      </dgm:t>
    </dgm:pt>
    <dgm:pt modelId="{0A2CF663-0293-4F0A-9F42-E4832593BC32}">
      <dgm:prSet custT="1"/>
      <dgm:spPr/>
      <dgm:t>
        <a:bodyPr/>
        <a:lstStyle/>
        <a:p>
          <a:pPr rtl="0"/>
          <a:endParaRPr lang="en-US" sz="1600">
            <a:latin typeface="Gill Sans MT" panose="020B0502020104020203" pitchFamily="34" charset="0"/>
          </a:endParaRPr>
        </a:p>
      </dgm:t>
    </dgm:pt>
    <dgm:pt modelId="{6270BFDD-9AD4-4691-9D4B-93DF98EDF553}" type="parTrans" cxnId="{F040F523-D14B-442F-8E5A-E4AE1E7D54AA}">
      <dgm:prSet/>
      <dgm:spPr/>
      <dgm:t>
        <a:bodyPr/>
        <a:lstStyle/>
        <a:p>
          <a:endParaRPr lang="en-US"/>
        </a:p>
      </dgm:t>
    </dgm:pt>
    <dgm:pt modelId="{BBE8055E-1B6E-47DB-987D-7EFB89EAED20}" type="sibTrans" cxnId="{F040F523-D14B-442F-8E5A-E4AE1E7D54AA}">
      <dgm:prSet/>
      <dgm:spPr/>
      <dgm:t>
        <a:bodyPr/>
        <a:lstStyle/>
        <a:p>
          <a:endParaRPr lang="en-US"/>
        </a:p>
      </dgm:t>
    </dgm:pt>
    <dgm:pt modelId="{4140C5A9-2700-488D-B252-8AFD2019E407}" type="pres">
      <dgm:prSet presAssocID="{FA009EB5-3FB8-4A9B-B783-1E80668D5BC7}" presName="Name0" presStyleCnt="0">
        <dgm:presLayoutVars>
          <dgm:dir/>
          <dgm:resizeHandles val="exact"/>
        </dgm:presLayoutVars>
      </dgm:prSet>
      <dgm:spPr/>
    </dgm:pt>
    <dgm:pt modelId="{26475C43-AB5C-496E-8DD3-D77520DBC4BF}" type="pres">
      <dgm:prSet presAssocID="{5A2AA1ED-36C1-49B9-93D2-1AF999DF5DA0}" presName="node" presStyleLbl="node1" presStyleIdx="0" presStyleCnt="4">
        <dgm:presLayoutVars>
          <dgm:bulletEnabled val="1"/>
        </dgm:presLayoutVars>
      </dgm:prSet>
      <dgm:spPr/>
    </dgm:pt>
    <dgm:pt modelId="{877B5A3D-9E28-4B8A-A9D4-D75B85FA89A6}" type="pres">
      <dgm:prSet presAssocID="{4F21B9C4-4B72-4FFD-9A4B-0F18054C1732}" presName="sibTrans" presStyleCnt="0"/>
      <dgm:spPr/>
    </dgm:pt>
    <dgm:pt modelId="{9564E3FE-02B0-4661-AB11-2D515CEF9266}" type="pres">
      <dgm:prSet presAssocID="{05901F78-AFF2-480A-964E-8B8C82AB786E}" presName="node" presStyleLbl="node1" presStyleIdx="1" presStyleCnt="4" custLinFactNeighborY="0">
        <dgm:presLayoutVars>
          <dgm:bulletEnabled val="1"/>
        </dgm:presLayoutVars>
      </dgm:prSet>
      <dgm:spPr/>
    </dgm:pt>
    <dgm:pt modelId="{531B758A-3716-470C-ADBB-E210B0F6B7DB}" type="pres">
      <dgm:prSet presAssocID="{05F79860-612B-4C50-B82F-B3AD660FD178}" presName="sibTrans" presStyleCnt="0"/>
      <dgm:spPr/>
    </dgm:pt>
    <dgm:pt modelId="{67273407-CB64-4264-9826-A8E259F379AE}" type="pres">
      <dgm:prSet presAssocID="{20AE926E-BF59-4850-BFA1-B8409C1CA158}" presName="node" presStyleLbl="node1" presStyleIdx="2" presStyleCnt="4">
        <dgm:presLayoutVars>
          <dgm:bulletEnabled val="1"/>
        </dgm:presLayoutVars>
      </dgm:prSet>
      <dgm:spPr/>
    </dgm:pt>
    <dgm:pt modelId="{664C5968-2BCD-4082-A026-01C898252790}" type="pres">
      <dgm:prSet presAssocID="{A4A6DEA5-913A-4E0C-A4C0-5AD07E746704}" presName="sibTrans" presStyleCnt="0"/>
      <dgm:spPr/>
    </dgm:pt>
    <dgm:pt modelId="{90B43883-84DC-4BE8-B812-7667B7A9618B}" type="pres">
      <dgm:prSet presAssocID="{60EAC3E6-6765-4303-994E-48793CC54412}" presName="node" presStyleLbl="node1" presStyleIdx="3" presStyleCnt="4" custLinFactNeighborX="-569" custLinFactNeighborY="0">
        <dgm:presLayoutVars>
          <dgm:bulletEnabled val="1"/>
        </dgm:presLayoutVars>
      </dgm:prSet>
      <dgm:spPr/>
    </dgm:pt>
  </dgm:ptLst>
  <dgm:cxnLst>
    <dgm:cxn modelId="{8C538A02-2ADD-4BBF-8755-AAD32459289A}" srcId="{60EAC3E6-6765-4303-994E-48793CC54412}" destId="{2A50E4EF-AC42-4AA8-809D-A3F859C4BC36}" srcOrd="4" destOrd="0" parTransId="{1CF3BBD5-7630-42B8-9447-906DED5F7C31}" sibTransId="{912063EB-8D50-4D47-A108-2B45F8BCE76B}"/>
    <dgm:cxn modelId="{8A7B7A0C-38F5-4AFF-97AA-C6E953494A7C}" srcId="{05901F78-AFF2-480A-964E-8B8C82AB786E}" destId="{378CFE39-7918-4ED3-9855-1A0E11C63106}" srcOrd="1" destOrd="0" parTransId="{AB945F2D-6C1D-401F-B2FA-98AA52F573DA}" sibTransId="{A7F6586F-D4F4-49C9-8BFE-3081385114D6}"/>
    <dgm:cxn modelId="{077D191B-FAC4-4795-BE86-5197675296A7}" type="presOf" srcId="{B2352CDC-6AAE-4EE2-BB7D-FFAEAE94B700}" destId="{9564E3FE-02B0-4661-AB11-2D515CEF9266}" srcOrd="0" destOrd="1" presId="urn:microsoft.com/office/officeart/2005/8/layout/hList6"/>
    <dgm:cxn modelId="{52969F1F-2429-4001-A701-B0182BAAF13C}" srcId="{5A2AA1ED-36C1-49B9-93D2-1AF999DF5DA0}" destId="{5FABAF10-BC8E-46FC-893F-EBB758B80847}" srcOrd="1" destOrd="0" parTransId="{90A2091F-EB81-4205-B09C-B71BCC2CB750}" sibTransId="{264A6551-D929-4B5B-B489-C81398767931}"/>
    <dgm:cxn modelId="{CC16A721-2EDD-4D34-9F73-4E73F9F200EA}" type="presOf" srcId="{20AE926E-BF59-4850-BFA1-B8409C1CA158}" destId="{67273407-CB64-4264-9826-A8E259F379AE}" srcOrd="0" destOrd="0" presId="urn:microsoft.com/office/officeart/2005/8/layout/hList6"/>
    <dgm:cxn modelId="{F040F523-D14B-442F-8E5A-E4AE1E7D54AA}" srcId="{5A2AA1ED-36C1-49B9-93D2-1AF999DF5DA0}" destId="{0A2CF663-0293-4F0A-9F42-E4832593BC32}" srcOrd="7" destOrd="0" parTransId="{6270BFDD-9AD4-4691-9D4B-93DF98EDF553}" sibTransId="{BBE8055E-1B6E-47DB-987D-7EFB89EAED20}"/>
    <dgm:cxn modelId="{8826AD24-E28A-42CE-932D-6DA9D69D9F8C}" srcId="{5A2AA1ED-36C1-49B9-93D2-1AF999DF5DA0}" destId="{77D59821-3CA2-4FAB-A00F-78A909B9ED1E}" srcOrd="6" destOrd="0" parTransId="{E2B90EEC-45B1-45DE-9527-759264A07B67}" sibTransId="{6A4CCC9F-D958-4367-A003-D288F9CA38AD}"/>
    <dgm:cxn modelId="{DB89122F-B49F-426B-9E90-BC45CF946CD1}" srcId="{60EAC3E6-6765-4303-994E-48793CC54412}" destId="{A307D043-7104-40FC-98DA-E16B9DA88B5C}" srcOrd="2" destOrd="0" parTransId="{F6E0C817-C743-44F7-B71C-27AEC670DE5B}" sibTransId="{E45E88B5-6B7E-47FF-9B8D-E17DF6C7E4EF}"/>
    <dgm:cxn modelId="{6CBC5430-3BFE-4977-A208-55A3DC0FA62E}" srcId="{20AE926E-BF59-4850-BFA1-B8409C1CA158}" destId="{8788240B-5E48-48E1-B78A-4FD9F0D53997}" srcOrd="1" destOrd="0" parTransId="{E02830E5-8EEA-4A12-8F48-38A0429A2BDF}" sibTransId="{2828A5A4-6A5F-4C0B-BA34-AACD3A9FDD9A}"/>
    <dgm:cxn modelId="{C72AAE30-8A4C-406A-9F04-E543FF7130DF}" srcId="{05901F78-AFF2-480A-964E-8B8C82AB786E}" destId="{8FBD7AA8-70AE-4B2C-A1E2-649A12D5DA71}" srcOrd="3" destOrd="0" parTransId="{51EBDA9E-12FA-4EEB-942D-2F1F91EB5119}" sibTransId="{0BA37F81-7DA8-4DE6-979F-5E0284104FBC}"/>
    <dgm:cxn modelId="{3302E43D-851B-4A42-9E77-C93642F9028E}" type="presOf" srcId="{32FB1DCA-2C0E-4F21-B14C-00E86F67AC05}" destId="{90B43883-84DC-4BE8-B812-7667B7A9618B}" srcOrd="0" destOrd="4" presId="urn:microsoft.com/office/officeart/2005/8/layout/hList6"/>
    <dgm:cxn modelId="{39DC163F-788A-4FF0-8C8D-E76CE55A5581}" srcId="{20AE926E-BF59-4850-BFA1-B8409C1CA158}" destId="{F3A567CB-1BE5-4427-9326-2C8E691146F4}" srcOrd="2" destOrd="0" parTransId="{A69F6C4D-44D4-4A85-8CD1-B2106B7B85CA}" sibTransId="{7C38E9A9-9C7C-41B9-8642-2BFB566923D0}"/>
    <dgm:cxn modelId="{86E2F761-F446-42E1-8C19-8B9E9ADF4C3B}" type="presOf" srcId="{8788240B-5E48-48E1-B78A-4FD9F0D53997}" destId="{67273407-CB64-4264-9826-A8E259F379AE}" srcOrd="0" destOrd="2" presId="urn:microsoft.com/office/officeart/2005/8/layout/hList6"/>
    <dgm:cxn modelId="{210D6464-E53E-4F85-9397-8FE347B2096E}" srcId="{20AE926E-BF59-4850-BFA1-B8409C1CA158}" destId="{6A4CFB6E-4044-4F83-887C-A46ADD31E569}" srcOrd="3" destOrd="0" parTransId="{8D8DB805-A39D-4B98-A8E6-E27F14329111}" sibTransId="{F1A5E5E5-F1BB-4823-8C0E-833F359AD962}"/>
    <dgm:cxn modelId="{E3ECA069-7F61-4B0C-8743-2266EC986CE6}" srcId="{5A2AA1ED-36C1-49B9-93D2-1AF999DF5DA0}" destId="{BEBF63CA-A566-4885-A013-5DCDFF006C88}" srcOrd="2" destOrd="0" parTransId="{79D47A29-F584-4694-8E3D-54DAEC1772AF}" sibTransId="{1CB87818-C3CE-48A6-8969-D96D7E99A22B}"/>
    <dgm:cxn modelId="{4331FD6B-EDFC-40AD-95A9-685835CE2A08}" srcId="{20AE926E-BF59-4850-BFA1-B8409C1CA158}" destId="{C154B0AA-FB63-4B03-8E8B-BBFF97FDDE34}" srcOrd="6" destOrd="0" parTransId="{74E36A44-5A3E-4C82-89A9-F82713CF5A3D}" sibTransId="{719ABFBF-4CD1-44EA-B47C-7914C0173F35}"/>
    <dgm:cxn modelId="{EE5F9C70-2723-4C30-A9F0-E96E657E1BC5}" srcId="{FA009EB5-3FB8-4A9B-B783-1E80668D5BC7}" destId="{20AE926E-BF59-4850-BFA1-B8409C1CA158}" srcOrd="2" destOrd="0" parTransId="{A0ECFF54-53B1-4512-9885-A9A3FBE67971}" sibTransId="{A4A6DEA5-913A-4E0C-A4C0-5AD07E746704}"/>
    <dgm:cxn modelId="{6FF55858-CD28-4959-BC7F-DB3C81E30470}" type="presOf" srcId="{09683C02-38C6-4030-B294-14435A6FA7F2}" destId="{67273407-CB64-4264-9826-A8E259F379AE}" srcOrd="0" destOrd="5" presId="urn:microsoft.com/office/officeart/2005/8/layout/hList6"/>
    <dgm:cxn modelId="{73B4FB59-DC54-45A8-8D6B-F225A9D6444A}" srcId="{5A2AA1ED-36C1-49B9-93D2-1AF999DF5DA0}" destId="{B12B9C65-82F0-41E4-8908-573C3CFBE148}" srcOrd="5" destOrd="0" parTransId="{5FC70F03-6642-4741-85CB-38CE935B191C}" sibTransId="{B5F0FD98-26A9-4999-8FE8-86FBD3143693}"/>
    <dgm:cxn modelId="{305E8C7C-51F0-489F-B8FC-262895D1432D}" type="presOf" srcId="{B12B9C65-82F0-41E4-8908-573C3CFBE148}" destId="{26475C43-AB5C-496E-8DD3-D77520DBC4BF}" srcOrd="0" destOrd="6" presId="urn:microsoft.com/office/officeart/2005/8/layout/hList6"/>
    <dgm:cxn modelId="{8C458382-E872-40FE-96A6-A4018BE75806}" type="presOf" srcId="{87D20346-29B4-4062-950C-402B00912EAD}" destId="{90B43883-84DC-4BE8-B812-7667B7A9618B}" srcOrd="0" destOrd="2" presId="urn:microsoft.com/office/officeart/2005/8/layout/hList6"/>
    <dgm:cxn modelId="{A40D8A8C-B205-4865-9AAE-5D41985B9F94}" type="presOf" srcId="{F1C4732A-3EF6-4EB9-A6B8-3EAAAFD2A844}" destId="{67273407-CB64-4264-9826-A8E259F379AE}" srcOrd="0" destOrd="6" presId="urn:microsoft.com/office/officeart/2005/8/layout/hList6"/>
    <dgm:cxn modelId="{D2EC128F-8B8A-41EB-AF78-E5A364956497}" srcId="{5A2AA1ED-36C1-49B9-93D2-1AF999DF5DA0}" destId="{E168BAE9-657C-4872-93FD-63EB19A4B8BA}" srcOrd="3" destOrd="0" parTransId="{AC5C4011-CA4A-4FF0-9227-80E60FE6646F}" sibTransId="{5BB43B50-E13C-4DA2-A67B-BF35FC4D9641}"/>
    <dgm:cxn modelId="{C6FECA91-E17D-477E-930E-77397CC6B90E}" srcId="{5A2AA1ED-36C1-49B9-93D2-1AF999DF5DA0}" destId="{FCCA17DC-C737-4B0C-B082-D0DBF91A8AC0}" srcOrd="4" destOrd="0" parTransId="{1CA91CCF-54EB-4831-BDDD-A609BFBDD965}" sibTransId="{1A4F0296-85ED-462A-822D-4747507346E8}"/>
    <dgm:cxn modelId="{A2D7A194-9F8F-495F-A138-C886804A17D9}" type="presOf" srcId="{6A4CFB6E-4044-4F83-887C-A46ADD31E569}" destId="{67273407-CB64-4264-9826-A8E259F379AE}" srcOrd="0" destOrd="4" presId="urn:microsoft.com/office/officeart/2005/8/layout/hList6"/>
    <dgm:cxn modelId="{EA05EC98-639B-40FD-9C5C-9B6FB7F75948}" srcId="{5A2AA1ED-36C1-49B9-93D2-1AF999DF5DA0}" destId="{653EDAD6-D2C1-4CF3-BF8D-D7C2748300DB}" srcOrd="0" destOrd="0" parTransId="{157140C7-E838-402B-9EA1-A301249888AA}" sibTransId="{963F72D2-DE07-468F-A33B-4EDD3ECF1887}"/>
    <dgm:cxn modelId="{7EDCD299-405F-421E-8CF3-2F8702845300}" type="presOf" srcId="{77D59821-3CA2-4FAB-A00F-78A909B9ED1E}" destId="{26475C43-AB5C-496E-8DD3-D77520DBC4BF}" srcOrd="0" destOrd="7" presId="urn:microsoft.com/office/officeart/2005/8/layout/hList6"/>
    <dgm:cxn modelId="{DFA9B1A4-6F27-47F7-B8A1-0794BE514DFE}" type="presOf" srcId="{653EDAD6-D2C1-4CF3-BF8D-D7C2748300DB}" destId="{26475C43-AB5C-496E-8DD3-D77520DBC4BF}" srcOrd="0" destOrd="1" presId="urn:microsoft.com/office/officeart/2005/8/layout/hList6"/>
    <dgm:cxn modelId="{5DA340AC-4DF5-485D-AD15-91AE45026461}" srcId="{20AE926E-BF59-4850-BFA1-B8409C1CA158}" destId="{F1C4732A-3EF6-4EB9-A6B8-3EAAAFD2A844}" srcOrd="5" destOrd="0" parTransId="{65E3AD5F-B65F-4CE2-A567-6737939EAA07}" sibTransId="{C856418F-9F77-4806-AC08-F2AF75C1E5C0}"/>
    <dgm:cxn modelId="{BA7C43B1-3958-4BF5-9CC8-112C66E9042C}" type="presOf" srcId="{05901F78-AFF2-480A-964E-8B8C82AB786E}" destId="{9564E3FE-02B0-4661-AB11-2D515CEF9266}" srcOrd="0" destOrd="0" presId="urn:microsoft.com/office/officeart/2005/8/layout/hList6"/>
    <dgm:cxn modelId="{5552FDB3-C835-43A9-8636-343C1D343333}" srcId="{FA009EB5-3FB8-4A9B-B783-1E80668D5BC7}" destId="{5A2AA1ED-36C1-49B9-93D2-1AF999DF5DA0}" srcOrd="0" destOrd="0" parTransId="{DA0DB5BE-EAE1-4D66-9276-C4A870CE2409}" sibTransId="{4F21B9C4-4B72-4FFD-9A4B-0F18054C1732}"/>
    <dgm:cxn modelId="{2211EAB4-9CF2-43E2-910D-EAAC546DE925}" srcId="{FA009EB5-3FB8-4A9B-B783-1E80668D5BC7}" destId="{60EAC3E6-6765-4303-994E-48793CC54412}" srcOrd="3" destOrd="0" parTransId="{9BC720B1-0D0F-42FE-953D-0C0617FDC698}" sibTransId="{0EB9C4DF-AB38-4DEE-BF23-3ECB974752E7}"/>
    <dgm:cxn modelId="{C4A7C2B6-93B4-4F78-84DB-2738AE22F3FE}" type="presOf" srcId="{2A50E4EF-AC42-4AA8-809D-A3F859C4BC36}" destId="{90B43883-84DC-4BE8-B812-7667B7A9618B}" srcOrd="0" destOrd="5" presId="urn:microsoft.com/office/officeart/2005/8/layout/hList6"/>
    <dgm:cxn modelId="{1F8E4DBD-9852-4E53-A44F-A9581262E812}" type="presOf" srcId="{BEBF63CA-A566-4885-A013-5DCDFF006C88}" destId="{26475C43-AB5C-496E-8DD3-D77520DBC4BF}" srcOrd="0" destOrd="3" presId="urn:microsoft.com/office/officeart/2005/8/layout/hList6"/>
    <dgm:cxn modelId="{9203C8C0-B9C0-459E-B0C5-442F72F61408}" type="presOf" srcId="{E168BAE9-657C-4872-93FD-63EB19A4B8BA}" destId="{26475C43-AB5C-496E-8DD3-D77520DBC4BF}" srcOrd="0" destOrd="4" presId="urn:microsoft.com/office/officeart/2005/8/layout/hList6"/>
    <dgm:cxn modelId="{3E1499C2-0220-4038-8BB5-912ABB6A5AE8}" type="presOf" srcId="{378CFE39-7918-4ED3-9855-1A0E11C63106}" destId="{9564E3FE-02B0-4661-AB11-2D515CEF9266}" srcOrd="0" destOrd="2" presId="urn:microsoft.com/office/officeart/2005/8/layout/hList6"/>
    <dgm:cxn modelId="{745DCCC3-C501-45DA-BDDC-22AB4175E982}" srcId="{20AE926E-BF59-4850-BFA1-B8409C1CA158}" destId="{09683C02-38C6-4030-B294-14435A6FA7F2}" srcOrd="4" destOrd="0" parTransId="{39AA64E2-7DE9-4DBF-AE46-24AE8E572682}" sibTransId="{ED7C8157-1888-4B98-95F9-26F33AB08EB4}"/>
    <dgm:cxn modelId="{FCD35FC6-B0C6-4DEF-A8E6-D3EF08314B9C}" type="presOf" srcId="{A307D043-7104-40FC-98DA-E16B9DA88B5C}" destId="{90B43883-84DC-4BE8-B812-7667B7A9618B}" srcOrd="0" destOrd="3" presId="urn:microsoft.com/office/officeart/2005/8/layout/hList6"/>
    <dgm:cxn modelId="{0F84B8C7-77FE-4AF0-8942-7D59EEB03567}" srcId="{20AE926E-BF59-4850-BFA1-B8409C1CA158}" destId="{4116B928-3B88-415B-865B-84E972F5D3FC}" srcOrd="0" destOrd="0" parTransId="{11A10FFF-8413-48B9-8B5E-A684321EE4AD}" sibTransId="{EBA408B8-0C4E-40E0-8E43-0C2C2A299CEB}"/>
    <dgm:cxn modelId="{07DCDACD-C9A8-47D0-A1AA-F49CA5D6673C}" type="presOf" srcId="{FCCA17DC-C737-4B0C-B082-D0DBF91A8AC0}" destId="{26475C43-AB5C-496E-8DD3-D77520DBC4BF}" srcOrd="0" destOrd="5" presId="urn:microsoft.com/office/officeart/2005/8/layout/hList6"/>
    <dgm:cxn modelId="{E577FAD0-DE0A-483B-926B-4B5C18EA4923}" type="presOf" srcId="{8FBD7AA8-70AE-4B2C-A1E2-649A12D5DA71}" destId="{9564E3FE-02B0-4661-AB11-2D515CEF9266}" srcOrd="0" destOrd="4" presId="urn:microsoft.com/office/officeart/2005/8/layout/hList6"/>
    <dgm:cxn modelId="{56C442D7-83D6-4174-AEA6-455B1DF79B0A}" srcId="{05901F78-AFF2-480A-964E-8B8C82AB786E}" destId="{7E90CFCC-212D-4696-8DB7-F081BD3217C4}" srcOrd="2" destOrd="0" parTransId="{AE02AB2B-0941-4248-AB53-BB25F1F808E9}" sibTransId="{3CD8C6C4-58C5-4D7E-AD86-793E98C995C4}"/>
    <dgm:cxn modelId="{1DDA4BD7-4F20-4BAF-BAE2-81E63602596D}" type="presOf" srcId="{4116B928-3B88-415B-865B-84E972F5D3FC}" destId="{67273407-CB64-4264-9826-A8E259F379AE}" srcOrd="0" destOrd="1" presId="urn:microsoft.com/office/officeart/2005/8/layout/hList6"/>
    <dgm:cxn modelId="{5952F6D9-F411-4AE5-AC38-B6A22CD54EF1}" type="presOf" srcId="{60EAC3E6-6765-4303-994E-48793CC54412}" destId="{90B43883-84DC-4BE8-B812-7667B7A9618B}" srcOrd="0" destOrd="0" presId="urn:microsoft.com/office/officeart/2005/8/layout/hList6"/>
    <dgm:cxn modelId="{3ED75BDA-406B-47FE-9D72-B76B7166552F}" type="presOf" srcId="{7E90CFCC-212D-4696-8DB7-F081BD3217C4}" destId="{9564E3FE-02B0-4661-AB11-2D515CEF9266}" srcOrd="0" destOrd="3" presId="urn:microsoft.com/office/officeart/2005/8/layout/hList6"/>
    <dgm:cxn modelId="{C82B33DD-A47F-4D3D-B5B8-9904E84C1FF7}" srcId="{60EAC3E6-6765-4303-994E-48793CC54412}" destId="{32FB1DCA-2C0E-4F21-B14C-00E86F67AC05}" srcOrd="3" destOrd="0" parTransId="{C7C89790-A42C-4E45-84D5-81564303B196}" sibTransId="{9708E236-795B-48EE-B653-2BF214526A17}"/>
    <dgm:cxn modelId="{1BA496E1-3B22-4A12-B240-B51BFA5BCA74}" srcId="{FA009EB5-3FB8-4A9B-B783-1E80668D5BC7}" destId="{05901F78-AFF2-480A-964E-8B8C82AB786E}" srcOrd="1" destOrd="0" parTransId="{89D7C56C-D99E-4EFC-A047-18D1EFA5FFCC}" sibTransId="{05F79860-612B-4C50-B82F-B3AD660FD178}"/>
    <dgm:cxn modelId="{9B89B6E7-BBC6-46F6-B68E-C415F3790344}" srcId="{60EAC3E6-6765-4303-994E-48793CC54412}" destId="{C91C3758-893D-48F6-BF43-B05371E54858}" srcOrd="0" destOrd="0" parTransId="{4828C3C7-E55F-43C6-AB65-E0424B5F73EC}" sibTransId="{F3B9AF5F-8AF4-4A73-B664-8881BD981CD9}"/>
    <dgm:cxn modelId="{6AC731EC-58EE-43DC-B07B-4E49A89DD5FB}" type="presOf" srcId="{5FABAF10-BC8E-46FC-893F-EBB758B80847}" destId="{26475C43-AB5C-496E-8DD3-D77520DBC4BF}" srcOrd="0" destOrd="2" presId="urn:microsoft.com/office/officeart/2005/8/layout/hList6"/>
    <dgm:cxn modelId="{1D1A8EF2-A38B-4708-9A4E-AC71F803FF2F}" srcId="{60EAC3E6-6765-4303-994E-48793CC54412}" destId="{87D20346-29B4-4062-950C-402B00912EAD}" srcOrd="1" destOrd="0" parTransId="{5515FF20-6FA8-44FC-A0D4-5C42B176C2F9}" sibTransId="{15791511-61C9-4A5B-BCE2-6D7FCB05EFBB}"/>
    <dgm:cxn modelId="{F635F1F3-FDD2-493F-8616-64018C57EC9C}" type="presOf" srcId="{C154B0AA-FB63-4B03-8E8B-BBFF97FDDE34}" destId="{67273407-CB64-4264-9826-A8E259F379AE}" srcOrd="0" destOrd="7" presId="urn:microsoft.com/office/officeart/2005/8/layout/hList6"/>
    <dgm:cxn modelId="{01C310F7-0A8D-4235-BFDB-7F1D44C17CA6}" srcId="{05901F78-AFF2-480A-964E-8B8C82AB786E}" destId="{B2352CDC-6AAE-4EE2-BB7D-FFAEAE94B700}" srcOrd="0" destOrd="0" parTransId="{B18EDB20-55DB-4187-8263-EAB2FF7DB57C}" sibTransId="{5C0C533B-413A-4783-85CA-449A936273F2}"/>
    <dgm:cxn modelId="{B09928F8-9032-49E0-B6AB-831C1A2CCFF3}" type="presOf" srcId="{0A2CF663-0293-4F0A-9F42-E4832593BC32}" destId="{26475C43-AB5C-496E-8DD3-D77520DBC4BF}" srcOrd="0" destOrd="8" presId="urn:microsoft.com/office/officeart/2005/8/layout/hList6"/>
    <dgm:cxn modelId="{78FE20F9-42EA-4861-BCC6-7F59C8B03B07}" type="presOf" srcId="{5A2AA1ED-36C1-49B9-93D2-1AF999DF5DA0}" destId="{26475C43-AB5C-496E-8DD3-D77520DBC4BF}" srcOrd="0" destOrd="0" presId="urn:microsoft.com/office/officeart/2005/8/layout/hList6"/>
    <dgm:cxn modelId="{828663F9-082D-4966-BE6F-2AFB78F29C62}" type="presOf" srcId="{F3A567CB-1BE5-4427-9326-2C8E691146F4}" destId="{67273407-CB64-4264-9826-A8E259F379AE}" srcOrd="0" destOrd="3" presId="urn:microsoft.com/office/officeart/2005/8/layout/hList6"/>
    <dgm:cxn modelId="{9A10F9F9-B340-40A2-81C0-A8856AAFA380}" type="presOf" srcId="{FA009EB5-3FB8-4A9B-B783-1E80668D5BC7}" destId="{4140C5A9-2700-488D-B252-8AFD2019E407}" srcOrd="0" destOrd="0" presId="urn:microsoft.com/office/officeart/2005/8/layout/hList6"/>
    <dgm:cxn modelId="{E0454DFD-AC93-41C7-A13F-B06AFD618C69}" type="presOf" srcId="{C91C3758-893D-48F6-BF43-B05371E54858}" destId="{90B43883-84DC-4BE8-B812-7667B7A9618B}" srcOrd="0" destOrd="1" presId="urn:microsoft.com/office/officeart/2005/8/layout/hList6"/>
    <dgm:cxn modelId="{344BFBD5-7048-43EA-8C18-4114C4BC1ACA}" type="presParOf" srcId="{4140C5A9-2700-488D-B252-8AFD2019E407}" destId="{26475C43-AB5C-496E-8DD3-D77520DBC4BF}" srcOrd="0" destOrd="0" presId="urn:microsoft.com/office/officeart/2005/8/layout/hList6"/>
    <dgm:cxn modelId="{B3FDED4E-4647-4755-B632-0E5C495459C8}" type="presParOf" srcId="{4140C5A9-2700-488D-B252-8AFD2019E407}" destId="{877B5A3D-9E28-4B8A-A9D4-D75B85FA89A6}" srcOrd="1" destOrd="0" presId="urn:microsoft.com/office/officeart/2005/8/layout/hList6"/>
    <dgm:cxn modelId="{4371BCCF-CAD7-43CF-B93C-7FECDC987359}" type="presParOf" srcId="{4140C5A9-2700-488D-B252-8AFD2019E407}" destId="{9564E3FE-02B0-4661-AB11-2D515CEF9266}" srcOrd="2" destOrd="0" presId="urn:microsoft.com/office/officeart/2005/8/layout/hList6"/>
    <dgm:cxn modelId="{729E5BC1-D374-4C41-B36E-6943A83D3230}" type="presParOf" srcId="{4140C5A9-2700-488D-B252-8AFD2019E407}" destId="{531B758A-3716-470C-ADBB-E210B0F6B7DB}" srcOrd="3" destOrd="0" presId="urn:microsoft.com/office/officeart/2005/8/layout/hList6"/>
    <dgm:cxn modelId="{66298F6A-EEBE-454B-8753-714F25B4E40F}" type="presParOf" srcId="{4140C5A9-2700-488D-B252-8AFD2019E407}" destId="{67273407-CB64-4264-9826-A8E259F379AE}" srcOrd="4" destOrd="0" presId="urn:microsoft.com/office/officeart/2005/8/layout/hList6"/>
    <dgm:cxn modelId="{64E7BD32-8DE8-4B1B-87D8-A8E7E097CAA3}" type="presParOf" srcId="{4140C5A9-2700-488D-B252-8AFD2019E407}" destId="{664C5968-2BCD-4082-A026-01C898252790}" srcOrd="5" destOrd="0" presId="urn:microsoft.com/office/officeart/2005/8/layout/hList6"/>
    <dgm:cxn modelId="{0EB6F2B1-69AB-42E7-9420-70326178397A}" type="presParOf" srcId="{4140C5A9-2700-488D-B252-8AFD2019E407}" destId="{90B43883-84DC-4BE8-B812-7667B7A9618B}" srcOrd="6" destOrd="0" presId="urn:microsoft.com/office/officeart/2005/8/layout/hList6"/>
  </dgm:cxnLst>
  <dgm:bg>
    <a:noFill/>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53E621-D254-C644-9785-EC683CDDC7A9}">
      <dsp:nvSpPr>
        <dsp:cNvPr id="0" name=""/>
        <dsp:cNvSpPr/>
      </dsp:nvSpPr>
      <dsp:spPr>
        <a:xfrm>
          <a:off x="4776" y="137070"/>
          <a:ext cx="4177131" cy="167085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68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bg2"/>
              </a:solidFill>
            </a:rPr>
            <a:t>Professional Staff Association (PSA) Non-Classified</a:t>
          </a:r>
        </a:p>
      </dsp:txBody>
      <dsp:txXfrm>
        <a:off x="4776" y="137070"/>
        <a:ext cx="3759418" cy="1670852"/>
      </dsp:txXfrm>
    </dsp:sp>
    <dsp:sp modelId="{DF2CF07E-0C42-0E44-AA50-4DF97B5F0ABB}">
      <dsp:nvSpPr>
        <dsp:cNvPr id="0" name=""/>
        <dsp:cNvSpPr/>
      </dsp:nvSpPr>
      <dsp:spPr>
        <a:xfrm>
          <a:off x="3346482" y="137070"/>
          <a:ext cx="4177131" cy="167085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bg2"/>
              </a:solidFill>
            </a:rPr>
            <a:t>Educational Support Professional Association (ESPA) Classified</a:t>
          </a:r>
        </a:p>
      </dsp:txBody>
      <dsp:txXfrm>
        <a:off x="4181908" y="137070"/>
        <a:ext cx="2506279" cy="1670852"/>
      </dsp:txXfrm>
    </dsp:sp>
    <dsp:sp modelId="{9C2AE5DF-B1DC-1C46-A198-F5B6C9BD6BFE}">
      <dsp:nvSpPr>
        <dsp:cNvPr id="0" name=""/>
        <dsp:cNvSpPr/>
      </dsp:nvSpPr>
      <dsp:spPr>
        <a:xfrm>
          <a:off x="6688187" y="137070"/>
          <a:ext cx="4177131" cy="167085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61341" rIns="30671" bIns="61341" numCol="1" spcCol="1270" anchor="ctr" anchorCtr="0">
          <a:noAutofit/>
        </a:bodyPr>
        <a:lstStyle/>
        <a:p>
          <a:pPr marL="0" lvl="0" indent="0" algn="ctr" defTabSz="1022350">
            <a:lnSpc>
              <a:spcPct val="90000"/>
            </a:lnSpc>
            <a:spcBef>
              <a:spcPct val="0"/>
            </a:spcBef>
            <a:spcAft>
              <a:spcPct val="35000"/>
            </a:spcAft>
            <a:buNone/>
          </a:pPr>
          <a:r>
            <a:rPr lang="en-US" sz="2300" kern="1200">
              <a:solidFill>
                <a:schemeClr val="bg2"/>
              </a:solidFill>
            </a:rPr>
            <a:t>Board of Education Non-Union</a:t>
          </a:r>
        </a:p>
      </dsp:txBody>
      <dsp:txXfrm>
        <a:off x="7523613" y="137070"/>
        <a:ext cx="2506279" cy="1670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BCCA79-C9FC-0F41-BB16-0FA50D098A3E}">
      <dsp:nvSpPr>
        <dsp:cNvPr id="0" name=""/>
        <dsp:cNvSpPr/>
      </dsp:nvSpPr>
      <dsp:spPr>
        <a:xfrm>
          <a:off x="3184" y="1571650"/>
          <a:ext cx="3195425" cy="109848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2"/>
              </a:solidFill>
            </a:rPr>
            <a:t>CCRI Employee Handbook</a:t>
          </a:r>
        </a:p>
      </dsp:txBody>
      <dsp:txXfrm>
        <a:off x="3184" y="1571650"/>
        <a:ext cx="2920804" cy="1098485"/>
      </dsp:txXfrm>
    </dsp:sp>
    <dsp:sp modelId="{99623EAB-D640-4041-BECC-436C63252872}">
      <dsp:nvSpPr>
        <dsp:cNvPr id="0" name=""/>
        <dsp:cNvSpPr/>
      </dsp:nvSpPr>
      <dsp:spPr>
        <a:xfrm>
          <a:off x="2559525" y="1571650"/>
          <a:ext cx="3195425" cy="109848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2"/>
              </a:solidFill>
            </a:rPr>
            <a:t>State of Rhode Island Employee Handbook</a:t>
          </a:r>
        </a:p>
      </dsp:txBody>
      <dsp:txXfrm>
        <a:off x="3108768" y="1571650"/>
        <a:ext cx="2096940" cy="1098485"/>
      </dsp:txXfrm>
    </dsp:sp>
    <dsp:sp modelId="{34B08BBE-5972-284C-AC1C-462F56CC6EEC}">
      <dsp:nvSpPr>
        <dsp:cNvPr id="0" name=""/>
        <dsp:cNvSpPr/>
      </dsp:nvSpPr>
      <dsp:spPr>
        <a:xfrm>
          <a:off x="5115865" y="1571650"/>
          <a:ext cx="3195425" cy="109848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2"/>
              </a:solidFill>
            </a:rPr>
            <a:t>Board of Education Personnel Policy Manual</a:t>
          </a:r>
        </a:p>
      </dsp:txBody>
      <dsp:txXfrm>
        <a:off x="5665108" y="1571650"/>
        <a:ext cx="2096940" cy="1098485"/>
      </dsp:txXfrm>
    </dsp:sp>
    <dsp:sp modelId="{C82205C2-F0C6-6E45-B3AC-2320F4D215C9}">
      <dsp:nvSpPr>
        <dsp:cNvPr id="0" name=""/>
        <dsp:cNvSpPr/>
      </dsp:nvSpPr>
      <dsp:spPr>
        <a:xfrm>
          <a:off x="7672205" y="1571650"/>
          <a:ext cx="3195425" cy="109848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bg2"/>
              </a:solidFill>
            </a:rPr>
            <a:t>Policies</a:t>
          </a:r>
        </a:p>
      </dsp:txBody>
      <dsp:txXfrm>
        <a:off x="8221448" y="1571650"/>
        <a:ext cx="2096940" cy="10984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81533-5BCC-482F-ADFF-71C07C20AD33}">
      <dsp:nvSpPr>
        <dsp:cNvPr id="0" name=""/>
        <dsp:cNvSpPr/>
      </dsp:nvSpPr>
      <dsp:spPr>
        <a:xfrm>
          <a:off x="0" y="442941"/>
          <a:ext cx="6237960" cy="13560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i="1" kern="1200"/>
            <a:t>"No person in the United States shall, on the basis of sex, be excluded from participation in, be denied the benefits of, or be subjected to discrimination under any education program or activity receiving federal financial assistance."</a:t>
          </a:r>
          <a:endParaRPr lang="en-US" sz="1900" kern="1200"/>
        </a:p>
      </dsp:txBody>
      <dsp:txXfrm>
        <a:off x="66196" y="509137"/>
        <a:ext cx="6105568" cy="1223637"/>
      </dsp:txXfrm>
    </dsp:sp>
    <dsp:sp modelId="{EC467924-C6D4-4E81-A0DA-867FDC198612}">
      <dsp:nvSpPr>
        <dsp:cNvPr id="0" name=""/>
        <dsp:cNvSpPr/>
      </dsp:nvSpPr>
      <dsp:spPr>
        <a:xfrm>
          <a:off x="0" y="1869189"/>
          <a:ext cx="6237960" cy="13560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All forms of unlawful sexual harassment occurring within CCRI’s educational programs or activities are prohibited</a:t>
          </a:r>
          <a:r>
            <a:rPr lang="en-US" sz="1900" kern="1200">
              <a:latin typeface="Calibri"/>
            </a:rPr>
            <a:t>.</a:t>
          </a:r>
          <a:endParaRPr lang="en-US" sz="1900" kern="1200"/>
        </a:p>
      </dsp:txBody>
      <dsp:txXfrm>
        <a:off x="66196" y="1935385"/>
        <a:ext cx="6105568" cy="1223637"/>
      </dsp:txXfrm>
    </dsp:sp>
    <dsp:sp modelId="{C31E06AD-7331-4BF5-8D1E-1BC754BA90E3}">
      <dsp:nvSpPr>
        <dsp:cNvPr id="0" name=""/>
        <dsp:cNvSpPr/>
      </dsp:nvSpPr>
      <dsp:spPr>
        <a:xfrm>
          <a:off x="0" y="3279939"/>
          <a:ext cx="6237960" cy="13560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Sexual harassment, which includes acts of sexual violence, is a form of gender-based discrimination prohibited by Title IX. It creates a hostile environment that has no place on our campus.   It is something we take </a:t>
          </a:r>
          <a:r>
            <a:rPr lang="en-US" sz="1900" i="0" kern="1200"/>
            <a:t>very </a:t>
          </a:r>
          <a:r>
            <a:rPr lang="en-US" sz="1900" kern="1200"/>
            <a:t>seriously.</a:t>
          </a:r>
        </a:p>
      </dsp:txBody>
      <dsp:txXfrm>
        <a:off x="66196" y="3346135"/>
        <a:ext cx="6105568" cy="12236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418D1-F1F0-4E46-95EA-01EB7F54C2FA}">
      <dsp:nvSpPr>
        <dsp:cNvPr id="0" name=""/>
        <dsp:cNvSpPr/>
      </dsp:nvSpPr>
      <dsp:spPr>
        <a:xfrm rot="5400000">
          <a:off x="5099336" y="-2010600"/>
          <a:ext cx="993583"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Sexual touching/actions without consent</a:t>
          </a:r>
        </a:p>
      </dsp:txBody>
      <dsp:txXfrm rot="-5400000">
        <a:off x="2962656" y="174583"/>
        <a:ext cx="5218441" cy="896577"/>
      </dsp:txXfrm>
    </dsp:sp>
    <dsp:sp modelId="{02F8D521-041E-4A9A-8DD1-6C872A54AE87}">
      <dsp:nvSpPr>
        <dsp:cNvPr id="0" name=""/>
        <dsp:cNvSpPr/>
      </dsp:nvSpPr>
      <dsp:spPr>
        <a:xfrm>
          <a:off x="0" y="1881"/>
          <a:ext cx="2962656" cy="12419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Sexual assault</a:t>
          </a:r>
        </a:p>
      </dsp:txBody>
      <dsp:txXfrm>
        <a:off x="60628" y="62509"/>
        <a:ext cx="2841400" cy="1120723"/>
      </dsp:txXfrm>
    </dsp:sp>
    <dsp:sp modelId="{3282F0AC-5C19-46B8-B874-8CAE20234321}">
      <dsp:nvSpPr>
        <dsp:cNvPr id="0" name=""/>
        <dsp:cNvSpPr/>
      </dsp:nvSpPr>
      <dsp:spPr>
        <a:xfrm rot="5400000">
          <a:off x="5099336" y="-706521"/>
          <a:ext cx="993583"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Violence committed by someone in a romantic or intimate relationship with the victim</a:t>
          </a:r>
        </a:p>
      </dsp:txBody>
      <dsp:txXfrm rot="-5400000">
        <a:off x="2962656" y="1478662"/>
        <a:ext cx="5218441" cy="896577"/>
      </dsp:txXfrm>
    </dsp:sp>
    <dsp:sp modelId="{D2B6596E-3F92-40C6-AF3D-BCDAD7A85AB2}">
      <dsp:nvSpPr>
        <dsp:cNvPr id="0" name=""/>
        <dsp:cNvSpPr/>
      </dsp:nvSpPr>
      <dsp:spPr>
        <a:xfrm>
          <a:off x="0" y="1305960"/>
          <a:ext cx="2962656" cy="12419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Domestic Violence &amp; Dating Violence</a:t>
          </a:r>
        </a:p>
      </dsp:txBody>
      <dsp:txXfrm>
        <a:off x="60628" y="1366588"/>
        <a:ext cx="2841400" cy="1120723"/>
      </dsp:txXfrm>
    </dsp:sp>
    <dsp:sp modelId="{0DF750A7-7180-4553-84A5-EF811C0BED71}">
      <dsp:nvSpPr>
        <dsp:cNvPr id="0" name=""/>
        <dsp:cNvSpPr/>
      </dsp:nvSpPr>
      <dsp:spPr>
        <a:xfrm rot="5400000">
          <a:off x="5099336" y="597557"/>
          <a:ext cx="993583"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Course of conduct that causes a person fear of harm; acts that follow or monitor someone, including on social media, in a way that causes fear or emotional distress</a:t>
          </a:r>
        </a:p>
      </dsp:txBody>
      <dsp:txXfrm rot="-5400000">
        <a:off x="2962656" y="2782741"/>
        <a:ext cx="5218441" cy="896577"/>
      </dsp:txXfrm>
    </dsp:sp>
    <dsp:sp modelId="{A5A07E18-6A03-436A-A9A5-89EB1E4BAE10}">
      <dsp:nvSpPr>
        <dsp:cNvPr id="0" name=""/>
        <dsp:cNvSpPr/>
      </dsp:nvSpPr>
      <dsp:spPr>
        <a:xfrm>
          <a:off x="0" y="2610039"/>
          <a:ext cx="2962656" cy="124197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Stalking</a:t>
          </a:r>
        </a:p>
      </dsp:txBody>
      <dsp:txXfrm>
        <a:off x="60628" y="2670667"/>
        <a:ext cx="2841400" cy="11207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9F135-EE20-4769-9013-C86C756628A8}">
      <dsp:nvSpPr>
        <dsp:cNvPr id="0" name=""/>
        <dsp:cNvSpPr/>
      </dsp:nvSpPr>
      <dsp:spPr>
        <a:xfrm rot="5400000">
          <a:off x="4844165" y="-1693472"/>
          <a:ext cx="1503924"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a:t>Verbal or physical conduct (including using technology) directed towards an individual because of their membership in a protected class that has the purpose or effect of interfering with their educational performance, or creating an intimidating, hostile or offensive academic environment</a:t>
          </a:r>
        </a:p>
      </dsp:txBody>
      <dsp:txXfrm rot="-5400000">
        <a:off x="2962655" y="261454"/>
        <a:ext cx="5193528" cy="1357092"/>
      </dsp:txXfrm>
    </dsp:sp>
    <dsp:sp modelId="{7E93E766-7A43-4E4B-9E88-A6299911904C}">
      <dsp:nvSpPr>
        <dsp:cNvPr id="0" name=""/>
        <dsp:cNvSpPr/>
      </dsp:nvSpPr>
      <dsp:spPr>
        <a:xfrm>
          <a:off x="0" y="47"/>
          <a:ext cx="2962656" cy="18799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t>Harassment</a:t>
          </a:r>
        </a:p>
      </dsp:txBody>
      <dsp:txXfrm>
        <a:off x="91769" y="91816"/>
        <a:ext cx="2779118" cy="1696367"/>
      </dsp:txXfrm>
    </dsp:sp>
    <dsp:sp modelId="{DCF5B0C4-10E5-4827-8187-3B7B19069BE1}">
      <dsp:nvSpPr>
        <dsp:cNvPr id="0" name=""/>
        <dsp:cNvSpPr/>
      </dsp:nvSpPr>
      <dsp:spPr>
        <a:xfrm rot="5400000">
          <a:off x="4844165" y="280429"/>
          <a:ext cx="1503924"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90000"/>
            </a:lnSpc>
            <a:spcBef>
              <a:spcPct val="0"/>
            </a:spcBef>
            <a:spcAft>
              <a:spcPct val="15000"/>
            </a:spcAft>
            <a:buChar char="•"/>
          </a:pPr>
          <a:r>
            <a:rPr lang="en-US" sz="1500" kern="1200"/>
            <a:t>Treating someone differently because of their membership in a protected class; there is a negative impact on their educational environment, individuals outside the protected class receive more favorable treatment, and there is no legitimate reason for the action</a:t>
          </a:r>
        </a:p>
      </dsp:txBody>
      <dsp:txXfrm rot="-5400000">
        <a:off x="2962655" y="2235355"/>
        <a:ext cx="5193528" cy="1357092"/>
      </dsp:txXfrm>
    </dsp:sp>
    <dsp:sp modelId="{0D8E5B96-F337-4BAD-A0D2-D1D246E761E8}">
      <dsp:nvSpPr>
        <dsp:cNvPr id="0" name=""/>
        <dsp:cNvSpPr/>
      </dsp:nvSpPr>
      <dsp:spPr>
        <a:xfrm>
          <a:off x="0" y="1973948"/>
          <a:ext cx="2962656" cy="187990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t>Discrimination</a:t>
          </a:r>
        </a:p>
      </dsp:txBody>
      <dsp:txXfrm>
        <a:off x="91769" y="2065717"/>
        <a:ext cx="2779118" cy="169636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B52E8-06E8-430F-AA0B-ED1667A1A942}">
      <dsp:nvSpPr>
        <dsp:cNvPr id="0" name=""/>
        <dsp:cNvSpPr/>
      </dsp:nvSpPr>
      <dsp:spPr>
        <a:xfrm rot="5400000">
          <a:off x="5048913" y="-1947380"/>
          <a:ext cx="1094429"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Non-emergencies: 401-825-2109; emergencies: 401-825-2000</a:t>
          </a:r>
        </a:p>
        <a:p>
          <a:pPr marL="114300" lvl="1" indent="-114300" algn="l" defTabSz="622300">
            <a:lnSpc>
              <a:spcPct val="90000"/>
            </a:lnSpc>
            <a:spcBef>
              <a:spcPct val="0"/>
            </a:spcBef>
            <a:spcAft>
              <a:spcPct val="15000"/>
            </a:spcAft>
            <a:buChar char="•"/>
          </a:pPr>
          <a:r>
            <a:rPr lang="en-US" sz="1400" kern="1200"/>
            <a:t>Can report a crime or make a confidential report</a:t>
          </a:r>
        </a:p>
      </dsp:txBody>
      <dsp:txXfrm rot="-5400000">
        <a:off x="2962656" y="192303"/>
        <a:ext cx="5213518" cy="987577"/>
      </dsp:txXfrm>
    </dsp:sp>
    <dsp:sp modelId="{DDB94AFF-D5F7-4430-A55C-1973285CDF11}">
      <dsp:nvSpPr>
        <dsp:cNvPr id="0" name=""/>
        <dsp:cNvSpPr/>
      </dsp:nvSpPr>
      <dsp:spPr>
        <a:xfrm>
          <a:off x="0" y="2072"/>
          <a:ext cx="2962656" cy="1368037"/>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Campus Police</a:t>
          </a:r>
        </a:p>
      </dsp:txBody>
      <dsp:txXfrm>
        <a:off x="66782" y="68854"/>
        <a:ext cx="2829092" cy="1234473"/>
      </dsp:txXfrm>
    </dsp:sp>
    <dsp:sp modelId="{7F1CFDE4-BCDA-43D6-997B-352386EB1E4C}">
      <dsp:nvSpPr>
        <dsp:cNvPr id="0" name=""/>
        <dsp:cNvSpPr/>
      </dsp:nvSpPr>
      <dsp:spPr>
        <a:xfrm rot="5400000">
          <a:off x="5048913" y="-510941"/>
          <a:ext cx="1094429"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Kara DiPaola</a:t>
          </a:r>
        </a:p>
        <a:p>
          <a:pPr marL="114300" lvl="1" indent="-114300" algn="l" defTabSz="622300">
            <a:lnSpc>
              <a:spcPct val="90000"/>
            </a:lnSpc>
            <a:spcBef>
              <a:spcPct val="0"/>
            </a:spcBef>
            <a:spcAft>
              <a:spcPct val="15000"/>
            </a:spcAft>
            <a:buChar char="•"/>
          </a:pPr>
          <a:r>
            <a:rPr lang="en-US" sz="1400" kern="1200">
              <a:latin typeface="Calibri"/>
            </a:rPr>
            <a:t>Knight</a:t>
          </a:r>
          <a:r>
            <a:rPr lang="en-US" sz="1400" kern="1200"/>
            <a:t> Campus in Warwick, room 3118</a:t>
          </a:r>
        </a:p>
        <a:p>
          <a:pPr marL="114300" lvl="1" indent="-114300" algn="l" defTabSz="622300">
            <a:lnSpc>
              <a:spcPct val="90000"/>
            </a:lnSpc>
            <a:spcBef>
              <a:spcPct val="0"/>
            </a:spcBef>
            <a:spcAft>
              <a:spcPct val="15000"/>
            </a:spcAft>
            <a:buChar char="•"/>
          </a:pPr>
          <a:r>
            <a:rPr lang="en-US" sz="1400" kern="1200"/>
            <a:t>401-825-1126, 401-895-1095</a:t>
          </a:r>
        </a:p>
        <a:p>
          <a:pPr marL="114300" lvl="1" indent="-114300" algn="l" defTabSz="622300">
            <a:lnSpc>
              <a:spcPct val="90000"/>
            </a:lnSpc>
            <a:spcBef>
              <a:spcPct val="0"/>
            </a:spcBef>
            <a:spcAft>
              <a:spcPct val="15000"/>
            </a:spcAft>
            <a:buChar char="•"/>
          </a:pPr>
          <a:r>
            <a:rPr lang="en-US" sz="1400" kern="1200"/>
            <a:t>Investigation, non-criminal discipline</a:t>
          </a:r>
        </a:p>
      </dsp:txBody>
      <dsp:txXfrm rot="-5400000">
        <a:off x="2962656" y="1628742"/>
        <a:ext cx="5213518" cy="987577"/>
      </dsp:txXfrm>
    </dsp:sp>
    <dsp:sp modelId="{B10DA96B-B4A2-494E-95A7-69647E9DB081}">
      <dsp:nvSpPr>
        <dsp:cNvPr id="0" name=""/>
        <dsp:cNvSpPr/>
      </dsp:nvSpPr>
      <dsp:spPr>
        <a:xfrm>
          <a:off x="0" y="1438511"/>
          <a:ext cx="2962656" cy="1368037"/>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Title IX Coordinator</a:t>
          </a:r>
        </a:p>
      </dsp:txBody>
      <dsp:txXfrm>
        <a:off x="66782" y="1505293"/>
        <a:ext cx="2829092" cy="1234473"/>
      </dsp:txXfrm>
    </dsp:sp>
    <dsp:sp modelId="{44107E9D-DF3F-4498-92F9-74799E16CB0E}">
      <dsp:nvSpPr>
        <dsp:cNvPr id="0" name=""/>
        <dsp:cNvSpPr/>
      </dsp:nvSpPr>
      <dsp:spPr>
        <a:xfrm rot="5400000">
          <a:off x="5048913" y="925497"/>
          <a:ext cx="1094429" cy="526694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14300" algn="l" defTabSz="622300">
            <a:lnSpc>
              <a:spcPct val="90000"/>
            </a:lnSpc>
            <a:spcBef>
              <a:spcPct val="0"/>
            </a:spcBef>
            <a:spcAft>
              <a:spcPct val="15000"/>
            </a:spcAft>
            <a:buChar char="•"/>
          </a:pPr>
          <a:r>
            <a:rPr lang="en-US" sz="1400" kern="1200"/>
            <a:t>Must report to the Title IX Coordinator and/or Campus Police</a:t>
          </a:r>
        </a:p>
        <a:p>
          <a:pPr marL="114300" lvl="1" indent="-114300" algn="l" defTabSz="622300">
            <a:lnSpc>
              <a:spcPct val="90000"/>
            </a:lnSpc>
            <a:spcBef>
              <a:spcPct val="0"/>
            </a:spcBef>
            <a:spcAft>
              <a:spcPct val="15000"/>
            </a:spcAft>
            <a:buChar char="•"/>
          </a:pPr>
          <a:r>
            <a:rPr lang="en-US" sz="1400" kern="1200"/>
            <a:t>Provide reporter my information</a:t>
          </a:r>
        </a:p>
      </dsp:txBody>
      <dsp:txXfrm rot="-5400000">
        <a:off x="2962656" y="3065180"/>
        <a:ext cx="5213518" cy="987577"/>
      </dsp:txXfrm>
    </dsp:sp>
    <dsp:sp modelId="{FCCFFD3B-3784-4AC1-A464-001F75DE80D9}">
      <dsp:nvSpPr>
        <dsp:cNvPr id="0" name=""/>
        <dsp:cNvSpPr/>
      </dsp:nvSpPr>
      <dsp:spPr>
        <a:xfrm>
          <a:off x="0" y="2874950"/>
          <a:ext cx="2962656" cy="1368037"/>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US" sz="3600" kern="1200"/>
            <a:t>Faculty/Staff</a:t>
          </a:r>
        </a:p>
      </dsp:txBody>
      <dsp:txXfrm>
        <a:off x="66782" y="2941732"/>
        <a:ext cx="2829092" cy="12344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475C43-AB5C-496E-8DD3-D77520DBC4BF}">
      <dsp:nvSpPr>
        <dsp:cNvPr id="0" name=""/>
        <dsp:cNvSpPr/>
      </dsp:nvSpPr>
      <dsp:spPr>
        <a:xfrm rot="16200000">
          <a:off x="-1328672" y="1331444"/>
          <a:ext cx="5382855" cy="2719965"/>
        </a:xfrm>
        <a:prstGeom prst="flowChartManualOperation">
          <a:avLst/>
        </a:prstGeom>
        <a:solidFill>
          <a:srgbClr val="0078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rtl="0">
            <a:lnSpc>
              <a:spcPct val="90000"/>
            </a:lnSpc>
            <a:spcBef>
              <a:spcPct val="0"/>
            </a:spcBef>
            <a:spcAft>
              <a:spcPct val="35000"/>
            </a:spcAft>
            <a:buNone/>
          </a:pPr>
          <a:r>
            <a:rPr lang="en-US" sz="1600" kern="1200">
              <a:latin typeface="Gill Sans MT" panose="020B0502020104020203" pitchFamily="34" charset="0"/>
            </a:rPr>
            <a:t> </a:t>
          </a:r>
          <a:r>
            <a:rPr lang="en-US" sz="1600" u="sng" kern="1200">
              <a:latin typeface="Gill Sans MT" panose="020B0502020104020203" pitchFamily="34" charset="0"/>
            </a:rPr>
            <a:t>JEDI -B</a:t>
          </a:r>
        </a:p>
        <a:p>
          <a:pPr marL="171450" lvl="1" indent="-171450" algn="l" defTabSz="711200" rtl="0">
            <a:lnSpc>
              <a:spcPct val="90000"/>
            </a:lnSpc>
            <a:spcBef>
              <a:spcPct val="0"/>
            </a:spcBef>
            <a:spcAft>
              <a:spcPct val="15000"/>
            </a:spcAft>
            <a:buChar char="•"/>
          </a:pPr>
          <a:r>
            <a:rPr lang="en-US" sz="1600" kern="1200">
              <a:latin typeface="Gill Sans MT" panose="020B0502020104020203" pitchFamily="34" charset="0"/>
            </a:rPr>
            <a:t>DEI Council activity</a:t>
          </a:r>
        </a:p>
        <a:p>
          <a:pPr marL="171450" lvl="1" indent="-171450" algn="l" defTabSz="711200" rtl="0">
            <a:lnSpc>
              <a:spcPct val="90000"/>
            </a:lnSpc>
            <a:spcBef>
              <a:spcPct val="0"/>
            </a:spcBef>
            <a:spcAft>
              <a:spcPct val="15000"/>
            </a:spcAft>
            <a:buChar char="•"/>
          </a:pPr>
          <a:r>
            <a:rPr lang="en-US" sz="1600" kern="1200">
              <a:latin typeface="Gill Sans MT" panose="020B0502020104020203" pitchFamily="34" charset="0"/>
            </a:rPr>
            <a:t>Cultural Training (monthly)</a:t>
          </a:r>
        </a:p>
        <a:p>
          <a:pPr marL="171450" lvl="1" indent="-171450" algn="l" defTabSz="711200" rtl="0">
            <a:lnSpc>
              <a:spcPct val="90000"/>
            </a:lnSpc>
            <a:spcBef>
              <a:spcPct val="0"/>
            </a:spcBef>
            <a:spcAft>
              <a:spcPct val="15000"/>
            </a:spcAft>
            <a:buChar char="•"/>
          </a:pPr>
          <a:r>
            <a:rPr lang="en-US" sz="1600" kern="1200">
              <a:latin typeface="Gill Sans MT" panose="020B0502020104020203" pitchFamily="34" charset="0"/>
            </a:rPr>
            <a:t>Diversity recruiting strategy</a:t>
          </a:r>
        </a:p>
        <a:p>
          <a:pPr marL="171450" lvl="1" indent="-171450" algn="l" defTabSz="711200" rtl="0">
            <a:lnSpc>
              <a:spcPct val="90000"/>
            </a:lnSpc>
            <a:spcBef>
              <a:spcPct val="0"/>
            </a:spcBef>
            <a:spcAft>
              <a:spcPct val="15000"/>
            </a:spcAft>
            <a:buChar char="•"/>
          </a:pPr>
          <a:r>
            <a:rPr lang="en-US" sz="1600" kern="1200">
              <a:latin typeface="Gill Sans MT" panose="020B0502020104020203" pitchFamily="34" charset="0"/>
            </a:rPr>
            <a:t>Student belonging strategy</a:t>
          </a:r>
        </a:p>
        <a:p>
          <a:pPr marL="171450" lvl="1" indent="-171450" algn="l" defTabSz="711200" rtl="0">
            <a:lnSpc>
              <a:spcPct val="90000"/>
            </a:lnSpc>
            <a:spcBef>
              <a:spcPct val="0"/>
            </a:spcBef>
            <a:spcAft>
              <a:spcPct val="15000"/>
            </a:spcAft>
            <a:buChar char="•"/>
          </a:pPr>
          <a:r>
            <a:rPr lang="en-US" sz="1600" kern="1200">
              <a:latin typeface="Gill Sans MT" panose="020B0502020104020203" pitchFamily="34" charset="0"/>
            </a:rPr>
            <a:t>Equity resource alignment</a:t>
          </a:r>
        </a:p>
        <a:p>
          <a:pPr marL="171450" lvl="1" indent="-171450" algn="l" defTabSz="711200" rtl="0">
            <a:lnSpc>
              <a:spcPct val="90000"/>
            </a:lnSpc>
            <a:spcBef>
              <a:spcPct val="0"/>
            </a:spcBef>
            <a:spcAft>
              <a:spcPct val="15000"/>
            </a:spcAft>
            <a:buChar char="•"/>
          </a:pPr>
          <a:r>
            <a:rPr lang="en-US" sz="1600" kern="1200">
              <a:latin typeface="Gill Sans MT" panose="020B0502020104020203" pitchFamily="34" charset="0"/>
            </a:rPr>
            <a:t>Reporting and analytics</a:t>
          </a:r>
        </a:p>
        <a:p>
          <a:pPr marL="171450" lvl="1" indent="-171450" algn="l" defTabSz="711200" rtl="0">
            <a:lnSpc>
              <a:spcPct val="90000"/>
            </a:lnSpc>
            <a:spcBef>
              <a:spcPct val="0"/>
            </a:spcBef>
            <a:spcAft>
              <a:spcPct val="15000"/>
            </a:spcAft>
            <a:buChar char="•"/>
          </a:pPr>
          <a:r>
            <a:rPr lang="en-US" sz="1600" kern="1200">
              <a:latin typeface="Gill Sans MT" panose="020B0502020104020203" pitchFamily="34" charset="0"/>
            </a:rPr>
            <a:t>Affinity build out and engagement</a:t>
          </a:r>
        </a:p>
        <a:p>
          <a:pPr marL="171450" lvl="1" indent="-171450" algn="l" defTabSz="711200" rtl="0">
            <a:lnSpc>
              <a:spcPct val="90000"/>
            </a:lnSpc>
            <a:spcBef>
              <a:spcPct val="0"/>
            </a:spcBef>
            <a:spcAft>
              <a:spcPct val="15000"/>
            </a:spcAft>
            <a:buChar char="•"/>
          </a:pPr>
          <a:endParaRPr lang="en-US" sz="1600" kern="1200">
            <a:latin typeface="Gill Sans MT" panose="020B0502020104020203" pitchFamily="34" charset="0"/>
          </a:endParaRPr>
        </a:p>
      </dsp:txBody>
      <dsp:txXfrm rot="5400000">
        <a:off x="2773" y="1076570"/>
        <a:ext cx="2719965" cy="3229713"/>
      </dsp:txXfrm>
    </dsp:sp>
    <dsp:sp modelId="{9564E3FE-02B0-4661-AB11-2D515CEF9266}">
      <dsp:nvSpPr>
        <dsp:cNvPr id="0" name=""/>
        <dsp:cNvSpPr/>
      </dsp:nvSpPr>
      <dsp:spPr>
        <a:xfrm rot="16200000">
          <a:off x="1595290" y="1331444"/>
          <a:ext cx="5382855" cy="2719965"/>
        </a:xfrm>
        <a:prstGeom prst="flowChartManualOperation">
          <a:avLst/>
        </a:prstGeom>
        <a:solidFill>
          <a:srgbClr val="0078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rtl="0">
            <a:lnSpc>
              <a:spcPct val="90000"/>
            </a:lnSpc>
            <a:spcBef>
              <a:spcPct val="0"/>
            </a:spcBef>
            <a:spcAft>
              <a:spcPct val="35000"/>
            </a:spcAft>
            <a:buNone/>
          </a:pPr>
          <a:r>
            <a:rPr lang="en-US" sz="2000" u="sng" kern="1200">
              <a:latin typeface="Gill Sans MT" panose="020B0502020104020203" pitchFamily="34" charset="0"/>
            </a:rPr>
            <a:t>Performance Management</a:t>
          </a:r>
        </a:p>
        <a:p>
          <a:pPr marL="171450" lvl="1" indent="-171450" algn="l" defTabSz="711200" rtl="0">
            <a:lnSpc>
              <a:spcPct val="90000"/>
            </a:lnSpc>
            <a:spcBef>
              <a:spcPct val="0"/>
            </a:spcBef>
            <a:spcAft>
              <a:spcPct val="15000"/>
            </a:spcAft>
            <a:buChar char="•"/>
          </a:pPr>
          <a:r>
            <a:rPr lang="en-US" sz="1600" kern="1200">
              <a:latin typeface="Gill Sans MT" panose="020B0502020104020203" pitchFamily="34" charset="0"/>
            </a:rPr>
            <a:t>Performance management program</a:t>
          </a:r>
        </a:p>
        <a:p>
          <a:pPr marL="171450" lvl="1" indent="-171450" algn="l" defTabSz="711200" rtl="0">
            <a:lnSpc>
              <a:spcPct val="90000"/>
            </a:lnSpc>
            <a:spcBef>
              <a:spcPct val="0"/>
            </a:spcBef>
            <a:spcAft>
              <a:spcPct val="15000"/>
            </a:spcAft>
            <a:buChar char="•"/>
          </a:pPr>
          <a:r>
            <a:rPr lang="en-US" sz="1600" kern="1200">
              <a:latin typeface="Gill Sans MT" panose="020B0502020104020203" pitchFamily="34" charset="0"/>
            </a:rPr>
            <a:t>Performance evaluation process</a:t>
          </a:r>
        </a:p>
        <a:p>
          <a:pPr marL="171450" lvl="1" indent="-171450" algn="l" defTabSz="711200" rtl="0">
            <a:lnSpc>
              <a:spcPct val="90000"/>
            </a:lnSpc>
            <a:spcBef>
              <a:spcPct val="0"/>
            </a:spcBef>
            <a:spcAft>
              <a:spcPct val="15000"/>
            </a:spcAft>
            <a:buChar char="•"/>
          </a:pPr>
          <a:r>
            <a:rPr lang="en-US" sz="1600" kern="1200">
              <a:latin typeface="Gill Sans MT" panose="020B0502020104020203" pitchFamily="34" charset="0"/>
            </a:rPr>
            <a:t>Coaching and feedback support </a:t>
          </a:r>
        </a:p>
        <a:p>
          <a:pPr marL="171450" lvl="1" indent="-171450" algn="l" defTabSz="711200" rtl="0">
            <a:lnSpc>
              <a:spcPct val="90000"/>
            </a:lnSpc>
            <a:spcBef>
              <a:spcPct val="0"/>
            </a:spcBef>
            <a:spcAft>
              <a:spcPct val="15000"/>
            </a:spcAft>
            <a:buChar char="•"/>
          </a:pPr>
          <a:r>
            <a:rPr lang="en-US" sz="1600" kern="1200">
              <a:latin typeface="Gill Sans MT" panose="020B0502020104020203" pitchFamily="34" charset="0"/>
            </a:rPr>
            <a:t>Reporting and analytics</a:t>
          </a:r>
        </a:p>
      </dsp:txBody>
      <dsp:txXfrm rot="5400000">
        <a:off x="2926735" y="1076570"/>
        <a:ext cx="2719965" cy="3229713"/>
      </dsp:txXfrm>
    </dsp:sp>
    <dsp:sp modelId="{67273407-CB64-4264-9826-A8E259F379AE}">
      <dsp:nvSpPr>
        <dsp:cNvPr id="0" name=""/>
        <dsp:cNvSpPr/>
      </dsp:nvSpPr>
      <dsp:spPr>
        <a:xfrm rot="16200000">
          <a:off x="4519252" y="1331444"/>
          <a:ext cx="5382855" cy="2719965"/>
        </a:xfrm>
        <a:prstGeom prst="flowChartManualOperation">
          <a:avLst/>
        </a:prstGeom>
        <a:solidFill>
          <a:srgbClr val="0078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rtl="0">
            <a:lnSpc>
              <a:spcPct val="90000"/>
            </a:lnSpc>
            <a:spcBef>
              <a:spcPct val="0"/>
            </a:spcBef>
            <a:spcAft>
              <a:spcPct val="35000"/>
            </a:spcAft>
            <a:buNone/>
          </a:pPr>
          <a:r>
            <a:rPr lang="en-US" sz="2000" u="sng" kern="1200">
              <a:latin typeface="Gill Sans MT" panose="020B0502020104020203" pitchFamily="34" charset="0"/>
            </a:rPr>
            <a:t>Engagement and Development</a:t>
          </a:r>
        </a:p>
        <a:p>
          <a:pPr marL="171450" lvl="1" indent="-171450" algn="l" defTabSz="711200" rtl="0">
            <a:lnSpc>
              <a:spcPct val="90000"/>
            </a:lnSpc>
            <a:spcBef>
              <a:spcPct val="0"/>
            </a:spcBef>
            <a:spcAft>
              <a:spcPct val="15000"/>
            </a:spcAft>
            <a:buChar char="•"/>
          </a:pPr>
          <a:r>
            <a:rPr lang="en-US" sz="1600" kern="1200">
              <a:latin typeface="Gill Sans MT" panose="020B0502020104020203" pitchFamily="34" charset="0"/>
            </a:rPr>
            <a:t>Climate survey and action planning</a:t>
          </a:r>
        </a:p>
        <a:p>
          <a:pPr marL="171450" lvl="1" indent="-171450" algn="l" defTabSz="711200" rtl="0">
            <a:lnSpc>
              <a:spcPct val="90000"/>
            </a:lnSpc>
            <a:spcBef>
              <a:spcPct val="0"/>
            </a:spcBef>
            <a:spcAft>
              <a:spcPct val="15000"/>
            </a:spcAft>
            <a:buChar char="•"/>
          </a:pPr>
          <a:r>
            <a:rPr lang="en-US" sz="1600" kern="1200">
              <a:latin typeface="Gill Sans MT" panose="020B0502020104020203" pitchFamily="34" charset="0"/>
            </a:rPr>
            <a:t>LMS build out and management</a:t>
          </a:r>
        </a:p>
        <a:p>
          <a:pPr marL="171450" lvl="1" indent="-171450" algn="l" defTabSz="711200" rtl="0">
            <a:lnSpc>
              <a:spcPct val="90000"/>
            </a:lnSpc>
            <a:spcBef>
              <a:spcPct val="0"/>
            </a:spcBef>
            <a:spcAft>
              <a:spcPct val="15000"/>
            </a:spcAft>
            <a:buChar char="•"/>
          </a:pPr>
          <a:r>
            <a:rPr lang="en-US" sz="1600" kern="1200">
              <a:latin typeface="Gill Sans MT" panose="020B0502020104020203" pitchFamily="34" charset="0"/>
            </a:rPr>
            <a:t>New hire orientation and onboarding</a:t>
          </a:r>
        </a:p>
        <a:p>
          <a:pPr marL="171450" lvl="1" indent="-171450" algn="l" defTabSz="711200">
            <a:lnSpc>
              <a:spcPct val="90000"/>
            </a:lnSpc>
            <a:spcBef>
              <a:spcPct val="0"/>
            </a:spcBef>
            <a:spcAft>
              <a:spcPct val="15000"/>
            </a:spcAft>
            <a:buChar char="•"/>
          </a:pPr>
          <a:r>
            <a:rPr lang="en-US" sz="1600" kern="1200">
              <a:latin typeface="Gill Sans MT" panose="020B0502020104020203" pitchFamily="34" charset="0"/>
            </a:rPr>
            <a:t>Professional development</a:t>
          </a:r>
        </a:p>
        <a:p>
          <a:pPr marL="171450" lvl="1" indent="-171450" algn="l" defTabSz="711200">
            <a:lnSpc>
              <a:spcPct val="90000"/>
            </a:lnSpc>
            <a:spcBef>
              <a:spcPct val="0"/>
            </a:spcBef>
            <a:spcAft>
              <a:spcPct val="15000"/>
            </a:spcAft>
            <a:buChar char="•"/>
          </a:pPr>
          <a:r>
            <a:rPr lang="en-US" sz="1600" kern="1200">
              <a:latin typeface="Gill Sans MT" panose="020B0502020104020203" pitchFamily="34" charset="0"/>
            </a:rPr>
            <a:t>Reporting and analytics</a:t>
          </a:r>
        </a:p>
        <a:p>
          <a:pPr marL="171450" lvl="1" indent="-171450" algn="l" defTabSz="711200" rtl="0">
            <a:lnSpc>
              <a:spcPct val="90000"/>
            </a:lnSpc>
            <a:spcBef>
              <a:spcPct val="0"/>
            </a:spcBef>
            <a:spcAft>
              <a:spcPct val="15000"/>
            </a:spcAft>
            <a:buChar char="•"/>
          </a:pPr>
          <a:r>
            <a:rPr lang="en-US" sz="1600" kern="1200">
              <a:latin typeface="Gill Sans MT" panose="020B0502020104020203" pitchFamily="34" charset="0"/>
            </a:rPr>
            <a:t>Event planning and coordination</a:t>
          </a:r>
        </a:p>
        <a:p>
          <a:pPr marL="114300" lvl="1" indent="-114300" algn="l" defTabSz="622300">
            <a:lnSpc>
              <a:spcPct val="90000"/>
            </a:lnSpc>
            <a:spcBef>
              <a:spcPct val="0"/>
            </a:spcBef>
            <a:spcAft>
              <a:spcPct val="15000"/>
            </a:spcAft>
            <a:buChar char="•"/>
          </a:pPr>
          <a:endParaRPr lang="en-US" sz="1400" kern="1200">
            <a:latin typeface="Arial"/>
          </a:endParaRPr>
        </a:p>
      </dsp:txBody>
      <dsp:txXfrm rot="5400000">
        <a:off x="5850697" y="1076570"/>
        <a:ext cx="2719965" cy="3229713"/>
      </dsp:txXfrm>
    </dsp:sp>
    <dsp:sp modelId="{90B43883-84DC-4BE8-B812-7667B7A9618B}">
      <dsp:nvSpPr>
        <dsp:cNvPr id="0" name=""/>
        <dsp:cNvSpPr/>
      </dsp:nvSpPr>
      <dsp:spPr>
        <a:xfrm rot="16200000">
          <a:off x="7442055" y="1331444"/>
          <a:ext cx="5382855" cy="2719965"/>
        </a:xfrm>
        <a:prstGeom prst="flowChartManualOperation">
          <a:avLst/>
        </a:prstGeom>
        <a:solidFill>
          <a:srgbClr val="00783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t" anchorCtr="0">
          <a:noAutofit/>
        </a:bodyPr>
        <a:lstStyle/>
        <a:p>
          <a:pPr marL="0" lvl="0" indent="0" algn="l" defTabSz="889000" rtl="0">
            <a:lnSpc>
              <a:spcPct val="90000"/>
            </a:lnSpc>
            <a:spcBef>
              <a:spcPct val="0"/>
            </a:spcBef>
            <a:spcAft>
              <a:spcPct val="35000"/>
            </a:spcAft>
            <a:buNone/>
          </a:pPr>
          <a:r>
            <a:rPr lang="en-US" sz="2000" u="sng" kern="1200">
              <a:latin typeface="Gill Sans MT" panose="020B0502020104020203" pitchFamily="34" charset="0"/>
            </a:rPr>
            <a:t>Equitable Systems</a:t>
          </a:r>
        </a:p>
        <a:p>
          <a:pPr marL="171450" lvl="1" indent="-171450" algn="l" defTabSz="711200" rtl="0">
            <a:lnSpc>
              <a:spcPct val="90000"/>
            </a:lnSpc>
            <a:spcBef>
              <a:spcPct val="0"/>
            </a:spcBef>
            <a:spcAft>
              <a:spcPct val="15000"/>
            </a:spcAft>
            <a:buChar char="•"/>
          </a:pPr>
          <a:r>
            <a:rPr lang="en-US" sz="1600" kern="1200">
              <a:latin typeface="Gill Sans MT" panose="020B0502020104020203" pitchFamily="34" charset="0"/>
            </a:rPr>
            <a:t>Bias incident reporting, tracking and response</a:t>
          </a:r>
        </a:p>
        <a:p>
          <a:pPr marL="171450" lvl="1" indent="-171450" algn="l" defTabSz="711200" rtl="0">
            <a:lnSpc>
              <a:spcPct val="90000"/>
            </a:lnSpc>
            <a:spcBef>
              <a:spcPct val="0"/>
            </a:spcBef>
            <a:spcAft>
              <a:spcPct val="15000"/>
            </a:spcAft>
            <a:buChar char="•"/>
          </a:pPr>
          <a:r>
            <a:rPr lang="en-US" sz="1600" kern="1200">
              <a:latin typeface="Gill Sans MT" panose="020B0502020104020203" pitchFamily="34" charset="0"/>
            </a:rPr>
            <a:t>EEO reporting and analytics for recruiting strategy</a:t>
          </a:r>
        </a:p>
        <a:p>
          <a:pPr marL="171450" lvl="1" indent="-171450" algn="l" defTabSz="711200" rtl="0">
            <a:lnSpc>
              <a:spcPct val="90000"/>
            </a:lnSpc>
            <a:spcBef>
              <a:spcPct val="0"/>
            </a:spcBef>
            <a:spcAft>
              <a:spcPct val="15000"/>
            </a:spcAft>
            <a:buChar char="•"/>
          </a:pPr>
          <a:r>
            <a:rPr lang="en-US" sz="1600" kern="1200">
              <a:latin typeface="Gill Sans MT" panose="020B0502020104020203" pitchFamily="34" charset="0"/>
            </a:rPr>
            <a:t>JEDI dashboard </a:t>
          </a:r>
        </a:p>
        <a:p>
          <a:pPr marL="171450" lvl="1" indent="-171450" algn="l" defTabSz="711200" rtl="0">
            <a:lnSpc>
              <a:spcPct val="90000"/>
            </a:lnSpc>
            <a:spcBef>
              <a:spcPct val="0"/>
            </a:spcBef>
            <a:spcAft>
              <a:spcPct val="15000"/>
            </a:spcAft>
            <a:buChar char="•"/>
          </a:pPr>
          <a:r>
            <a:rPr lang="en-US" sz="1600" kern="1200">
              <a:latin typeface="Gill Sans MT" panose="020B0502020104020203" pitchFamily="34" charset="0"/>
            </a:rPr>
            <a:t>Policy review, updates and creation</a:t>
          </a:r>
        </a:p>
        <a:p>
          <a:pPr marL="171450" lvl="1" indent="-171450" algn="l" defTabSz="844550">
            <a:lnSpc>
              <a:spcPct val="90000"/>
            </a:lnSpc>
            <a:spcBef>
              <a:spcPct val="0"/>
            </a:spcBef>
            <a:spcAft>
              <a:spcPct val="15000"/>
            </a:spcAft>
            <a:buChar char="•"/>
          </a:pPr>
          <a:endParaRPr lang="en-US" sz="1900" kern="1200">
            <a:latin typeface="Arial"/>
          </a:endParaRPr>
        </a:p>
      </dsp:txBody>
      <dsp:txXfrm rot="5400000">
        <a:off x="8773500" y="1076570"/>
        <a:ext cx="2719965" cy="3229713"/>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7:49:51.176"/>
    </inkml:context>
    <inkml:brush xml:id="br0">
      <inkml:brushProperty name="width" value="0.1" units="cm"/>
      <inkml:brushProperty name="height" value="0.6" units="cm"/>
      <inkml:brushProperty name="color" value="#849398"/>
      <inkml:brushProperty name="inkEffects" value="pencil"/>
    </inkml:brush>
  </inkml:definitions>
  <inkml:trace contextRef="#ctx0" brushRef="#br0">0 1 16383,'0'0'0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7:49:53.355"/>
    </inkml:context>
    <inkml:brush xml:id="br0">
      <inkml:brushProperty name="width" value="0.1" units="cm"/>
      <inkml:brushProperty name="height" value="0.6" units="cm"/>
      <inkml:brushProperty name="color" value="#849398"/>
      <inkml:brushProperty name="inkEffects" value="pencil"/>
    </inkml:brush>
  </inkml:definitions>
  <inkml:trace contextRef="#ctx0" brushRef="#br0">1 0 16383,'0'0'0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7:49:54.305"/>
    </inkml:context>
    <inkml:brush xml:id="br0">
      <inkml:brushProperty name="width" value="0.1" units="cm"/>
      <inkml:brushProperty name="height" value="0.6" units="cm"/>
      <inkml:brushProperty name="color" value="#849398"/>
      <inkml:brushProperty name="inkEffects" value="pencil"/>
    </inkml:brush>
  </inkml:definitions>
  <inkml:trace contextRef="#ctx0" brushRef="#br0">0 1 16383,'0'0'0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7:49:55.271"/>
    </inkml:context>
    <inkml:brush xml:id="br0">
      <inkml:brushProperty name="width" value="0.1" units="cm"/>
      <inkml:brushProperty name="height" value="0.6" units="cm"/>
      <inkml:brushProperty name="color" value="#849398"/>
      <inkml:brushProperty name="inkEffects" value="pencil"/>
    </inkml:brush>
  </inkml:definitions>
  <inkml:trace contextRef="#ctx0" brushRef="#br0">1 1 16383,'0'0'0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7:49:55.982"/>
    </inkml:context>
    <inkml:brush xml:id="br0">
      <inkml:brushProperty name="width" value="0.1" units="cm"/>
      <inkml:brushProperty name="height" value="0.6" units="cm"/>
      <inkml:brushProperty name="color" value="#849398"/>
      <inkml:brushProperty name="inkEffects" value="pencil"/>
    </inkml:brush>
  </inkml:definitions>
  <inkml:trace contextRef="#ctx0" brushRef="#br0">0 1 16383,'0'0'0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7T17:49:56.138"/>
    </inkml:context>
    <inkml:brush xml:id="br0">
      <inkml:brushProperty name="width" value="0.1" units="cm"/>
      <inkml:brushProperty name="height" value="0.6" units="cm"/>
      <inkml:brushProperty name="color" value="#849398"/>
      <inkml:brushProperty name="inkEffects" value="pencil"/>
    </inkml:brush>
  </inkml:definitions>
  <inkml:trace contextRef="#ctx0" brushRef="#br0">0 0 16383,'0'0'0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760FF4-5C5F-4163-9EBA-3B31801D974B}" type="datetimeFigureOut">
              <a:rPr lang="en-US" smtClean="0"/>
              <a:t>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B8511-77BC-48CE-8217-7F420B9013FC}" type="slidenum">
              <a:rPr lang="en-US" smtClean="0"/>
              <a:t>‹#›</a:t>
            </a:fld>
            <a:endParaRPr lang="en-US"/>
          </a:p>
        </p:txBody>
      </p:sp>
    </p:spTree>
    <p:extLst>
      <p:ext uri="{BB962C8B-B14F-4D97-AF65-F5344CB8AC3E}">
        <p14:creationId xmlns:p14="http://schemas.microsoft.com/office/powerpoint/2010/main" val="1777808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965B67-D48D-6849-9F8E-89D145BEF1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926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965B67-D48D-6849-9F8E-89D145BEF1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58352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The last thing I want to talk about today is how you should handle the situation if you either experience harassment or discrimination directly, or if you witness it, or are told about it.</a:t>
            </a:r>
          </a:p>
          <a:p>
            <a:r>
              <a:rPr lang="en-US"/>
              <a:t>If you experience this type of behavior directly, I would urge you to come talk to me.  Even if you aren’t sure if what you experienced fits neatly in one of the types of behavior we discussed, that is ok!  I can work with you and set you up with resources that can help, like getting the behavior to stop, getting you academic assistance, counseling, days off, or other types of support.  Reporting is good because I can get you help, and it’s good for me to know what’s going on in a particular area on campus- even if it isn’t so bad that it warrants discipline, I might decide that a certain group needs training.  If the behavior does violate one of our policies, I will start an investigation and there may be range up discipline up to suspension or expulsion.</a:t>
            </a:r>
          </a:p>
          <a:p>
            <a:r>
              <a:rPr lang="en-US"/>
              <a:t>If you hear of an event happening to someone else, the best course of action is to advise someone where they can report (Campus Police, me), and you can offer to go with them- and continue to support them or be a shoulder to cry on- but you should not be taking action that attempts to control the narrative, control what the victim wants, or control any type of consequences.  Coming out too strong, acting in ways the victim may not want you to, risks re-traumatizing the person and causes them to lose control of their own experience.  </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965B67-D48D-6849-9F8E-89D145BEF1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8387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965B67-D48D-6849-9F8E-89D145BEF1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3930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001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way we start, is to build a structure that is foundational to our purpose and goal, and recognize that OD is essentially at the heart of everything we are focusing on, so we need to start by defining it. </a:t>
            </a:r>
          </a:p>
          <a:p>
            <a:endParaRPr lang="en-US"/>
          </a:p>
          <a:p>
            <a:r>
              <a:rPr lang="en-US"/>
              <a:t>This does not just live within our office, and is happening throughout the college.  However, as relates to workforce management and discussed in HR practice, we start with OD to build out what we call…Centers for Employee Success.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778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These are the (4) areas we see being directly tied to OD and are drivers for ensuring employee success.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014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a:noFill/>
          <a:ln w="12700">
            <a:solidFill>
              <a:prstClr val="black"/>
            </a:solidFill>
          </a:ln>
        </p:spPr>
      </p:sp>
      <p:sp>
        <p:nvSpPr>
          <p:cNvPr id="3" name="Notes Placeholder 2"/>
          <p:cNvSpPr>
            <a:spLocks noGrp="1"/>
          </p:cNvSpPr>
          <p:nvPr>
            <p:ph type="body" idx="1"/>
          </p:nvPr>
        </p:nvSpPr>
        <p:spPr>
          <a:xfrm>
            <a:off x="701675" y="4473575"/>
            <a:ext cx="5607050" cy="3660775"/>
          </a:xfrm>
          <a:prstGeom prst="rect">
            <a:avLst/>
          </a:prstGeom>
        </p:spPr>
        <p:txBody>
          <a:bodyPr/>
          <a:lstStyle/>
          <a:p>
            <a:endParaRPr lang="en-US"/>
          </a:p>
        </p:txBody>
      </p:sp>
    </p:spTree>
    <p:extLst>
      <p:ext uri="{BB962C8B-B14F-4D97-AF65-F5344CB8AC3E}">
        <p14:creationId xmlns:p14="http://schemas.microsoft.com/office/powerpoint/2010/main" val="388327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focus of JEDI will be to operate within a framework that build inclusive excellence at CCRI.  IE shows we are…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2189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5-point framework is designed to integrate DEI concepts into the core of how the institution operates and to give every employee and student the resources and tools to learn, and engage in this work, so they can positively contribute to achieving the mission statement of the college.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The way will build this capability is to learn as a community.  The office will be building interactive and robust activity plans to allow us all to learn at different paces, for each point.  We will offer concepts and tools to help navigate and build cultural awareness and resources to enhance your inclusive excellence wherever you go in college.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Each concept will also provide how you can make it practical in your role.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This will be our focus for the next few years, to focus on making transformative changes that will show inclusive excellence at CCRI.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372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965B67-D48D-6849-9F8E-89D145BEF1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3261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125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4002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965B67-D48D-6849-9F8E-89D145BEF1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7169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965B67-D48D-6849-9F8E-89D145BEF1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3884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965B67-D48D-6849-9F8E-89D145BEF1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6227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965B67-D48D-6849-9F8E-89D145BEF1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8233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965B67-D48D-6849-9F8E-89D145BEF1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95217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965B67-D48D-6849-9F8E-89D145BEF1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380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965B67-D48D-6849-9F8E-89D145BEF1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9497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sp>
        <p:nvSpPr>
          <p:cNvPr id="2" name="Title 1"/>
          <p:cNvSpPr>
            <a:spLocks noGrp="1"/>
          </p:cNvSpPr>
          <p:nvPr>
            <p:ph type="title"/>
          </p:nvPr>
        </p:nvSpPr>
        <p:spPr>
          <a:xfrm>
            <a:off x="3910999" y="2394345"/>
            <a:ext cx="7766050" cy="1034655"/>
          </a:xfrm>
        </p:spPr>
        <p:txBody>
          <a:bodyPr anchor="b">
            <a:normAutofit/>
          </a:bodyPr>
          <a:lstStyle>
            <a:lvl1pPr>
              <a:defRPr sz="4800">
                <a:solidFill>
                  <a:srgbClr val="00653A"/>
                </a:solidFill>
              </a:defRPr>
            </a:lvl1pPr>
          </a:lstStyle>
          <a:p>
            <a:r>
              <a:rPr lang="en-US"/>
              <a:t>Click to edit Master title style</a:t>
            </a:r>
          </a:p>
        </p:txBody>
      </p:sp>
      <p:sp>
        <p:nvSpPr>
          <p:cNvPr id="3" name="Text Placeholder 2"/>
          <p:cNvSpPr>
            <a:spLocks noGrp="1"/>
          </p:cNvSpPr>
          <p:nvPr>
            <p:ph type="body" idx="1"/>
          </p:nvPr>
        </p:nvSpPr>
        <p:spPr>
          <a:xfrm>
            <a:off x="3896711" y="3429000"/>
            <a:ext cx="7780338" cy="1523015"/>
          </a:xfrm>
        </p:spPr>
        <p:txBody>
          <a:bodyPr/>
          <a:lstStyle>
            <a:lvl1pPr marL="0" indent="0">
              <a:buNone/>
              <a:defRPr sz="2400">
                <a:solidFill>
                  <a:srgbClr val="00653A"/>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Picture Placeholder 8"/>
          <p:cNvSpPr>
            <a:spLocks noGrp="1"/>
          </p:cNvSpPr>
          <p:nvPr>
            <p:ph type="pic" sz="quarter" idx="13"/>
          </p:nvPr>
        </p:nvSpPr>
        <p:spPr>
          <a:xfrm>
            <a:off x="-15766" y="0"/>
            <a:ext cx="3897313" cy="6187858"/>
          </a:xfrm>
        </p:spPr>
        <p:txBody>
          <a:bodyPr/>
          <a:lstStyle/>
          <a:p>
            <a:r>
              <a:rPr lang="en-US"/>
              <a:t>Click icon to add picture</a:t>
            </a:r>
          </a:p>
        </p:txBody>
      </p:sp>
    </p:spTree>
    <p:extLst>
      <p:ext uri="{BB962C8B-B14F-4D97-AF65-F5344CB8AC3E}">
        <p14:creationId xmlns:p14="http://schemas.microsoft.com/office/powerpoint/2010/main" val="3665768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s with 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5032513" y="6356350"/>
            <a:ext cx="2743200" cy="365125"/>
          </a:xfrm>
          <a:prstGeom prst="rect">
            <a:avLst/>
          </a:prstGeom>
        </p:spPr>
        <p:txBody>
          <a:bodyPr/>
          <a:lstStyle>
            <a:lvl1pPr>
              <a:defRPr>
                <a:solidFill>
                  <a:schemeClr val="bg2"/>
                </a:solidFill>
              </a:defRPr>
            </a:lvl1pPr>
          </a:lstStyle>
          <a:p>
            <a:fld id="{2B2F606E-F348-4FB4-9426-0C3B10268D49}" type="slidenum">
              <a:rPr lang="en-US" smtClean="0"/>
              <a:pPr/>
              <a:t>‹#›</a:t>
            </a:fld>
            <a:endParaRPr lang="en-US"/>
          </a:p>
        </p:txBody>
      </p:sp>
      <p:sp>
        <p:nvSpPr>
          <p:cNvPr id="4" name="Picture Placeholder 3"/>
          <p:cNvSpPr>
            <a:spLocks noGrp="1"/>
          </p:cNvSpPr>
          <p:nvPr>
            <p:ph type="pic" sz="quarter" idx="13"/>
          </p:nvPr>
        </p:nvSpPr>
        <p:spPr>
          <a:xfrm>
            <a:off x="280797" y="1609726"/>
            <a:ext cx="3803523" cy="4291012"/>
          </a:xfrm>
        </p:spPr>
        <p:txBody>
          <a:bodyPr/>
          <a:lstStyle/>
          <a:p>
            <a:endParaRPr lang="en-US"/>
          </a:p>
        </p:txBody>
      </p:sp>
      <p:sp>
        <p:nvSpPr>
          <p:cNvPr id="20" name="Picture Placeholder 3"/>
          <p:cNvSpPr>
            <a:spLocks noGrp="1"/>
          </p:cNvSpPr>
          <p:nvPr>
            <p:ph type="pic" sz="quarter" idx="14"/>
          </p:nvPr>
        </p:nvSpPr>
        <p:spPr>
          <a:xfrm>
            <a:off x="4237101" y="1609726"/>
            <a:ext cx="3803523" cy="4291012"/>
          </a:xfrm>
        </p:spPr>
        <p:txBody>
          <a:bodyPr/>
          <a:lstStyle/>
          <a:p>
            <a:endParaRPr lang="en-US"/>
          </a:p>
        </p:txBody>
      </p:sp>
      <p:sp>
        <p:nvSpPr>
          <p:cNvPr id="21" name="Picture Placeholder 3"/>
          <p:cNvSpPr>
            <a:spLocks noGrp="1"/>
          </p:cNvSpPr>
          <p:nvPr>
            <p:ph type="pic" sz="quarter" idx="15"/>
          </p:nvPr>
        </p:nvSpPr>
        <p:spPr>
          <a:xfrm>
            <a:off x="8193405" y="1609726"/>
            <a:ext cx="3803523" cy="4291012"/>
          </a:xfrm>
        </p:spPr>
        <p:txBody>
          <a:bodyPr/>
          <a:lstStyle/>
          <a:p>
            <a:endParaRPr lang="en-US"/>
          </a:p>
        </p:txBody>
      </p:sp>
      <p:sp>
        <p:nvSpPr>
          <p:cNvPr id="3" name="Title 1">
            <a:extLst>
              <a:ext uri="{FF2B5EF4-FFF2-40B4-BE49-F238E27FC236}">
                <a16:creationId xmlns:a16="http://schemas.microsoft.com/office/drawing/2014/main" id="{3B0FFADA-AAC5-47BB-EEF2-74D2754563B1}"/>
              </a:ext>
            </a:extLst>
          </p:cNvPr>
          <p:cNvSpPr>
            <a:spLocks noGrp="1"/>
          </p:cNvSpPr>
          <p:nvPr>
            <p:ph type="title"/>
          </p:nvPr>
        </p:nvSpPr>
        <p:spPr>
          <a:xfrm>
            <a:off x="259884" y="0"/>
            <a:ext cx="11007291" cy="13255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1164096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Colage (6)">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826013" y="355032"/>
            <a:ext cx="3241751" cy="25225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Picture Placeholder 2"/>
          <p:cNvSpPr>
            <a:spLocks noGrp="1"/>
          </p:cNvSpPr>
          <p:nvPr>
            <p:ph type="pic" idx="13"/>
          </p:nvPr>
        </p:nvSpPr>
        <p:spPr>
          <a:xfrm>
            <a:off x="826013" y="3348168"/>
            <a:ext cx="3241751" cy="25225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p:cNvSpPr>
            <a:spLocks noGrp="1"/>
          </p:cNvSpPr>
          <p:nvPr>
            <p:ph type="pic" idx="14"/>
          </p:nvPr>
        </p:nvSpPr>
        <p:spPr>
          <a:xfrm>
            <a:off x="4469031" y="355032"/>
            <a:ext cx="3241751" cy="25225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p:cNvSpPr>
            <a:spLocks noGrp="1"/>
          </p:cNvSpPr>
          <p:nvPr>
            <p:ph type="pic" idx="15"/>
          </p:nvPr>
        </p:nvSpPr>
        <p:spPr>
          <a:xfrm>
            <a:off x="4469031" y="3348168"/>
            <a:ext cx="3241751" cy="25225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5" name="Picture Placeholder 2"/>
          <p:cNvSpPr>
            <a:spLocks noGrp="1"/>
          </p:cNvSpPr>
          <p:nvPr>
            <p:ph type="pic" idx="16"/>
          </p:nvPr>
        </p:nvSpPr>
        <p:spPr>
          <a:xfrm>
            <a:off x="8112049" y="355032"/>
            <a:ext cx="3241751" cy="25225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6" name="Picture Placeholder 2"/>
          <p:cNvSpPr>
            <a:spLocks noGrp="1"/>
          </p:cNvSpPr>
          <p:nvPr>
            <p:ph type="pic" idx="17"/>
          </p:nvPr>
        </p:nvSpPr>
        <p:spPr>
          <a:xfrm>
            <a:off x="8112049" y="3348168"/>
            <a:ext cx="3241751" cy="25225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82885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hoto with 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6"/>
            <a:ext cx="3932237" cy="1069974"/>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353878" y="987426"/>
            <a:ext cx="6001510" cy="410141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295939"/>
            <a:ext cx="3932237" cy="292541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p:cNvSpPr>
            <a:spLocks noGrp="1"/>
          </p:cNvSpPr>
          <p:nvPr>
            <p:ph type="sldNum" sz="quarter" idx="12"/>
          </p:nvPr>
        </p:nvSpPr>
        <p:spPr>
          <a:xfrm>
            <a:off x="5032513" y="6356350"/>
            <a:ext cx="2743200" cy="365125"/>
          </a:xfrm>
          <a:prstGeom prst="rect">
            <a:avLst/>
          </a:prstGeom>
        </p:spPr>
        <p:txBody>
          <a:bodyPr/>
          <a:lstStyle>
            <a:lvl1pPr>
              <a:defRPr>
                <a:solidFill>
                  <a:schemeClr val="bg2"/>
                </a:solidFill>
              </a:defRPr>
            </a:lvl1pPr>
          </a:lstStyle>
          <a:p>
            <a:fld id="{2B2F606E-F348-4FB4-9426-0C3B10268D49}" type="slidenum">
              <a:rPr lang="en-US" smtClean="0"/>
              <a:pPr/>
              <a:t>‹#›</a:t>
            </a:fld>
            <a:endParaRPr lang="en-US"/>
          </a:p>
        </p:txBody>
      </p:sp>
    </p:spTree>
    <p:extLst>
      <p:ext uri="{BB962C8B-B14F-4D97-AF65-F5344CB8AC3E}">
        <p14:creationId xmlns:p14="http://schemas.microsoft.com/office/powerpoint/2010/main" val="65337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with text 2">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5998464" cy="62179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p:cNvSpPr>
            <a:spLocks noGrp="1"/>
          </p:cNvSpPr>
          <p:nvPr>
            <p:ph type="sldNum" sz="quarter" idx="12"/>
          </p:nvPr>
        </p:nvSpPr>
        <p:spPr>
          <a:xfrm>
            <a:off x="5032513" y="6356350"/>
            <a:ext cx="2743200" cy="365125"/>
          </a:xfrm>
          <a:prstGeom prst="rect">
            <a:avLst/>
          </a:prstGeom>
        </p:spPr>
        <p:txBody>
          <a:bodyPr/>
          <a:lstStyle>
            <a:lvl1pPr>
              <a:defRPr>
                <a:solidFill>
                  <a:schemeClr val="bg2"/>
                </a:solidFill>
              </a:defRPr>
            </a:lvl1pPr>
          </a:lstStyle>
          <a:p>
            <a:fld id="{2B2F606E-F348-4FB4-9426-0C3B10268D49}" type="slidenum">
              <a:rPr lang="en-US" smtClean="0"/>
              <a:pPr/>
              <a:t>‹#›</a:t>
            </a:fld>
            <a:endParaRPr lang="en-US"/>
          </a:p>
        </p:txBody>
      </p:sp>
      <p:sp>
        <p:nvSpPr>
          <p:cNvPr id="2" name="Rectangle 1"/>
          <p:cNvSpPr/>
          <p:nvPr userDrawn="1"/>
        </p:nvSpPr>
        <p:spPr>
          <a:xfrm>
            <a:off x="5998464" y="0"/>
            <a:ext cx="6193536" cy="6217919"/>
          </a:xfrm>
          <a:prstGeom prst="rect">
            <a:avLst/>
          </a:prstGeom>
          <a:solidFill>
            <a:srgbClr val="00703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3"/>
          </p:nvPr>
        </p:nvSpPr>
        <p:spPr>
          <a:xfrm>
            <a:off x="7095776" y="1389696"/>
            <a:ext cx="3998912" cy="3438525"/>
          </a:xfrm>
        </p:spPr>
        <p:txBody>
          <a:bodyPr/>
          <a:lstStyle>
            <a:lvl1pPr marL="0" indent="0" algn="ctr">
              <a:buNone/>
              <a:defRPr b="1">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Tree>
    <p:extLst>
      <p:ext uri="{BB962C8B-B14F-4D97-AF65-F5344CB8AC3E}">
        <p14:creationId xmlns:p14="http://schemas.microsoft.com/office/powerpoint/2010/main" val="3084735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object 2"/>
          <p:cNvSpPr/>
          <p:nvPr userDrawn="1"/>
        </p:nvSpPr>
        <p:spPr>
          <a:xfrm>
            <a:off x="0" y="381001"/>
            <a:ext cx="12192000" cy="5358765"/>
          </a:xfrm>
          <a:custGeom>
            <a:avLst/>
            <a:gdLst/>
            <a:ahLst/>
            <a:cxnLst/>
            <a:rect l="l" t="t" r="r" b="b"/>
            <a:pathLst>
              <a:path w="9144000" h="5358765">
                <a:moveTo>
                  <a:pt x="0" y="5358384"/>
                </a:moveTo>
                <a:lnTo>
                  <a:pt x="9144000" y="5358384"/>
                </a:lnTo>
                <a:lnTo>
                  <a:pt x="9144000" y="0"/>
                </a:lnTo>
                <a:lnTo>
                  <a:pt x="0" y="0"/>
                </a:lnTo>
                <a:lnTo>
                  <a:pt x="0" y="5358384"/>
                </a:lnTo>
                <a:close/>
              </a:path>
            </a:pathLst>
          </a:custGeom>
          <a:solidFill>
            <a:srgbClr val="CADED2"/>
          </a:solidFill>
        </p:spPr>
        <p:txBody>
          <a:bodyPr wrap="square" lIns="0" tIns="0" rIns="0" bIns="0" rtlCol="0"/>
          <a:lstStyle/>
          <a:p>
            <a:endParaRPr sz="1800"/>
          </a:p>
        </p:txBody>
      </p:sp>
      <p:grpSp>
        <p:nvGrpSpPr>
          <p:cNvPr id="8" name="Group 7"/>
          <p:cNvGrpSpPr/>
          <p:nvPr userDrawn="1"/>
        </p:nvGrpSpPr>
        <p:grpSpPr>
          <a:xfrm>
            <a:off x="8465" y="417830"/>
            <a:ext cx="12175675" cy="231793"/>
            <a:chOff x="6349" y="417829"/>
            <a:chExt cx="9131756" cy="231793"/>
          </a:xfrm>
        </p:grpSpPr>
        <p:sp>
          <p:nvSpPr>
            <p:cNvPr id="9" name="object 3"/>
            <p:cNvSpPr/>
            <p:nvPr/>
          </p:nvSpPr>
          <p:spPr>
            <a:xfrm>
              <a:off x="6350" y="611522"/>
              <a:ext cx="38100" cy="38100"/>
            </a:xfrm>
            <a:custGeom>
              <a:avLst/>
              <a:gdLst/>
              <a:ahLst/>
              <a:cxnLst/>
              <a:rect l="l" t="t" r="r" b="b"/>
              <a:pathLst>
                <a:path w="38100" h="38100">
                  <a:moveTo>
                    <a:pt x="0" y="0"/>
                  </a:moveTo>
                  <a:lnTo>
                    <a:pt x="37700" y="37700"/>
                  </a:lnTo>
                </a:path>
              </a:pathLst>
            </a:custGeom>
            <a:ln w="5715">
              <a:solidFill>
                <a:srgbClr val="00703C"/>
              </a:solidFill>
            </a:ln>
          </p:spPr>
          <p:txBody>
            <a:bodyPr wrap="square" lIns="0" tIns="0" rIns="0" bIns="0" rtlCol="0"/>
            <a:lstStyle/>
            <a:p>
              <a:endParaRPr sz="1800"/>
            </a:p>
          </p:txBody>
        </p:sp>
        <p:sp>
          <p:nvSpPr>
            <p:cNvPr id="10" name="object 4"/>
            <p:cNvSpPr/>
            <p:nvPr/>
          </p:nvSpPr>
          <p:spPr>
            <a:xfrm>
              <a:off x="6349" y="491172"/>
              <a:ext cx="158115" cy="158115"/>
            </a:xfrm>
            <a:custGeom>
              <a:avLst/>
              <a:gdLst/>
              <a:ahLst/>
              <a:cxnLst/>
              <a:rect l="l" t="t" r="r" b="b"/>
              <a:pathLst>
                <a:path w="158115" h="158115">
                  <a:moveTo>
                    <a:pt x="0" y="0"/>
                  </a:moveTo>
                  <a:lnTo>
                    <a:pt x="158051" y="158051"/>
                  </a:lnTo>
                </a:path>
              </a:pathLst>
            </a:custGeom>
            <a:ln w="5715">
              <a:solidFill>
                <a:srgbClr val="00703C"/>
              </a:solidFill>
            </a:ln>
          </p:spPr>
          <p:txBody>
            <a:bodyPr wrap="square" lIns="0" tIns="0" rIns="0" bIns="0" rtlCol="0"/>
            <a:lstStyle/>
            <a:p>
              <a:endParaRPr sz="1800"/>
            </a:p>
          </p:txBody>
        </p:sp>
        <p:sp>
          <p:nvSpPr>
            <p:cNvPr id="11" name="object 5"/>
            <p:cNvSpPr/>
            <p:nvPr/>
          </p:nvSpPr>
          <p:spPr>
            <a:xfrm>
              <a:off x="53357"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12" name="object 6"/>
            <p:cNvSpPr/>
            <p:nvPr/>
          </p:nvSpPr>
          <p:spPr>
            <a:xfrm>
              <a:off x="173706"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13" name="object 7"/>
            <p:cNvSpPr/>
            <p:nvPr/>
          </p:nvSpPr>
          <p:spPr>
            <a:xfrm>
              <a:off x="294056"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14" name="object 8"/>
            <p:cNvSpPr/>
            <p:nvPr/>
          </p:nvSpPr>
          <p:spPr>
            <a:xfrm>
              <a:off x="414407"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15" name="object 9"/>
            <p:cNvSpPr/>
            <p:nvPr/>
          </p:nvSpPr>
          <p:spPr>
            <a:xfrm>
              <a:off x="534756"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16" name="object 10"/>
            <p:cNvSpPr/>
            <p:nvPr/>
          </p:nvSpPr>
          <p:spPr>
            <a:xfrm>
              <a:off x="668824"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17" name="object 11"/>
            <p:cNvSpPr/>
            <p:nvPr/>
          </p:nvSpPr>
          <p:spPr>
            <a:xfrm>
              <a:off x="789173"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18" name="object 12"/>
            <p:cNvSpPr/>
            <p:nvPr/>
          </p:nvSpPr>
          <p:spPr>
            <a:xfrm>
              <a:off x="909524"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19" name="object 13"/>
            <p:cNvSpPr/>
            <p:nvPr/>
          </p:nvSpPr>
          <p:spPr>
            <a:xfrm>
              <a:off x="1029874"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20" name="object 14"/>
            <p:cNvSpPr/>
            <p:nvPr/>
          </p:nvSpPr>
          <p:spPr>
            <a:xfrm>
              <a:off x="1150227"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21" name="object 15"/>
            <p:cNvSpPr/>
            <p:nvPr/>
          </p:nvSpPr>
          <p:spPr>
            <a:xfrm>
              <a:off x="1270577"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22" name="object 16"/>
            <p:cNvSpPr/>
            <p:nvPr/>
          </p:nvSpPr>
          <p:spPr>
            <a:xfrm>
              <a:off x="1390927"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23" name="object 17"/>
            <p:cNvSpPr/>
            <p:nvPr/>
          </p:nvSpPr>
          <p:spPr>
            <a:xfrm>
              <a:off x="1511276"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24" name="object 18"/>
            <p:cNvSpPr/>
            <p:nvPr/>
          </p:nvSpPr>
          <p:spPr>
            <a:xfrm>
              <a:off x="1631627"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25" name="object 19"/>
            <p:cNvSpPr/>
            <p:nvPr/>
          </p:nvSpPr>
          <p:spPr>
            <a:xfrm>
              <a:off x="1751981"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26" name="object 20"/>
            <p:cNvSpPr/>
            <p:nvPr/>
          </p:nvSpPr>
          <p:spPr>
            <a:xfrm>
              <a:off x="1872330"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27" name="object 21"/>
            <p:cNvSpPr/>
            <p:nvPr/>
          </p:nvSpPr>
          <p:spPr>
            <a:xfrm>
              <a:off x="1992684"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28" name="object 22"/>
            <p:cNvSpPr/>
            <p:nvPr/>
          </p:nvSpPr>
          <p:spPr>
            <a:xfrm>
              <a:off x="2113027"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29" name="object 23"/>
            <p:cNvSpPr/>
            <p:nvPr/>
          </p:nvSpPr>
          <p:spPr>
            <a:xfrm>
              <a:off x="2233383"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30" name="object 24"/>
            <p:cNvSpPr/>
            <p:nvPr/>
          </p:nvSpPr>
          <p:spPr>
            <a:xfrm>
              <a:off x="2353726"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31" name="object 25"/>
            <p:cNvSpPr/>
            <p:nvPr/>
          </p:nvSpPr>
          <p:spPr>
            <a:xfrm>
              <a:off x="2474084"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32" name="object 26"/>
            <p:cNvSpPr/>
            <p:nvPr/>
          </p:nvSpPr>
          <p:spPr>
            <a:xfrm>
              <a:off x="2594433"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33" name="object 27"/>
            <p:cNvSpPr/>
            <p:nvPr/>
          </p:nvSpPr>
          <p:spPr>
            <a:xfrm>
              <a:off x="2714783"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34" name="object 28"/>
            <p:cNvSpPr/>
            <p:nvPr/>
          </p:nvSpPr>
          <p:spPr>
            <a:xfrm>
              <a:off x="2835133"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35" name="object 29"/>
            <p:cNvSpPr/>
            <p:nvPr/>
          </p:nvSpPr>
          <p:spPr>
            <a:xfrm>
              <a:off x="2955482"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36" name="object 30"/>
            <p:cNvSpPr/>
            <p:nvPr/>
          </p:nvSpPr>
          <p:spPr>
            <a:xfrm>
              <a:off x="3075832"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37" name="object 31"/>
            <p:cNvSpPr/>
            <p:nvPr/>
          </p:nvSpPr>
          <p:spPr>
            <a:xfrm>
              <a:off x="3196183"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38" name="object 32"/>
            <p:cNvSpPr/>
            <p:nvPr/>
          </p:nvSpPr>
          <p:spPr>
            <a:xfrm>
              <a:off x="3316539"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39" name="object 33"/>
            <p:cNvSpPr/>
            <p:nvPr/>
          </p:nvSpPr>
          <p:spPr>
            <a:xfrm>
              <a:off x="3436882"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40" name="object 34"/>
            <p:cNvSpPr/>
            <p:nvPr/>
          </p:nvSpPr>
          <p:spPr>
            <a:xfrm>
              <a:off x="3557240"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41" name="object 35"/>
            <p:cNvSpPr/>
            <p:nvPr/>
          </p:nvSpPr>
          <p:spPr>
            <a:xfrm>
              <a:off x="3677582"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42" name="object 36"/>
            <p:cNvSpPr/>
            <p:nvPr/>
          </p:nvSpPr>
          <p:spPr>
            <a:xfrm>
              <a:off x="3797939"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43" name="object 37"/>
            <p:cNvSpPr/>
            <p:nvPr/>
          </p:nvSpPr>
          <p:spPr>
            <a:xfrm>
              <a:off x="3918282"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44" name="object 38"/>
            <p:cNvSpPr/>
            <p:nvPr/>
          </p:nvSpPr>
          <p:spPr>
            <a:xfrm>
              <a:off x="4038639"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45" name="object 39"/>
            <p:cNvSpPr/>
            <p:nvPr/>
          </p:nvSpPr>
          <p:spPr>
            <a:xfrm>
              <a:off x="4158989"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46" name="object 40"/>
            <p:cNvSpPr/>
            <p:nvPr/>
          </p:nvSpPr>
          <p:spPr>
            <a:xfrm>
              <a:off x="4279339"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47" name="object 41"/>
            <p:cNvSpPr/>
            <p:nvPr/>
          </p:nvSpPr>
          <p:spPr>
            <a:xfrm>
              <a:off x="4399688"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48" name="object 42"/>
            <p:cNvSpPr/>
            <p:nvPr/>
          </p:nvSpPr>
          <p:spPr>
            <a:xfrm>
              <a:off x="4520038"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49" name="object 43"/>
            <p:cNvSpPr/>
            <p:nvPr/>
          </p:nvSpPr>
          <p:spPr>
            <a:xfrm>
              <a:off x="4640388"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50" name="object 44"/>
            <p:cNvSpPr/>
            <p:nvPr/>
          </p:nvSpPr>
          <p:spPr>
            <a:xfrm>
              <a:off x="4760738"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51" name="object 45"/>
            <p:cNvSpPr/>
            <p:nvPr/>
          </p:nvSpPr>
          <p:spPr>
            <a:xfrm>
              <a:off x="4881096"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52" name="object 46"/>
            <p:cNvSpPr/>
            <p:nvPr/>
          </p:nvSpPr>
          <p:spPr>
            <a:xfrm>
              <a:off x="5001438"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53" name="object 47"/>
            <p:cNvSpPr/>
            <p:nvPr/>
          </p:nvSpPr>
          <p:spPr>
            <a:xfrm>
              <a:off x="5121795"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54" name="object 48"/>
            <p:cNvSpPr/>
            <p:nvPr/>
          </p:nvSpPr>
          <p:spPr>
            <a:xfrm>
              <a:off x="5242138"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55" name="object 49"/>
            <p:cNvSpPr/>
            <p:nvPr/>
          </p:nvSpPr>
          <p:spPr>
            <a:xfrm>
              <a:off x="5362488"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56" name="object 50"/>
            <p:cNvSpPr/>
            <p:nvPr/>
          </p:nvSpPr>
          <p:spPr>
            <a:xfrm>
              <a:off x="5482838"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57" name="object 51"/>
            <p:cNvSpPr/>
            <p:nvPr/>
          </p:nvSpPr>
          <p:spPr>
            <a:xfrm>
              <a:off x="5603187"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58" name="object 52"/>
            <p:cNvSpPr/>
            <p:nvPr/>
          </p:nvSpPr>
          <p:spPr>
            <a:xfrm>
              <a:off x="5723537"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59" name="object 53"/>
            <p:cNvSpPr/>
            <p:nvPr/>
          </p:nvSpPr>
          <p:spPr>
            <a:xfrm>
              <a:off x="5843895" y="417829"/>
              <a:ext cx="231775" cy="231775"/>
            </a:xfrm>
            <a:custGeom>
              <a:avLst/>
              <a:gdLst/>
              <a:ahLst/>
              <a:cxnLst/>
              <a:rect l="l" t="t" r="r" b="b"/>
              <a:pathLst>
                <a:path w="231775" h="231775">
                  <a:moveTo>
                    <a:pt x="0" y="0"/>
                  </a:moveTo>
                  <a:lnTo>
                    <a:pt x="231393" y="231394"/>
                  </a:lnTo>
                </a:path>
              </a:pathLst>
            </a:custGeom>
            <a:ln w="5714">
              <a:solidFill>
                <a:srgbClr val="00703C"/>
              </a:solidFill>
            </a:ln>
          </p:spPr>
          <p:txBody>
            <a:bodyPr wrap="square" lIns="0" tIns="0" rIns="0" bIns="0" rtlCol="0"/>
            <a:lstStyle/>
            <a:p>
              <a:endParaRPr sz="1800"/>
            </a:p>
          </p:txBody>
        </p:sp>
        <p:sp>
          <p:nvSpPr>
            <p:cNvPr id="60" name="object 54"/>
            <p:cNvSpPr/>
            <p:nvPr/>
          </p:nvSpPr>
          <p:spPr>
            <a:xfrm>
              <a:off x="5964237"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61" name="object 55"/>
            <p:cNvSpPr/>
            <p:nvPr/>
          </p:nvSpPr>
          <p:spPr>
            <a:xfrm>
              <a:off x="6084595"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62" name="object 56"/>
            <p:cNvSpPr/>
            <p:nvPr/>
          </p:nvSpPr>
          <p:spPr>
            <a:xfrm>
              <a:off x="6204938"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63" name="object 57"/>
            <p:cNvSpPr/>
            <p:nvPr/>
          </p:nvSpPr>
          <p:spPr>
            <a:xfrm>
              <a:off x="6325294"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64" name="object 58"/>
            <p:cNvSpPr/>
            <p:nvPr/>
          </p:nvSpPr>
          <p:spPr>
            <a:xfrm>
              <a:off x="6445637"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65" name="object 59"/>
            <p:cNvSpPr/>
            <p:nvPr/>
          </p:nvSpPr>
          <p:spPr>
            <a:xfrm>
              <a:off x="6565993" y="417829"/>
              <a:ext cx="231775" cy="231775"/>
            </a:xfrm>
            <a:custGeom>
              <a:avLst/>
              <a:gdLst/>
              <a:ahLst/>
              <a:cxnLst/>
              <a:rect l="l" t="t" r="r" b="b"/>
              <a:pathLst>
                <a:path w="231775" h="231775">
                  <a:moveTo>
                    <a:pt x="0" y="0"/>
                  </a:moveTo>
                  <a:lnTo>
                    <a:pt x="231393" y="231394"/>
                  </a:lnTo>
                </a:path>
              </a:pathLst>
            </a:custGeom>
            <a:ln w="5715">
              <a:solidFill>
                <a:srgbClr val="00703C"/>
              </a:solidFill>
            </a:ln>
          </p:spPr>
          <p:txBody>
            <a:bodyPr wrap="square" lIns="0" tIns="0" rIns="0" bIns="0" rtlCol="0"/>
            <a:lstStyle/>
            <a:p>
              <a:endParaRPr sz="1800"/>
            </a:p>
          </p:txBody>
        </p:sp>
        <p:sp>
          <p:nvSpPr>
            <p:cNvPr id="66" name="object 60"/>
            <p:cNvSpPr/>
            <p:nvPr/>
          </p:nvSpPr>
          <p:spPr>
            <a:xfrm>
              <a:off x="6686343" y="417829"/>
              <a:ext cx="231775" cy="231775"/>
            </a:xfrm>
            <a:custGeom>
              <a:avLst/>
              <a:gdLst/>
              <a:ahLst/>
              <a:cxnLst/>
              <a:rect l="l" t="t" r="r" b="b"/>
              <a:pathLst>
                <a:path w="231775" h="231775">
                  <a:moveTo>
                    <a:pt x="0" y="0"/>
                  </a:moveTo>
                  <a:lnTo>
                    <a:pt x="231393" y="231394"/>
                  </a:lnTo>
                </a:path>
              </a:pathLst>
            </a:custGeom>
            <a:ln w="5714">
              <a:solidFill>
                <a:srgbClr val="00703C"/>
              </a:solidFill>
            </a:ln>
          </p:spPr>
          <p:txBody>
            <a:bodyPr wrap="square" lIns="0" tIns="0" rIns="0" bIns="0" rtlCol="0"/>
            <a:lstStyle/>
            <a:p>
              <a:endParaRPr sz="1800"/>
            </a:p>
          </p:txBody>
        </p:sp>
        <p:sp>
          <p:nvSpPr>
            <p:cNvPr id="67" name="object 61"/>
            <p:cNvSpPr/>
            <p:nvPr/>
          </p:nvSpPr>
          <p:spPr>
            <a:xfrm>
              <a:off x="6806693"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68" name="object 62"/>
            <p:cNvSpPr/>
            <p:nvPr/>
          </p:nvSpPr>
          <p:spPr>
            <a:xfrm>
              <a:off x="6927043"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69" name="object 63"/>
            <p:cNvSpPr/>
            <p:nvPr/>
          </p:nvSpPr>
          <p:spPr>
            <a:xfrm>
              <a:off x="7047393"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70" name="object 64"/>
            <p:cNvSpPr/>
            <p:nvPr/>
          </p:nvSpPr>
          <p:spPr>
            <a:xfrm>
              <a:off x="7167743"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71" name="object 65"/>
            <p:cNvSpPr/>
            <p:nvPr/>
          </p:nvSpPr>
          <p:spPr>
            <a:xfrm>
              <a:off x="7288093"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72" name="object 66"/>
            <p:cNvSpPr/>
            <p:nvPr/>
          </p:nvSpPr>
          <p:spPr>
            <a:xfrm>
              <a:off x="7408450"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73" name="object 67"/>
            <p:cNvSpPr/>
            <p:nvPr/>
          </p:nvSpPr>
          <p:spPr>
            <a:xfrm>
              <a:off x="7528793"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74" name="object 68"/>
            <p:cNvSpPr/>
            <p:nvPr/>
          </p:nvSpPr>
          <p:spPr>
            <a:xfrm>
              <a:off x="7649150"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75" name="object 69"/>
            <p:cNvSpPr/>
            <p:nvPr/>
          </p:nvSpPr>
          <p:spPr>
            <a:xfrm>
              <a:off x="7769493"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76" name="object 70"/>
            <p:cNvSpPr/>
            <p:nvPr/>
          </p:nvSpPr>
          <p:spPr>
            <a:xfrm>
              <a:off x="7889849"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77" name="object 71"/>
            <p:cNvSpPr/>
            <p:nvPr/>
          </p:nvSpPr>
          <p:spPr>
            <a:xfrm>
              <a:off x="8010199"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78" name="object 72"/>
            <p:cNvSpPr/>
            <p:nvPr/>
          </p:nvSpPr>
          <p:spPr>
            <a:xfrm>
              <a:off x="8130550"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79" name="object 73"/>
            <p:cNvSpPr/>
            <p:nvPr/>
          </p:nvSpPr>
          <p:spPr>
            <a:xfrm>
              <a:off x="8250898"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80" name="object 74"/>
            <p:cNvSpPr/>
            <p:nvPr/>
          </p:nvSpPr>
          <p:spPr>
            <a:xfrm>
              <a:off x="8371249"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81" name="object 75"/>
            <p:cNvSpPr/>
            <p:nvPr/>
          </p:nvSpPr>
          <p:spPr>
            <a:xfrm>
              <a:off x="8491599"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82" name="object 76"/>
            <p:cNvSpPr/>
            <p:nvPr/>
          </p:nvSpPr>
          <p:spPr>
            <a:xfrm>
              <a:off x="8611950"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83" name="object 77"/>
            <p:cNvSpPr/>
            <p:nvPr/>
          </p:nvSpPr>
          <p:spPr>
            <a:xfrm>
              <a:off x="8732305" y="417829"/>
              <a:ext cx="231775" cy="231775"/>
            </a:xfrm>
            <a:custGeom>
              <a:avLst/>
              <a:gdLst/>
              <a:ahLst/>
              <a:cxnLst/>
              <a:rect l="l" t="t" r="r" b="b"/>
              <a:pathLst>
                <a:path w="231775" h="231775">
                  <a:moveTo>
                    <a:pt x="0" y="0"/>
                  </a:moveTo>
                  <a:lnTo>
                    <a:pt x="231393" y="231394"/>
                  </a:lnTo>
                </a:path>
              </a:pathLst>
            </a:custGeom>
            <a:ln w="5714">
              <a:solidFill>
                <a:srgbClr val="00703C"/>
              </a:solidFill>
            </a:ln>
          </p:spPr>
          <p:txBody>
            <a:bodyPr wrap="square" lIns="0" tIns="0" rIns="0" bIns="0" rtlCol="0"/>
            <a:lstStyle/>
            <a:p>
              <a:endParaRPr sz="1800"/>
            </a:p>
          </p:txBody>
        </p:sp>
        <p:sp>
          <p:nvSpPr>
            <p:cNvPr id="84" name="object 78"/>
            <p:cNvSpPr/>
            <p:nvPr/>
          </p:nvSpPr>
          <p:spPr>
            <a:xfrm>
              <a:off x="8852649" y="417829"/>
              <a:ext cx="231775" cy="231775"/>
            </a:xfrm>
            <a:custGeom>
              <a:avLst/>
              <a:gdLst/>
              <a:ahLst/>
              <a:cxnLst/>
              <a:rect l="l" t="t" r="r" b="b"/>
              <a:pathLst>
                <a:path w="231775" h="231775">
                  <a:moveTo>
                    <a:pt x="0" y="0"/>
                  </a:moveTo>
                  <a:lnTo>
                    <a:pt x="231394" y="231394"/>
                  </a:lnTo>
                </a:path>
              </a:pathLst>
            </a:custGeom>
            <a:ln w="5715">
              <a:solidFill>
                <a:srgbClr val="00703C"/>
              </a:solidFill>
            </a:ln>
          </p:spPr>
          <p:txBody>
            <a:bodyPr wrap="square" lIns="0" tIns="0" rIns="0" bIns="0" rtlCol="0"/>
            <a:lstStyle/>
            <a:p>
              <a:endParaRPr sz="1800"/>
            </a:p>
          </p:txBody>
        </p:sp>
        <p:sp>
          <p:nvSpPr>
            <p:cNvPr id="85" name="object 79"/>
            <p:cNvSpPr/>
            <p:nvPr/>
          </p:nvSpPr>
          <p:spPr>
            <a:xfrm>
              <a:off x="8973005" y="417829"/>
              <a:ext cx="165100" cy="165100"/>
            </a:xfrm>
            <a:custGeom>
              <a:avLst/>
              <a:gdLst/>
              <a:ahLst/>
              <a:cxnLst/>
              <a:rect l="l" t="t" r="r" b="b"/>
              <a:pathLst>
                <a:path w="165100" h="165100">
                  <a:moveTo>
                    <a:pt x="0" y="0"/>
                  </a:moveTo>
                  <a:lnTo>
                    <a:pt x="164644" y="164644"/>
                  </a:lnTo>
                </a:path>
              </a:pathLst>
            </a:custGeom>
            <a:ln w="5715">
              <a:solidFill>
                <a:srgbClr val="00703C"/>
              </a:solidFill>
            </a:ln>
          </p:spPr>
          <p:txBody>
            <a:bodyPr wrap="square" lIns="0" tIns="0" rIns="0" bIns="0" rtlCol="0"/>
            <a:lstStyle/>
            <a:p>
              <a:endParaRPr sz="1800"/>
            </a:p>
          </p:txBody>
        </p:sp>
        <p:sp>
          <p:nvSpPr>
            <p:cNvPr id="86" name="object 80"/>
            <p:cNvSpPr/>
            <p:nvPr/>
          </p:nvSpPr>
          <p:spPr>
            <a:xfrm>
              <a:off x="9093348" y="417829"/>
              <a:ext cx="44450" cy="44450"/>
            </a:xfrm>
            <a:custGeom>
              <a:avLst/>
              <a:gdLst/>
              <a:ahLst/>
              <a:cxnLst/>
              <a:rect l="l" t="t" r="r" b="b"/>
              <a:pathLst>
                <a:path w="44450" h="44450">
                  <a:moveTo>
                    <a:pt x="0" y="0"/>
                  </a:moveTo>
                  <a:lnTo>
                    <a:pt x="44301" y="44300"/>
                  </a:lnTo>
                </a:path>
              </a:pathLst>
            </a:custGeom>
            <a:ln w="5715">
              <a:solidFill>
                <a:srgbClr val="00703C"/>
              </a:solidFill>
            </a:ln>
          </p:spPr>
          <p:txBody>
            <a:bodyPr wrap="square" lIns="0" tIns="0" rIns="0" bIns="0" rtlCol="0"/>
            <a:lstStyle/>
            <a:p>
              <a:endParaRPr sz="1800"/>
            </a:p>
          </p:txBody>
        </p:sp>
      </p:grpSp>
      <p:sp>
        <p:nvSpPr>
          <p:cNvPr id="93" name="object 83"/>
          <p:cNvSpPr/>
          <p:nvPr userDrawn="1"/>
        </p:nvSpPr>
        <p:spPr>
          <a:xfrm>
            <a:off x="5280789" y="1399336"/>
            <a:ext cx="1596559" cy="723900"/>
          </a:xfrm>
          <a:prstGeom prst="rect">
            <a:avLst/>
          </a:prstGeom>
          <a:blipFill>
            <a:blip r:embed="rId2" cstate="print"/>
            <a:stretch>
              <a:fillRect/>
            </a:stretch>
          </a:blipFill>
        </p:spPr>
        <p:txBody>
          <a:bodyPr wrap="square" lIns="0" tIns="0" rIns="0" bIns="0" rtlCol="0"/>
          <a:lstStyle/>
          <a:p>
            <a:endParaRPr sz="1800"/>
          </a:p>
        </p:txBody>
      </p:sp>
      <p:sp>
        <p:nvSpPr>
          <p:cNvPr id="94" name="bk object 16"/>
          <p:cNvSpPr/>
          <p:nvPr userDrawn="1"/>
        </p:nvSpPr>
        <p:spPr>
          <a:xfrm>
            <a:off x="5266944" y="5869432"/>
            <a:ext cx="6925733" cy="685800"/>
          </a:xfrm>
          <a:custGeom>
            <a:avLst/>
            <a:gdLst/>
            <a:ahLst/>
            <a:cxnLst/>
            <a:rect l="l" t="t" r="r" b="b"/>
            <a:pathLst>
              <a:path w="5194300" h="685800">
                <a:moveTo>
                  <a:pt x="0" y="685800"/>
                </a:moveTo>
                <a:lnTo>
                  <a:pt x="5193792" y="685800"/>
                </a:lnTo>
                <a:lnTo>
                  <a:pt x="5193792" y="0"/>
                </a:lnTo>
                <a:lnTo>
                  <a:pt x="0" y="0"/>
                </a:lnTo>
                <a:lnTo>
                  <a:pt x="0" y="685800"/>
                </a:lnTo>
                <a:close/>
              </a:path>
            </a:pathLst>
          </a:custGeom>
          <a:solidFill>
            <a:srgbClr val="7F8588"/>
          </a:solidFill>
        </p:spPr>
        <p:txBody>
          <a:bodyPr wrap="square" lIns="0" tIns="0" rIns="0" bIns="0" rtlCol="0"/>
          <a:lstStyle/>
          <a:p>
            <a:endParaRPr sz="1800"/>
          </a:p>
        </p:txBody>
      </p:sp>
      <p:sp>
        <p:nvSpPr>
          <p:cNvPr id="95" name="bk object 17"/>
          <p:cNvSpPr/>
          <p:nvPr userDrawn="1"/>
        </p:nvSpPr>
        <p:spPr>
          <a:xfrm>
            <a:off x="1" y="5869432"/>
            <a:ext cx="5267113" cy="685800"/>
          </a:xfrm>
          <a:custGeom>
            <a:avLst/>
            <a:gdLst/>
            <a:ahLst/>
            <a:cxnLst/>
            <a:rect l="l" t="t" r="r" b="b"/>
            <a:pathLst>
              <a:path w="3950335" h="685800">
                <a:moveTo>
                  <a:pt x="0" y="0"/>
                </a:moveTo>
                <a:lnTo>
                  <a:pt x="0" y="685800"/>
                </a:lnTo>
                <a:lnTo>
                  <a:pt x="3950208" y="685800"/>
                </a:lnTo>
                <a:lnTo>
                  <a:pt x="3950208" y="0"/>
                </a:lnTo>
                <a:lnTo>
                  <a:pt x="0" y="0"/>
                </a:lnTo>
                <a:close/>
              </a:path>
            </a:pathLst>
          </a:custGeom>
          <a:solidFill>
            <a:srgbClr val="00703C"/>
          </a:solidFill>
        </p:spPr>
        <p:txBody>
          <a:bodyPr wrap="square" lIns="0" tIns="0" rIns="0" bIns="0" rtlCol="0"/>
          <a:lstStyle/>
          <a:p>
            <a:endParaRPr sz="1800"/>
          </a:p>
        </p:txBody>
      </p:sp>
    </p:spTree>
    <p:extLst>
      <p:ext uri="{BB962C8B-B14F-4D97-AF65-F5344CB8AC3E}">
        <p14:creationId xmlns:p14="http://schemas.microsoft.com/office/powerpoint/2010/main" val="279288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3853901"/>
          </a:xfrm>
          <a:prstGeom prst="rect">
            <a:avLst/>
          </a:prstGeom>
        </p:spPr>
        <p:txBody>
          <a:bodyPr/>
          <a:lstStyle>
            <a:lvl1pPr>
              <a:buClr>
                <a:srgbClr val="00753B"/>
              </a:buClr>
              <a:buFont typeface="Arial"/>
              <a:buChar char="•"/>
              <a:defRPr sz="1800">
                <a:latin typeface="Gill Sans MT"/>
                <a:cs typeface="Gill Sans MT"/>
              </a:defRPr>
            </a:lvl1pPr>
            <a:lvl2pPr>
              <a:buClr>
                <a:srgbClr val="00753B"/>
              </a:buClr>
              <a:defRPr sz="1600">
                <a:latin typeface="Gill Sans MT"/>
                <a:cs typeface="Gill Sans MT"/>
              </a:defRPr>
            </a:lvl2pPr>
            <a:lvl3pPr>
              <a:buClr>
                <a:srgbClr val="00753B"/>
              </a:buClr>
              <a:defRPr sz="1200">
                <a:latin typeface="Gill Sans MT"/>
                <a:cs typeface="Gill Sans MT"/>
              </a:defRPr>
            </a:lvl3pPr>
            <a:lvl4pPr>
              <a:buClr>
                <a:srgbClr val="00753B"/>
              </a:buClr>
              <a:defRPr sz="1100">
                <a:latin typeface="Gill Sans MT"/>
                <a:cs typeface="Gill Sans MT"/>
              </a:defRPr>
            </a:lvl4pPr>
            <a:lvl5pPr>
              <a:buClr>
                <a:srgbClr val="00753B"/>
              </a:buClr>
              <a:defRPr sz="1050">
                <a:latin typeface="Gill Sans MT"/>
                <a:cs typeface="Gill Sans M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CCRI_1Line_Wh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1" y="6089179"/>
            <a:ext cx="4039369" cy="271225"/>
          </a:xfrm>
          <a:prstGeom prst="rect">
            <a:avLst/>
          </a:prstGeom>
        </p:spPr>
      </p:pic>
      <p:sp>
        <p:nvSpPr>
          <p:cNvPr id="12" name="object 3"/>
          <p:cNvSpPr txBox="1">
            <a:spLocks noGrp="1"/>
          </p:cNvSpPr>
          <p:nvPr>
            <p:ph type="title"/>
          </p:nvPr>
        </p:nvSpPr>
        <p:spPr>
          <a:xfrm>
            <a:off x="592667" y="643225"/>
            <a:ext cx="11006667" cy="461665"/>
          </a:xfrm>
          <a:prstGeom prst="rect">
            <a:avLst/>
          </a:prstGeom>
        </p:spPr>
        <p:txBody>
          <a:bodyPr vert="horz" wrap="square" lIns="0" tIns="0" rIns="0" bIns="0" rtlCol="0">
            <a:spAutoFit/>
          </a:bodyPr>
          <a:lstStyle>
            <a:lvl1pPr marL="12700" algn="l">
              <a:lnSpc>
                <a:spcPct val="100000"/>
              </a:lnSpc>
              <a:defRPr sz="3000">
                <a:solidFill>
                  <a:srgbClr val="00753B"/>
                </a:solidFill>
                <a:latin typeface="Gill Sans MT"/>
                <a:cs typeface="Gill Sans MT"/>
              </a:defRPr>
            </a:lvl1pPr>
          </a:lstStyle>
          <a:p>
            <a:pPr marL="12700">
              <a:lnSpc>
                <a:spcPct val="100000"/>
              </a:lnSpc>
            </a:pPr>
            <a:r>
              <a:rPr spc="-15"/>
              <a:t>Lorem </a:t>
            </a:r>
            <a:r>
              <a:rPr spc="-5"/>
              <a:t>ipsum </a:t>
            </a:r>
            <a:r>
              <a:t>dolar sit amet elit sed do</a:t>
            </a:r>
            <a:r>
              <a:rPr spc="-90"/>
              <a:t> </a:t>
            </a:r>
            <a:r>
              <a:t>enim</a:t>
            </a:r>
          </a:p>
        </p:txBody>
      </p:sp>
      <p:sp>
        <p:nvSpPr>
          <p:cNvPr id="17" name="TextBox 16"/>
          <p:cNvSpPr txBox="1"/>
          <p:nvPr userDrawn="1"/>
        </p:nvSpPr>
        <p:spPr>
          <a:xfrm>
            <a:off x="5285443" y="6111200"/>
            <a:ext cx="6906557" cy="261610"/>
          </a:xfrm>
          <a:prstGeom prst="rect">
            <a:avLst/>
          </a:prstGeom>
          <a:noFill/>
        </p:spPr>
        <p:txBody>
          <a:bodyPr wrap="square" rtlCol="0">
            <a:spAutoFit/>
          </a:bodyPr>
          <a:lstStyle/>
          <a:p>
            <a:pPr algn="ctr"/>
            <a:r>
              <a:rPr lang="en-US" sz="1100">
                <a:solidFill>
                  <a:schemeClr val="bg1"/>
                </a:solidFill>
                <a:latin typeface="Gill Sans MT"/>
                <a:cs typeface="Gill Sans MT"/>
              </a:rPr>
              <a:t>Warwick • Lincoln • Providence</a:t>
            </a:r>
            <a:r>
              <a:rPr lang="en-US" sz="1100" baseline="0">
                <a:solidFill>
                  <a:schemeClr val="bg1"/>
                </a:solidFill>
                <a:latin typeface="Gill Sans MT"/>
                <a:cs typeface="Gill Sans MT"/>
              </a:rPr>
              <a:t> • Newport County • Westerly • Online</a:t>
            </a:r>
            <a:endParaRPr lang="en-US" sz="1100">
              <a:solidFill>
                <a:schemeClr val="bg1"/>
              </a:solidFill>
              <a:latin typeface="Gill Sans MT"/>
              <a:cs typeface="Gill Sans MT"/>
            </a:endParaRPr>
          </a:p>
        </p:txBody>
      </p:sp>
    </p:spTree>
    <p:extLst>
      <p:ext uri="{BB962C8B-B14F-4D97-AF65-F5344CB8AC3E}">
        <p14:creationId xmlns:p14="http://schemas.microsoft.com/office/powerpoint/2010/main" val="882994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2906714"/>
            <a:ext cx="10363200" cy="1362075"/>
          </a:xfrm>
          <a:prstGeom prst="rect">
            <a:avLst/>
          </a:prstGeom>
        </p:spPr>
        <p:txBody>
          <a:bodyPr anchor="t"/>
          <a:lstStyle>
            <a:lvl1pPr algn="l">
              <a:defRPr sz="4000" b="1" cap="all">
                <a:solidFill>
                  <a:srgbClr val="00753B"/>
                </a:solidFill>
              </a:defRPr>
            </a:lvl1pPr>
          </a:lstStyle>
          <a:p>
            <a:r>
              <a:rPr lang="en-US"/>
              <a:t>Click to edit Master title style</a:t>
            </a:r>
          </a:p>
        </p:txBody>
      </p:sp>
      <p:sp>
        <p:nvSpPr>
          <p:cNvPr id="3" name="Text Placeholder 2"/>
          <p:cNvSpPr>
            <a:spLocks noGrp="1"/>
          </p:cNvSpPr>
          <p:nvPr>
            <p:ph type="body" idx="1"/>
          </p:nvPr>
        </p:nvSpPr>
        <p:spPr>
          <a:xfrm>
            <a:off x="963084" y="1406527"/>
            <a:ext cx="10363200" cy="1500187"/>
          </a:xfrm>
          <a:prstGeom prst="rect">
            <a:avLst/>
          </a:prstGeom>
        </p:spPr>
        <p:txBody>
          <a:bodyPr anchor="b"/>
          <a:lstStyle>
            <a:lvl1pPr marL="0" indent="0">
              <a:buNone/>
              <a:defRPr sz="2000">
                <a:solidFill>
                  <a:schemeClr val="tx1">
                    <a:tint val="75000"/>
                  </a:schemeClr>
                </a:solidFill>
                <a:latin typeface="Gill Sans MT"/>
                <a:cs typeface="Gill Sans M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11" name="Picture 10" descr="CCRI_1Line_Wh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1" y="6089179"/>
            <a:ext cx="4039369" cy="271225"/>
          </a:xfrm>
          <a:prstGeom prst="rect">
            <a:avLst/>
          </a:prstGeom>
        </p:spPr>
      </p:pic>
      <p:sp>
        <p:nvSpPr>
          <p:cNvPr id="12" name="TextBox 11"/>
          <p:cNvSpPr txBox="1"/>
          <p:nvPr userDrawn="1"/>
        </p:nvSpPr>
        <p:spPr>
          <a:xfrm>
            <a:off x="5285443" y="6111200"/>
            <a:ext cx="6906557" cy="261610"/>
          </a:xfrm>
          <a:prstGeom prst="rect">
            <a:avLst/>
          </a:prstGeom>
          <a:noFill/>
        </p:spPr>
        <p:txBody>
          <a:bodyPr wrap="square" rtlCol="0">
            <a:spAutoFit/>
          </a:bodyPr>
          <a:lstStyle/>
          <a:p>
            <a:pPr algn="ctr"/>
            <a:r>
              <a:rPr lang="en-US" sz="1100">
                <a:solidFill>
                  <a:schemeClr val="bg1"/>
                </a:solidFill>
                <a:latin typeface="Gill Sans MT"/>
                <a:cs typeface="Gill Sans MT"/>
              </a:rPr>
              <a:t>Warwick • Lincoln • Providence</a:t>
            </a:r>
            <a:r>
              <a:rPr lang="en-US" sz="1100" baseline="0">
                <a:solidFill>
                  <a:schemeClr val="bg1"/>
                </a:solidFill>
                <a:latin typeface="Gill Sans MT"/>
                <a:cs typeface="Gill Sans MT"/>
              </a:rPr>
              <a:t> • Newport County • Westerly • Online</a:t>
            </a:r>
            <a:endParaRPr lang="en-US" sz="1100">
              <a:solidFill>
                <a:schemeClr val="bg1"/>
              </a:solidFill>
              <a:latin typeface="Gill Sans MT"/>
              <a:cs typeface="Gill Sans MT"/>
            </a:endParaRPr>
          </a:p>
        </p:txBody>
      </p:sp>
    </p:spTree>
    <p:extLst>
      <p:ext uri="{BB962C8B-B14F-4D97-AF65-F5344CB8AC3E}">
        <p14:creationId xmlns:p14="http://schemas.microsoft.com/office/powerpoint/2010/main" val="1683970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two content area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088802"/>
          </a:xfrm>
          <a:prstGeom prst="rect">
            <a:avLst/>
          </a:prstGeom>
        </p:spPr>
        <p:txBody>
          <a:bodyPr/>
          <a:lstStyle>
            <a:lvl1pPr>
              <a:buClr>
                <a:srgbClr val="00753B"/>
              </a:buClr>
              <a:defRPr sz="1800">
                <a:latin typeface="Gill Sans MT"/>
                <a:cs typeface="Gill Sans MT"/>
              </a:defRPr>
            </a:lvl1pPr>
            <a:lvl2pPr>
              <a:buClr>
                <a:srgbClr val="00753B"/>
              </a:buClr>
              <a:defRPr sz="1600">
                <a:latin typeface="Gill Sans MT"/>
                <a:cs typeface="Gill Sans MT"/>
              </a:defRPr>
            </a:lvl2pPr>
            <a:lvl3pPr>
              <a:buClr>
                <a:srgbClr val="00753B"/>
              </a:buClr>
              <a:defRPr sz="1400">
                <a:latin typeface="Gill Sans MT"/>
                <a:cs typeface="Gill Sans MT"/>
              </a:defRPr>
            </a:lvl3pPr>
            <a:lvl4pPr>
              <a:buClr>
                <a:srgbClr val="00753B"/>
              </a:buClr>
              <a:defRPr sz="1200">
                <a:latin typeface="Gill Sans MT"/>
                <a:cs typeface="Gill Sans MT"/>
              </a:defRPr>
            </a:lvl4pPr>
            <a:lvl5pPr>
              <a:buClr>
                <a:srgbClr val="00753B"/>
              </a:buClr>
              <a:defRPr sz="1050">
                <a:latin typeface="Gill Sans MT"/>
                <a:cs typeface="Gill Sans M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65531" y="1600201"/>
            <a:ext cx="4561141" cy="3442824"/>
          </a:xfrm>
          <a:prstGeom prst="rect">
            <a:avLst/>
          </a:prstGeom>
        </p:spPr>
        <p:txBody>
          <a:bodyPr/>
          <a:lstStyle>
            <a:lvl1pPr>
              <a:defRPr sz="1800">
                <a:latin typeface="Gill Sans MT"/>
                <a:cs typeface="Gill Sans MT"/>
              </a:defRPr>
            </a:lvl1pPr>
            <a:lvl2pPr>
              <a:defRPr sz="1600">
                <a:latin typeface="Gill Sans MT"/>
                <a:cs typeface="Gill Sans MT"/>
              </a:defRPr>
            </a:lvl2pPr>
            <a:lvl3pPr>
              <a:defRPr sz="1400">
                <a:latin typeface="Gill Sans MT"/>
                <a:cs typeface="Gill Sans MT"/>
              </a:defRPr>
            </a:lvl3pPr>
            <a:lvl4pPr>
              <a:defRPr sz="1200">
                <a:latin typeface="Gill Sans MT"/>
                <a:cs typeface="Gill Sans MT"/>
              </a:defRPr>
            </a:lvl4pPr>
            <a:lvl5pPr>
              <a:defRPr sz="1050">
                <a:latin typeface="Gill Sans MT"/>
                <a:cs typeface="Gill Sans M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CCRI_1Line_Wh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1" y="6089179"/>
            <a:ext cx="4039369" cy="271225"/>
          </a:xfrm>
          <a:prstGeom prst="rect">
            <a:avLst/>
          </a:prstGeom>
        </p:spPr>
      </p:pic>
      <p:sp>
        <p:nvSpPr>
          <p:cNvPr id="10" name="object 3"/>
          <p:cNvSpPr txBox="1">
            <a:spLocks noGrp="1"/>
          </p:cNvSpPr>
          <p:nvPr>
            <p:ph type="title"/>
          </p:nvPr>
        </p:nvSpPr>
        <p:spPr>
          <a:xfrm>
            <a:off x="592667" y="643225"/>
            <a:ext cx="11006667" cy="461665"/>
          </a:xfrm>
          <a:prstGeom prst="rect">
            <a:avLst/>
          </a:prstGeom>
        </p:spPr>
        <p:txBody>
          <a:bodyPr vert="horz" wrap="square" lIns="0" tIns="0" rIns="0" bIns="0" rtlCol="0">
            <a:spAutoFit/>
          </a:bodyPr>
          <a:lstStyle>
            <a:lvl1pPr marL="12700" algn="l">
              <a:lnSpc>
                <a:spcPct val="100000"/>
              </a:lnSpc>
              <a:defRPr sz="3000">
                <a:solidFill>
                  <a:srgbClr val="00753B"/>
                </a:solidFill>
                <a:latin typeface="Gill Sans MT"/>
                <a:cs typeface="Gill Sans MT"/>
              </a:defRPr>
            </a:lvl1pPr>
          </a:lstStyle>
          <a:p>
            <a:pPr marL="12700">
              <a:lnSpc>
                <a:spcPct val="100000"/>
              </a:lnSpc>
            </a:pPr>
            <a:r>
              <a:rPr spc="-15"/>
              <a:t>Lorem </a:t>
            </a:r>
            <a:r>
              <a:rPr spc="-5"/>
              <a:t>ipsum </a:t>
            </a:r>
            <a:r>
              <a:t>dolar sit amet elit sed do</a:t>
            </a:r>
            <a:r>
              <a:rPr spc="-90"/>
              <a:t> </a:t>
            </a:r>
            <a:r>
              <a:t>enim</a:t>
            </a:r>
          </a:p>
        </p:txBody>
      </p:sp>
      <p:sp>
        <p:nvSpPr>
          <p:cNvPr id="11" name="TextBox 10"/>
          <p:cNvSpPr txBox="1"/>
          <p:nvPr userDrawn="1"/>
        </p:nvSpPr>
        <p:spPr>
          <a:xfrm>
            <a:off x="5285443" y="6111200"/>
            <a:ext cx="6906557" cy="261610"/>
          </a:xfrm>
          <a:prstGeom prst="rect">
            <a:avLst/>
          </a:prstGeom>
          <a:noFill/>
        </p:spPr>
        <p:txBody>
          <a:bodyPr wrap="square" rtlCol="0">
            <a:spAutoFit/>
          </a:bodyPr>
          <a:lstStyle/>
          <a:p>
            <a:pPr algn="ctr"/>
            <a:r>
              <a:rPr lang="en-US" sz="1100">
                <a:solidFill>
                  <a:schemeClr val="bg1"/>
                </a:solidFill>
                <a:latin typeface="Gill Sans MT"/>
                <a:cs typeface="Gill Sans MT"/>
              </a:rPr>
              <a:t>Warwick • Lincoln • Providence</a:t>
            </a:r>
            <a:r>
              <a:rPr lang="en-US" sz="1100" baseline="0">
                <a:solidFill>
                  <a:schemeClr val="bg1"/>
                </a:solidFill>
                <a:latin typeface="Gill Sans MT"/>
                <a:cs typeface="Gill Sans MT"/>
              </a:rPr>
              <a:t> • Newport County • Westerly • Online</a:t>
            </a:r>
            <a:endParaRPr lang="en-US" sz="1100">
              <a:solidFill>
                <a:schemeClr val="bg1"/>
              </a:solidFill>
              <a:latin typeface="Gill Sans MT"/>
              <a:cs typeface="Gill Sans MT"/>
            </a:endParaRPr>
          </a:p>
        </p:txBody>
      </p:sp>
    </p:spTree>
    <p:extLst>
      <p:ext uri="{BB962C8B-B14F-4D97-AF65-F5344CB8AC3E}">
        <p14:creationId xmlns:p14="http://schemas.microsoft.com/office/powerpoint/2010/main" val="1463485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Gill Sans MT"/>
                <a:cs typeface="Gill Sans M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440720"/>
          </a:xfrm>
          <a:prstGeom prst="rect">
            <a:avLst/>
          </a:prstGeom>
        </p:spPr>
        <p:txBody>
          <a:bodyPr/>
          <a:lstStyle>
            <a:lvl1pPr>
              <a:buClr>
                <a:srgbClr val="00753B"/>
              </a:buClr>
              <a:defRPr sz="1800">
                <a:latin typeface="Gill Sans MT"/>
                <a:cs typeface="Gill Sans MT"/>
              </a:defRPr>
            </a:lvl1pPr>
            <a:lvl2pPr>
              <a:buClr>
                <a:srgbClr val="00753B"/>
              </a:buClr>
              <a:defRPr sz="1600">
                <a:latin typeface="Gill Sans MT"/>
                <a:cs typeface="Gill Sans MT"/>
              </a:defRPr>
            </a:lvl2pPr>
            <a:lvl3pPr>
              <a:buClr>
                <a:srgbClr val="00753B"/>
              </a:buClr>
              <a:defRPr sz="1400">
                <a:latin typeface="Gill Sans MT"/>
                <a:cs typeface="Gill Sans MT"/>
              </a:defRPr>
            </a:lvl3pPr>
            <a:lvl4pPr>
              <a:buClr>
                <a:srgbClr val="00753B"/>
              </a:buClr>
              <a:defRPr sz="1200">
                <a:latin typeface="Gill Sans MT"/>
                <a:cs typeface="Gill Sans MT"/>
              </a:defRPr>
            </a:lvl4pPr>
            <a:lvl5pPr>
              <a:buClr>
                <a:srgbClr val="00753B"/>
              </a:buClr>
              <a:defRPr sz="1050">
                <a:latin typeface="Gill Sans MT"/>
                <a:cs typeface="Gill Sans M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Gill Sans MT"/>
                <a:cs typeface="Gill Sans M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440720"/>
          </a:xfrm>
          <a:prstGeom prst="rect">
            <a:avLst/>
          </a:prstGeom>
        </p:spPr>
        <p:txBody>
          <a:bodyPr/>
          <a:lstStyle>
            <a:lvl1pPr>
              <a:buClr>
                <a:srgbClr val="00753B"/>
              </a:buClr>
              <a:defRPr sz="1800">
                <a:latin typeface="Gill Sans MT"/>
                <a:cs typeface="Gill Sans MT"/>
              </a:defRPr>
            </a:lvl1pPr>
            <a:lvl2pPr>
              <a:buClr>
                <a:srgbClr val="00753B"/>
              </a:buClr>
              <a:defRPr sz="1600">
                <a:latin typeface="Gill Sans MT"/>
                <a:cs typeface="Gill Sans MT"/>
              </a:defRPr>
            </a:lvl2pPr>
            <a:lvl3pPr>
              <a:buClr>
                <a:srgbClr val="00753B"/>
              </a:buClr>
              <a:defRPr sz="1400">
                <a:latin typeface="Gill Sans MT"/>
                <a:cs typeface="Gill Sans MT"/>
              </a:defRPr>
            </a:lvl3pPr>
            <a:lvl4pPr>
              <a:buClr>
                <a:srgbClr val="00753B"/>
              </a:buClr>
              <a:defRPr sz="1200">
                <a:latin typeface="Gill Sans MT"/>
                <a:cs typeface="Gill Sans MT"/>
              </a:defRPr>
            </a:lvl4pPr>
            <a:lvl5pPr>
              <a:buClr>
                <a:srgbClr val="00753B"/>
              </a:buClr>
              <a:defRPr sz="1050">
                <a:latin typeface="Gill Sans MT"/>
                <a:cs typeface="Gill Sans M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CCRI_1Line_Wh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1" y="6089179"/>
            <a:ext cx="4039369" cy="271225"/>
          </a:xfrm>
          <a:prstGeom prst="rect">
            <a:avLst/>
          </a:prstGeom>
        </p:spPr>
      </p:pic>
      <p:sp>
        <p:nvSpPr>
          <p:cNvPr id="12" name="object 3"/>
          <p:cNvSpPr txBox="1">
            <a:spLocks noGrp="1"/>
          </p:cNvSpPr>
          <p:nvPr>
            <p:ph type="title"/>
          </p:nvPr>
        </p:nvSpPr>
        <p:spPr>
          <a:xfrm>
            <a:off x="592667" y="643225"/>
            <a:ext cx="11006667" cy="461665"/>
          </a:xfrm>
          <a:prstGeom prst="rect">
            <a:avLst/>
          </a:prstGeom>
        </p:spPr>
        <p:txBody>
          <a:bodyPr vert="horz" wrap="square" lIns="0" tIns="0" rIns="0" bIns="0" rtlCol="0">
            <a:spAutoFit/>
          </a:bodyPr>
          <a:lstStyle>
            <a:lvl1pPr marL="12700" algn="l">
              <a:lnSpc>
                <a:spcPct val="100000"/>
              </a:lnSpc>
              <a:defRPr sz="3000">
                <a:solidFill>
                  <a:srgbClr val="00753B"/>
                </a:solidFill>
                <a:latin typeface="Gill Sans MT"/>
                <a:cs typeface="Gill Sans MT"/>
              </a:defRPr>
            </a:lvl1pPr>
          </a:lstStyle>
          <a:p>
            <a:pPr marL="12700">
              <a:lnSpc>
                <a:spcPct val="100000"/>
              </a:lnSpc>
            </a:pPr>
            <a:r>
              <a:rPr spc="-15"/>
              <a:t>Lorem </a:t>
            </a:r>
            <a:r>
              <a:rPr spc="-5"/>
              <a:t>ipsum </a:t>
            </a:r>
            <a:r>
              <a:t>dolar sit amet elit sed do</a:t>
            </a:r>
            <a:r>
              <a:rPr spc="-90"/>
              <a:t> </a:t>
            </a:r>
            <a:r>
              <a:t>enim</a:t>
            </a:r>
          </a:p>
        </p:txBody>
      </p:sp>
      <p:sp>
        <p:nvSpPr>
          <p:cNvPr id="13" name="TextBox 12"/>
          <p:cNvSpPr txBox="1"/>
          <p:nvPr userDrawn="1"/>
        </p:nvSpPr>
        <p:spPr>
          <a:xfrm>
            <a:off x="5285443" y="6111200"/>
            <a:ext cx="6906557" cy="261610"/>
          </a:xfrm>
          <a:prstGeom prst="rect">
            <a:avLst/>
          </a:prstGeom>
          <a:noFill/>
        </p:spPr>
        <p:txBody>
          <a:bodyPr wrap="square" rtlCol="0">
            <a:spAutoFit/>
          </a:bodyPr>
          <a:lstStyle/>
          <a:p>
            <a:pPr algn="ctr"/>
            <a:r>
              <a:rPr lang="en-US" sz="1100">
                <a:solidFill>
                  <a:schemeClr val="bg1"/>
                </a:solidFill>
                <a:latin typeface="Gill Sans MT"/>
                <a:cs typeface="Gill Sans MT"/>
              </a:rPr>
              <a:t>Warwick • Lincoln • Providence</a:t>
            </a:r>
            <a:r>
              <a:rPr lang="en-US" sz="1100" baseline="0">
                <a:solidFill>
                  <a:schemeClr val="bg1"/>
                </a:solidFill>
                <a:latin typeface="Gill Sans MT"/>
                <a:cs typeface="Gill Sans MT"/>
              </a:rPr>
              <a:t> • Newport County • Westerly • Online</a:t>
            </a:r>
            <a:endParaRPr lang="en-US" sz="1100">
              <a:solidFill>
                <a:schemeClr val="bg1"/>
              </a:solidFill>
              <a:latin typeface="Gill Sans MT"/>
              <a:cs typeface="Gill Sans MT"/>
            </a:endParaRPr>
          </a:p>
        </p:txBody>
      </p:sp>
    </p:spTree>
    <p:extLst>
      <p:ext uri="{BB962C8B-B14F-4D97-AF65-F5344CB8AC3E}">
        <p14:creationId xmlns:p14="http://schemas.microsoft.com/office/powerpoint/2010/main" val="1269967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487517"/>
            <a:ext cx="10972800" cy="1143000"/>
          </a:xfrm>
          <a:prstGeom prst="rect">
            <a:avLst/>
          </a:prstGeom>
        </p:spPr>
        <p:txBody>
          <a:bodyPr/>
          <a:lstStyle>
            <a:lvl1pPr>
              <a:defRPr sz="3600">
                <a:solidFill>
                  <a:srgbClr val="00753B"/>
                </a:solidFill>
                <a:latin typeface="Gill Sans MT"/>
                <a:cs typeface="Gill Sans MT"/>
              </a:defRPr>
            </a:lvl1pPr>
          </a:lstStyle>
          <a:p>
            <a:r>
              <a:rPr lang="en-US"/>
              <a:t>Click to edit Master title style</a:t>
            </a:r>
          </a:p>
        </p:txBody>
      </p:sp>
      <p:pic>
        <p:nvPicPr>
          <p:cNvPr id="7" name="Picture 6" descr="CCRI_1Line_Wh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1" y="6089179"/>
            <a:ext cx="4039369" cy="271225"/>
          </a:xfrm>
          <a:prstGeom prst="rect">
            <a:avLst/>
          </a:prstGeom>
        </p:spPr>
      </p:pic>
      <p:sp>
        <p:nvSpPr>
          <p:cNvPr id="9" name="TextBox 8"/>
          <p:cNvSpPr txBox="1"/>
          <p:nvPr userDrawn="1"/>
        </p:nvSpPr>
        <p:spPr>
          <a:xfrm>
            <a:off x="5285443" y="6111200"/>
            <a:ext cx="6906557" cy="261610"/>
          </a:xfrm>
          <a:prstGeom prst="rect">
            <a:avLst/>
          </a:prstGeom>
          <a:noFill/>
        </p:spPr>
        <p:txBody>
          <a:bodyPr wrap="square" rtlCol="0">
            <a:spAutoFit/>
          </a:bodyPr>
          <a:lstStyle/>
          <a:p>
            <a:pPr algn="ctr"/>
            <a:r>
              <a:rPr lang="en-US" sz="1100">
                <a:solidFill>
                  <a:schemeClr val="bg1"/>
                </a:solidFill>
                <a:latin typeface="Gill Sans MT"/>
                <a:cs typeface="Gill Sans MT"/>
              </a:rPr>
              <a:t>Warwick • Lincoln • Providence</a:t>
            </a:r>
            <a:r>
              <a:rPr lang="en-US" sz="1100" baseline="0">
                <a:solidFill>
                  <a:schemeClr val="bg1"/>
                </a:solidFill>
                <a:latin typeface="Gill Sans MT"/>
                <a:cs typeface="Gill Sans MT"/>
              </a:rPr>
              <a:t> • Newport County • Westerly • Online</a:t>
            </a:r>
            <a:endParaRPr lang="en-US" sz="1100">
              <a:solidFill>
                <a:schemeClr val="bg1"/>
              </a:solidFill>
              <a:latin typeface="Gill Sans MT"/>
              <a:cs typeface="Gill Sans MT"/>
            </a:endParaRPr>
          </a:p>
        </p:txBody>
      </p:sp>
    </p:spTree>
    <p:extLst>
      <p:ext uri="{BB962C8B-B14F-4D97-AF65-F5344CB8AC3E}">
        <p14:creationId xmlns:p14="http://schemas.microsoft.com/office/powerpoint/2010/main" val="3884558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en-US"/>
              <a:t>Click to edit Master </a:t>
            </a:r>
            <a:br>
              <a:rPr lang="en-US"/>
            </a:br>
            <a:r>
              <a:rPr lang="en-US"/>
              <a:t>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229785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with headline">
    <p:spTree>
      <p:nvGrpSpPr>
        <p:cNvPr id="1" name=""/>
        <p:cNvGrpSpPr/>
        <p:nvPr/>
      </p:nvGrpSpPr>
      <p:grpSpPr>
        <a:xfrm>
          <a:off x="0" y="0"/>
          <a:ext cx="0" cy="0"/>
          <a:chOff x="0" y="0"/>
          <a:chExt cx="0" cy="0"/>
        </a:xfrm>
      </p:grpSpPr>
      <p:sp>
        <p:nvSpPr>
          <p:cNvPr id="26" name="Picture Placeholder 25"/>
          <p:cNvSpPr>
            <a:spLocks noGrp="1"/>
          </p:cNvSpPr>
          <p:nvPr>
            <p:ph type="pic" sz="quarter" idx="12"/>
          </p:nvPr>
        </p:nvSpPr>
        <p:spPr>
          <a:xfrm>
            <a:off x="0" y="374650"/>
            <a:ext cx="12192000" cy="5373688"/>
          </a:xfrm>
          <a:prstGeom prst="rect">
            <a:avLst/>
          </a:prstGeom>
        </p:spPr>
        <p:txBody>
          <a:bodyPr vert="horz"/>
          <a:lstStyle>
            <a:lvl1pPr marL="0" indent="0">
              <a:buNone/>
              <a:defRPr/>
            </a:lvl1pPr>
          </a:lstStyle>
          <a:p>
            <a:endParaRPr lang="en-US"/>
          </a:p>
        </p:txBody>
      </p:sp>
      <p:pic>
        <p:nvPicPr>
          <p:cNvPr id="6" name="Picture 5" descr="CCRI_1Line_Wh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1" y="6089179"/>
            <a:ext cx="4039369" cy="271225"/>
          </a:xfrm>
          <a:prstGeom prst="rect">
            <a:avLst/>
          </a:prstGeom>
        </p:spPr>
      </p:pic>
      <p:sp>
        <p:nvSpPr>
          <p:cNvPr id="8" name="TextBox 7"/>
          <p:cNvSpPr txBox="1"/>
          <p:nvPr userDrawn="1"/>
        </p:nvSpPr>
        <p:spPr>
          <a:xfrm>
            <a:off x="5285443" y="6111200"/>
            <a:ext cx="6906557" cy="261610"/>
          </a:xfrm>
          <a:prstGeom prst="rect">
            <a:avLst/>
          </a:prstGeom>
          <a:noFill/>
        </p:spPr>
        <p:txBody>
          <a:bodyPr wrap="square" rtlCol="0">
            <a:spAutoFit/>
          </a:bodyPr>
          <a:lstStyle/>
          <a:p>
            <a:pPr algn="ctr"/>
            <a:r>
              <a:rPr lang="en-US" sz="1100">
                <a:solidFill>
                  <a:schemeClr val="bg1"/>
                </a:solidFill>
                <a:latin typeface="Gill Sans MT"/>
                <a:cs typeface="Gill Sans MT"/>
              </a:rPr>
              <a:t>Warwick • Lincoln • Providence</a:t>
            </a:r>
            <a:r>
              <a:rPr lang="en-US" sz="1100" baseline="0">
                <a:solidFill>
                  <a:schemeClr val="bg1"/>
                </a:solidFill>
                <a:latin typeface="Gill Sans MT"/>
                <a:cs typeface="Gill Sans MT"/>
              </a:rPr>
              <a:t> • Newport County • Westerly • Online</a:t>
            </a:r>
            <a:endParaRPr lang="en-US" sz="1100">
              <a:solidFill>
                <a:schemeClr val="bg1"/>
              </a:solidFill>
              <a:latin typeface="Gill Sans MT"/>
              <a:cs typeface="Gill Sans MT"/>
            </a:endParaRPr>
          </a:p>
        </p:txBody>
      </p:sp>
      <p:sp>
        <p:nvSpPr>
          <p:cNvPr id="11" name="object 5"/>
          <p:cNvSpPr txBox="1">
            <a:spLocks noGrp="1"/>
          </p:cNvSpPr>
          <p:nvPr>
            <p:ph type="title"/>
          </p:nvPr>
        </p:nvSpPr>
        <p:spPr>
          <a:xfrm>
            <a:off x="592667" y="894683"/>
            <a:ext cx="5817447" cy="470534"/>
          </a:xfrm>
          <a:prstGeom prst="rect">
            <a:avLst/>
          </a:prstGeom>
        </p:spPr>
        <p:txBody>
          <a:bodyPr vert="horz" wrap="square" lIns="0" tIns="0" rIns="0" bIns="0" rtlCol="0">
            <a:spAutoFit/>
          </a:bodyPr>
          <a:lstStyle>
            <a:lvl1pPr marL="12700">
              <a:lnSpc>
                <a:spcPct val="100000"/>
              </a:lnSpc>
              <a:defRPr sz="3000">
                <a:solidFill>
                  <a:srgbClr val="00753B"/>
                </a:solidFill>
              </a:defRPr>
            </a:lvl1pPr>
          </a:lstStyle>
          <a:p>
            <a:pPr marL="12700">
              <a:lnSpc>
                <a:spcPct val="100000"/>
              </a:lnSpc>
            </a:pPr>
            <a:r>
              <a:rPr spc="-15">
                <a:latin typeface="Gill Sans MT" panose="020B0502020104020203" pitchFamily="34" charset="0"/>
              </a:rPr>
              <a:t>Lorem </a:t>
            </a:r>
            <a:r>
              <a:rPr spc="-5">
                <a:latin typeface="Gill Sans MT" panose="020B0502020104020203" pitchFamily="34" charset="0"/>
              </a:rPr>
              <a:t>ipsum </a:t>
            </a:r>
            <a:r>
              <a:rPr>
                <a:latin typeface="Gill Sans MT" panose="020B0502020104020203" pitchFamily="34" charset="0"/>
              </a:rPr>
              <a:t>dolar sit</a:t>
            </a:r>
            <a:r>
              <a:rPr spc="-75">
                <a:latin typeface="Gill Sans MT" panose="020B0502020104020203" pitchFamily="34" charset="0"/>
              </a:rPr>
              <a:t> </a:t>
            </a:r>
            <a:r>
              <a:rPr>
                <a:latin typeface="Gill Sans MT" panose="020B0502020104020203" pitchFamily="34" charset="0"/>
              </a:rPr>
              <a:t>amed</a:t>
            </a:r>
          </a:p>
        </p:txBody>
      </p:sp>
    </p:spTree>
    <p:extLst>
      <p:ext uri="{BB962C8B-B14F-4D97-AF65-F5344CB8AC3E}">
        <p14:creationId xmlns:p14="http://schemas.microsoft.com/office/powerpoint/2010/main" val="2244573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3" name="object 3"/>
          <p:cNvSpPr txBox="1">
            <a:spLocks noGrp="1"/>
          </p:cNvSpPr>
          <p:nvPr>
            <p:ph type="title"/>
          </p:nvPr>
        </p:nvSpPr>
        <p:spPr>
          <a:xfrm>
            <a:off x="592667" y="643225"/>
            <a:ext cx="11006667" cy="461665"/>
          </a:xfrm>
          <a:prstGeom prst="rect">
            <a:avLst/>
          </a:prstGeom>
        </p:spPr>
        <p:txBody>
          <a:bodyPr vert="horz" wrap="square" lIns="0" tIns="0" rIns="0" bIns="0" rtlCol="0">
            <a:spAutoFit/>
          </a:bodyPr>
          <a:lstStyle>
            <a:lvl1pPr marL="12700" algn="l">
              <a:lnSpc>
                <a:spcPct val="100000"/>
              </a:lnSpc>
              <a:defRPr sz="3000">
                <a:solidFill>
                  <a:srgbClr val="00753B"/>
                </a:solidFill>
                <a:latin typeface="Gill Sans MT"/>
                <a:cs typeface="Gill Sans MT"/>
              </a:defRPr>
            </a:lvl1pPr>
          </a:lstStyle>
          <a:p>
            <a:pPr marL="12700">
              <a:lnSpc>
                <a:spcPct val="100000"/>
              </a:lnSpc>
            </a:pPr>
            <a:r>
              <a:rPr spc="-15"/>
              <a:t>Lorem </a:t>
            </a:r>
            <a:r>
              <a:rPr spc="-5"/>
              <a:t>ipsum </a:t>
            </a:r>
            <a:r>
              <a:t>dolar sit amet elit sed do</a:t>
            </a:r>
            <a:r>
              <a:rPr spc="-90"/>
              <a:t> </a:t>
            </a:r>
            <a:r>
              <a:t>enim</a:t>
            </a:r>
          </a:p>
        </p:txBody>
      </p:sp>
      <p:sp>
        <p:nvSpPr>
          <p:cNvPr id="5" name="Picture Placeholder 4"/>
          <p:cNvSpPr>
            <a:spLocks noGrp="1"/>
          </p:cNvSpPr>
          <p:nvPr>
            <p:ph type="pic" sz="quarter" idx="10"/>
          </p:nvPr>
        </p:nvSpPr>
        <p:spPr>
          <a:xfrm>
            <a:off x="664633" y="1666875"/>
            <a:ext cx="3143251" cy="2355850"/>
          </a:xfrm>
          <a:prstGeom prst="rect">
            <a:avLst/>
          </a:prstGeom>
        </p:spPr>
        <p:txBody>
          <a:bodyPr vert="horz"/>
          <a:lstStyle/>
          <a:p>
            <a:endParaRPr lang="en-US"/>
          </a:p>
        </p:txBody>
      </p:sp>
      <p:sp>
        <p:nvSpPr>
          <p:cNvPr id="8" name="Text Placeholder 7"/>
          <p:cNvSpPr>
            <a:spLocks noGrp="1"/>
          </p:cNvSpPr>
          <p:nvPr>
            <p:ph type="body" sz="quarter" idx="11"/>
          </p:nvPr>
        </p:nvSpPr>
        <p:spPr>
          <a:xfrm>
            <a:off x="664633" y="4140200"/>
            <a:ext cx="3143251" cy="719138"/>
          </a:xfrm>
          <a:prstGeom prst="rect">
            <a:avLst/>
          </a:prstGeom>
        </p:spPr>
        <p:txBody>
          <a:bodyPr vert="horz"/>
          <a:lstStyle>
            <a:lvl1pPr marL="0" indent="0">
              <a:buFontTx/>
              <a:buNone/>
              <a:defRPr sz="1400">
                <a:latin typeface="Gill Sans MT"/>
                <a:cs typeface="Gill Sans MT"/>
              </a:defRPr>
            </a:lvl1pPr>
            <a:lvl2pPr marL="457200" indent="0">
              <a:buFontTx/>
              <a:buNone/>
              <a:defRPr sz="1800">
                <a:latin typeface="Gill Sans MT"/>
                <a:cs typeface="Gill Sans MT"/>
              </a:defRPr>
            </a:lvl2pPr>
            <a:lvl3pPr marL="914400" indent="0">
              <a:buFontTx/>
              <a:buNone/>
              <a:defRPr sz="1800">
                <a:latin typeface="Gill Sans MT"/>
                <a:cs typeface="Gill Sans MT"/>
              </a:defRPr>
            </a:lvl3pPr>
            <a:lvl4pPr marL="1371600" indent="0">
              <a:buFontTx/>
              <a:buNone/>
              <a:defRPr sz="1800">
                <a:latin typeface="Gill Sans MT"/>
                <a:cs typeface="Gill Sans MT"/>
              </a:defRPr>
            </a:lvl4pPr>
            <a:lvl5pPr marL="1828800" indent="0">
              <a:buFontTx/>
              <a:buNone/>
              <a:defRPr sz="1800">
                <a:latin typeface="Gill Sans MT"/>
                <a:cs typeface="Gill Sans MT"/>
              </a:defRPr>
            </a:lvl5pPr>
          </a:lstStyle>
          <a:p>
            <a:pPr lvl="0"/>
            <a:r>
              <a:rPr lang="en-US"/>
              <a:t>Click to edit Master text styles</a:t>
            </a:r>
          </a:p>
        </p:txBody>
      </p:sp>
      <p:sp>
        <p:nvSpPr>
          <p:cNvPr id="13" name="Picture Placeholder 4"/>
          <p:cNvSpPr>
            <a:spLocks noGrp="1"/>
          </p:cNvSpPr>
          <p:nvPr>
            <p:ph type="pic" sz="quarter" idx="12"/>
          </p:nvPr>
        </p:nvSpPr>
        <p:spPr>
          <a:xfrm>
            <a:off x="4450188" y="1666875"/>
            <a:ext cx="3143251" cy="2355850"/>
          </a:xfrm>
          <a:prstGeom prst="rect">
            <a:avLst/>
          </a:prstGeom>
        </p:spPr>
        <p:txBody>
          <a:bodyPr vert="horz"/>
          <a:lstStyle/>
          <a:p>
            <a:endParaRPr lang="en-US"/>
          </a:p>
        </p:txBody>
      </p:sp>
      <p:sp>
        <p:nvSpPr>
          <p:cNvPr id="14" name="Text Placeholder 7"/>
          <p:cNvSpPr>
            <a:spLocks noGrp="1"/>
          </p:cNvSpPr>
          <p:nvPr>
            <p:ph type="body" sz="quarter" idx="13"/>
          </p:nvPr>
        </p:nvSpPr>
        <p:spPr>
          <a:xfrm>
            <a:off x="4450188" y="4140200"/>
            <a:ext cx="3143251" cy="719138"/>
          </a:xfrm>
          <a:prstGeom prst="rect">
            <a:avLst/>
          </a:prstGeom>
        </p:spPr>
        <p:txBody>
          <a:bodyPr vert="horz"/>
          <a:lstStyle>
            <a:lvl1pPr marL="0" indent="0">
              <a:buFontTx/>
              <a:buNone/>
              <a:defRPr sz="1400">
                <a:latin typeface="Gill Sans MT"/>
                <a:cs typeface="Gill Sans MT"/>
              </a:defRPr>
            </a:lvl1pPr>
            <a:lvl2pPr marL="457200" indent="0">
              <a:buFontTx/>
              <a:buNone/>
              <a:defRPr sz="1800">
                <a:latin typeface="Gill Sans MT"/>
                <a:cs typeface="Gill Sans MT"/>
              </a:defRPr>
            </a:lvl2pPr>
            <a:lvl3pPr marL="914400" indent="0">
              <a:buFontTx/>
              <a:buNone/>
              <a:defRPr sz="1800">
                <a:latin typeface="Gill Sans MT"/>
                <a:cs typeface="Gill Sans MT"/>
              </a:defRPr>
            </a:lvl3pPr>
            <a:lvl4pPr marL="1371600" indent="0">
              <a:buFontTx/>
              <a:buNone/>
              <a:defRPr sz="1800">
                <a:latin typeface="Gill Sans MT"/>
                <a:cs typeface="Gill Sans MT"/>
              </a:defRPr>
            </a:lvl4pPr>
            <a:lvl5pPr marL="1828800" indent="0">
              <a:buFontTx/>
              <a:buNone/>
              <a:defRPr sz="1800">
                <a:latin typeface="Gill Sans MT"/>
                <a:cs typeface="Gill Sans MT"/>
              </a:defRPr>
            </a:lvl5pPr>
          </a:lstStyle>
          <a:p>
            <a:pPr lvl="0"/>
            <a:r>
              <a:rPr lang="en-US"/>
              <a:t>Click to edit Master text styles</a:t>
            </a:r>
          </a:p>
        </p:txBody>
      </p:sp>
      <p:sp>
        <p:nvSpPr>
          <p:cNvPr id="15" name="Picture Placeholder 4"/>
          <p:cNvSpPr>
            <a:spLocks noGrp="1"/>
          </p:cNvSpPr>
          <p:nvPr>
            <p:ph type="pic" sz="quarter" idx="14"/>
          </p:nvPr>
        </p:nvSpPr>
        <p:spPr>
          <a:xfrm>
            <a:off x="8228303" y="1666875"/>
            <a:ext cx="3143251" cy="2355850"/>
          </a:xfrm>
          <a:prstGeom prst="rect">
            <a:avLst/>
          </a:prstGeom>
        </p:spPr>
        <p:txBody>
          <a:bodyPr vert="horz"/>
          <a:lstStyle/>
          <a:p>
            <a:endParaRPr lang="en-US"/>
          </a:p>
        </p:txBody>
      </p:sp>
      <p:sp>
        <p:nvSpPr>
          <p:cNvPr id="16" name="Text Placeholder 7"/>
          <p:cNvSpPr>
            <a:spLocks noGrp="1"/>
          </p:cNvSpPr>
          <p:nvPr>
            <p:ph type="body" sz="quarter" idx="15"/>
          </p:nvPr>
        </p:nvSpPr>
        <p:spPr>
          <a:xfrm>
            <a:off x="8228303" y="4140200"/>
            <a:ext cx="3143251" cy="719138"/>
          </a:xfrm>
          <a:prstGeom prst="rect">
            <a:avLst/>
          </a:prstGeom>
        </p:spPr>
        <p:txBody>
          <a:bodyPr vert="horz"/>
          <a:lstStyle>
            <a:lvl1pPr marL="0" indent="0">
              <a:buFontTx/>
              <a:buNone/>
              <a:defRPr sz="1400">
                <a:latin typeface="Gill Sans MT"/>
                <a:cs typeface="Gill Sans MT"/>
              </a:defRPr>
            </a:lvl1pPr>
            <a:lvl2pPr marL="457200" indent="0">
              <a:buFontTx/>
              <a:buNone/>
              <a:defRPr sz="1800">
                <a:latin typeface="Gill Sans MT"/>
                <a:cs typeface="Gill Sans MT"/>
              </a:defRPr>
            </a:lvl2pPr>
            <a:lvl3pPr marL="914400" indent="0">
              <a:buFontTx/>
              <a:buNone/>
              <a:defRPr sz="1800">
                <a:latin typeface="Gill Sans MT"/>
                <a:cs typeface="Gill Sans MT"/>
              </a:defRPr>
            </a:lvl3pPr>
            <a:lvl4pPr marL="1371600" indent="0">
              <a:buFontTx/>
              <a:buNone/>
              <a:defRPr sz="1800">
                <a:latin typeface="Gill Sans MT"/>
                <a:cs typeface="Gill Sans MT"/>
              </a:defRPr>
            </a:lvl4pPr>
            <a:lvl5pPr marL="1828800" indent="0">
              <a:buFontTx/>
              <a:buNone/>
              <a:defRPr sz="1800">
                <a:latin typeface="Gill Sans MT"/>
                <a:cs typeface="Gill Sans MT"/>
              </a:defRPr>
            </a:lvl5pPr>
          </a:lstStyle>
          <a:p>
            <a:pPr lvl="0"/>
            <a:r>
              <a:rPr lang="en-US"/>
              <a:t>Click to edit Master text styles</a:t>
            </a:r>
          </a:p>
        </p:txBody>
      </p:sp>
    </p:spTree>
    <p:extLst>
      <p:ext uri="{BB962C8B-B14F-4D97-AF65-F5344CB8AC3E}">
        <p14:creationId xmlns:p14="http://schemas.microsoft.com/office/powerpoint/2010/main" val="39092332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313569"/>
            <a:ext cx="4011084" cy="1011421"/>
          </a:xfrm>
          <a:prstGeom prst="rect">
            <a:avLst/>
          </a:prstGeom>
        </p:spPr>
        <p:txBody>
          <a:bodyPr anchor="b"/>
          <a:lstStyle>
            <a:lvl1pPr algn="l">
              <a:defRPr sz="2000" b="1">
                <a:latin typeface="Gill Sans MT"/>
                <a:cs typeface="Gill Sans MT"/>
              </a:defRPr>
            </a:lvl1pPr>
          </a:lstStyle>
          <a:p>
            <a:r>
              <a:rPr lang="en-US"/>
              <a:t>Click to edit Master title style</a:t>
            </a:r>
          </a:p>
        </p:txBody>
      </p:sp>
      <p:sp>
        <p:nvSpPr>
          <p:cNvPr id="3" name="Content Placeholder 2"/>
          <p:cNvSpPr>
            <a:spLocks noGrp="1"/>
          </p:cNvSpPr>
          <p:nvPr>
            <p:ph idx="1"/>
          </p:nvPr>
        </p:nvSpPr>
        <p:spPr>
          <a:xfrm>
            <a:off x="4766733" y="477143"/>
            <a:ext cx="6815667" cy="5094409"/>
          </a:xfrm>
          <a:prstGeom prst="rect">
            <a:avLst/>
          </a:prstGeom>
        </p:spPr>
        <p:txBody>
          <a:bodyPr/>
          <a:lstStyle>
            <a:lvl1pPr>
              <a:buClr>
                <a:srgbClr val="00753B"/>
              </a:buClr>
              <a:defRPr sz="3200">
                <a:latin typeface="Gill Sans MT"/>
                <a:cs typeface="Gill Sans MT"/>
              </a:defRPr>
            </a:lvl1pPr>
            <a:lvl2pPr>
              <a:buClr>
                <a:srgbClr val="00753B"/>
              </a:buClr>
              <a:defRPr sz="2800">
                <a:latin typeface="Gill Sans MT"/>
                <a:cs typeface="Gill Sans MT"/>
              </a:defRPr>
            </a:lvl2pPr>
            <a:lvl3pPr>
              <a:buClr>
                <a:srgbClr val="00753B"/>
              </a:buClr>
              <a:defRPr sz="2400">
                <a:latin typeface="Gill Sans MT"/>
                <a:cs typeface="Gill Sans MT"/>
              </a:defRPr>
            </a:lvl3pPr>
            <a:lvl4pPr>
              <a:buClr>
                <a:srgbClr val="00753B"/>
              </a:buClr>
              <a:defRPr sz="2000">
                <a:latin typeface="Gill Sans MT"/>
                <a:cs typeface="Gill Sans MT"/>
              </a:defRPr>
            </a:lvl4pPr>
            <a:lvl5pPr>
              <a:buClr>
                <a:srgbClr val="00753B"/>
              </a:buClr>
              <a:defRPr sz="2000">
                <a:latin typeface="Gill Sans MT"/>
                <a:cs typeface="Gill Sans M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598673"/>
            <a:ext cx="4011084" cy="4082988"/>
          </a:xfrm>
          <a:prstGeom prst="rect">
            <a:avLst/>
          </a:prstGeom>
        </p:spPr>
        <p:txBody>
          <a:bodyPr/>
          <a:lstStyle>
            <a:lvl1pPr marL="0" indent="0">
              <a:buNone/>
              <a:defRPr sz="1400">
                <a:latin typeface="Gill Sans MT"/>
                <a:cs typeface="Gill Sans M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descr="CCRI_1Line_Wh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1" y="6089179"/>
            <a:ext cx="4039369" cy="271225"/>
          </a:xfrm>
          <a:prstGeom prst="rect">
            <a:avLst/>
          </a:prstGeom>
        </p:spPr>
      </p:pic>
      <p:sp>
        <p:nvSpPr>
          <p:cNvPr id="10" name="TextBox 9"/>
          <p:cNvSpPr txBox="1"/>
          <p:nvPr userDrawn="1"/>
        </p:nvSpPr>
        <p:spPr>
          <a:xfrm>
            <a:off x="5285443" y="6111200"/>
            <a:ext cx="6906557" cy="261610"/>
          </a:xfrm>
          <a:prstGeom prst="rect">
            <a:avLst/>
          </a:prstGeom>
          <a:noFill/>
        </p:spPr>
        <p:txBody>
          <a:bodyPr wrap="square" rtlCol="0">
            <a:spAutoFit/>
          </a:bodyPr>
          <a:lstStyle/>
          <a:p>
            <a:pPr algn="ctr"/>
            <a:r>
              <a:rPr lang="en-US" sz="1100">
                <a:solidFill>
                  <a:schemeClr val="bg1"/>
                </a:solidFill>
                <a:latin typeface="Gill Sans MT"/>
                <a:cs typeface="Gill Sans MT"/>
              </a:rPr>
              <a:t>Warwick • Lincoln • Providence</a:t>
            </a:r>
            <a:r>
              <a:rPr lang="en-US" sz="1100" baseline="0">
                <a:solidFill>
                  <a:schemeClr val="bg1"/>
                </a:solidFill>
                <a:latin typeface="Gill Sans MT"/>
                <a:cs typeface="Gill Sans MT"/>
              </a:rPr>
              <a:t> • Newport County • Westerly • Online</a:t>
            </a:r>
            <a:endParaRPr lang="en-US" sz="1100">
              <a:solidFill>
                <a:schemeClr val="bg1"/>
              </a:solidFill>
              <a:latin typeface="Gill Sans MT"/>
              <a:cs typeface="Gill Sans MT"/>
            </a:endParaRPr>
          </a:p>
        </p:txBody>
      </p:sp>
    </p:spTree>
    <p:extLst>
      <p:ext uri="{BB962C8B-B14F-4D97-AF65-F5344CB8AC3E}">
        <p14:creationId xmlns:p14="http://schemas.microsoft.com/office/powerpoint/2010/main" val="2137552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Gill Sans MT"/>
                <a:cs typeface="Gill Sans MT"/>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Gill Sans MT"/>
                <a:cs typeface="Gill Sans M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9" name="Picture 8" descr="CCRI_1Line_Wh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1" y="6089179"/>
            <a:ext cx="4039369" cy="271225"/>
          </a:xfrm>
          <a:prstGeom prst="rect">
            <a:avLst/>
          </a:prstGeom>
        </p:spPr>
      </p:pic>
      <p:sp>
        <p:nvSpPr>
          <p:cNvPr id="10" name="TextBox 9"/>
          <p:cNvSpPr txBox="1"/>
          <p:nvPr userDrawn="1"/>
        </p:nvSpPr>
        <p:spPr>
          <a:xfrm>
            <a:off x="5285443" y="6111200"/>
            <a:ext cx="6906557" cy="261610"/>
          </a:xfrm>
          <a:prstGeom prst="rect">
            <a:avLst/>
          </a:prstGeom>
          <a:noFill/>
        </p:spPr>
        <p:txBody>
          <a:bodyPr wrap="square" rtlCol="0">
            <a:spAutoFit/>
          </a:bodyPr>
          <a:lstStyle/>
          <a:p>
            <a:pPr algn="ctr"/>
            <a:r>
              <a:rPr lang="en-US" sz="1100">
                <a:solidFill>
                  <a:schemeClr val="bg1"/>
                </a:solidFill>
                <a:latin typeface="Gill Sans MT"/>
                <a:cs typeface="Gill Sans MT"/>
              </a:rPr>
              <a:t>Warwick • Lincoln • Providence</a:t>
            </a:r>
            <a:r>
              <a:rPr lang="en-US" sz="1100" baseline="0">
                <a:solidFill>
                  <a:schemeClr val="bg1"/>
                </a:solidFill>
                <a:latin typeface="Gill Sans MT"/>
                <a:cs typeface="Gill Sans MT"/>
              </a:rPr>
              <a:t> • Newport County • Westerly • Online</a:t>
            </a:r>
            <a:endParaRPr lang="en-US" sz="1100">
              <a:solidFill>
                <a:schemeClr val="bg1"/>
              </a:solidFill>
              <a:latin typeface="Gill Sans MT"/>
              <a:cs typeface="Gill Sans MT"/>
            </a:endParaRPr>
          </a:p>
        </p:txBody>
      </p:sp>
    </p:spTree>
    <p:extLst>
      <p:ext uri="{BB962C8B-B14F-4D97-AF65-F5344CB8AC3E}">
        <p14:creationId xmlns:p14="http://schemas.microsoft.com/office/powerpoint/2010/main" val="2348062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143000"/>
          </a:xfrm>
          <a:prstGeom prst="rect">
            <a:avLst/>
          </a:prstGeom>
        </p:spPr>
        <p:txBody>
          <a:bodyPr/>
          <a:lstStyle>
            <a:lvl1pPr>
              <a:defRPr>
                <a:solidFill>
                  <a:srgbClr val="00753B"/>
                </a:solidFill>
                <a:latin typeface="Gill Sans MT"/>
                <a:cs typeface="Gill Sans MT"/>
              </a:defRPr>
            </a:lvl1p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lvl1pPr>
              <a:buClr>
                <a:srgbClr val="00753B"/>
              </a:buClr>
              <a:defRPr>
                <a:latin typeface="Gill Sans MT"/>
                <a:cs typeface="Gill Sans MT"/>
              </a:defRPr>
            </a:lvl1pPr>
            <a:lvl2pPr>
              <a:buClr>
                <a:srgbClr val="00753B"/>
              </a:buClr>
              <a:defRPr>
                <a:latin typeface="Gill Sans MT"/>
                <a:cs typeface="Gill Sans MT"/>
              </a:defRPr>
            </a:lvl2pPr>
            <a:lvl3pPr>
              <a:buClr>
                <a:srgbClr val="00753B"/>
              </a:buClr>
              <a:defRPr>
                <a:latin typeface="Gill Sans MT"/>
                <a:cs typeface="Gill Sans MT"/>
              </a:defRPr>
            </a:lvl3pPr>
            <a:lvl4pPr>
              <a:buClr>
                <a:srgbClr val="00753B"/>
              </a:buClr>
              <a:defRPr>
                <a:latin typeface="Gill Sans MT"/>
                <a:cs typeface="Gill Sans MT"/>
              </a:defRPr>
            </a:lvl4pPr>
            <a:lvl5pPr>
              <a:buClr>
                <a:srgbClr val="00753B"/>
              </a:buClr>
              <a:defRPr>
                <a:latin typeface="Gill Sans MT"/>
                <a:cs typeface="Gill Sans M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CCRI_1Line_Wh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1" y="6089179"/>
            <a:ext cx="4039369" cy="271225"/>
          </a:xfrm>
          <a:prstGeom prst="rect">
            <a:avLst/>
          </a:prstGeom>
        </p:spPr>
      </p:pic>
      <p:sp>
        <p:nvSpPr>
          <p:cNvPr id="9" name="TextBox 8"/>
          <p:cNvSpPr txBox="1"/>
          <p:nvPr userDrawn="1"/>
        </p:nvSpPr>
        <p:spPr>
          <a:xfrm>
            <a:off x="5285443" y="6111200"/>
            <a:ext cx="6906557" cy="261610"/>
          </a:xfrm>
          <a:prstGeom prst="rect">
            <a:avLst/>
          </a:prstGeom>
          <a:noFill/>
        </p:spPr>
        <p:txBody>
          <a:bodyPr wrap="square" rtlCol="0">
            <a:spAutoFit/>
          </a:bodyPr>
          <a:lstStyle/>
          <a:p>
            <a:pPr algn="ctr"/>
            <a:r>
              <a:rPr lang="en-US" sz="1100">
                <a:solidFill>
                  <a:schemeClr val="bg1"/>
                </a:solidFill>
                <a:latin typeface="Gill Sans MT"/>
                <a:cs typeface="Gill Sans MT"/>
              </a:rPr>
              <a:t>Warwick • Lincoln • Providence</a:t>
            </a:r>
            <a:r>
              <a:rPr lang="en-US" sz="1100" baseline="0">
                <a:solidFill>
                  <a:schemeClr val="bg1"/>
                </a:solidFill>
                <a:latin typeface="Gill Sans MT"/>
                <a:cs typeface="Gill Sans MT"/>
              </a:rPr>
              <a:t> • Newport County • Westerly • Online</a:t>
            </a:r>
            <a:endParaRPr lang="en-US" sz="1100">
              <a:solidFill>
                <a:schemeClr val="bg1"/>
              </a:solidFill>
              <a:latin typeface="Gill Sans MT"/>
              <a:cs typeface="Gill Sans MT"/>
            </a:endParaRPr>
          </a:p>
        </p:txBody>
      </p:sp>
    </p:spTree>
    <p:extLst>
      <p:ext uri="{BB962C8B-B14F-4D97-AF65-F5344CB8AC3E}">
        <p14:creationId xmlns:p14="http://schemas.microsoft.com/office/powerpoint/2010/main" val="33530066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455121"/>
            <a:ext cx="2743200" cy="5226541"/>
          </a:xfrm>
          <a:prstGeom prst="rect">
            <a:avLst/>
          </a:prstGeom>
        </p:spPr>
        <p:txBody>
          <a:bodyPr vert="eaVert"/>
          <a:lstStyle>
            <a:lvl1pPr>
              <a:buClr>
                <a:srgbClr val="00753B"/>
              </a:buClr>
              <a:defRPr>
                <a:latin typeface="Gill Sans MT"/>
                <a:cs typeface="Gill Sans MT"/>
              </a:defRPr>
            </a:lvl1pPr>
          </a:lstStyle>
          <a:p>
            <a:r>
              <a:rPr lang="en-US"/>
              <a:t>Click to edit Master title style</a:t>
            </a:r>
          </a:p>
        </p:txBody>
      </p:sp>
      <p:sp>
        <p:nvSpPr>
          <p:cNvPr id="3" name="Vertical Text Placeholder 2"/>
          <p:cNvSpPr>
            <a:spLocks noGrp="1"/>
          </p:cNvSpPr>
          <p:nvPr>
            <p:ph type="body" orient="vert" idx="1"/>
          </p:nvPr>
        </p:nvSpPr>
        <p:spPr>
          <a:xfrm>
            <a:off x="609600" y="455121"/>
            <a:ext cx="8026400" cy="5226541"/>
          </a:xfrm>
          <a:prstGeom prst="rect">
            <a:avLst/>
          </a:prstGeom>
        </p:spPr>
        <p:txBody>
          <a:bodyPr vert="eaVert"/>
          <a:lstStyle>
            <a:lvl1pPr>
              <a:buClr>
                <a:srgbClr val="00753B"/>
              </a:buClr>
              <a:defRPr>
                <a:latin typeface="Gill Sans MT"/>
                <a:cs typeface="Gill Sans MT"/>
              </a:defRPr>
            </a:lvl1pPr>
            <a:lvl2pPr>
              <a:buClr>
                <a:srgbClr val="00753B"/>
              </a:buClr>
              <a:defRPr>
                <a:latin typeface="Gill Sans MT"/>
                <a:cs typeface="Gill Sans MT"/>
              </a:defRPr>
            </a:lvl2pPr>
            <a:lvl3pPr>
              <a:buClr>
                <a:srgbClr val="00753B"/>
              </a:buClr>
              <a:defRPr>
                <a:latin typeface="Gill Sans MT"/>
                <a:cs typeface="Gill Sans MT"/>
              </a:defRPr>
            </a:lvl3pPr>
            <a:lvl4pPr>
              <a:buClr>
                <a:srgbClr val="00753B"/>
              </a:buClr>
              <a:defRPr>
                <a:latin typeface="Gill Sans MT"/>
                <a:cs typeface="Gill Sans MT"/>
              </a:defRPr>
            </a:lvl4pPr>
            <a:lvl5pPr>
              <a:buClr>
                <a:srgbClr val="00753B"/>
              </a:buClr>
              <a:defRPr>
                <a:latin typeface="Gill Sans MT"/>
                <a:cs typeface="Gill Sans M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CCRI_1Line_Wh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1" y="6089179"/>
            <a:ext cx="4039369" cy="271225"/>
          </a:xfrm>
          <a:prstGeom prst="rect">
            <a:avLst/>
          </a:prstGeom>
        </p:spPr>
      </p:pic>
      <p:sp>
        <p:nvSpPr>
          <p:cNvPr id="10" name="TextBox 9"/>
          <p:cNvSpPr txBox="1"/>
          <p:nvPr userDrawn="1"/>
        </p:nvSpPr>
        <p:spPr>
          <a:xfrm>
            <a:off x="5285443" y="6111200"/>
            <a:ext cx="6906557" cy="261610"/>
          </a:xfrm>
          <a:prstGeom prst="rect">
            <a:avLst/>
          </a:prstGeom>
          <a:noFill/>
        </p:spPr>
        <p:txBody>
          <a:bodyPr wrap="square" rtlCol="0">
            <a:spAutoFit/>
          </a:bodyPr>
          <a:lstStyle/>
          <a:p>
            <a:pPr algn="ctr"/>
            <a:r>
              <a:rPr lang="en-US" sz="1100">
                <a:solidFill>
                  <a:schemeClr val="bg1"/>
                </a:solidFill>
                <a:latin typeface="Gill Sans MT"/>
                <a:cs typeface="Gill Sans MT"/>
              </a:rPr>
              <a:t>Warwick • Lincoln • Providence</a:t>
            </a:r>
            <a:r>
              <a:rPr lang="en-US" sz="1100" baseline="0">
                <a:solidFill>
                  <a:schemeClr val="bg1"/>
                </a:solidFill>
                <a:latin typeface="Gill Sans MT"/>
                <a:cs typeface="Gill Sans MT"/>
              </a:rPr>
              <a:t> • Newport County • Westerly • Online</a:t>
            </a:r>
            <a:endParaRPr lang="en-US" sz="1100">
              <a:solidFill>
                <a:schemeClr val="bg1"/>
              </a:solidFill>
              <a:latin typeface="Gill Sans MT"/>
              <a:cs typeface="Gill Sans MT"/>
            </a:endParaRPr>
          </a:p>
        </p:txBody>
      </p:sp>
    </p:spTree>
    <p:extLst>
      <p:ext uri="{BB962C8B-B14F-4D97-AF65-F5344CB8AC3E}">
        <p14:creationId xmlns:p14="http://schemas.microsoft.com/office/powerpoint/2010/main" val="5795183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option 1">
    <p:spTree>
      <p:nvGrpSpPr>
        <p:cNvPr id="1" name=""/>
        <p:cNvGrpSpPr/>
        <p:nvPr/>
      </p:nvGrpSpPr>
      <p:grpSpPr>
        <a:xfrm>
          <a:off x="0" y="0"/>
          <a:ext cx="0" cy="0"/>
          <a:chOff x="0" y="0"/>
          <a:chExt cx="0" cy="0"/>
        </a:xfrm>
      </p:grpSpPr>
      <p:sp>
        <p:nvSpPr>
          <p:cNvPr id="2" name="Title 1"/>
          <p:cNvSpPr>
            <a:spLocks noGrp="1"/>
          </p:cNvSpPr>
          <p:nvPr>
            <p:ph type="title"/>
          </p:nvPr>
        </p:nvSpPr>
        <p:spPr>
          <a:xfrm>
            <a:off x="3910999" y="2394347"/>
            <a:ext cx="7766051" cy="1034655"/>
          </a:xfrm>
        </p:spPr>
        <p:txBody>
          <a:bodyPr anchor="b">
            <a:normAutofit/>
          </a:bodyPr>
          <a:lstStyle>
            <a:lvl1pPr>
              <a:defRPr sz="3600">
                <a:solidFill>
                  <a:srgbClr val="00653A"/>
                </a:solidFill>
              </a:defRPr>
            </a:lvl1pPr>
          </a:lstStyle>
          <a:p>
            <a:r>
              <a:rPr lang="en-US"/>
              <a:t>Click to edit Master title style</a:t>
            </a:r>
          </a:p>
        </p:txBody>
      </p:sp>
      <p:sp>
        <p:nvSpPr>
          <p:cNvPr id="3" name="Text Placeholder 2"/>
          <p:cNvSpPr>
            <a:spLocks noGrp="1"/>
          </p:cNvSpPr>
          <p:nvPr>
            <p:ph type="body" idx="1"/>
          </p:nvPr>
        </p:nvSpPr>
        <p:spPr>
          <a:xfrm>
            <a:off x="3896711" y="3429002"/>
            <a:ext cx="7780339" cy="1523015"/>
          </a:xfrm>
        </p:spPr>
        <p:txBody>
          <a:bodyPr/>
          <a:lstStyle>
            <a:lvl1pPr marL="0" indent="0">
              <a:buNone/>
              <a:defRPr sz="1800">
                <a:solidFill>
                  <a:srgbClr val="00653A"/>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9" name="Picture Placeholder 8"/>
          <p:cNvSpPr>
            <a:spLocks noGrp="1"/>
          </p:cNvSpPr>
          <p:nvPr>
            <p:ph type="pic" sz="quarter" idx="13"/>
          </p:nvPr>
        </p:nvSpPr>
        <p:spPr>
          <a:xfrm>
            <a:off x="-15765" y="0"/>
            <a:ext cx="3897313" cy="6187858"/>
          </a:xfrm>
        </p:spPr>
        <p:txBody>
          <a:bodyPr/>
          <a:lstStyle/>
          <a:p>
            <a:r>
              <a:rPr lang="en-US"/>
              <a:t>Click icon to add picture</a:t>
            </a:r>
          </a:p>
        </p:txBody>
      </p:sp>
    </p:spTree>
    <p:extLst>
      <p:ext uri="{BB962C8B-B14F-4D97-AF65-F5344CB8AC3E}">
        <p14:creationId xmlns:p14="http://schemas.microsoft.com/office/powerpoint/2010/main" val="29481693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206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3853901"/>
          </a:xfrm>
          <a:prstGeom prst="rect">
            <a:avLst/>
          </a:prstGeom>
        </p:spPr>
        <p:txBody>
          <a:bodyPr/>
          <a:lstStyle>
            <a:lvl1pPr>
              <a:buClr>
                <a:srgbClr val="00753B"/>
              </a:buClr>
              <a:buFont typeface="Arial"/>
              <a:buChar char="•"/>
              <a:defRPr sz="1800">
                <a:latin typeface="Gill Sans MT"/>
                <a:cs typeface="Gill Sans MT"/>
              </a:defRPr>
            </a:lvl1pPr>
            <a:lvl2pPr>
              <a:buClr>
                <a:srgbClr val="00753B"/>
              </a:buClr>
              <a:defRPr sz="1600">
                <a:latin typeface="Gill Sans MT"/>
                <a:cs typeface="Gill Sans MT"/>
              </a:defRPr>
            </a:lvl2pPr>
            <a:lvl3pPr>
              <a:buClr>
                <a:srgbClr val="00753B"/>
              </a:buClr>
              <a:defRPr sz="1200">
                <a:latin typeface="Gill Sans MT"/>
                <a:cs typeface="Gill Sans MT"/>
              </a:defRPr>
            </a:lvl3pPr>
            <a:lvl4pPr>
              <a:buClr>
                <a:srgbClr val="00753B"/>
              </a:buClr>
              <a:defRPr sz="1100">
                <a:latin typeface="Gill Sans MT"/>
                <a:cs typeface="Gill Sans MT"/>
              </a:defRPr>
            </a:lvl4pPr>
            <a:lvl5pPr>
              <a:buClr>
                <a:srgbClr val="00753B"/>
              </a:buClr>
              <a:defRPr sz="1050">
                <a:latin typeface="Gill Sans MT"/>
                <a:cs typeface="Gill Sans M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CCRI_1Line_Wh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1" y="6089179"/>
            <a:ext cx="4039369" cy="271225"/>
          </a:xfrm>
          <a:prstGeom prst="rect">
            <a:avLst/>
          </a:prstGeom>
        </p:spPr>
      </p:pic>
      <p:sp>
        <p:nvSpPr>
          <p:cNvPr id="12" name="object 3"/>
          <p:cNvSpPr txBox="1">
            <a:spLocks noGrp="1"/>
          </p:cNvSpPr>
          <p:nvPr>
            <p:ph type="title"/>
          </p:nvPr>
        </p:nvSpPr>
        <p:spPr>
          <a:xfrm>
            <a:off x="592667" y="643225"/>
            <a:ext cx="11006667" cy="461665"/>
          </a:xfrm>
          <a:prstGeom prst="rect">
            <a:avLst/>
          </a:prstGeom>
        </p:spPr>
        <p:txBody>
          <a:bodyPr vert="horz" wrap="square" lIns="0" tIns="0" rIns="0" bIns="0" rtlCol="0">
            <a:spAutoFit/>
          </a:bodyPr>
          <a:lstStyle>
            <a:lvl1pPr marL="12700" algn="l">
              <a:lnSpc>
                <a:spcPct val="100000"/>
              </a:lnSpc>
              <a:defRPr sz="3000">
                <a:solidFill>
                  <a:srgbClr val="00753B"/>
                </a:solidFill>
                <a:latin typeface="Gill Sans MT"/>
                <a:cs typeface="Gill Sans MT"/>
              </a:defRPr>
            </a:lvl1pPr>
          </a:lstStyle>
          <a:p>
            <a:pPr marL="12700">
              <a:lnSpc>
                <a:spcPct val="100000"/>
              </a:lnSpc>
            </a:pPr>
            <a:r>
              <a:rPr spc="-15"/>
              <a:t>Lorem </a:t>
            </a:r>
            <a:r>
              <a:rPr spc="-5"/>
              <a:t>ipsum </a:t>
            </a:r>
            <a:r>
              <a:t>dolar sit amet elit sed do</a:t>
            </a:r>
            <a:r>
              <a:rPr spc="-90"/>
              <a:t> </a:t>
            </a:r>
            <a:r>
              <a:t>enim</a:t>
            </a:r>
          </a:p>
        </p:txBody>
      </p:sp>
      <p:sp>
        <p:nvSpPr>
          <p:cNvPr id="17" name="TextBox 16"/>
          <p:cNvSpPr txBox="1"/>
          <p:nvPr userDrawn="1"/>
        </p:nvSpPr>
        <p:spPr>
          <a:xfrm>
            <a:off x="5285443" y="6111200"/>
            <a:ext cx="690655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Gill Sans MT"/>
                <a:ea typeface="+mn-ea"/>
                <a:cs typeface="Gill Sans MT"/>
              </a:rPr>
              <a:t>Warwick • Lincoln • Providence • Newport County • Westerly • Online</a:t>
            </a:r>
          </a:p>
        </p:txBody>
      </p:sp>
    </p:spTree>
    <p:extLst>
      <p:ext uri="{BB962C8B-B14F-4D97-AF65-F5344CB8AC3E}">
        <p14:creationId xmlns:p14="http://schemas.microsoft.com/office/powerpoint/2010/main" val="231153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with two content area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088802"/>
          </a:xfrm>
          <a:prstGeom prst="rect">
            <a:avLst/>
          </a:prstGeom>
        </p:spPr>
        <p:txBody>
          <a:bodyPr/>
          <a:lstStyle>
            <a:lvl1pPr>
              <a:buClr>
                <a:srgbClr val="00753B"/>
              </a:buClr>
              <a:defRPr sz="1800">
                <a:latin typeface="Gill Sans MT"/>
                <a:cs typeface="Gill Sans MT"/>
              </a:defRPr>
            </a:lvl1pPr>
            <a:lvl2pPr>
              <a:buClr>
                <a:srgbClr val="00753B"/>
              </a:buClr>
              <a:defRPr sz="1600">
                <a:latin typeface="Gill Sans MT"/>
                <a:cs typeface="Gill Sans MT"/>
              </a:defRPr>
            </a:lvl2pPr>
            <a:lvl3pPr>
              <a:buClr>
                <a:srgbClr val="00753B"/>
              </a:buClr>
              <a:defRPr sz="1400">
                <a:latin typeface="Gill Sans MT"/>
                <a:cs typeface="Gill Sans MT"/>
              </a:defRPr>
            </a:lvl3pPr>
            <a:lvl4pPr>
              <a:buClr>
                <a:srgbClr val="00753B"/>
              </a:buClr>
              <a:defRPr sz="1200">
                <a:latin typeface="Gill Sans MT"/>
                <a:cs typeface="Gill Sans MT"/>
              </a:defRPr>
            </a:lvl4pPr>
            <a:lvl5pPr>
              <a:buClr>
                <a:srgbClr val="00753B"/>
              </a:buClr>
              <a:defRPr sz="1050">
                <a:latin typeface="Gill Sans MT"/>
                <a:cs typeface="Gill Sans M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65531" y="1600201"/>
            <a:ext cx="4561141" cy="3442824"/>
          </a:xfrm>
          <a:prstGeom prst="rect">
            <a:avLst/>
          </a:prstGeom>
        </p:spPr>
        <p:txBody>
          <a:bodyPr/>
          <a:lstStyle>
            <a:lvl1pPr>
              <a:defRPr sz="1800">
                <a:latin typeface="Gill Sans MT"/>
                <a:cs typeface="Gill Sans MT"/>
              </a:defRPr>
            </a:lvl1pPr>
            <a:lvl2pPr>
              <a:defRPr sz="1600">
                <a:latin typeface="Gill Sans MT"/>
                <a:cs typeface="Gill Sans MT"/>
              </a:defRPr>
            </a:lvl2pPr>
            <a:lvl3pPr>
              <a:defRPr sz="1400">
                <a:latin typeface="Gill Sans MT"/>
                <a:cs typeface="Gill Sans MT"/>
              </a:defRPr>
            </a:lvl3pPr>
            <a:lvl4pPr>
              <a:defRPr sz="1200">
                <a:latin typeface="Gill Sans MT"/>
                <a:cs typeface="Gill Sans MT"/>
              </a:defRPr>
            </a:lvl4pPr>
            <a:lvl5pPr>
              <a:defRPr sz="1050">
                <a:latin typeface="Gill Sans MT"/>
                <a:cs typeface="Gill Sans M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CCRI_1Line_Wht.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1" y="6089179"/>
            <a:ext cx="4039369" cy="271225"/>
          </a:xfrm>
          <a:prstGeom prst="rect">
            <a:avLst/>
          </a:prstGeom>
        </p:spPr>
      </p:pic>
      <p:sp>
        <p:nvSpPr>
          <p:cNvPr id="10" name="object 3"/>
          <p:cNvSpPr txBox="1">
            <a:spLocks noGrp="1"/>
          </p:cNvSpPr>
          <p:nvPr>
            <p:ph type="title"/>
          </p:nvPr>
        </p:nvSpPr>
        <p:spPr>
          <a:xfrm>
            <a:off x="592667" y="643225"/>
            <a:ext cx="11006667" cy="461665"/>
          </a:xfrm>
          <a:prstGeom prst="rect">
            <a:avLst/>
          </a:prstGeom>
        </p:spPr>
        <p:txBody>
          <a:bodyPr vert="horz" wrap="square" lIns="0" tIns="0" rIns="0" bIns="0" rtlCol="0">
            <a:spAutoFit/>
          </a:bodyPr>
          <a:lstStyle>
            <a:lvl1pPr marL="12700" algn="l">
              <a:lnSpc>
                <a:spcPct val="100000"/>
              </a:lnSpc>
              <a:defRPr sz="3000">
                <a:solidFill>
                  <a:srgbClr val="00753B"/>
                </a:solidFill>
                <a:latin typeface="Gill Sans MT"/>
                <a:cs typeface="Gill Sans MT"/>
              </a:defRPr>
            </a:lvl1pPr>
          </a:lstStyle>
          <a:p>
            <a:pPr marL="12700">
              <a:lnSpc>
                <a:spcPct val="100000"/>
              </a:lnSpc>
            </a:pPr>
            <a:r>
              <a:rPr spc="-15"/>
              <a:t>Lorem </a:t>
            </a:r>
            <a:r>
              <a:rPr spc="-5"/>
              <a:t>ipsum </a:t>
            </a:r>
            <a:r>
              <a:t>dolar sit amet elit sed do</a:t>
            </a:r>
            <a:r>
              <a:rPr spc="-90"/>
              <a:t> </a:t>
            </a:r>
            <a:r>
              <a:t>enim</a:t>
            </a:r>
          </a:p>
        </p:txBody>
      </p:sp>
      <p:sp>
        <p:nvSpPr>
          <p:cNvPr id="11" name="TextBox 10"/>
          <p:cNvSpPr txBox="1"/>
          <p:nvPr userDrawn="1"/>
        </p:nvSpPr>
        <p:spPr>
          <a:xfrm>
            <a:off x="5285443" y="6111200"/>
            <a:ext cx="6906557" cy="261610"/>
          </a:xfrm>
          <a:prstGeom prst="rect">
            <a:avLst/>
          </a:prstGeom>
          <a:noFill/>
        </p:spPr>
        <p:txBody>
          <a:bodyPr wrap="square" rtlCol="0">
            <a:spAutoFit/>
          </a:bodyPr>
          <a:lstStyle/>
          <a:p>
            <a:pPr algn="ctr"/>
            <a:r>
              <a:rPr lang="en-US" sz="1100">
                <a:solidFill>
                  <a:schemeClr val="bg1"/>
                </a:solidFill>
                <a:latin typeface="Gill Sans MT"/>
                <a:cs typeface="Gill Sans MT"/>
              </a:rPr>
              <a:t>Warwick • Lincoln • Providence</a:t>
            </a:r>
            <a:r>
              <a:rPr lang="en-US" sz="1100" baseline="0">
                <a:solidFill>
                  <a:schemeClr val="bg1"/>
                </a:solidFill>
                <a:latin typeface="Gill Sans MT"/>
                <a:cs typeface="Gill Sans MT"/>
              </a:rPr>
              <a:t> • Newport County • Westerly • Online</a:t>
            </a:r>
            <a:endParaRPr lang="en-US" sz="1100">
              <a:solidFill>
                <a:schemeClr val="bg1"/>
              </a:solidFill>
              <a:latin typeface="Gill Sans MT"/>
              <a:cs typeface="Gill Sans MT"/>
            </a:endParaRPr>
          </a:p>
        </p:txBody>
      </p:sp>
    </p:spTree>
    <p:extLst>
      <p:ext uri="{BB962C8B-B14F-4D97-AF65-F5344CB8AC3E}">
        <p14:creationId xmlns:p14="http://schemas.microsoft.com/office/powerpoint/2010/main" val="1000894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Content - Bullet List">
    <p:spTree>
      <p:nvGrpSpPr>
        <p:cNvPr id="1" name=""/>
        <p:cNvGrpSpPr/>
        <p:nvPr/>
      </p:nvGrpSpPr>
      <p:grpSpPr>
        <a:xfrm>
          <a:off x="0" y="0"/>
          <a:ext cx="0" cy="0"/>
          <a:chOff x="0" y="0"/>
          <a:chExt cx="0" cy="0"/>
        </a:xfrm>
      </p:grpSpPr>
      <p:sp>
        <p:nvSpPr>
          <p:cNvPr id="2" name="Title 1"/>
          <p:cNvSpPr>
            <a:spLocks noGrp="1"/>
          </p:cNvSpPr>
          <p:nvPr>
            <p:ph type="title"/>
          </p:nvPr>
        </p:nvSpPr>
        <p:spPr>
          <a:xfrm>
            <a:off x="259884" y="0"/>
            <a:ext cx="11007291" cy="1325563"/>
          </a:xfrm>
        </p:spPr>
        <p:txBody>
          <a:bodyPr/>
          <a:lstStyle>
            <a:lvl1pPr algn="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5032513" y="6356350"/>
            <a:ext cx="2743200" cy="365125"/>
          </a:xfrm>
          <a:prstGeom prst="rect">
            <a:avLst/>
          </a:prstGeom>
        </p:spPr>
        <p:txBody>
          <a:bodyPr/>
          <a:lstStyle>
            <a:lvl1pPr>
              <a:defRPr>
                <a:solidFill>
                  <a:schemeClr val="bg2"/>
                </a:solidFill>
              </a:defRPr>
            </a:lvl1pPr>
          </a:lstStyle>
          <a:p>
            <a:fld id="{2B2F606E-F348-4FB4-9426-0C3B10268D49}" type="slidenum">
              <a:rPr lang="en-US" smtClean="0"/>
              <a:pPr/>
              <a:t>‹#›</a:t>
            </a:fld>
            <a:endParaRPr lang="en-US"/>
          </a:p>
        </p:txBody>
      </p:sp>
    </p:spTree>
    <p:extLst>
      <p:ext uri="{BB962C8B-B14F-4D97-AF65-F5344CB8AC3E}">
        <p14:creationId xmlns:p14="http://schemas.microsoft.com/office/powerpoint/2010/main" val="3415017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dirty="0"/>
              <a:t>5/10/2024</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34787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902047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92706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823965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5/10/2024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493587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5/10/2024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567887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7123244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132464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5/10/2024</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834047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46311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Chart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032513" y="6356350"/>
            <a:ext cx="2743200" cy="365125"/>
          </a:xfrm>
          <a:prstGeom prst="rect">
            <a:avLst/>
          </a:prstGeom>
        </p:spPr>
        <p:txBody>
          <a:bodyPr/>
          <a:lstStyle>
            <a:lvl1pPr>
              <a:defRPr>
                <a:solidFill>
                  <a:schemeClr val="bg2"/>
                </a:solidFill>
              </a:defRPr>
            </a:lvl1pPr>
          </a:lstStyle>
          <a:p>
            <a:fld id="{2B2F606E-F348-4FB4-9426-0C3B10268D49}" type="slidenum">
              <a:rPr lang="en-US" smtClean="0"/>
              <a:pPr/>
              <a:t>‹#›</a:t>
            </a:fld>
            <a:endParaRPr lang="en-US"/>
          </a:p>
        </p:txBody>
      </p:sp>
      <p:sp>
        <p:nvSpPr>
          <p:cNvPr id="6" name="Chart Placeholder 5"/>
          <p:cNvSpPr>
            <a:spLocks noGrp="1"/>
          </p:cNvSpPr>
          <p:nvPr>
            <p:ph type="chart" sz="quarter" idx="13"/>
          </p:nvPr>
        </p:nvSpPr>
        <p:spPr>
          <a:xfrm>
            <a:off x="838200" y="1622962"/>
            <a:ext cx="10515600" cy="4172531"/>
          </a:xfrm>
        </p:spPr>
        <p:txBody>
          <a:bodyPr/>
          <a:lstStyle/>
          <a:p>
            <a:r>
              <a:rPr lang="en-US"/>
              <a:t>Click icon to add chart</a:t>
            </a:r>
          </a:p>
        </p:txBody>
      </p:sp>
      <p:sp>
        <p:nvSpPr>
          <p:cNvPr id="2" name="Title 1">
            <a:extLst>
              <a:ext uri="{FF2B5EF4-FFF2-40B4-BE49-F238E27FC236}">
                <a16:creationId xmlns:a16="http://schemas.microsoft.com/office/drawing/2014/main" id="{DD4F9D69-74D2-E13B-C742-F2A8433C18BB}"/>
              </a:ext>
            </a:extLst>
          </p:cNvPr>
          <p:cNvSpPr>
            <a:spLocks noGrp="1"/>
          </p:cNvSpPr>
          <p:nvPr>
            <p:ph type="title"/>
          </p:nvPr>
        </p:nvSpPr>
        <p:spPr>
          <a:xfrm>
            <a:off x="259884" y="0"/>
            <a:ext cx="11007291" cy="13255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1829560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5/10/2024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56003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032513" y="6356350"/>
            <a:ext cx="2743200" cy="365125"/>
          </a:xfrm>
          <a:prstGeom prst="rect">
            <a:avLst/>
          </a:prstGeom>
        </p:spPr>
        <p:txBody>
          <a:bodyPr/>
          <a:lstStyle>
            <a:lvl1pPr>
              <a:defRPr>
                <a:solidFill>
                  <a:schemeClr val="bg2"/>
                </a:solidFill>
              </a:defRPr>
            </a:lvl1pPr>
          </a:lstStyle>
          <a:p>
            <a:fld id="{2B2F606E-F348-4FB4-9426-0C3B10268D49}" type="slidenum">
              <a:rPr lang="en-US" smtClean="0"/>
              <a:pPr/>
              <a:t>‹#›</a:t>
            </a:fld>
            <a:endParaRPr lang="en-US"/>
          </a:p>
        </p:txBody>
      </p:sp>
      <p:sp>
        <p:nvSpPr>
          <p:cNvPr id="8" name="Table Placeholder 7"/>
          <p:cNvSpPr>
            <a:spLocks noGrp="1"/>
          </p:cNvSpPr>
          <p:nvPr>
            <p:ph type="tbl" sz="quarter" idx="13"/>
          </p:nvPr>
        </p:nvSpPr>
        <p:spPr>
          <a:xfrm>
            <a:off x="838200" y="1403350"/>
            <a:ext cx="10515600" cy="4673600"/>
          </a:xfrm>
        </p:spPr>
        <p:txBody>
          <a:bodyPr/>
          <a:lstStyle/>
          <a:p>
            <a:r>
              <a:rPr lang="en-US"/>
              <a:t>Click icon to add table</a:t>
            </a:r>
          </a:p>
        </p:txBody>
      </p:sp>
      <p:sp>
        <p:nvSpPr>
          <p:cNvPr id="2" name="Title 1">
            <a:extLst>
              <a:ext uri="{FF2B5EF4-FFF2-40B4-BE49-F238E27FC236}">
                <a16:creationId xmlns:a16="http://schemas.microsoft.com/office/drawing/2014/main" id="{60C2F9A7-E207-FC69-4DA3-73B23696A5DC}"/>
              </a:ext>
            </a:extLst>
          </p:cNvPr>
          <p:cNvSpPr>
            <a:spLocks noGrp="1"/>
          </p:cNvSpPr>
          <p:nvPr>
            <p:ph type="title"/>
          </p:nvPr>
        </p:nvSpPr>
        <p:spPr>
          <a:xfrm>
            <a:off x="259884" y="0"/>
            <a:ext cx="11007291" cy="13255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1605719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Chart Comparisons">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032513" y="6356350"/>
            <a:ext cx="2743200" cy="365125"/>
          </a:xfrm>
          <a:prstGeom prst="rect">
            <a:avLst/>
          </a:prstGeom>
        </p:spPr>
        <p:txBody>
          <a:bodyPr/>
          <a:lstStyle>
            <a:lvl1pPr>
              <a:defRPr>
                <a:solidFill>
                  <a:schemeClr val="bg2"/>
                </a:solidFill>
              </a:defRPr>
            </a:lvl1pPr>
          </a:lstStyle>
          <a:p>
            <a:fld id="{2B2F606E-F348-4FB4-9426-0C3B10268D49}" type="slidenum">
              <a:rPr lang="en-US" smtClean="0"/>
              <a:pPr/>
              <a:t>‹#›</a:t>
            </a:fld>
            <a:endParaRPr lang="en-US"/>
          </a:p>
        </p:txBody>
      </p:sp>
      <p:sp>
        <p:nvSpPr>
          <p:cNvPr id="3" name="Chart Placeholder 2"/>
          <p:cNvSpPr>
            <a:spLocks noGrp="1"/>
          </p:cNvSpPr>
          <p:nvPr>
            <p:ph type="chart" sz="quarter" idx="13"/>
          </p:nvPr>
        </p:nvSpPr>
        <p:spPr>
          <a:xfrm>
            <a:off x="996886" y="1865376"/>
            <a:ext cx="2962275" cy="2865438"/>
          </a:xfrm>
        </p:spPr>
        <p:txBody>
          <a:bodyPr/>
          <a:lstStyle/>
          <a:p>
            <a:endParaRPr lang="en-US"/>
          </a:p>
        </p:txBody>
      </p:sp>
      <p:sp>
        <p:nvSpPr>
          <p:cNvPr id="9" name="Chart Placeholder 2"/>
          <p:cNvSpPr>
            <a:spLocks noGrp="1"/>
          </p:cNvSpPr>
          <p:nvPr>
            <p:ph type="chart" sz="quarter" idx="14"/>
          </p:nvPr>
        </p:nvSpPr>
        <p:spPr>
          <a:xfrm>
            <a:off x="4614862" y="1865376"/>
            <a:ext cx="2962275" cy="2865438"/>
          </a:xfrm>
        </p:spPr>
        <p:txBody>
          <a:bodyPr/>
          <a:lstStyle/>
          <a:p>
            <a:endParaRPr lang="en-US"/>
          </a:p>
        </p:txBody>
      </p:sp>
      <p:sp>
        <p:nvSpPr>
          <p:cNvPr id="10" name="Chart Placeholder 2"/>
          <p:cNvSpPr>
            <a:spLocks noGrp="1"/>
          </p:cNvSpPr>
          <p:nvPr>
            <p:ph type="chart" sz="quarter" idx="15"/>
          </p:nvPr>
        </p:nvSpPr>
        <p:spPr>
          <a:xfrm>
            <a:off x="8232838" y="1865376"/>
            <a:ext cx="2962275" cy="2865438"/>
          </a:xfrm>
        </p:spPr>
        <p:txBody>
          <a:bodyPr/>
          <a:lstStyle/>
          <a:p>
            <a:endParaRPr lang="en-US"/>
          </a:p>
        </p:txBody>
      </p:sp>
      <p:sp>
        <p:nvSpPr>
          <p:cNvPr id="11" name="Text Placeholder 10"/>
          <p:cNvSpPr>
            <a:spLocks noGrp="1"/>
          </p:cNvSpPr>
          <p:nvPr>
            <p:ph type="body" sz="quarter" idx="17" hasCustomPrompt="1"/>
          </p:nvPr>
        </p:nvSpPr>
        <p:spPr>
          <a:xfrm>
            <a:off x="1615483" y="5004720"/>
            <a:ext cx="1752600" cy="354013"/>
          </a:xfrm>
        </p:spPr>
        <p:txBody>
          <a:bodyPr/>
          <a:lstStyle>
            <a:lvl1pPr marL="0" indent="0" algn="ctr">
              <a:buNone/>
              <a:defRPr sz="1800">
                <a:solidFill>
                  <a:schemeClr val="bg1"/>
                </a:solidFill>
              </a:defRPr>
            </a:lvl1pPr>
          </a:lstStyle>
          <a:p>
            <a:pPr lvl="0"/>
            <a:r>
              <a:rPr lang="en-US"/>
              <a:t>Text</a:t>
            </a:r>
          </a:p>
        </p:txBody>
      </p:sp>
      <p:sp>
        <p:nvSpPr>
          <p:cNvPr id="12" name="Text Placeholder 10"/>
          <p:cNvSpPr>
            <a:spLocks noGrp="1"/>
          </p:cNvSpPr>
          <p:nvPr>
            <p:ph type="body" sz="quarter" idx="21" hasCustomPrompt="1"/>
          </p:nvPr>
        </p:nvSpPr>
        <p:spPr>
          <a:xfrm>
            <a:off x="1615483" y="5471743"/>
            <a:ext cx="1752600" cy="354013"/>
          </a:xfrm>
        </p:spPr>
        <p:txBody>
          <a:bodyPr>
            <a:normAutofit/>
          </a:bodyPr>
          <a:lstStyle>
            <a:lvl1pPr marL="0" indent="0" algn="ctr">
              <a:buNone/>
              <a:defRPr sz="1400">
                <a:solidFill>
                  <a:schemeClr val="bg1">
                    <a:lumMod val="60000"/>
                    <a:lumOff val="40000"/>
                  </a:schemeClr>
                </a:solidFill>
              </a:defRPr>
            </a:lvl1pPr>
          </a:lstStyle>
          <a:p>
            <a:pPr lvl="0"/>
            <a:r>
              <a:rPr lang="en-US" err="1"/>
              <a:t>SubText</a:t>
            </a:r>
            <a:endParaRPr lang="en-US"/>
          </a:p>
        </p:txBody>
      </p:sp>
      <p:sp>
        <p:nvSpPr>
          <p:cNvPr id="13" name="Text Placeholder 10"/>
          <p:cNvSpPr>
            <a:spLocks noGrp="1"/>
          </p:cNvSpPr>
          <p:nvPr>
            <p:ph type="body" sz="quarter" idx="22" hasCustomPrompt="1"/>
          </p:nvPr>
        </p:nvSpPr>
        <p:spPr>
          <a:xfrm>
            <a:off x="5273083" y="5004720"/>
            <a:ext cx="1752600" cy="354013"/>
          </a:xfrm>
        </p:spPr>
        <p:txBody>
          <a:bodyPr/>
          <a:lstStyle>
            <a:lvl1pPr marL="0" indent="0" algn="ctr">
              <a:buNone/>
              <a:defRPr sz="1800">
                <a:solidFill>
                  <a:schemeClr val="bg1"/>
                </a:solidFill>
              </a:defRPr>
            </a:lvl1pPr>
          </a:lstStyle>
          <a:p>
            <a:pPr lvl="0"/>
            <a:r>
              <a:rPr lang="en-US"/>
              <a:t>Text</a:t>
            </a:r>
          </a:p>
        </p:txBody>
      </p:sp>
      <p:sp>
        <p:nvSpPr>
          <p:cNvPr id="14" name="Text Placeholder 10"/>
          <p:cNvSpPr>
            <a:spLocks noGrp="1"/>
          </p:cNvSpPr>
          <p:nvPr>
            <p:ph type="body" sz="quarter" idx="23" hasCustomPrompt="1"/>
          </p:nvPr>
        </p:nvSpPr>
        <p:spPr>
          <a:xfrm>
            <a:off x="5273083" y="5471743"/>
            <a:ext cx="1752600" cy="354013"/>
          </a:xfrm>
        </p:spPr>
        <p:txBody>
          <a:bodyPr>
            <a:normAutofit/>
          </a:bodyPr>
          <a:lstStyle>
            <a:lvl1pPr marL="0" indent="0" algn="ctr">
              <a:buNone/>
              <a:defRPr sz="1400">
                <a:solidFill>
                  <a:schemeClr val="bg1">
                    <a:lumMod val="60000"/>
                    <a:lumOff val="40000"/>
                  </a:schemeClr>
                </a:solidFill>
              </a:defRPr>
            </a:lvl1pPr>
          </a:lstStyle>
          <a:p>
            <a:pPr lvl="0"/>
            <a:r>
              <a:rPr lang="en-US" err="1"/>
              <a:t>SubText</a:t>
            </a:r>
            <a:endParaRPr lang="en-US"/>
          </a:p>
        </p:txBody>
      </p:sp>
      <p:sp>
        <p:nvSpPr>
          <p:cNvPr id="15" name="Text Placeholder 10"/>
          <p:cNvSpPr>
            <a:spLocks noGrp="1"/>
          </p:cNvSpPr>
          <p:nvPr>
            <p:ph type="body" sz="quarter" idx="24" hasCustomPrompt="1"/>
          </p:nvPr>
        </p:nvSpPr>
        <p:spPr>
          <a:xfrm>
            <a:off x="8930683" y="5004720"/>
            <a:ext cx="1752600" cy="354013"/>
          </a:xfrm>
        </p:spPr>
        <p:txBody>
          <a:bodyPr/>
          <a:lstStyle>
            <a:lvl1pPr marL="0" indent="0" algn="ctr">
              <a:buNone/>
              <a:defRPr sz="1800">
                <a:solidFill>
                  <a:schemeClr val="bg1"/>
                </a:solidFill>
              </a:defRPr>
            </a:lvl1pPr>
          </a:lstStyle>
          <a:p>
            <a:pPr lvl="0"/>
            <a:r>
              <a:rPr lang="en-US"/>
              <a:t>Text</a:t>
            </a:r>
          </a:p>
        </p:txBody>
      </p:sp>
      <p:sp>
        <p:nvSpPr>
          <p:cNvPr id="16" name="Text Placeholder 10"/>
          <p:cNvSpPr>
            <a:spLocks noGrp="1"/>
          </p:cNvSpPr>
          <p:nvPr>
            <p:ph type="body" sz="quarter" idx="25" hasCustomPrompt="1"/>
          </p:nvPr>
        </p:nvSpPr>
        <p:spPr>
          <a:xfrm>
            <a:off x="8930683" y="5471743"/>
            <a:ext cx="1752600" cy="354013"/>
          </a:xfrm>
        </p:spPr>
        <p:txBody>
          <a:bodyPr>
            <a:normAutofit/>
          </a:bodyPr>
          <a:lstStyle>
            <a:lvl1pPr marL="0" indent="0" algn="ctr">
              <a:buNone/>
              <a:defRPr sz="1400">
                <a:solidFill>
                  <a:schemeClr val="bg1">
                    <a:lumMod val="60000"/>
                    <a:lumOff val="40000"/>
                  </a:schemeClr>
                </a:solidFill>
              </a:defRPr>
            </a:lvl1pPr>
          </a:lstStyle>
          <a:p>
            <a:pPr lvl="0"/>
            <a:r>
              <a:rPr lang="en-US" err="1"/>
              <a:t>SubText</a:t>
            </a:r>
            <a:endParaRPr lang="en-US"/>
          </a:p>
        </p:txBody>
      </p:sp>
      <p:sp>
        <p:nvSpPr>
          <p:cNvPr id="2" name="Title 1">
            <a:extLst>
              <a:ext uri="{FF2B5EF4-FFF2-40B4-BE49-F238E27FC236}">
                <a16:creationId xmlns:a16="http://schemas.microsoft.com/office/drawing/2014/main" id="{8D5287CD-2B77-A576-5A6D-53E68881A74F}"/>
              </a:ext>
            </a:extLst>
          </p:cNvPr>
          <p:cNvSpPr>
            <a:spLocks noGrp="1"/>
          </p:cNvSpPr>
          <p:nvPr>
            <p:ph type="title"/>
          </p:nvPr>
        </p:nvSpPr>
        <p:spPr>
          <a:xfrm>
            <a:off x="259884" y="0"/>
            <a:ext cx="11007291" cy="13255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3913215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Icon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5032513" y="6356350"/>
            <a:ext cx="2743200" cy="365125"/>
          </a:xfrm>
          <a:prstGeom prst="rect">
            <a:avLst/>
          </a:prstGeom>
        </p:spPr>
        <p:txBody>
          <a:bodyPr/>
          <a:lstStyle>
            <a:lvl1pPr>
              <a:defRPr>
                <a:solidFill>
                  <a:schemeClr val="bg2"/>
                </a:solidFill>
              </a:defRPr>
            </a:lvl1pPr>
          </a:lstStyle>
          <a:p>
            <a:fld id="{2B2F606E-F348-4FB4-9426-0C3B10268D49}" type="slidenum">
              <a:rPr lang="en-US" smtClean="0"/>
              <a:pPr/>
              <a:t>‹#›</a:t>
            </a:fld>
            <a:endParaRPr lang="en-US"/>
          </a:p>
        </p:txBody>
      </p:sp>
      <p:sp>
        <p:nvSpPr>
          <p:cNvPr id="7" name="Picture Placeholder 6"/>
          <p:cNvSpPr>
            <a:spLocks noGrp="1"/>
          </p:cNvSpPr>
          <p:nvPr>
            <p:ph type="pic" sz="quarter" idx="13" hasCustomPrompt="1"/>
          </p:nvPr>
        </p:nvSpPr>
        <p:spPr>
          <a:xfrm>
            <a:off x="1506717" y="2510753"/>
            <a:ext cx="1751638" cy="1755648"/>
          </a:xfrm>
        </p:spPr>
        <p:txBody>
          <a:bodyPr/>
          <a:lstStyle>
            <a:lvl1pPr marL="0" indent="0">
              <a:buNone/>
              <a:defRPr/>
            </a:lvl1pPr>
          </a:lstStyle>
          <a:p>
            <a:r>
              <a:rPr lang="en-US"/>
              <a:t>Icon</a:t>
            </a:r>
          </a:p>
        </p:txBody>
      </p:sp>
      <p:sp>
        <p:nvSpPr>
          <p:cNvPr id="8" name="Picture Placeholder 6"/>
          <p:cNvSpPr>
            <a:spLocks noGrp="1"/>
          </p:cNvSpPr>
          <p:nvPr>
            <p:ph type="pic" sz="quarter" idx="14" hasCustomPrompt="1"/>
          </p:nvPr>
        </p:nvSpPr>
        <p:spPr>
          <a:xfrm>
            <a:off x="4037810" y="2510753"/>
            <a:ext cx="1751638" cy="1755648"/>
          </a:xfrm>
        </p:spPr>
        <p:txBody>
          <a:bodyPr/>
          <a:lstStyle>
            <a:lvl1pPr marL="0" indent="0">
              <a:buNone/>
              <a:defRPr/>
            </a:lvl1pPr>
          </a:lstStyle>
          <a:p>
            <a:r>
              <a:rPr lang="en-US"/>
              <a:t>Icon</a:t>
            </a:r>
          </a:p>
        </p:txBody>
      </p:sp>
      <p:sp>
        <p:nvSpPr>
          <p:cNvPr id="9" name="Picture Placeholder 6"/>
          <p:cNvSpPr>
            <a:spLocks noGrp="1"/>
          </p:cNvSpPr>
          <p:nvPr>
            <p:ph type="pic" sz="quarter" idx="15" hasCustomPrompt="1"/>
          </p:nvPr>
        </p:nvSpPr>
        <p:spPr>
          <a:xfrm>
            <a:off x="6568903" y="2510753"/>
            <a:ext cx="1751638" cy="1755648"/>
          </a:xfrm>
        </p:spPr>
        <p:txBody>
          <a:bodyPr/>
          <a:lstStyle>
            <a:lvl1pPr marL="0" indent="0">
              <a:buNone/>
              <a:defRPr/>
            </a:lvl1pPr>
          </a:lstStyle>
          <a:p>
            <a:r>
              <a:rPr lang="en-US"/>
              <a:t>Icon</a:t>
            </a:r>
          </a:p>
        </p:txBody>
      </p:sp>
      <p:sp>
        <p:nvSpPr>
          <p:cNvPr id="10" name="Picture Placeholder 6"/>
          <p:cNvSpPr>
            <a:spLocks noGrp="1"/>
          </p:cNvSpPr>
          <p:nvPr>
            <p:ph type="pic" sz="quarter" idx="16" hasCustomPrompt="1"/>
          </p:nvPr>
        </p:nvSpPr>
        <p:spPr>
          <a:xfrm>
            <a:off x="9099997" y="2510753"/>
            <a:ext cx="1751638" cy="1755648"/>
          </a:xfrm>
        </p:spPr>
        <p:txBody>
          <a:bodyPr/>
          <a:lstStyle>
            <a:lvl1pPr marL="0" indent="0">
              <a:buNone/>
              <a:defRPr/>
            </a:lvl1pPr>
          </a:lstStyle>
          <a:p>
            <a:r>
              <a:rPr lang="en-US"/>
              <a:t>Icon</a:t>
            </a:r>
          </a:p>
        </p:txBody>
      </p:sp>
      <p:sp>
        <p:nvSpPr>
          <p:cNvPr id="11" name="Text Placeholder 10"/>
          <p:cNvSpPr>
            <a:spLocks noGrp="1"/>
          </p:cNvSpPr>
          <p:nvPr>
            <p:ph type="body" sz="quarter" idx="17" hasCustomPrompt="1"/>
          </p:nvPr>
        </p:nvSpPr>
        <p:spPr>
          <a:xfrm>
            <a:off x="1505755" y="4490339"/>
            <a:ext cx="1752600" cy="354013"/>
          </a:xfrm>
        </p:spPr>
        <p:txBody>
          <a:bodyPr/>
          <a:lstStyle>
            <a:lvl1pPr marL="0" indent="0" algn="ctr">
              <a:buNone/>
              <a:defRPr sz="1800">
                <a:solidFill>
                  <a:schemeClr val="bg1"/>
                </a:solidFill>
              </a:defRPr>
            </a:lvl1pPr>
          </a:lstStyle>
          <a:p>
            <a:pPr lvl="0"/>
            <a:r>
              <a:rPr lang="en-US"/>
              <a:t>Text</a:t>
            </a:r>
          </a:p>
        </p:txBody>
      </p:sp>
      <p:sp>
        <p:nvSpPr>
          <p:cNvPr id="12" name="Text Placeholder 10"/>
          <p:cNvSpPr>
            <a:spLocks noGrp="1"/>
          </p:cNvSpPr>
          <p:nvPr>
            <p:ph type="body" sz="quarter" idx="18" hasCustomPrompt="1"/>
          </p:nvPr>
        </p:nvSpPr>
        <p:spPr>
          <a:xfrm>
            <a:off x="4036848" y="4490339"/>
            <a:ext cx="1752600" cy="354013"/>
          </a:xfrm>
        </p:spPr>
        <p:txBody>
          <a:bodyPr/>
          <a:lstStyle>
            <a:lvl1pPr marL="0" indent="0" algn="ctr">
              <a:buNone/>
              <a:defRPr sz="1800">
                <a:solidFill>
                  <a:schemeClr val="bg1"/>
                </a:solidFill>
              </a:defRPr>
            </a:lvl1pPr>
          </a:lstStyle>
          <a:p>
            <a:pPr lvl="0"/>
            <a:r>
              <a:rPr lang="en-US"/>
              <a:t>Text</a:t>
            </a:r>
          </a:p>
        </p:txBody>
      </p:sp>
      <p:sp>
        <p:nvSpPr>
          <p:cNvPr id="13" name="Text Placeholder 10"/>
          <p:cNvSpPr>
            <a:spLocks noGrp="1"/>
          </p:cNvSpPr>
          <p:nvPr>
            <p:ph type="body" sz="quarter" idx="19" hasCustomPrompt="1"/>
          </p:nvPr>
        </p:nvSpPr>
        <p:spPr>
          <a:xfrm>
            <a:off x="6568422" y="4490339"/>
            <a:ext cx="1752600" cy="354013"/>
          </a:xfrm>
        </p:spPr>
        <p:txBody>
          <a:bodyPr/>
          <a:lstStyle>
            <a:lvl1pPr marL="0" indent="0" algn="ctr">
              <a:buNone/>
              <a:defRPr sz="1800">
                <a:solidFill>
                  <a:schemeClr val="bg1"/>
                </a:solidFill>
              </a:defRPr>
            </a:lvl1pPr>
          </a:lstStyle>
          <a:p>
            <a:pPr lvl="0"/>
            <a:r>
              <a:rPr lang="en-US"/>
              <a:t>Text</a:t>
            </a:r>
          </a:p>
        </p:txBody>
      </p:sp>
      <p:sp>
        <p:nvSpPr>
          <p:cNvPr id="14" name="Text Placeholder 10"/>
          <p:cNvSpPr>
            <a:spLocks noGrp="1"/>
          </p:cNvSpPr>
          <p:nvPr>
            <p:ph type="body" sz="quarter" idx="20" hasCustomPrompt="1"/>
          </p:nvPr>
        </p:nvSpPr>
        <p:spPr>
          <a:xfrm>
            <a:off x="9105900" y="4490339"/>
            <a:ext cx="1752600" cy="354013"/>
          </a:xfrm>
        </p:spPr>
        <p:txBody>
          <a:bodyPr/>
          <a:lstStyle>
            <a:lvl1pPr marL="0" indent="0" algn="ctr">
              <a:buNone/>
              <a:defRPr sz="1800">
                <a:solidFill>
                  <a:schemeClr val="bg1"/>
                </a:solidFill>
              </a:defRPr>
            </a:lvl1pPr>
          </a:lstStyle>
          <a:p>
            <a:pPr lvl="0"/>
            <a:r>
              <a:rPr lang="en-US"/>
              <a:t>Text</a:t>
            </a:r>
          </a:p>
        </p:txBody>
      </p:sp>
      <p:sp>
        <p:nvSpPr>
          <p:cNvPr id="15" name="Text Placeholder 10"/>
          <p:cNvSpPr>
            <a:spLocks noGrp="1"/>
          </p:cNvSpPr>
          <p:nvPr>
            <p:ph type="body" sz="quarter" idx="21" hasCustomPrompt="1"/>
          </p:nvPr>
        </p:nvSpPr>
        <p:spPr>
          <a:xfrm>
            <a:off x="1505755" y="4957362"/>
            <a:ext cx="1752600" cy="354013"/>
          </a:xfrm>
        </p:spPr>
        <p:txBody>
          <a:bodyPr>
            <a:normAutofit/>
          </a:bodyPr>
          <a:lstStyle>
            <a:lvl1pPr marL="0" indent="0" algn="ctr">
              <a:buNone/>
              <a:defRPr sz="1400">
                <a:solidFill>
                  <a:schemeClr val="bg1">
                    <a:lumMod val="60000"/>
                    <a:lumOff val="40000"/>
                  </a:schemeClr>
                </a:solidFill>
              </a:defRPr>
            </a:lvl1pPr>
          </a:lstStyle>
          <a:p>
            <a:pPr lvl="0"/>
            <a:r>
              <a:rPr lang="en-US" err="1"/>
              <a:t>SubText</a:t>
            </a:r>
            <a:endParaRPr lang="en-US"/>
          </a:p>
        </p:txBody>
      </p:sp>
      <p:sp>
        <p:nvSpPr>
          <p:cNvPr id="16" name="Text Placeholder 10"/>
          <p:cNvSpPr>
            <a:spLocks noGrp="1"/>
          </p:cNvSpPr>
          <p:nvPr>
            <p:ph type="body" sz="quarter" idx="22" hasCustomPrompt="1"/>
          </p:nvPr>
        </p:nvSpPr>
        <p:spPr>
          <a:xfrm>
            <a:off x="4036848" y="4957362"/>
            <a:ext cx="1752600" cy="354013"/>
          </a:xfrm>
        </p:spPr>
        <p:txBody>
          <a:bodyPr>
            <a:normAutofit/>
          </a:bodyPr>
          <a:lstStyle>
            <a:lvl1pPr marL="0" indent="0" algn="ctr">
              <a:buNone/>
              <a:defRPr sz="1400">
                <a:solidFill>
                  <a:schemeClr val="bg1">
                    <a:lumMod val="60000"/>
                    <a:lumOff val="40000"/>
                  </a:schemeClr>
                </a:solidFill>
              </a:defRPr>
            </a:lvl1pPr>
          </a:lstStyle>
          <a:p>
            <a:pPr lvl="0"/>
            <a:r>
              <a:rPr lang="en-US" err="1"/>
              <a:t>SubText</a:t>
            </a:r>
            <a:endParaRPr lang="en-US"/>
          </a:p>
        </p:txBody>
      </p:sp>
      <p:sp>
        <p:nvSpPr>
          <p:cNvPr id="17" name="Text Placeholder 10"/>
          <p:cNvSpPr>
            <a:spLocks noGrp="1"/>
          </p:cNvSpPr>
          <p:nvPr>
            <p:ph type="body" sz="quarter" idx="23" hasCustomPrompt="1"/>
          </p:nvPr>
        </p:nvSpPr>
        <p:spPr>
          <a:xfrm>
            <a:off x="6568422" y="4957362"/>
            <a:ext cx="1752600" cy="354013"/>
          </a:xfrm>
        </p:spPr>
        <p:txBody>
          <a:bodyPr>
            <a:normAutofit/>
          </a:bodyPr>
          <a:lstStyle>
            <a:lvl1pPr marL="0" indent="0" algn="ctr">
              <a:buNone/>
              <a:defRPr sz="1400">
                <a:solidFill>
                  <a:schemeClr val="bg1">
                    <a:lumMod val="60000"/>
                    <a:lumOff val="40000"/>
                  </a:schemeClr>
                </a:solidFill>
              </a:defRPr>
            </a:lvl1pPr>
          </a:lstStyle>
          <a:p>
            <a:pPr lvl="0"/>
            <a:r>
              <a:rPr lang="en-US" err="1"/>
              <a:t>SubText</a:t>
            </a:r>
            <a:endParaRPr lang="en-US"/>
          </a:p>
        </p:txBody>
      </p:sp>
      <p:sp>
        <p:nvSpPr>
          <p:cNvPr id="18" name="Text Placeholder 10"/>
          <p:cNvSpPr>
            <a:spLocks noGrp="1"/>
          </p:cNvSpPr>
          <p:nvPr>
            <p:ph type="body" sz="quarter" idx="24" hasCustomPrompt="1"/>
          </p:nvPr>
        </p:nvSpPr>
        <p:spPr>
          <a:xfrm>
            <a:off x="9105900" y="4957362"/>
            <a:ext cx="1752600" cy="354013"/>
          </a:xfrm>
        </p:spPr>
        <p:txBody>
          <a:bodyPr>
            <a:normAutofit/>
          </a:bodyPr>
          <a:lstStyle>
            <a:lvl1pPr marL="0" indent="0" algn="ctr">
              <a:buNone/>
              <a:defRPr sz="1400">
                <a:solidFill>
                  <a:schemeClr val="bg1">
                    <a:lumMod val="60000"/>
                    <a:lumOff val="40000"/>
                  </a:schemeClr>
                </a:solidFill>
              </a:defRPr>
            </a:lvl1pPr>
          </a:lstStyle>
          <a:p>
            <a:pPr lvl="0"/>
            <a:r>
              <a:rPr lang="en-US" err="1"/>
              <a:t>SubText</a:t>
            </a:r>
            <a:endParaRPr lang="en-US"/>
          </a:p>
        </p:txBody>
      </p:sp>
      <p:sp>
        <p:nvSpPr>
          <p:cNvPr id="3" name="Title 1">
            <a:extLst>
              <a:ext uri="{FF2B5EF4-FFF2-40B4-BE49-F238E27FC236}">
                <a16:creationId xmlns:a16="http://schemas.microsoft.com/office/drawing/2014/main" id="{60AA9F71-9A1D-BC69-CB43-8F6948F33F1B}"/>
              </a:ext>
            </a:extLst>
          </p:cNvPr>
          <p:cNvSpPr>
            <a:spLocks noGrp="1"/>
          </p:cNvSpPr>
          <p:nvPr>
            <p:ph type="title"/>
          </p:nvPr>
        </p:nvSpPr>
        <p:spPr>
          <a:xfrm>
            <a:off x="259884" y="0"/>
            <a:ext cx="11007291" cy="1325563"/>
          </a:xfrm>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3569728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 y="1"/>
            <a:ext cx="12192001" cy="616016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356770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Collage (2)">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6388" y="276436"/>
            <a:ext cx="5692076" cy="562384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p:cNvSpPr>
            <a:spLocks noGrp="1"/>
          </p:cNvSpPr>
          <p:nvPr>
            <p:ph type="sldNum" sz="quarter" idx="12"/>
          </p:nvPr>
        </p:nvSpPr>
        <p:spPr>
          <a:xfrm>
            <a:off x="5032513" y="6356350"/>
            <a:ext cx="2743200" cy="365125"/>
          </a:xfrm>
          <a:prstGeom prst="rect">
            <a:avLst/>
          </a:prstGeom>
        </p:spPr>
        <p:txBody>
          <a:bodyPr/>
          <a:lstStyle>
            <a:lvl1pPr>
              <a:defRPr>
                <a:solidFill>
                  <a:schemeClr val="bg2"/>
                </a:solidFill>
              </a:defRPr>
            </a:lvl1pPr>
          </a:lstStyle>
          <a:p>
            <a:fld id="{2B2F606E-F348-4FB4-9426-0C3B10268D49}" type="slidenum">
              <a:rPr lang="en-US" smtClean="0"/>
              <a:pPr/>
              <a:t>‹#›</a:t>
            </a:fld>
            <a:endParaRPr lang="en-US"/>
          </a:p>
        </p:txBody>
      </p:sp>
      <p:sp>
        <p:nvSpPr>
          <p:cNvPr id="6" name="Picture Placeholder 2"/>
          <p:cNvSpPr>
            <a:spLocks noGrp="1"/>
          </p:cNvSpPr>
          <p:nvPr>
            <p:ph type="pic" idx="13"/>
          </p:nvPr>
        </p:nvSpPr>
        <p:spPr>
          <a:xfrm>
            <a:off x="6164644" y="276436"/>
            <a:ext cx="5692076" cy="562384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341756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4.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A853B4-0FA7-9045-ACBB-5D405C7C47BD}"/>
              </a:ext>
            </a:extLst>
          </p:cNvPr>
          <p:cNvSpPr/>
          <p:nvPr userDrawn="1"/>
        </p:nvSpPr>
        <p:spPr>
          <a:xfrm>
            <a:off x="0" y="6176963"/>
            <a:ext cx="12192000" cy="681037"/>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Text&#10;&#10;Description automatically generated with medium confidence">
            <a:extLst>
              <a:ext uri="{FF2B5EF4-FFF2-40B4-BE49-F238E27FC236}">
                <a16:creationId xmlns:a16="http://schemas.microsoft.com/office/drawing/2014/main" id="{1A0A199C-A0F1-8B98-5326-9DE8EF7934A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44612" y="6169125"/>
            <a:ext cx="4038600" cy="698500"/>
          </a:xfrm>
          <a:prstGeom prst="rect">
            <a:avLst/>
          </a:prstGeom>
        </p:spPr>
      </p:pic>
    </p:spTree>
    <p:extLst>
      <p:ext uri="{BB962C8B-B14F-4D97-AF65-F5344CB8AC3E}">
        <p14:creationId xmlns:p14="http://schemas.microsoft.com/office/powerpoint/2010/main" val="2765083467"/>
      </p:ext>
    </p:extLst>
  </p:cSld>
  <p:clrMap bg1="lt1" tx1="dk1" bg2="lt2" tx2="dk2" accent1="accent1" accent2="accent2" accent3="accent3" accent4="accent4" accent5="accent5" accent6="accent6" hlink="hlink" folHlink="folHlink"/>
  <p:sldLayoutIdLst>
    <p:sldLayoutId id="2147483663" r:id="rId1"/>
    <p:sldLayoutId id="2147483661" r:id="rId2"/>
    <p:sldLayoutId id="2147483664" r:id="rId3"/>
    <p:sldLayoutId id="2147483667" r:id="rId4"/>
    <p:sldLayoutId id="2147483670" r:id="rId5"/>
    <p:sldLayoutId id="2147483676" r:id="rId6"/>
    <p:sldLayoutId id="2147483666" r:id="rId7"/>
    <p:sldLayoutId id="2147483674" r:id="rId8"/>
    <p:sldLayoutId id="2147483672" r:id="rId9"/>
    <p:sldLayoutId id="2147483673" r:id="rId10"/>
    <p:sldLayoutId id="2147483671" r:id="rId11"/>
    <p:sldLayoutId id="2147483669" r:id="rId12"/>
    <p:sldLayoutId id="2147483675"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60000"/>
              <a:lumOff val="4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60000"/>
              <a:lumOff val="4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object 2"/>
          <p:cNvSpPr/>
          <p:nvPr userDrawn="1"/>
        </p:nvSpPr>
        <p:spPr>
          <a:xfrm>
            <a:off x="0" y="381001"/>
            <a:ext cx="12192000" cy="5358765"/>
          </a:xfrm>
          <a:custGeom>
            <a:avLst/>
            <a:gdLst/>
            <a:ahLst/>
            <a:cxnLst/>
            <a:rect l="l" t="t" r="r" b="b"/>
            <a:pathLst>
              <a:path w="9144000" h="5358765">
                <a:moveTo>
                  <a:pt x="0" y="5358384"/>
                </a:moveTo>
                <a:lnTo>
                  <a:pt x="9144000" y="5358384"/>
                </a:lnTo>
                <a:lnTo>
                  <a:pt x="9144000" y="0"/>
                </a:lnTo>
                <a:lnTo>
                  <a:pt x="0" y="0"/>
                </a:lnTo>
                <a:lnTo>
                  <a:pt x="0" y="5358384"/>
                </a:lnTo>
                <a:close/>
              </a:path>
            </a:pathLst>
          </a:custGeom>
          <a:solidFill>
            <a:srgbClr val="CADED2"/>
          </a:solidFill>
        </p:spPr>
        <p:txBody>
          <a:bodyPr wrap="square" lIns="0" tIns="0" rIns="0" bIns="0" rtlCol="0"/>
          <a:lstStyle/>
          <a:p>
            <a:endParaRPr sz="1800"/>
          </a:p>
        </p:txBody>
      </p:sp>
      <p:sp>
        <p:nvSpPr>
          <p:cNvPr id="8" name="bk object 16"/>
          <p:cNvSpPr/>
          <p:nvPr userDrawn="1"/>
        </p:nvSpPr>
        <p:spPr>
          <a:xfrm>
            <a:off x="5266944" y="5869432"/>
            <a:ext cx="6925733" cy="685800"/>
          </a:xfrm>
          <a:custGeom>
            <a:avLst/>
            <a:gdLst/>
            <a:ahLst/>
            <a:cxnLst/>
            <a:rect l="l" t="t" r="r" b="b"/>
            <a:pathLst>
              <a:path w="5194300" h="685800">
                <a:moveTo>
                  <a:pt x="0" y="685800"/>
                </a:moveTo>
                <a:lnTo>
                  <a:pt x="5193792" y="685800"/>
                </a:lnTo>
                <a:lnTo>
                  <a:pt x="5193792" y="0"/>
                </a:lnTo>
                <a:lnTo>
                  <a:pt x="0" y="0"/>
                </a:lnTo>
                <a:lnTo>
                  <a:pt x="0" y="685800"/>
                </a:lnTo>
                <a:close/>
              </a:path>
            </a:pathLst>
          </a:custGeom>
          <a:solidFill>
            <a:srgbClr val="7F8588"/>
          </a:solidFill>
        </p:spPr>
        <p:txBody>
          <a:bodyPr wrap="square" lIns="0" tIns="0" rIns="0" bIns="0" rtlCol="0"/>
          <a:lstStyle/>
          <a:p>
            <a:endParaRPr sz="1800"/>
          </a:p>
        </p:txBody>
      </p:sp>
      <p:sp>
        <p:nvSpPr>
          <p:cNvPr id="9" name="bk object 17"/>
          <p:cNvSpPr/>
          <p:nvPr userDrawn="1"/>
        </p:nvSpPr>
        <p:spPr>
          <a:xfrm>
            <a:off x="1" y="5869432"/>
            <a:ext cx="5267113" cy="685800"/>
          </a:xfrm>
          <a:custGeom>
            <a:avLst/>
            <a:gdLst/>
            <a:ahLst/>
            <a:cxnLst/>
            <a:rect l="l" t="t" r="r" b="b"/>
            <a:pathLst>
              <a:path w="3950335" h="685800">
                <a:moveTo>
                  <a:pt x="0" y="0"/>
                </a:moveTo>
                <a:lnTo>
                  <a:pt x="0" y="685800"/>
                </a:lnTo>
                <a:lnTo>
                  <a:pt x="3950208" y="685800"/>
                </a:lnTo>
                <a:lnTo>
                  <a:pt x="3950208" y="0"/>
                </a:lnTo>
                <a:lnTo>
                  <a:pt x="0" y="0"/>
                </a:lnTo>
                <a:close/>
              </a:path>
            </a:pathLst>
          </a:custGeom>
          <a:solidFill>
            <a:srgbClr val="00703C"/>
          </a:solidFill>
        </p:spPr>
        <p:txBody>
          <a:bodyPr wrap="square" lIns="0" tIns="0" rIns="0" bIns="0" rtlCol="0"/>
          <a:lstStyle/>
          <a:p>
            <a:endParaRPr sz="1800"/>
          </a:p>
        </p:txBody>
      </p:sp>
    </p:spTree>
    <p:extLst>
      <p:ext uri="{BB962C8B-B14F-4D97-AF65-F5344CB8AC3E}">
        <p14:creationId xmlns:p14="http://schemas.microsoft.com/office/powerpoint/2010/main" val="82297510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20902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5/10/2024</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575969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customXml" Target="../ink/ink3.xml"/><Relationship Id="rId18" Type="http://schemas.openxmlformats.org/officeDocument/2006/relationships/image" Target="../media/image23.png"/><Relationship Id="rId3" Type="http://schemas.openxmlformats.org/officeDocument/2006/relationships/hyperlink" Target="https://ccri.edu/hr/employee_and_labor_relations/handbooks.html" TargetMode="External"/><Relationship Id="rId21" Type="http://schemas.openxmlformats.org/officeDocument/2006/relationships/diagramData" Target="../diagrams/data2.xml"/><Relationship Id="rId7" Type="http://schemas.openxmlformats.org/officeDocument/2006/relationships/diagramColors" Target="../diagrams/colors1.xml"/><Relationship Id="rId12" Type="http://schemas.openxmlformats.org/officeDocument/2006/relationships/image" Target="../media/image20.png"/><Relationship Id="rId17" Type="http://schemas.openxmlformats.org/officeDocument/2006/relationships/customXml" Target="../ink/ink5.xml"/><Relationship Id="rId25" Type="http://schemas.microsoft.com/office/2007/relationships/diagramDrawing" Target="../diagrams/drawing2.xml"/><Relationship Id="rId2" Type="http://schemas.openxmlformats.org/officeDocument/2006/relationships/hyperlink" Target="https://ccri.edu/hr/employee_and_labor_relations/" TargetMode="External"/><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customXml" Target="../ink/ink2.xml"/><Relationship Id="rId24" Type="http://schemas.openxmlformats.org/officeDocument/2006/relationships/diagramColors" Target="../diagrams/colors2.xml"/><Relationship Id="rId5" Type="http://schemas.openxmlformats.org/officeDocument/2006/relationships/diagramLayout" Target="../diagrams/layout1.xml"/><Relationship Id="rId15" Type="http://schemas.openxmlformats.org/officeDocument/2006/relationships/customXml" Target="../ink/ink4.xml"/><Relationship Id="rId23" Type="http://schemas.openxmlformats.org/officeDocument/2006/relationships/diagramQuickStyle" Target="../diagrams/quickStyle2.xml"/><Relationship Id="rId10" Type="http://schemas.openxmlformats.org/officeDocument/2006/relationships/image" Target="../media/image19.png"/><Relationship Id="rId19" Type="http://schemas.openxmlformats.org/officeDocument/2006/relationships/customXml" Target="../ink/ink6.xml"/><Relationship Id="rId4" Type="http://schemas.openxmlformats.org/officeDocument/2006/relationships/diagramData" Target="../diagrams/data1.xml"/><Relationship Id="rId9" Type="http://schemas.openxmlformats.org/officeDocument/2006/relationships/customXml" Target="../ink/ink1.xml"/><Relationship Id="rId14" Type="http://schemas.openxmlformats.org/officeDocument/2006/relationships/image" Target="../media/image21.png"/><Relationship Id="rId22"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hyperlink" Target="mailto:kddipaola@ccri.edu" TargetMode="External"/><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3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svg"/></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hyperlink" Target="mailto:helpdesk@ccri.edu" TargetMode="External"/><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www.ccri.edu/" TargetMode="External"/><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www.ccri.edu/it/cybersecutity" TargetMode="Externa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7.xml"/><Relationship Id="rId4" Type="http://schemas.openxmlformats.org/officeDocument/2006/relationships/image" Target="../media/image61.sv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hyperlink" Target="https://www.picserver.org/highway-signs2/p/partnership.html"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ccri.edu/hr/dei/" TargetMode="External"/><Relationship Id="rId2" Type="http://schemas.openxmlformats.org/officeDocument/2006/relationships/notesSlide" Target="../notesSlides/notesSlide21.xml"/><Relationship Id="rId1" Type="http://schemas.openxmlformats.org/officeDocument/2006/relationships/slideLayout" Target="../slideLayouts/slideLayout27.xml"/><Relationship Id="rId5" Type="http://schemas.openxmlformats.org/officeDocument/2006/relationships/hyperlink" Target="mailto:rmgrace@ccri.edu" TargetMode="External"/><Relationship Id="rId4" Type="http://schemas.openxmlformats.org/officeDocument/2006/relationships/hyperlink" Target="mailto:dei@ccri.edu"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3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hyperlink" Target="https://employeebenefits.ri.gov/sites/g/files/xkgbur816/files/2024-02/2024%20Workterra%20User%20Guide.pdf" TargetMode="External"/><Relationship Id="rId2" Type="http://schemas.openxmlformats.org/officeDocument/2006/relationships/hyperlink" Target="https://sori.workterra.net/" TargetMode="External"/><Relationship Id="rId1" Type="http://schemas.openxmlformats.org/officeDocument/2006/relationships/slideLayout" Target="../slideLayouts/slideLayout5.xml"/><Relationship Id="rId4" Type="http://schemas.openxmlformats.org/officeDocument/2006/relationships/hyperlink" Target="mailto:humanresources@ccri.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0DA8B-2B0F-495F-BB07-035F39EEBC03}"/>
              </a:ext>
            </a:extLst>
          </p:cNvPr>
          <p:cNvSpPr>
            <a:spLocks noGrp="1"/>
          </p:cNvSpPr>
          <p:nvPr>
            <p:ph type="title"/>
          </p:nvPr>
        </p:nvSpPr>
        <p:spPr>
          <a:xfrm>
            <a:off x="4739053" y="2394345"/>
            <a:ext cx="6937996" cy="1034655"/>
          </a:xfrm>
        </p:spPr>
        <p:txBody>
          <a:bodyPr>
            <a:normAutofit fontScale="90000"/>
          </a:bodyPr>
          <a:lstStyle/>
          <a:p>
            <a:pPr algn="ctr"/>
            <a:r>
              <a:rPr lang="en-US"/>
              <a:t>New Staff Orientation and Onboarding </a:t>
            </a:r>
          </a:p>
        </p:txBody>
      </p:sp>
      <p:sp>
        <p:nvSpPr>
          <p:cNvPr id="3" name="Text Placeholder 2">
            <a:extLst>
              <a:ext uri="{FF2B5EF4-FFF2-40B4-BE49-F238E27FC236}">
                <a16:creationId xmlns:a16="http://schemas.microsoft.com/office/drawing/2014/main" id="{FCF3C2FC-5AF2-41BB-AF23-2117C83EA9E4}"/>
              </a:ext>
            </a:extLst>
          </p:cNvPr>
          <p:cNvSpPr>
            <a:spLocks noGrp="1"/>
          </p:cNvSpPr>
          <p:nvPr>
            <p:ph type="body" idx="1"/>
          </p:nvPr>
        </p:nvSpPr>
        <p:spPr>
          <a:xfrm>
            <a:off x="4739053" y="3429000"/>
            <a:ext cx="6937995" cy="1523015"/>
          </a:xfrm>
        </p:spPr>
        <p:txBody>
          <a:bodyPr/>
          <a:lstStyle/>
          <a:p>
            <a:pPr algn="ctr"/>
            <a:r>
              <a:rPr lang="en-US"/>
              <a:t>In-Person Session </a:t>
            </a:r>
          </a:p>
        </p:txBody>
      </p:sp>
      <p:pic>
        <p:nvPicPr>
          <p:cNvPr id="16" name="Picture 15">
            <a:extLst>
              <a:ext uri="{FF2B5EF4-FFF2-40B4-BE49-F238E27FC236}">
                <a16:creationId xmlns:a16="http://schemas.microsoft.com/office/drawing/2014/main" id="{7BCC4FF9-B10A-4874-A650-FB765FF6E6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69" y="1475293"/>
            <a:ext cx="5130750" cy="3844053"/>
          </a:xfrm>
          <a:prstGeom prst="rect">
            <a:avLst/>
          </a:prstGeom>
        </p:spPr>
      </p:pic>
    </p:spTree>
    <p:extLst>
      <p:ext uri="{BB962C8B-B14F-4D97-AF65-F5344CB8AC3E}">
        <p14:creationId xmlns:p14="http://schemas.microsoft.com/office/powerpoint/2010/main" val="513118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D2BC3700-583E-5B4B-1605-44C273CF3E11}"/>
              </a:ext>
            </a:extLst>
          </p:cNvPr>
          <p:cNvSpPr>
            <a:spLocks noGrp="1"/>
          </p:cNvSpPr>
          <p:nvPr>
            <p:ph type="title"/>
          </p:nvPr>
        </p:nvSpPr>
        <p:spPr>
          <a:xfrm>
            <a:off x="382547" y="288953"/>
            <a:ext cx="11007291" cy="1325563"/>
          </a:xfrm>
        </p:spPr>
        <p:txBody>
          <a:bodyPr>
            <a:normAutofit fontScale="90000"/>
          </a:bodyPr>
          <a:lstStyle/>
          <a:p>
            <a:pPr algn="ctr"/>
            <a:r>
              <a:rPr lang="en-US">
                <a:hlinkClick r:id="rId2"/>
              </a:rPr>
              <a:t>Collective Bargaining Agreements</a:t>
            </a:r>
            <a:br>
              <a:rPr lang="en-US"/>
            </a:br>
            <a:r>
              <a:rPr lang="en-US"/>
              <a:t> &amp;</a:t>
            </a:r>
            <a:br>
              <a:rPr lang="en-US"/>
            </a:br>
            <a:r>
              <a:rPr lang="en-US">
                <a:hlinkClick r:id="rId3"/>
              </a:rPr>
              <a:t>Employee Handbooks</a:t>
            </a:r>
            <a:endParaRPr lang="en-US"/>
          </a:p>
        </p:txBody>
      </p:sp>
      <p:graphicFrame>
        <p:nvGraphicFramePr>
          <p:cNvPr id="15" name="Diagram 14">
            <a:extLst>
              <a:ext uri="{FF2B5EF4-FFF2-40B4-BE49-F238E27FC236}">
                <a16:creationId xmlns:a16="http://schemas.microsoft.com/office/drawing/2014/main" id="{D56650C3-B569-437C-F59E-77FA78895D74}"/>
              </a:ext>
            </a:extLst>
          </p:cNvPr>
          <p:cNvGraphicFramePr/>
          <p:nvPr/>
        </p:nvGraphicFramePr>
        <p:xfrm>
          <a:off x="868897" y="2092493"/>
          <a:ext cx="10870096" cy="19449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AlternateContent xmlns:mc="http://schemas.openxmlformats.org/markup-compatibility/2006" xmlns:p14="http://schemas.microsoft.com/office/powerpoint/2010/main" xmlns:aink="http://schemas.microsoft.com/office/drawing/2016/ink">
        <mc:Choice Requires="p14 aink">
          <p:contentPart p14:bwMode="auto" r:id="rId9">
            <p14:nvContentPartPr>
              <p14:cNvPr id="26" name="Ink 25">
                <a:extLst>
                  <a:ext uri="{FF2B5EF4-FFF2-40B4-BE49-F238E27FC236}">
                    <a16:creationId xmlns:a16="http://schemas.microsoft.com/office/drawing/2014/main" id="{7229C5E5-F5FA-879D-4FFA-EFB59CC1096A}"/>
                  </a:ext>
                </a:extLst>
              </p14:cNvPr>
              <p14:cNvContentPartPr/>
              <p14:nvPr/>
            </p14:nvContentPartPr>
            <p14:xfrm>
              <a:off x="5352631" y="1347036"/>
              <a:ext cx="360" cy="360"/>
            </p14:xfrm>
          </p:contentPart>
        </mc:Choice>
        <mc:Fallback xmlns="">
          <p:pic>
            <p:nvPicPr>
              <p:cNvPr id="26" name="Ink 25">
                <a:extLst>
                  <a:ext uri="{FF2B5EF4-FFF2-40B4-BE49-F238E27FC236}">
                    <a16:creationId xmlns:a16="http://schemas.microsoft.com/office/drawing/2014/main" id="{7229C5E5-F5FA-879D-4FFA-EFB59CC1096A}"/>
                  </a:ext>
                </a:extLst>
              </p:cNvPr>
              <p:cNvPicPr/>
              <p:nvPr/>
            </p:nvPicPr>
            <p:blipFill>
              <a:blip r:embed="rId10"/>
              <a:stretch>
                <a:fillRect/>
              </a:stretch>
            </p:blipFill>
            <p:spPr>
              <a:xfrm>
                <a:off x="5334631" y="1239036"/>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27" name="Ink 26">
                <a:extLst>
                  <a:ext uri="{FF2B5EF4-FFF2-40B4-BE49-F238E27FC236}">
                    <a16:creationId xmlns:a16="http://schemas.microsoft.com/office/drawing/2014/main" id="{8DE29CD6-CCB0-E206-40AF-FDA4C2CD9BF6}"/>
                  </a:ext>
                </a:extLst>
              </p14:cNvPr>
              <p14:cNvContentPartPr/>
              <p14:nvPr/>
            </p14:nvContentPartPr>
            <p14:xfrm>
              <a:off x="5704711" y="1192236"/>
              <a:ext cx="360" cy="360"/>
            </p14:xfrm>
          </p:contentPart>
        </mc:Choice>
        <mc:Fallback xmlns="">
          <p:pic>
            <p:nvPicPr>
              <p:cNvPr id="27" name="Ink 26">
                <a:extLst>
                  <a:ext uri="{FF2B5EF4-FFF2-40B4-BE49-F238E27FC236}">
                    <a16:creationId xmlns:a16="http://schemas.microsoft.com/office/drawing/2014/main" id="{8DE29CD6-CCB0-E206-40AF-FDA4C2CD9BF6}"/>
                  </a:ext>
                </a:extLst>
              </p:cNvPr>
              <p:cNvPicPr/>
              <p:nvPr/>
            </p:nvPicPr>
            <p:blipFill>
              <a:blip r:embed="rId12"/>
              <a:stretch>
                <a:fillRect/>
              </a:stretch>
            </p:blipFill>
            <p:spPr>
              <a:xfrm>
                <a:off x="5686711" y="1084236"/>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28" name="Ink 27">
                <a:extLst>
                  <a:ext uri="{FF2B5EF4-FFF2-40B4-BE49-F238E27FC236}">
                    <a16:creationId xmlns:a16="http://schemas.microsoft.com/office/drawing/2014/main" id="{BC35EAF5-C966-5780-A2E6-4F4AE4A29DFB}"/>
                  </a:ext>
                </a:extLst>
              </p14:cNvPr>
              <p14:cNvContentPartPr/>
              <p14:nvPr/>
            </p14:nvContentPartPr>
            <p14:xfrm>
              <a:off x="5354071" y="2154876"/>
              <a:ext cx="360" cy="360"/>
            </p14:xfrm>
          </p:contentPart>
        </mc:Choice>
        <mc:Fallback xmlns="">
          <p:pic>
            <p:nvPicPr>
              <p:cNvPr id="28" name="Ink 27">
                <a:extLst>
                  <a:ext uri="{FF2B5EF4-FFF2-40B4-BE49-F238E27FC236}">
                    <a16:creationId xmlns:a16="http://schemas.microsoft.com/office/drawing/2014/main" id="{BC35EAF5-C966-5780-A2E6-4F4AE4A29DFB}"/>
                  </a:ext>
                </a:extLst>
              </p:cNvPr>
              <p:cNvPicPr/>
              <p:nvPr/>
            </p:nvPicPr>
            <p:blipFill>
              <a:blip r:embed="rId14"/>
              <a:stretch>
                <a:fillRect/>
              </a:stretch>
            </p:blipFill>
            <p:spPr>
              <a:xfrm>
                <a:off x="5336071" y="2046876"/>
                <a:ext cx="36000" cy="216000"/>
              </a:xfrm>
              <a:prstGeom prst="rect">
                <a:avLst/>
              </a:prstGeom>
            </p:spPr>
          </p:pic>
        </mc:Fallback>
      </mc:AlternateContent>
      <p:grpSp>
        <p:nvGrpSpPr>
          <p:cNvPr id="32" name="Group 31">
            <a:extLst>
              <a:ext uri="{FF2B5EF4-FFF2-40B4-BE49-F238E27FC236}">
                <a16:creationId xmlns:a16="http://schemas.microsoft.com/office/drawing/2014/main" id="{1612A975-1E3B-E0F4-C0B8-410B5C962350}"/>
              </a:ext>
            </a:extLst>
          </p:cNvPr>
          <p:cNvGrpSpPr/>
          <p:nvPr/>
        </p:nvGrpSpPr>
        <p:grpSpPr>
          <a:xfrm>
            <a:off x="3598351" y="1678956"/>
            <a:ext cx="3960" cy="72000"/>
            <a:chOff x="3598351" y="1678956"/>
            <a:chExt cx="3960" cy="72000"/>
          </a:xfrm>
        </p:grpSpPr>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29" name="Ink 28">
                  <a:extLst>
                    <a:ext uri="{FF2B5EF4-FFF2-40B4-BE49-F238E27FC236}">
                      <a16:creationId xmlns:a16="http://schemas.microsoft.com/office/drawing/2014/main" id="{B787A4F2-9E26-FF11-E441-28FC910B77C1}"/>
                    </a:ext>
                  </a:extLst>
                </p14:cNvPr>
                <p14:cNvContentPartPr/>
                <p14:nvPr/>
              </p14:nvContentPartPr>
              <p14:xfrm>
                <a:off x="3601951" y="1750596"/>
                <a:ext cx="360" cy="360"/>
              </p14:xfrm>
            </p:contentPart>
          </mc:Choice>
          <mc:Fallback xmlns="">
            <p:pic>
              <p:nvPicPr>
                <p:cNvPr id="29" name="Ink 28">
                  <a:extLst>
                    <a:ext uri="{FF2B5EF4-FFF2-40B4-BE49-F238E27FC236}">
                      <a16:creationId xmlns:a16="http://schemas.microsoft.com/office/drawing/2014/main" id="{B787A4F2-9E26-FF11-E441-28FC910B77C1}"/>
                    </a:ext>
                  </a:extLst>
                </p:cNvPr>
                <p:cNvPicPr/>
                <p:nvPr/>
              </p:nvPicPr>
              <p:blipFill>
                <a:blip r:embed="rId16"/>
                <a:stretch>
                  <a:fillRect/>
                </a:stretch>
              </p:blipFill>
              <p:spPr>
                <a:xfrm>
                  <a:off x="3583951" y="1642596"/>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30" name="Ink 29">
                  <a:extLst>
                    <a:ext uri="{FF2B5EF4-FFF2-40B4-BE49-F238E27FC236}">
                      <a16:creationId xmlns:a16="http://schemas.microsoft.com/office/drawing/2014/main" id="{9FB759BD-82CE-6372-54CC-026D68B24601}"/>
                    </a:ext>
                  </a:extLst>
                </p14:cNvPr>
                <p14:cNvContentPartPr/>
                <p14:nvPr/>
              </p14:nvContentPartPr>
              <p14:xfrm>
                <a:off x="3598351" y="1685796"/>
                <a:ext cx="360" cy="360"/>
              </p14:xfrm>
            </p:contentPart>
          </mc:Choice>
          <mc:Fallback xmlns="">
            <p:pic>
              <p:nvPicPr>
                <p:cNvPr id="30" name="Ink 29">
                  <a:extLst>
                    <a:ext uri="{FF2B5EF4-FFF2-40B4-BE49-F238E27FC236}">
                      <a16:creationId xmlns:a16="http://schemas.microsoft.com/office/drawing/2014/main" id="{9FB759BD-82CE-6372-54CC-026D68B24601}"/>
                    </a:ext>
                  </a:extLst>
                </p:cNvPr>
                <p:cNvPicPr/>
                <p:nvPr/>
              </p:nvPicPr>
              <p:blipFill>
                <a:blip r:embed="rId18"/>
                <a:stretch>
                  <a:fillRect/>
                </a:stretch>
              </p:blipFill>
              <p:spPr>
                <a:xfrm>
                  <a:off x="3580351" y="1577796"/>
                  <a:ext cx="360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31" name="Ink 30">
                  <a:extLst>
                    <a:ext uri="{FF2B5EF4-FFF2-40B4-BE49-F238E27FC236}">
                      <a16:creationId xmlns:a16="http://schemas.microsoft.com/office/drawing/2014/main" id="{CF161938-BF21-E06D-6F45-1C18B5E74350}"/>
                    </a:ext>
                  </a:extLst>
                </p14:cNvPr>
                <p14:cNvContentPartPr/>
                <p14:nvPr/>
              </p14:nvContentPartPr>
              <p14:xfrm>
                <a:off x="3598351" y="1678956"/>
                <a:ext cx="360" cy="360"/>
              </p14:xfrm>
            </p:contentPart>
          </mc:Choice>
          <mc:Fallback xmlns="">
            <p:pic>
              <p:nvPicPr>
                <p:cNvPr id="31" name="Ink 30">
                  <a:extLst>
                    <a:ext uri="{FF2B5EF4-FFF2-40B4-BE49-F238E27FC236}">
                      <a16:creationId xmlns:a16="http://schemas.microsoft.com/office/drawing/2014/main" id="{CF161938-BF21-E06D-6F45-1C18B5E74350}"/>
                    </a:ext>
                  </a:extLst>
                </p:cNvPr>
                <p:cNvPicPr/>
                <p:nvPr/>
              </p:nvPicPr>
              <p:blipFill>
                <a:blip r:embed="rId20"/>
                <a:stretch>
                  <a:fillRect/>
                </a:stretch>
              </p:blipFill>
              <p:spPr>
                <a:xfrm>
                  <a:off x="3580351" y="1570956"/>
                  <a:ext cx="36000" cy="216000"/>
                </a:xfrm>
                <a:prstGeom prst="rect">
                  <a:avLst/>
                </a:prstGeom>
              </p:spPr>
            </p:pic>
          </mc:Fallback>
        </mc:AlternateContent>
      </p:grpSp>
      <p:sp>
        <p:nvSpPr>
          <p:cNvPr id="40" name="TextBox 39">
            <a:extLst>
              <a:ext uri="{FF2B5EF4-FFF2-40B4-BE49-F238E27FC236}">
                <a16:creationId xmlns:a16="http://schemas.microsoft.com/office/drawing/2014/main" id="{18F1757F-A012-32EE-155B-0956489ABF4A}"/>
              </a:ext>
            </a:extLst>
          </p:cNvPr>
          <p:cNvSpPr txBox="1"/>
          <p:nvPr/>
        </p:nvSpPr>
        <p:spPr>
          <a:xfrm>
            <a:off x="768536" y="4502727"/>
            <a:ext cx="88326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rPr>
              <a:t>Staff</a:t>
            </a:r>
            <a:r>
              <a:rPr kumimoji="0" lang="en-US" sz="1800" b="0" i="0" u="none" strike="noStrike" kern="1200" cap="none" spc="0" normalizeH="0" baseline="0" noProof="0">
                <a:ln>
                  <a:noFill/>
                </a:ln>
                <a:solidFill>
                  <a:srgbClr val="3F3F3F"/>
                </a:solidFill>
                <a:effectLst/>
                <a:uLnTx/>
                <a:uFillTx/>
                <a:latin typeface="Gill Sans MT" panose="020B0502020104020203"/>
                <a:ea typeface="+mn-ea"/>
                <a:cs typeface="+mn-cs"/>
              </a:rPr>
              <a:t> </a:t>
            </a:r>
            <a:r>
              <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rPr>
              <a:t>Assembly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Gill Sans MT" panose="020B0502020104020203"/>
              <a:ea typeface="+mn-ea"/>
              <a:cs typeface="+mn-cs"/>
            </a:endParaRPr>
          </a:p>
        </p:txBody>
      </p:sp>
      <p:graphicFrame>
        <p:nvGraphicFramePr>
          <p:cNvPr id="41" name="Diagram 40">
            <a:extLst>
              <a:ext uri="{FF2B5EF4-FFF2-40B4-BE49-F238E27FC236}">
                <a16:creationId xmlns:a16="http://schemas.microsoft.com/office/drawing/2014/main" id="{84218C04-8EB9-F835-1FE8-17F67598A722}"/>
              </a:ext>
            </a:extLst>
          </p:cNvPr>
          <p:cNvGraphicFramePr/>
          <p:nvPr/>
        </p:nvGraphicFramePr>
        <p:xfrm>
          <a:off x="868897" y="3058150"/>
          <a:ext cx="10870816" cy="4241787"/>
        </p:xfrm>
        <a:graphic>
          <a:graphicData uri="http://schemas.openxmlformats.org/drawingml/2006/diagram">
            <dgm:relIds xmlns:dgm="http://schemas.openxmlformats.org/drawingml/2006/diagram" xmlns:r="http://schemas.openxmlformats.org/officeDocument/2006/relationships" r:dm="rId21" r:lo="rId22" r:qs="rId23" r:cs="rId24"/>
          </a:graphicData>
        </a:graphic>
      </p:graphicFrame>
    </p:spTree>
    <p:extLst>
      <p:ext uri="{BB962C8B-B14F-4D97-AF65-F5344CB8AC3E}">
        <p14:creationId xmlns:p14="http://schemas.microsoft.com/office/powerpoint/2010/main" val="2918303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F7AA63A-68AA-8A43-95A4-C20EADEBD0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24" t="6894" r="10133" b="9212"/>
          <a:stretch/>
        </p:blipFill>
        <p:spPr>
          <a:xfrm>
            <a:off x="1524001" y="857251"/>
            <a:ext cx="2822713" cy="4634564"/>
          </a:xfrm>
          <a:prstGeom prst="rect">
            <a:avLst/>
          </a:prstGeom>
        </p:spPr>
      </p:pic>
      <p:sp>
        <p:nvSpPr>
          <p:cNvPr id="17" name="Rectangle 16">
            <a:extLst>
              <a:ext uri="{FF2B5EF4-FFF2-40B4-BE49-F238E27FC236}">
                <a16:creationId xmlns:a16="http://schemas.microsoft.com/office/drawing/2014/main" id="{0698C7A0-03CA-8146-B4AC-3070D8CD9A90}"/>
              </a:ext>
            </a:extLst>
          </p:cNvPr>
          <p:cNvSpPr/>
          <p:nvPr/>
        </p:nvSpPr>
        <p:spPr>
          <a:xfrm>
            <a:off x="4346714" y="2169437"/>
            <a:ext cx="6321287" cy="2395331"/>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457200"/>
            <a:endParaRPr lang="en-US" sz="1350">
              <a:solidFill>
                <a:prstClr val="white"/>
              </a:solidFill>
              <a:latin typeface="Calibri"/>
              <a:cs typeface="Calibri"/>
            </a:endParaRPr>
          </a:p>
          <a:p>
            <a:pPr defTabSz="457200"/>
            <a:endParaRPr lang="en-US" sz="1350">
              <a:solidFill>
                <a:prstClr val="white"/>
              </a:solidFill>
              <a:latin typeface="Calibri"/>
              <a:cs typeface="Calibri"/>
            </a:endParaRPr>
          </a:p>
          <a:p>
            <a:pPr defTabSz="457200"/>
            <a:r>
              <a:rPr lang="en-US" sz="1400">
                <a:solidFill>
                  <a:prstClr val="white"/>
                </a:solidFill>
                <a:latin typeface="Calibri"/>
                <a:cs typeface="Calibri"/>
              </a:rPr>
              <a:t>Kara DiPaola, Esq.</a:t>
            </a:r>
          </a:p>
          <a:p>
            <a:pPr defTabSz="457200"/>
            <a:r>
              <a:rPr lang="en-US" sz="1400">
                <a:solidFill>
                  <a:prstClr val="white"/>
                </a:solidFill>
                <a:latin typeface="Calibri"/>
                <a:cs typeface="Calibri"/>
              </a:rPr>
              <a:t>Title IX Coordinator</a:t>
            </a:r>
          </a:p>
          <a:p>
            <a:pPr defTabSz="457200"/>
            <a:r>
              <a:rPr lang="en-US" sz="1400">
                <a:solidFill>
                  <a:prstClr val="white"/>
                </a:solidFill>
                <a:latin typeface="Calibri"/>
                <a:cs typeface="Calibri"/>
              </a:rPr>
              <a:t>ADA/504 Coordinator</a:t>
            </a:r>
          </a:p>
        </p:txBody>
      </p:sp>
      <p:sp>
        <p:nvSpPr>
          <p:cNvPr id="8" name="TextBox 7">
            <a:extLst>
              <a:ext uri="{FF2B5EF4-FFF2-40B4-BE49-F238E27FC236}">
                <a16:creationId xmlns:a16="http://schemas.microsoft.com/office/drawing/2014/main" id="{EE79D4AF-5168-446F-8F26-96B3177CBE83}"/>
              </a:ext>
            </a:extLst>
          </p:cNvPr>
          <p:cNvSpPr txBox="1"/>
          <p:nvPr/>
        </p:nvSpPr>
        <p:spPr>
          <a:xfrm>
            <a:off x="4504946" y="2256443"/>
            <a:ext cx="6163055" cy="646331"/>
          </a:xfrm>
          <a:prstGeom prst="rect">
            <a:avLst/>
          </a:prstGeom>
          <a:noFill/>
        </p:spPr>
        <p:txBody>
          <a:bodyPr wrap="square" lIns="91440" tIns="45720" rIns="91440" bIns="45720" rtlCol="0" anchor="t">
            <a:spAutoFit/>
          </a:bodyPr>
          <a:lstStyle/>
          <a:p>
            <a:pPr algn="ctr" defTabSz="457200"/>
            <a:r>
              <a:rPr lang="en-US" sz="3600" b="1">
                <a:solidFill>
                  <a:prstClr val="white"/>
                </a:solidFill>
                <a:latin typeface="Times New Roman"/>
                <a:cs typeface="Times New Roman"/>
              </a:rPr>
              <a:t>Civil Rights &amp; Title IX</a:t>
            </a:r>
          </a:p>
        </p:txBody>
      </p:sp>
      <p:pic>
        <p:nvPicPr>
          <p:cNvPr id="2" name="Picture 1">
            <a:extLst>
              <a:ext uri="{FF2B5EF4-FFF2-40B4-BE49-F238E27FC236}">
                <a16:creationId xmlns:a16="http://schemas.microsoft.com/office/drawing/2014/main" id="{1F17FBF0-7DAF-40A9-AFE9-BFE171615EAE}"/>
              </a:ext>
            </a:extLst>
          </p:cNvPr>
          <p:cNvPicPr>
            <a:picLocks noChangeAspect="1"/>
          </p:cNvPicPr>
          <p:nvPr/>
        </p:nvPicPr>
        <p:blipFill>
          <a:blip r:embed="rId4"/>
          <a:stretch>
            <a:fillRect/>
          </a:stretch>
        </p:blipFill>
        <p:spPr>
          <a:xfrm>
            <a:off x="1524000" y="5875020"/>
            <a:ext cx="9144000" cy="667512"/>
          </a:xfrm>
          <a:prstGeom prst="rect">
            <a:avLst/>
          </a:prstGeom>
        </p:spPr>
      </p:pic>
    </p:spTree>
    <p:extLst>
      <p:ext uri="{BB962C8B-B14F-4D97-AF65-F5344CB8AC3E}">
        <p14:creationId xmlns:p14="http://schemas.microsoft.com/office/powerpoint/2010/main" val="2461885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DB0A-9FBE-41C5-B4EE-BB5E8F729186}"/>
              </a:ext>
            </a:extLst>
          </p:cNvPr>
          <p:cNvSpPr>
            <a:spLocks noGrp="1"/>
          </p:cNvSpPr>
          <p:nvPr>
            <p:ph type="title"/>
          </p:nvPr>
        </p:nvSpPr>
        <p:spPr>
          <a:xfrm>
            <a:off x="1981200" y="150837"/>
            <a:ext cx="3008313" cy="1011421"/>
          </a:xfrm>
        </p:spPr>
        <p:txBody>
          <a:bodyPr lIns="91440" tIns="45720" rIns="91440" bIns="45720" anchor="b">
            <a:normAutofit/>
          </a:bodyPr>
          <a:lstStyle/>
          <a:p>
            <a:r>
              <a:rPr lang="en-US" b="1" kern="1200">
                <a:latin typeface="Gill Sans MT"/>
                <a:ea typeface="+mj-ea"/>
                <a:cs typeface="Gill Sans MT"/>
              </a:rPr>
              <a:t>TITLE IX</a:t>
            </a:r>
          </a:p>
        </p:txBody>
      </p:sp>
      <p:sp>
        <p:nvSpPr>
          <p:cNvPr id="16" name="Text Placeholder 3">
            <a:extLst>
              <a:ext uri="{FF2B5EF4-FFF2-40B4-BE49-F238E27FC236}">
                <a16:creationId xmlns:a16="http://schemas.microsoft.com/office/drawing/2014/main" id="{128BADEC-E715-D7F0-CEBE-EB18E791DAFB}"/>
              </a:ext>
            </a:extLst>
          </p:cNvPr>
          <p:cNvSpPr>
            <a:spLocks noGrp="1"/>
          </p:cNvSpPr>
          <p:nvPr>
            <p:ph type="body" sz="half" idx="2"/>
          </p:nvPr>
        </p:nvSpPr>
        <p:spPr>
          <a:xfrm>
            <a:off x="1384516" y="1248021"/>
            <a:ext cx="3008313" cy="3052758"/>
          </a:xfrm>
        </p:spPr>
        <p:txBody>
          <a:bodyPr lIns="91440" tIns="45720" rIns="91440" bIns="45720" anchor="t"/>
          <a:lstStyle/>
          <a:p>
            <a:r>
              <a:rPr lang="en-US"/>
              <a:t>Prohibits discrimination and harassment on the basis of sex, gender, gender identity &amp; expression, and sexual orientation</a:t>
            </a:r>
          </a:p>
          <a:p>
            <a:endParaRPr lang="en-US"/>
          </a:p>
          <a:p>
            <a:r>
              <a:rPr lang="en-US"/>
              <a:t>Sexual violence is a type of sexual harassment.</a:t>
            </a:r>
          </a:p>
          <a:p>
            <a:endParaRPr lang="en-US"/>
          </a:p>
          <a:p>
            <a:r>
              <a:rPr lang="en-US"/>
              <a:t>Policy can be found on CCRI website</a:t>
            </a:r>
          </a:p>
          <a:p>
            <a:endParaRPr lang="en-US"/>
          </a:p>
          <a:p>
            <a:r>
              <a:rPr lang="en-US"/>
              <a:t>Applies to all within the CCRI community- faculty, staff and students.</a:t>
            </a:r>
          </a:p>
        </p:txBody>
      </p:sp>
      <p:graphicFrame>
        <p:nvGraphicFramePr>
          <p:cNvPr id="17" name="TextBox 3">
            <a:extLst>
              <a:ext uri="{FF2B5EF4-FFF2-40B4-BE49-F238E27FC236}">
                <a16:creationId xmlns:a16="http://schemas.microsoft.com/office/drawing/2014/main" id="{E5ECA076-C0C3-6EAC-B7E3-56611937724E}"/>
              </a:ext>
            </a:extLst>
          </p:cNvPr>
          <p:cNvGraphicFramePr/>
          <p:nvPr>
            <p:extLst>
              <p:ext uri="{D42A27DB-BD31-4B8C-83A1-F6EECF244321}">
                <p14:modId xmlns:p14="http://schemas.microsoft.com/office/powerpoint/2010/main" val="872594755"/>
              </p:ext>
            </p:extLst>
          </p:nvPr>
        </p:nvGraphicFramePr>
        <p:xfrm>
          <a:off x="5099050" y="477143"/>
          <a:ext cx="6237960" cy="5094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7150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EE7EF2-81BE-875A-67A0-A19C5385B487}"/>
              </a:ext>
            </a:extLst>
          </p:cNvPr>
          <p:cNvSpPr>
            <a:spLocks noGrp="1"/>
          </p:cNvSpPr>
          <p:nvPr>
            <p:ph idx="1"/>
          </p:nvPr>
        </p:nvSpPr>
        <p:spPr/>
        <p:txBody>
          <a:bodyPr lIns="91440" tIns="45720" rIns="91440" bIns="45720" anchor="t"/>
          <a:lstStyle/>
          <a:p>
            <a:r>
              <a:rPr lang="en-US"/>
              <a:t>Sexual harassment: conduct on the basis of sex (</a:t>
            </a:r>
            <a:r>
              <a:rPr lang="en-US" err="1"/>
              <a:t>incld</a:t>
            </a:r>
            <a:r>
              <a:rPr lang="en-US"/>
              <a:t>. gender/gender identity/sexual orientation) that constitutes quid pro quo sexual harassment, hostile environment sexual harassment, sexual assault, domestic violence, dating violence, or stalking.  </a:t>
            </a:r>
          </a:p>
          <a:p>
            <a:pPr marL="0" indent="0">
              <a:buNone/>
            </a:pPr>
            <a:endParaRPr lang="en-US"/>
          </a:p>
          <a:p>
            <a:pPr lvl="1"/>
            <a:r>
              <a:rPr lang="en-US"/>
              <a:t>Quid pro quo sexual harassment:  a person conditions giving an aid, benefit or service on another person's participation in unwelcome sexual conduct</a:t>
            </a:r>
          </a:p>
          <a:p>
            <a:pPr lvl="2"/>
            <a:endParaRPr lang="en-US" sz="1400"/>
          </a:p>
          <a:p>
            <a:pPr lvl="1"/>
            <a:r>
              <a:rPr lang="en-US"/>
              <a:t>Hostile environment sexual harassment:  conduct that is severe, pervasive and objectively offensive, effectively denies a person access to CCRI’s educational program or activities</a:t>
            </a:r>
          </a:p>
          <a:p>
            <a:pPr lvl="2"/>
            <a:r>
              <a:rPr lang="en-US" sz="1400"/>
              <a:t>Does not have to be of a sexual nature (e.g., bullying, physical aggression, intimidation, hostility, etc.)</a:t>
            </a:r>
          </a:p>
          <a:p>
            <a:pPr lvl="2"/>
            <a:r>
              <a:rPr lang="en-US" sz="1400"/>
              <a:t>Can be shown by a pattern targeting individuals of the same sex, gender, gender identity, sexual orientation</a:t>
            </a:r>
          </a:p>
          <a:p>
            <a:pPr marL="914400" lvl="2" indent="0">
              <a:buNone/>
            </a:pPr>
            <a:endParaRPr lang="en-US" sz="1400"/>
          </a:p>
          <a:p>
            <a:pPr lvl="2"/>
            <a:endParaRPr lang="en-US"/>
          </a:p>
          <a:p>
            <a:pPr lvl="2"/>
            <a:endParaRPr lang="en-US"/>
          </a:p>
          <a:p>
            <a:pPr lvl="2"/>
            <a:endParaRPr lang="en-US"/>
          </a:p>
          <a:p>
            <a:pPr lvl="2"/>
            <a:endParaRPr lang="en-US"/>
          </a:p>
          <a:p>
            <a:endParaRPr lang="en-US"/>
          </a:p>
        </p:txBody>
      </p:sp>
      <p:sp>
        <p:nvSpPr>
          <p:cNvPr id="3" name="Title 2">
            <a:extLst>
              <a:ext uri="{FF2B5EF4-FFF2-40B4-BE49-F238E27FC236}">
                <a16:creationId xmlns:a16="http://schemas.microsoft.com/office/drawing/2014/main" id="{D025B872-CCD9-7EFF-4BDE-B4FC828FA715}"/>
              </a:ext>
            </a:extLst>
          </p:cNvPr>
          <p:cNvSpPr>
            <a:spLocks noGrp="1"/>
          </p:cNvSpPr>
          <p:nvPr>
            <p:ph type="title"/>
          </p:nvPr>
        </p:nvSpPr>
        <p:spPr/>
        <p:txBody>
          <a:bodyPr vert="horz" wrap="square" lIns="0" tIns="0" rIns="0" bIns="0" rtlCol="0" anchor="t">
            <a:spAutoFit/>
          </a:bodyPr>
          <a:lstStyle/>
          <a:p>
            <a:r>
              <a:rPr lang="en-US"/>
              <a:t>Title IX - Prohibited Conduct</a:t>
            </a:r>
          </a:p>
        </p:txBody>
      </p:sp>
    </p:spTree>
    <p:extLst>
      <p:ext uri="{BB962C8B-B14F-4D97-AF65-F5344CB8AC3E}">
        <p14:creationId xmlns:p14="http://schemas.microsoft.com/office/powerpoint/2010/main" val="3863372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E59E65-CA78-9DF2-3E48-BE826EBFC3B9}"/>
              </a:ext>
            </a:extLst>
          </p:cNvPr>
          <p:cNvSpPr>
            <a:spLocks noGrp="1"/>
          </p:cNvSpPr>
          <p:nvPr>
            <p:ph type="title"/>
          </p:nvPr>
        </p:nvSpPr>
        <p:spPr>
          <a:xfrm>
            <a:off x="1968500" y="643225"/>
            <a:ext cx="8255000" cy="461665"/>
          </a:xfrm>
        </p:spPr>
        <p:txBody>
          <a:bodyPr vert="horz" wrap="square" lIns="0" tIns="0" rIns="0" bIns="0" rtlCol="0">
            <a:normAutofit/>
          </a:bodyPr>
          <a:lstStyle/>
          <a:p>
            <a:r>
              <a:rPr lang="en-US"/>
              <a:t>Title IX- Prohibited Conduct</a:t>
            </a:r>
          </a:p>
        </p:txBody>
      </p:sp>
      <p:graphicFrame>
        <p:nvGraphicFramePr>
          <p:cNvPr id="6" name="Content Placeholder 1">
            <a:extLst>
              <a:ext uri="{FF2B5EF4-FFF2-40B4-BE49-F238E27FC236}">
                <a16:creationId xmlns:a16="http://schemas.microsoft.com/office/drawing/2014/main" id="{336419EB-43B6-FA97-A756-2AE420BABEFC}"/>
              </a:ext>
            </a:extLst>
          </p:cNvPr>
          <p:cNvGraphicFramePr>
            <a:graphicFrameLocks noGrp="1"/>
          </p:cNvGraphicFramePr>
          <p:nvPr>
            <p:ph idx="1"/>
          </p:nvPr>
        </p:nvGraphicFramePr>
        <p:xfrm>
          <a:off x="1981200" y="1600201"/>
          <a:ext cx="8229600" cy="38539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2931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6EEEAA9-2E6D-4593-A5EE-B783802110EC}"/>
              </a:ext>
            </a:extLst>
          </p:cNvPr>
          <p:cNvSpPr>
            <a:spLocks noGrp="1"/>
          </p:cNvSpPr>
          <p:nvPr>
            <p:ph idx="1"/>
          </p:nvPr>
        </p:nvSpPr>
        <p:spPr>
          <a:xfrm>
            <a:off x="592667" y="1429720"/>
            <a:ext cx="5930685" cy="3853901"/>
          </a:xfrm>
        </p:spPr>
        <p:txBody>
          <a:bodyPr lIns="91440" tIns="45720" rIns="91440" bIns="45720" anchor="t"/>
          <a:lstStyle/>
          <a:p>
            <a:r>
              <a:rPr lang="en-US"/>
              <a:t>Title IX protections &amp; support for pregnant individuals</a:t>
            </a:r>
          </a:p>
          <a:p>
            <a:pPr lvl="1"/>
            <a:r>
              <a:rPr lang="en-US"/>
              <a:t>Protection from discrimination</a:t>
            </a:r>
          </a:p>
          <a:p>
            <a:pPr lvl="1"/>
            <a:r>
              <a:rPr lang="en-US"/>
              <a:t>Support in continuing their education/work</a:t>
            </a:r>
          </a:p>
          <a:p>
            <a:pPr lvl="1"/>
            <a:endParaRPr lang="en-US"/>
          </a:p>
          <a:p>
            <a:r>
              <a:rPr lang="en-US"/>
              <a:t>Entitled to medically necessary accommodations</a:t>
            </a:r>
          </a:p>
          <a:p>
            <a:pPr lvl="1"/>
            <a:r>
              <a:rPr lang="en-US"/>
              <a:t>Excused absence</a:t>
            </a:r>
          </a:p>
          <a:p>
            <a:pPr lvl="1"/>
            <a:r>
              <a:rPr lang="en-US"/>
              <a:t>Breaks from work</a:t>
            </a:r>
          </a:p>
          <a:p>
            <a:pPr lvl="1"/>
            <a:r>
              <a:rPr lang="en-US"/>
              <a:t>Equipment modifications</a:t>
            </a:r>
          </a:p>
          <a:p>
            <a:pPr marL="457200" lvl="1" indent="0">
              <a:buNone/>
            </a:pPr>
            <a:r>
              <a:rPr lang="en-US">
                <a:solidFill>
                  <a:srgbClr val="0070C0"/>
                </a:solidFill>
              </a:rPr>
              <a:t> </a:t>
            </a:r>
          </a:p>
          <a:p>
            <a:r>
              <a:rPr lang="en-US"/>
              <a:t>Applies to students</a:t>
            </a:r>
            <a:endParaRPr lang="en-US">
              <a:solidFill>
                <a:srgbClr val="0070C0"/>
              </a:solidFill>
            </a:endParaRPr>
          </a:p>
          <a:p>
            <a:pPr marL="0" indent="0">
              <a:buNone/>
            </a:pPr>
            <a:r>
              <a:rPr lang="en-US">
                <a:solidFill>
                  <a:srgbClr val="00753B"/>
                </a:solidFill>
                <a:latin typeface="Arial"/>
                <a:cs typeface="Arial"/>
              </a:rPr>
              <a:t>  </a:t>
            </a:r>
            <a:r>
              <a:rPr lang="en-US" sz="1600">
                <a:solidFill>
                  <a:srgbClr val="00753B"/>
                </a:solidFill>
                <a:latin typeface="Arial"/>
                <a:cs typeface="Arial"/>
              </a:rPr>
              <a:t>–</a:t>
            </a:r>
            <a:r>
              <a:rPr lang="en-US" sz="1600"/>
              <a:t>Rescheduling course work, tests, exams, homework</a:t>
            </a:r>
          </a:p>
          <a:p>
            <a:pPr marL="0" indent="0">
              <a:buNone/>
            </a:pPr>
            <a:r>
              <a:rPr lang="en-US" sz="1600"/>
              <a:t> -Right to continue in classes, to leave of absence &amp; return</a:t>
            </a:r>
          </a:p>
          <a:p>
            <a:pPr marL="0" indent="0">
              <a:buNone/>
            </a:pPr>
            <a:endParaRPr lang="en-US"/>
          </a:p>
          <a:p>
            <a:pPr lvl="1"/>
            <a:endParaRPr lang="en-US"/>
          </a:p>
          <a:p>
            <a:endParaRPr lang="en-US"/>
          </a:p>
        </p:txBody>
      </p:sp>
      <p:sp>
        <p:nvSpPr>
          <p:cNvPr id="3" name="Title 2">
            <a:extLst>
              <a:ext uri="{FF2B5EF4-FFF2-40B4-BE49-F238E27FC236}">
                <a16:creationId xmlns:a16="http://schemas.microsoft.com/office/drawing/2014/main" id="{7F492F28-2A74-450E-8747-81AAE19B4C0E}"/>
              </a:ext>
            </a:extLst>
          </p:cNvPr>
          <p:cNvSpPr>
            <a:spLocks noGrp="1"/>
          </p:cNvSpPr>
          <p:nvPr>
            <p:ph type="title"/>
          </p:nvPr>
        </p:nvSpPr>
        <p:spPr/>
        <p:txBody>
          <a:bodyPr/>
          <a:lstStyle/>
          <a:p>
            <a:r>
              <a:rPr lang="en-US"/>
              <a:t>Pregnancy Accommodations</a:t>
            </a:r>
          </a:p>
        </p:txBody>
      </p:sp>
      <p:sp>
        <p:nvSpPr>
          <p:cNvPr id="6" name="Rectangle 5">
            <a:extLst>
              <a:ext uri="{FF2B5EF4-FFF2-40B4-BE49-F238E27FC236}">
                <a16:creationId xmlns:a16="http://schemas.microsoft.com/office/drawing/2014/main" id="{7140294D-B782-4CD7-AB7F-0342FE6E029C}"/>
              </a:ext>
            </a:extLst>
          </p:cNvPr>
          <p:cNvSpPr/>
          <p:nvPr/>
        </p:nvSpPr>
        <p:spPr>
          <a:xfrm>
            <a:off x="6261315" y="1429720"/>
            <a:ext cx="5494149" cy="1625060"/>
          </a:xfrm>
          <a:prstGeom prst="rect">
            <a:avLst/>
          </a:prstGeom>
        </p:spPr>
        <p:txBody>
          <a:bodyPr wrap="square">
            <a:spAutoFit/>
          </a:bodyPr>
          <a:lstStyle/>
          <a:p>
            <a:pPr marL="342900" lvl="0" indent="-342900" defTabSz="457200">
              <a:spcBef>
                <a:spcPct val="20000"/>
              </a:spcBef>
              <a:buClr>
                <a:srgbClr val="00753B"/>
              </a:buClr>
              <a:buFont typeface="Arial"/>
              <a:buChar char="•"/>
            </a:pPr>
            <a:r>
              <a:rPr lang="en-US">
                <a:solidFill>
                  <a:srgbClr val="141313"/>
                </a:solidFill>
                <a:latin typeface="Gill Sans MT"/>
              </a:rPr>
              <a:t>Lactation Rooms on each campus, available for all</a:t>
            </a:r>
          </a:p>
          <a:p>
            <a:pPr marL="342900" lvl="0" indent="-342900" defTabSz="457200">
              <a:spcBef>
                <a:spcPct val="20000"/>
              </a:spcBef>
              <a:buClr>
                <a:srgbClr val="00753B"/>
              </a:buClr>
              <a:buFont typeface="Arial"/>
              <a:buChar char="•"/>
            </a:pPr>
            <a:endParaRPr lang="en-US">
              <a:solidFill>
                <a:srgbClr val="141313"/>
              </a:solidFill>
              <a:latin typeface="Gill Sans MT"/>
            </a:endParaRPr>
          </a:p>
          <a:p>
            <a:pPr marL="342900" lvl="0" indent="-342900" defTabSz="457200">
              <a:spcBef>
                <a:spcPct val="20000"/>
              </a:spcBef>
              <a:buClr>
                <a:srgbClr val="00753B"/>
              </a:buClr>
              <a:buFont typeface="Arial"/>
              <a:buChar char="•"/>
            </a:pPr>
            <a:r>
              <a:rPr lang="en-US">
                <a:solidFill>
                  <a:srgbClr val="141313"/>
                </a:solidFill>
                <a:latin typeface="Gill Sans MT"/>
              </a:rPr>
              <a:t>To request, contact Kara DiPaola </a:t>
            </a:r>
            <a:r>
              <a:rPr lang="en-US">
                <a:solidFill>
                  <a:srgbClr val="0070C0"/>
                </a:solidFill>
                <a:latin typeface="Gill Sans MT"/>
                <a:hlinkClick r:id="rId3">
                  <a:extLst>
                    <a:ext uri="{A12FA001-AC4F-418D-AE19-62706E023703}">
                      <ahyp:hlinkClr xmlns:ahyp="http://schemas.microsoft.com/office/drawing/2018/hyperlinkcolor" val="tx"/>
                    </a:ext>
                  </a:extLst>
                </a:hlinkClick>
              </a:rPr>
              <a:t>kddipaola@ccri.edu</a:t>
            </a:r>
            <a:endParaRPr lang="en-US">
              <a:solidFill>
                <a:srgbClr val="0070C0"/>
              </a:solidFill>
              <a:latin typeface="Gill Sans MT"/>
            </a:endParaRPr>
          </a:p>
          <a:p>
            <a:pPr marL="742950" lvl="1" indent="-285750" defTabSz="457200">
              <a:spcBef>
                <a:spcPct val="20000"/>
              </a:spcBef>
              <a:buClr>
                <a:srgbClr val="00753B"/>
              </a:buClr>
              <a:buFont typeface="Arial"/>
              <a:buChar char="–"/>
            </a:pPr>
            <a:r>
              <a:rPr lang="en-US" sz="1600">
                <a:solidFill>
                  <a:srgbClr val="141313"/>
                </a:solidFill>
              </a:rPr>
              <a:t>Knight</a:t>
            </a:r>
            <a:r>
              <a:rPr lang="en-US" sz="1600">
                <a:solidFill>
                  <a:srgbClr val="141313"/>
                </a:solidFill>
                <a:latin typeface="Gill Sans MT"/>
              </a:rPr>
              <a:t> Campus in Warwick, room 3118</a:t>
            </a:r>
          </a:p>
          <a:p>
            <a:pPr marL="742950" lvl="1" indent="-285750" defTabSz="457200">
              <a:spcBef>
                <a:spcPct val="20000"/>
              </a:spcBef>
              <a:buClr>
                <a:srgbClr val="00753B"/>
              </a:buClr>
              <a:buFont typeface="Arial"/>
              <a:buChar char="–"/>
            </a:pPr>
            <a:r>
              <a:rPr lang="en-US" sz="1600">
                <a:solidFill>
                  <a:srgbClr val="141313"/>
                </a:solidFill>
                <a:latin typeface="Gill Sans MT"/>
              </a:rPr>
              <a:t>401-825-1126, 401-895-1095</a:t>
            </a:r>
          </a:p>
        </p:txBody>
      </p:sp>
    </p:spTree>
    <p:extLst>
      <p:ext uri="{BB962C8B-B14F-4D97-AF65-F5344CB8AC3E}">
        <p14:creationId xmlns:p14="http://schemas.microsoft.com/office/powerpoint/2010/main" val="3689561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203F04-F0FA-470F-958B-BD6A415353B1}"/>
              </a:ext>
            </a:extLst>
          </p:cNvPr>
          <p:cNvSpPr>
            <a:spLocks noGrp="1"/>
          </p:cNvSpPr>
          <p:nvPr>
            <p:ph sz="half" idx="1"/>
          </p:nvPr>
        </p:nvSpPr>
        <p:spPr>
          <a:xfrm>
            <a:off x="1981200" y="1600201"/>
            <a:ext cx="4038600" cy="4088802"/>
          </a:xfrm>
        </p:spPr>
        <p:txBody>
          <a:bodyPr lIns="91440" tIns="45720" rIns="91440" bIns="45720">
            <a:normAutofit lnSpcReduction="10000"/>
          </a:bodyPr>
          <a:lstStyle/>
          <a:p>
            <a:r>
              <a:rPr lang="en-US"/>
              <a:t>CCRI prohibits discrimination and harassment based on any individual’s race, color, creed, national or ethnic origin, gender, gender identity or expression, religion, disability, age, sexual orientation, genetic information, marital status, citizenship status, veteran status, and any other legally protected characteristic. </a:t>
            </a:r>
          </a:p>
          <a:p>
            <a:endParaRPr lang="en-US"/>
          </a:p>
          <a:p>
            <a:r>
              <a:rPr lang="en-US"/>
              <a:t>Can be found on CCRI’s website</a:t>
            </a:r>
          </a:p>
          <a:p>
            <a:endParaRPr lang="en-US"/>
          </a:p>
          <a:p>
            <a:r>
              <a:rPr lang="en-US"/>
              <a:t>Applies to all within the CCRI community- faculty, staff and students.</a:t>
            </a:r>
          </a:p>
        </p:txBody>
      </p:sp>
      <p:pic>
        <p:nvPicPr>
          <p:cNvPr id="4" name="Picture 5" descr="Hands hot gluing a rope rainbow with rainbow pieces on wood table with pin cushion, scissors, and more rope">
            <a:extLst>
              <a:ext uri="{FF2B5EF4-FFF2-40B4-BE49-F238E27FC236}">
                <a16:creationId xmlns:a16="http://schemas.microsoft.com/office/drawing/2014/main" id="{0E8A32FF-7787-F889-1A1D-404C15ED544F}"/>
              </a:ext>
            </a:extLst>
          </p:cNvPr>
          <p:cNvPicPr>
            <a:picLocks noGrp="1" noChangeAspect="1"/>
          </p:cNvPicPr>
          <p:nvPr>
            <p:ph sz="half" idx="2"/>
          </p:nvPr>
        </p:nvPicPr>
        <p:blipFill>
          <a:blip r:embed="rId3"/>
          <a:stretch>
            <a:fillRect/>
          </a:stretch>
        </p:blipFill>
        <p:spPr>
          <a:xfrm>
            <a:off x="7085172" y="1600200"/>
            <a:ext cx="2296794" cy="3443288"/>
          </a:xfrm>
        </p:spPr>
      </p:pic>
      <p:sp>
        <p:nvSpPr>
          <p:cNvPr id="3" name="Title 2">
            <a:extLst>
              <a:ext uri="{FF2B5EF4-FFF2-40B4-BE49-F238E27FC236}">
                <a16:creationId xmlns:a16="http://schemas.microsoft.com/office/drawing/2014/main" id="{6DD0F6B8-F74A-E654-E06A-830FE7478164}"/>
              </a:ext>
            </a:extLst>
          </p:cNvPr>
          <p:cNvSpPr>
            <a:spLocks noGrp="1"/>
          </p:cNvSpPr>
          <p:nvPr>
            <p:ph type="title"/>
          </p:nvPr>
        </p:nvSpPr>
        <p:spPr>
          <a:xfrm>
            <a:off x="1968500" y="643225"/>
            <a:ext cx="8255000" cy="461665"/>
          </a:xfrm>
        </p:spPr>
        <p:txBody>
          <a:bodyPr vert="horz" wrap="square" lIns="0" tIns="0" rIns="0" bIns="0" rtlCol="0">
            <a:normAutofit/>
          </a:bodyPr>
          <a:lstStyle/>
          <a:p>
            <a:r>
              <a:rPr lang="en-US"/>
              <a:t>Nondiscrimination Policy</a:t>
            </a:r>
          </a:p>
        </p:txBody>
      </p:sp>
    </p:spTree>
    <p:extLst>
      <p:ext uri="{BB962C8B-B14F-4D97-AF65-F5344CB8AC3E}">
        <p14:creationId xmlns:p14="http://schemas.microsoft.com/office/powerpoint/2010/main" val="2261846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31815-74DB-355E-A0D9-519D52986B16}"/>
              </a:ext>
            </a:extLst>
          </p:cNvPr>
          <p:cNvSpPr>
            <a:spLocks noGrp="1"/>
          </p:cNvSpPr>
          <p:nvPr>
            <p:ph type="title"/>
          </p:nvPr>
        </p:nvSpPr>
        <p:spPr>
          <a:xfrm>
            <a:off x="1968500" y="643225"/>
            <a:ext cx="8255000" cy="461665"/>
          </a:xfrm>
        </p:spPr>
        <p:txBody>
          <a:bodyPr vert="horz" wrap="square" lIns="0" tIns="0" rIns="0" bIns="0" rtlCol="0">
            <a:normAutofit/>
          </a:bodyPr>
          <a:lstStyle/>
          <a:p>
            <a:r>
              <a:rPr lang="en-US"/>
              <a:t>Nondiscrimination Policy- Prohibited Conduct</a:t>
            </a:r>
          </a:p>
        </p:txBody>
      </p:sp>
      <p:graphicFrame>
        <p:nvGraphicFramePr>
          <p:cNvPr id="5" name="Content Placeholder 1">
            <a:extLst>
              <a:ext uri="{FF2B5EF4-FFF2-40B4-BE49-F238E27FC236}">
                <a16:creationId xmlns:a16="http://schemas.microsoft.com/office/drawing/2014/main" id="{DF0D1A6C-DC94-53F5-91A4-9E82179484F2}"/>
              </a:ext>
            </a:extLst>
          </p:cNvPr>
          <p:cNvGraphicFramePr>
            <a:graphicFrameLocks noGrp="1"/>
          </p:cNvGraphicFramePr>
          <p:nvPr>
            <p:ph idx="1"/>
          </p:nvPr>
        </p:nvGraphicFramePr>
        <p:xfrm>
          <a:off x="1981200" y="1600201"/>
          <a:ext cx="8229600" cy="38539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75000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B25837-4BC4-6F90-A7C5-46DB1F10EC53}"/>
              </a:ext>
            </a:extLst>
          </p:cNvPr>
          <p:cNvSpPr>
            <a:spLocks noGrp="1"/>
          </p:cNvSpPr>
          <p:nvPr>
            <p:ph idx="1"/>
          </p:nvPr>
        </p:nvSpPr>
        <p:spPr/>
        <p:txBody>
          <a:bodyPr lIns="91440" tIns="45720" rIns="91440" bIns="45720" anchor="t"/>
          <a:lstStyle/>
          <a:p>
            <a:r>
              <a:rPr lang="en-US"/>
              <a:t>Sexual Misconduct</a:t>
            </a:r>
          </a:p>
          <a:p>
            <a:pPr lvl="1"/>
            <a:r>
              <a:rPr lang="en-US" sz="1800"/>
              <a:t>Sexual assault</a:t>
            </a:r>
          </a:p>
          <a:p>
            <a:pPr lvl="2"/>
            <a:r>
              <a:rPr lang="en-US" sz="1400"/>
              <a:t>Sexual action/touching without consent</a:t>
            </a:r>
          </a:p>
          <a:p>
            <a:pPr lvl="1"/>
            <a:r>
              <a:rPr lang="en-US" sz="1800"/>
              <a:t>Non-consensual sexual contact</a:t>
            </a:r>
          </a:p>
          <a:p>
            <a:pPr lvl="2"/>
            <a:r>
              <a:rPr lang="en-US" sz="1400"/>
              <a:t>Sexual touching without consent</a:t>
            </a:r>
          </a:p>
          <a:p>
            <a:pPr lvl="1"/>
            <a:r>
              <a:rPr lang="en-US" sz="1800"/>
              <a:t>Sexual exploitation</a:t>
            </a:r>
          </a:p>
          <a:p>
            <a:pPr lvl="2"/>
            <a:r>
              <a:rPr lang="en-US" sz="1400"/>
              <a:t>Taking advantage of someone in a sexual manner without consent</a:t>
            </a:r>
          </a:p>
          <a:p>
            <a:pPr lvl="2"/>
            <a:r>
              <a:rPr lang="en-US" sz="1400"/>
              <a:t>Ex: sharing private photos/videos without consent</a:t>
            </a:r>
          </a:p>
          <a:p>
            <a:pPr lvl="1"/>
            <a:r>
              <a:rPr lang="en-US" sz="1800"/>
              <a:t>Dating/domestic violence</a:t>
            </a:r>
          </a:p>
          <a:p>
            <a:pPr lvl="2"/>
            <a:r>
              <a:rPr lang="en-US" sz="1400"/>
              <a:t>Violence committed by someone in a romantic or intimate relationship with the victim</a:t>
            </a:r>
          </a:p>
          <a:p>
            <a:pPr lvl="1"/>
            <a:r>
              <a:rPr lang="en-US" sz="1800"/>
              <a:t>Stalking</a:t>
            </a:r>
          </a:p>
          <a:p>
            <a:pPr lvl="2"/>
            <a:r>
              <a:rPr lang="en-US" sz="1400"/>
              <a:t>Course of conduct that causes a person fear of harm; acts that follow or monitor someone, including on social media, in a way that causes fear or emotional distress</a:t>
            </a:r>
          </a:p>
          <a:p>
            <a:endParaRPr lang="en-US"/>
          </a:p>
        </p:txBody>
      </p:sp>
      <p:sp>
        <p:nvSpPr>
          <p:cNvPr id="3" name="Title 2">
            <a:extLst>
              <a:ext uri="{FF2B5EF4-FFF2-40B4-BE49-F238E27FC236}">
                <a16:creationId xmlns:a16="http://schemas.microsoft.com/office/drawing/2014/main" id="{B5A28FD1-1208-F649-8EB8-028E469FE3CD}"/>
              </a:ext>
            </a:extLst>
          </p:cNvPr>
          <p:cNvSpPr>
            <a:spLocks noGrp="1"/>
          </p:cNvSpPr>
          <p:nvPr>
            <p:ph type="title"/>
          </p:nvPr>
        </p:nvSpPr>
        <p:spPr/>
        <p:txBody>
          <a:bodyPr vert="horz" wrap="square" lIns="0" tIns="0" rIns="0" bIns="0" rtlCol="0" anchor="t">
            <a:spAutoFit/>
          </a:bodyPr>
          <a:lstStyle/>
          <a:p>
            <a:r>
              <a:rPr lang="en-US"/>
              <a:t>Nondiscrimination Policy- Prohibited Conduct</a:t>
            </a:r>
          </a:p>
        </p:txBody>
      </p:sp>
    </p:spTree>
    <p:extLst>
      <p:ext uri="{BB962C8B-B14F-4D97-AF65-F5344CB8AC3E}">
        <p14:creationId xmlns:p14="http://schemas.microsoft.com/office/powerpoint/2010/main" val="2504901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EF32DF-A48F-87AB-824A-1BAA1FD69CE1}"/>
              </a:ext>
            </a:extLst>
          </p:cNvPr>
          <p:cNvSpPr>
            <a:spLocks noGrp="1"/>
          </p:cNvSpPr>
          <p:nvPr>
            <p:ph idx="1"/>
          </p:nvPr>
        </p:nvSpPr>
        <p:spPr>
          <a:xfrm>
            <a:off x="1968500" y="1275081"/>
            <a:ext cx="8229600" cy="3853901"/>
          </a:xfrm>
        </p:spPr>
        <p:txBody>
          <a:bodyPr lIns="91440" tIns="45720" rIns="91440" bIns="45720" anchor="t"/>
          <a:lstStyle/>
          <a:p>
            <a:r>
              <a:rPr lang="en-US">
                <a:solidFill>
                  <a:srgbClr val="3D3D3D"/>
                </a:solidFill>
              </a:rPr>
              <a:t>When it is safe to do so, you can intervene if you witness an instance of harassment or discrimination.</a:t>
            </a:r>
            <a:endParaRPr lang="en-US">
              <a:solidFill>
                <a:srgbClr val="141313"/>
              </a:solidFill>
            </a:endParaRPr>
          </a:p>
          <a:p>
            <a:pPr lvl="1"/>
            <a:r>
              <a:rPr lang="en-US">
                <a:solidFill>
                  <a:srgbClr val="3D3D3D"/>
                </a:solidFill>
              </a:rPr>
              <a:t>Direct</a:t>
            </a:r>
            <a:endParaRPr lang="en-US"/>
          </a:p>
          <a:p>
            <a:pPr lvl="2"/>
            <a:r>
              <a:rPr lang="en-US" sz="1400">
                <a:solidFill>
                  <a:srgbClr val="3D3D3D"/>
                </a:solidFill>
              </a:rPr>
              <a:t>Directly address this conduct in the moment.  Saying something like, “That’s enough.” or “That isn’t funny.” </a:t>
            </a:r>
            <a:endParaRPr lang="en-US" sz="1400"/>
          </a:p>
          <a:p>
            <a:pPr lvl="1"/>
            <a:r>
              <a:rPr lang="en-US">
                <a:solidFill>
                  <a:srgbClr val="3D3D3D"/>
                </a:solidFill>
              </a:rPr>
              <a:t>Delegate</a:t>
            </a:r>
            <a:endParaRPr lang="en-US"/>
          </a:p>
          <a:p>
            <a:pPr lvl="2"/>
            <a:r>
              <a:rPr lang="en-US" sz="1400">
                <a:solidFill>
                  <a:srgbClr val="3D3D3D"/>
                </a:solidFill>
              </a:rPr>
              <a:t>If you don’t feel comfortable engaging, you can ‘delegate’ to an authority figure, like supervisor, Title IX Coordinator, or Campus Police.</a:t>
            </a:r>
            <a:endParaRPr lang="en-US" sz="1400"/>
          </a:p>
          <a:p>
            <a:pPr lvl="2"/>
            <a:r>
              <a:rPr lang="en-US" sz="1400" b="1">
                <a:solidFill>
                  <a:srgbClr val="3D3D3D"/>
                </a:solidFill>
              </a:rPr>
              <a:t>Employees must report instances reported to them or witnessed by them to the Title IX Coordinator or to Campus Police.</a:t>
            </a:r>
            <a:endParaRPr lang="en-US" sz="1400" b="1"/>
          </a:p>
          <a:p>
            <a:pPr lvl="1"/>
            <a:r>
              <a:rPr lang="en-US">
                <a:solidFill>
                  <a:srgbClr val="3D3D3D"/>
                </a:solidFill>
              </a:rPr>
              <a:t>Distract</a:t>
            </a:r>
            <a:endParaRPr lang="en-US"/>
          </a:p>
          <a:p>
            <a:pPr lvl="2"/>
            <a:r>
              <a:rPr lang="en-US" sz="1400">
                <a:solidFill>
                  <a:srgbClr val="3D3D3D"/>
                </a:solidFill>
              </a:rPr>
              <a:t>Changing the subject or help remove the target of the harassment/discrimination from the situation.  </a:t>
            </a:r>
            <a:endParaRPr lang="en-US" sz="1100"/>
          </a:p>
          <a:p>
            <a:pPr lvl="1"/>
            <a:r>
              <a:rPr lang="en-US">
                <a:solidFill>
                  <a:srgbClr val="3D3D3D"/>
                </a:solidFill>
              </a:rPr>
              <a:t>Delay</a:t>
            </a:r>
            <a:endParaRPr lang="en-US"/>
          </a:p>
          <a:p>
            <a:pPr lvl="2"/>
            <a:r>
              <a:rPr lang="en-US" sz="1400">
                <a:solidFill>
                  <a:srgbClr val="3D3D3D"/>
                </a:solidFill>
              </a:rPr>
              <a:t>Sometimes you’re not able to do something in the moment.  You can follow up with the targeted person later to share that you witnessed the situation and thought it was wrong,  You can offer to accompany them to report.</a:t>
            </a:r>
            <a:endParaRPr lang="en-US" sz="1100"/>
          </a:p>
          <a:p>
            <a:endParaRPr lang="en-US"/>
          </a:p>
        </p:txBody>
      </p:sp>
      <p:sp>
        <p:nvSpPr>
          <p:cNvPr id="3" name="Title 2">
            <a:extLst>
              <a:ext uri="{FF2B5EF4-FFF2-40B4-BE49-F238E27FC236}">
                <a16:creationId xmlns:a16="http://schemas.microsoft.com/office/drawing/2014/main" id="{86A0E3F4-0A76-5813-96B3-B67D15F107C5}"/>
              </a:ext>
            </a:extLst>
          </p:cNvPr>
          <p:cNvSpPr>
            <a:spLocks noGrp="1"/>
          </p:cNvSpPr>
          <p:nvPr>
            <p:ph type="title"/>
          </p:nvPr>
        </p:nvSpPr>
        <p:spPr/>
        <p:txBody>
          <a:bodyPr vert="horz" wrap="square" lIns="0" tIns="0" rIns="0" bIns="0" rtlCol="0" anchor="t">
            <a:spAutoFit/>
          </a:bodyPr>
          <a:lstStyle/>
          <a:p>
            <a:r>
              <a:rPr lang="en-US"/>
              <a:t>Intervention</a:t>
            </a:r>
          </a:p>
        </p:txBody>
      </p:sp>
    </p:spTree>
    <p:extLst>
      <p:ext uri="{BB962C8B-B14F-4D97-AF65-F5344CB8AC3E}">
        <p14:creationId xmlns:p14="http://schemas.microsoft.com/office/powerpoint/2010/main" val="501889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877878" y="1800513"/>
            <a:ext cx="4426226" cy="3438525"/>
          </a:xfrm>
        </p:spPr>
        <p:txBody>
          <a:bodyPr vert="horz" lIns="91440" tIns="45720" rIns="91440" bIns="45720" rtlCol="0" anchor="t">
            <a:normAutofit/>
          </a:bodyPr>
          <a:lstStyle/>
          <a:p>
            <a:r>
              <a:rPr lang="en-US">
                <a:solidFill>
                  <a:srgbClr val="00703C"/>
                </a:solidFill>
              </a:rPr>
              <a:t>CCRI's Division of </a:t>
            </a:r>
            <a:r>
              <a:rPr lang="en-US">
                <a:solidFill>
                  <a:srgbClr val="00703C"/>
                </a:solidFill>
                <a:ea typeface="+mn-lt"/>
                <a:cs typeface="+mn-lt"/>
              </a:rPr>
              <a:t>Institutional Equity, Human Resources, and Organizational Development</a:t>
            </a:r>
            <a:endParaRPr lang="en-US">
              <a:solidFill>
                <a:srgbClr val="FFFFFF"/>
              </a:solidFill>
            </a:endParaRPr>
          </a:p>
          <a:p>
            <a:pPr>
              <a:spcBef>
                <a:spcPts val="1600"/>
              </a:spcBef>
            </a:pPr>
            <a:endParaRPr lang="en-US" b="0"/>
          </a:p>
        </p:txBody>
      </p:sp>
      <p:pic>
        <p:nvPicPr>
          <p:cNvPr id="5" name="Picture 4">
            <a:extLst>
              <a:ext uri="{FF2B5EF4-FFF2-40B4-BE49-F238E27FC236}">
                <a16:creationId xmlns:a16="http://schemas.microsoft.com/office/drawing/2014/main" id="{BA135B9A-DA11-604E-A7FC-A28938F6E1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8986" y="1668714"/>
            <a:ext cx="2880492" cy="2880492"/>
          </a:xfrm>
          <a:prstGeom prst="rect">
            <a:avLst/>
          </a:prstGeom>
        </p:spPr>
      </p:pic>
      <p:sp>
        <p:nvSpPr>
          <p:cNvPr id="9" name="Text Placeholder 2">
            <a:extLst>
              <a:ext uri="{FF2B5EF4-FFF2-40B4-BE49-F238E27FC236}">
                <a16:creationId xmlns:a16="http://schemas.microsoft.com/office/drawing/2014/main" id="{D8B9E05F-71E3-1947-B09D-C5EF1D2446C8}"/>
              </a:ext>
            </a:extLst>
          </p:cNvPr>
          <p:cNvSpPr txBox="1">
            <a:spLocks/>
          </p:cNvSpPr>
          <p:nvPr/>
        </p:nvSpPr>
        <p:spPr>
          <a:xfrm>
            <a:off x="6731065" y="4315895"/>
            <a:ext cx="4704522" cy="855145"/>
          </a:xfrm>
          <a:prstGeom prst="rect">
            <a:avLst/>
          </a:prstGeom>
          <a:solidFill>
            <a:srgbClr val="FFD600">
              <a:alpha val="64000"/>
            </a:srgbClr>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653A"/>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a:solidFill>
                  <a:schemeClr val="bg2"/>
                </a:solidFill>
              </a:rPr>
              <a:t>General Information for New Hires</a:t>
            </a:r>
            <a:endParaRPr lang="en-US"/>
          </a:p>
        </p:txBody>
      </p:sp>
    </p:spTree>
    <p:extLst>
      <p:ext uri="{BB962C8B-B14F-4D97-AF65-F5344CB8AC3E}">
        <p14:creationId xmlns:p14="http://schemas.microsoft.com/office/powerpoint/2010/main" val="3956547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9A5580-C11C-56A2-F19A-ECA16B9597F7}"/>
              </a:ext>
            </a:extLst>
          </p:cNvPr>
          <p:cNvSpPr>
            <a:spLocks noGrp="1"/>
          </p:cNvSpPr>
          <p:nvPr>
            <p:ph type="title"/>
          </p:nvPr>
        </p:nvSpPr>
        <p:spPr>
          <a:xfrm>
            <a:off x="1968500" y="643225"/>
            <a:ext cx="8255000" cy="461665"/>
          </a:xfrm>
        </p:spPr>
        <p:txBody>
          <a:bodyPr vert="horz" wrap="square" lIns="0" tIns="0" rIns="0" bIns="0" rtlCol="0">
            <a:normAutofit/>
          </a:bodyPr>
          <a:lstStyle/>
          <a:p>
            <a:r>
              <a:rPr lang="en-US"/>
              <a:t>Resources</a:t>
            </a:r>
          </a:p>
        </p:txBody>
      </p:sp>
      <p:graphicFrame>
        <p:nvGraphicFramePr>
          <p:cNvPr id="5" name="Content Placeholder 1">
            <a:extLst>
              <a:ext uri="{FF2B5EF4-FFF2-40B4-BE49-F238E27FC236}">
                <a16:creationId xmlns:a16="http://schemas.microsoft.com/office/drawing/2014/main" id="{005BDD59-F2AA-BA79-CCE3-E6436DD4837E}"/>
              </a:ext>
            </a:extLst>
          </p:cNvPr>
          <p:cNvGraphicFramePr>
            <a:graphicFrameLocks noGrp="1"/>
          </p:cNvGraphicFramePr>
          <p:nvPr>
            <p:ph idx="1"/>
          </p:nvPr>
        </p:nvGraphicFramePr>
        <p:xfrm>
          <a:off x="1981200" y="1209041"/>
          <a:ext cx="8229600" cy="4245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2501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0CE80F22-37F4-75CC-53A9-F38212E8177B}"/>
              </a:ext>
            </a:extLst>
          </p:cNvPr>
          <p:cNvSpPr>
            <a:spLocks noGrp="1"/>
          </p:cNvSpPr>
          <p:nvPr>
            <p:ph sz="half" idx="1"/>
          </p:nvPr>
        </p:nvSpPr>
        <p:spPr>
          <a:xfrm>
            <a:off x="1981200" y="1600203"/>
            <a:ext cx="4038600" cy="4088803"/>
          </a:xfrm>
        </p:spPr>
        <p:txBody>
          <a:bodyPr lIns="91440" tIns="45720" rIns="91440" bIns="45720">
            <a:normAutofit/>
          </a:bodyPr>
          <a:lstStyle/>
          <a:p>
            <a:endParaRPr lang="en-US"/>
          </a:p>
          <a:p>
            <a:pPr marL="0" indent="0">
              <a:buNone/>
            </a:pPr>
            <a:endParaRPr lang="en-US"/>
          </a:p>
          <a:p>
            <a:r>
              <a:rPr lang="en-US"/>
              <a:t>What are the best ways of handling these types of situation after they occur?</a:t>
            </a:r>
          </a:p>
          <a:p>
            <a:endParaRPr lang="en-US"/>
          </a:p>
          <a:p>
            <a:r>
              <a:rPr lang="en-US"/>
              <a:t>What are our jobs?  Who is best situated to handle which aspect of the situation?</a:t>
            </a:r>
          </a:p>
          <a:p>
            <a:pPr marL="0" indent="0">
              <a:buNone/>
            </a:pPr>
            <a:endParaRPr lang="en-US"/>
          </a:p>
          <a:p>
            <a:r>
              <a:rPr lang="en-US"/>
              <a:t>Obligation to report?  To whom?</a:t>
            </a:r>
          </a:p>
          <a:p>
            <a:endParaRPr lang="en-US"/>
          </a:p>
          <a:p>
            <a:endParaRPr lang="en-US"/>
          </a:p>
          <a:p>
            <a:endParaRPr lang="en-US"/>
          </a:p>
        </p:txBody>
      </p:sp>
      <p:pic>
        <p:nvPicPr>
          <p:cNvPr id="19" name="Picture 19" descr="Person in therapy">
            <a:extLst>
              <a:ext uri="{FF2B5EF4-FFF2-40B4-BE49-F238E27FC236}">
                <a16:creationId xmlns:a16="http://schemas.microsoft.com/office/drawing/2014/main" id="{4EE0EC2E-A67E-928B-E2F4-D7325FBBAB1A}"/>
              </a:ext>
            </a:extLst>
          </p:cNvPr>
          <p:cNvPicPr>
            <a:picLocks noGrp="1" noChangeAspect="1"/>
          </p:cNvPicPr>
          <p:nvPr>
            <p:ph sz="half" idx="2"/>
          </p:nvPr>
        </p:nvPicPr>
        <p:blipFill>
          <a:blip r:embed="rId3"/>
          <a:stretch>
            <a:fillRect/>
          </a:stretch>
        </p:blipFill>
        <p:spPr>
          <a:xfrm>
            <a:off x="6523040" y="2209548"/>
            <a:ext cx="3421063" cy="2224599"/>
          </a:xfrm>
        </p:spPr>
      </p:pic>
      <p:sp>
        <p:nvSpPr>
          <p:cNvPr id="3" name="Title 2">
            <a:extLst>
              <a:ext uri="{FF2B5EF4-FFF2-40B4-BE49-F238E27FC236}">
                <a16:creationId xmlns:a16="http://schemas.microsoft.com/office/drawing/2014/main" id="{0209808E-50EE-C1DD-3BE2-DE2566806554}"/>
              </a:ext>
            </a:extLst>
          </p:cNvPr>
          <p:cNvSpPr>
            <a:spLocks noGrp="1"/>
          </p:cNvSpPr>
          <p:nvPr>
            <p:ph type="title"/>
          </p:nvPr>
        </p:nvSpPr>
        <p:spPr>
          <a:xfrm>
            <a:off x="1968500" y="643228"/>
            <a:ext cx="8255000" cy="461665"/>
          </a:xfrm>
        </p:spPr>
        <p:txBody>
          <a:bodyPr vert="horz" wrap="square" lIns="0" tIns="0" rIns="0" bIns="0" rtlCol="0">
            <a:normAutofit/>
          </a:bodyPr>
          <a:lstStyle/>
          <a:p>
            <a:r>
              <a:rPr lang="en-US"/>
              <a:t>Resolution</a:t>
            </a:r>
          </a:p>
        </p:txBody>
      </p:sp>
    </p:spTree>
    <p:extLst>
      <p:ext uri="{BB962C8B-B14F-4D97-AF65-F5344CB8AC3E}">
        <p14:creationId xmlns:p14="http://schemas.microsoft.com/office/powerpoint/2010/main" val="836477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E59AB6-8C83-49EC-AFB6-1A5FA63F9087}"/>
              </a:ext>
            </a:extLst>
          </p:cNvPr>
          <p:cNvSpPr>
            <a:spLocks noGrp="1"/>
          </p:cNvSpPr>
          <p:nvPr>
            <p:ph sz="half" idx="1"/>
          </p:nvPr>
        </p:nvSpPr>
        <p:spPr/>
        <p:txBody>
          <a:bodyPr/>
          <a:lstStyle/>
          <a:p>
            <a:pPr fontAlgn="base"/>
            <a:r>
              <a:rPr lang="en-US"/>
              <a:t>Employees are entitled to reasonable accommodation​s on the basis of a disability</a:t>
            </a:r>
          </a:p>
          <a:p>
            <a:pPr fontAlgn="base"/>
            <a:r>
              <a:rPr lang="en-US"/>
              <a:t>Case-by-case, individualized analysis of need and solution​</a:t>
            </a:r>
          </a:p>
          <a:p>
            <a:pPr fontAlgn="base"/>
            <a:r>
              <a:rPr lang="en-US"/>
              <a:t>Process​</a:t>
            </a:r>
          </a:p>
          <a:p>
            <a:pPr lvl="1" fontAlgn="base"/>
            <a:r>
              <a:rPr lang="en-US"/>
              <a:t>Submit request​</a:t>
            </a:r>
          </a:p>
          <a:p>
            <a:pPr lvl="1" fontAlgn="base"/>
            <a:r>
              <a:rPr lang="en-US"/>
              <a:t>Physician form​</a:t>
            </a:r>
          </a:p>
          <a:p>
            <a:pPr lvl="1" fontAlgn="base"/>
            <a:r>
              <a:rPr lang="en-US"/>
              <a:t>Medical records​</a:t>
            </a:r>
          </a:p>
          <a:p>
            <a:pPr lvl="1" fontAlgn="base"/>
            <a:r>
              <a:rPr lang="en-US"/>
              <a:t>Discussion with you, your supervisor​</a:t>
            </a:r>
          </a:p>
          <a:p>
            <a:pPr marL="0" indent="0">
              <a:buNone/>
            </a:pPr>
            <a:endParaRPr lang="en-US" sz="1400"/>
          </a:p>
          <a:p>
            <a:pPr marL="0" indent="0">
              <a:buNone/>
            </a:pPr>
            <a:r>
              <a:rPr lang="en-US" sz="1400"/>
              <a:t>Contact Kara DiPaola</a:t>
            </a:r>
          </a:p>
          <a:p>
            <a:pPr marL="0" indent="0">
              <a:buNone/>
            </a:pPr>
            <a:r>
              <a:rPr lang="en-US" sz="1200">
                <a:latin typeface="Calibri"/>
              </a:rPr>
              <a:t>Knight</a:t>
            </a:r>
            <a:r>
              <a:rPr lang="en-US" sz="1200"/>
              <a:t> Campus, room 3118</a:t>
            </a:r>
          </a:p>
          <a:p>
            <a:pPr marL="0" indent="0">
              <a:buNone/>
            </a:pPr>
            <a:r>
              <a:rPr lang="en-US" sz="1200"/>
              <a:t>401-825-1126, 401-895-1095</a:t>
            </a:r>
          </a:p>
          <a:p>
            <a:pPr fontAlgn="base"/>
            <a:endParaRPr lang="en-US"/>
          </a:p>
          <a:p>
            <a:pPr marL="0" indent="0">
              <a:buNone/>
            </a:pPr>
            <a:endParaRPr lang="en-US"/>
          </a:p>
        </p:txBody>
      </p:sp>
      <p:sp>
        <p:nvSpPr>
          <p:cNvPr id="6" name="Content Placeholder 5">
            <a:extLst>
              <a:ext uri="{FF2B5EF4-FFF2-40B4-BE49-F238E27FC236}">
                <a16:creationId xmlns:a16="http://schemas.microsoft.com/office/drawing/2014/main" id="{1892BBFE-C1FC-463F-B518-4897E27CF4BF}"/>
              </a:ext>
            </a:extLst>
          </p:cNvPr>
          <p:cNvSpPr>
            <a:spLocks noGrp="1"/>
          </p:cNvSpPr>
          <p:nvPr>
            <p:ph sz="half" idx="2"/>
          </p:nvPr>
        </p:nvSpPr>
        <p:spPr>
          <a:xfrm>
            <a:off x="6523148" y="1600201"/>
            <a:ext cx="3420856" cy="4088802"/>
          </a:xfrm>
        </p:spPr>
        <p:txBody>
          <a:bodyPr/>
          <a:lstStyle/>
          <a:p>
            <a:r>
              <a:rPr lang="en-US" sz="1400"/>
              <a:t>A </a:t>
            </a:r>
            <a:r>
              <a:rPr lang="en-US" sz="1400" i="1"/>
              <a:t>reasonable accommodation </a:t>
            </a:r>
            <a:r>
              <a:rPr lang="en-US" sz="1400"/>
              <a:t>is any change to the job, to the way the job is done, or the work environment that allows a person with a disability who is qualified for the job to perform the essential functions of that job and enjoy equal employment opportunities. </a:t>
            </a:r>
            <a:endParaRPr lang="en-US" sz="1200"/>
          </a:p>
          <a:p>
            <a:r>
              <a:rPr lang="en-US" sz="1400"/>
              <a:t>Accommodations that generally are considered reasonable include:</a:t>
            </a:r>
          </a:p>
          <a:p>
            <a:pPr lvl="1"/>
            <a:r>
              <a:rPr lang="en-US" sz="1200"/>
              <a:t>Provide reserved parking.</a:t>
            </a:r>
          </a:p>
          <a:p>
            <a:pPr lvl="1"/>
            <a:r>
              <a:rPr lang="en-US" sz="1200"/>
              <a:t>Improve accessibility in a work area.</a:t>
            </a:r>
          </a:p>
          <a:p>
            <a:pPr lvl="1"/>
            <a:r>
              <a:rPr lang="en-US" sz="1200"/>
              <a:t>Change the presentation of tests and training materials.</a:t>
            </a:r>
          </a:p>
          <a:p>
            <a:pPr lvl="1"/>
            <a:r>
              <a:rPr lang="en-US" sz="1200"/>
              <a:t>Provide or adjust a product, equipment, or software.</a:t>
            </a:r>
          </a:p>
          <a:p>
            <a:pPr lvl="1"/>
            <a:r>
              <a:rPr lang="en-US" sz="1200"/>
              <a:t>Allow a flexible work schedule.</a:t>
            </a:r>
          </a:p>
          <a:p>
            <a:pPr lvl="1"/>
            <a:r>
              <a:rPr lang="en-US" sz="1200"/>
              <a:t>Provide an aid or a service to increase access.</a:t>
            </a:r>
          </a:p>
          <a:p>
            <a:endParaRPr lang="en-US"/>
          </a:p>
          <a:p>
            <a:endParaRPr lang="en-US"/>
          </a:p>
        </p:txBody>
      </p:sp>
      <p:sp>
        <p:nvSpPr>
          <p:cNvPr id="3" name="Title 2">
            <a:extLst>
              <a:ext uri="{FF2B5EF4-FFF2-40B4-BE49-F238E27FC236}">
                <a16:creationId xmlns:a16="http://schemas.microsoft.com/office/drawing/2014/main" id="{09C2F95D-6E94-4484-B058-451CE55E49BE}"/>
              </a:ext>
            </a:extLst>
          </p:cNvPr>
          <p:cNvSpPr>
            <a:spLocks noGrp="1"/>
          </p:cNvSpPr>
          <p:nvPr>
            <p:ph type="title"/>
          </p:nvPr>
        </p:nvSpPr>
        <p:spPr/>
        <p:txBody>
          <a:bodyPr/>
          <a:lstStyle/>
          <a:p>
            <a:r>
              <a:rPr lang="en-US"/>
              <a:t>Americans with Disabilities Act/Sec. 504</a:t>
            </a:r>
          </a:p>
        </p:txBody>
      </p:sp>
    </p:spTree>
    <p:extLst>
      <p:ext uri="{BB962C8B-B14F-4D97-AF65-F5344CB8AC3E}">
        <p14:creationId xmlns:p14="http://schemas.microsoft.com/office/powerpoint/2010/main" val="1727675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F7AA63A-68AA-8A43-95A4-C20EADEBD0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224" t="6894" r="10133" b="9212"/>
          <a:stretch/>
        </p:blipFill>
        <p:spPr>
          <a:xfrm>
            <a:off x="0" y="0"/>
            <a:ext cx="3763617" cy="6179419"/>
          </a:xfrm>
          <a:prstGeom prst="rect">
            <a:avLst/>
          </a:prstGeom>
        </p:spPr>
      </p:pic>
      <p:sp>
        <p:nvSpPr>
          <p:cNvPr id="17" name="Rectangle 16">
            <a:extLst>
              <a:ext uri="{FF2B5EF4-FFF2-40B4-BE49-F238E27FC236}">
                <a16:creationId xmlns:a16="http://schemas.microsoft.com/office/drawing/2014/main" id="{0698C7A0-03CA-8146-B4AC-3070D8CD9A90}"/>
              </a:ext>
            </a:extLst>
          </p:cNvPr>
          <p:cNvSpPr/>
          <p:nvPr/>
        </p:nvSpPr>
        <p:spPr>
          <a:xfrm>
            <a:off x="3763617" y="1736035"/>
            <a:ext cx="8428383" cy="3193774"/>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Gill Sans MT" panose="020B0502020104020203"/>
              <a:ea typeface="+mn-ea"/>
              <a:cs typeface="+mn-cs"/>
            </a:endParaRPr>
          </a:p>
        </p:txBody>
      </p:sp>
      <p:sp>
        <p:nvSpPr>
          <p:cNvPr id="2" name="Title 1"/>
          <p:cNvSpPr>
            <a:spLocks noGrp="1"/>
          </p:cNvSpPr>
          <p:nvPr>
            <p:ph type="title"/>
          </p:nvPr>
        </p:nvSpPr>
        <p:spPr>
          <a:xfrm>
            <a:off x="4117422" y="2504031"/>
            <a:ext cx="6244254" cy="924969"/>
          </a:xfrm>
        </p:spPr>
        <p:txBody>
          <a:bodyPr>
            <a:normAutofit/>
          </a:bodyPr>
          <a:lstStyle/>
          <a:p>
            <a:r>
              <a:rPr lang="en-US" sz="5400">
                <a:solidFill>
                  <a:schemeClr val="bg2"/>
                </a:solidFill>
              </a:rPr>
              <a:t>Campus Police </a:t>
            </a:r>
          </a:p>
        </p:txBody>
      </p:sp>
      <p:sp>
        <p:nvSpPr>
          <p:cNvPr id="3" name="Text Placeholder 2"/>
          <p:cNvSpPr>
            <a:spLocks noGrp="1"/>
          </p:cNvSpPr>
          <p:nvPr>
            <p:ph type="body" idx="1"/>
          </p:nvPr>
        </p:nvSpPr>
        <p:spPr>
          <a:xfrm>
            <a:off x="4117422" y="4023360"/>
            <a:ext cx="4068066" cy="906449"/>
          </a:xfrm>
        </p:spPr>
        <p:txBody>
          <a:bodyPr vert="horz" lIns="91440" tIns="45720" rIns="91440" bIns="45720" rtlCol="0" anchor="t">
            <a:normAutofit/>
          </a:bodyPr>
          <a:lstStyle/>
          <a:p>
            <a:r>
              <a:rPr lang="en-US">
                <a:solidFill>
                  <a:schemeClr val="bg2"/>
                </a:solidFill>
              </a:rPr>
              <a:t>Chief Hopkins </a:t>
            </a:r>
            <a:endParaRPr lang="en-US">
              <a:solidFill>
                <a:schemeClr val="bg2"/>
              </a:solidFill>
              <a:ea typeface="+mn-lt"/>
              <a:cs typeface="+mn-lt"/>
            </a:endParaRPr>
          </a:p>
          <a:p>
            <a:endParaRPr lang="en-US">
              <a:solidFill>
                <a:schemeClr val="bg2"/>
              </a:solidFill>
            </a:endParaRPr>
          </a:p>
          <a:p>
            <a:endParaRPr lang="en-US">
              <a:solidFill>
                <a:schemeClr val="bg2"/>
              </a:solidFill>
            </a:endParaRPr>
          </a:p>
        </p:txBody>
      </p:sp>
    </p:spTree>
    <p:extLst>
      <p:ext uri="{BB962C8B-B14F-4D97-AF65-F5344CB8AC3E}">
        <p14:creationId xmlns:p14="http://schemas.microsoft.com/office/powerpoint/2010/main" val="786845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F7AA63A-68AA-8A43-95A4-C20EADEBD0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224" t="6894" r="10133" b="9212"/>
          <a:stretch/>
        </p:blipFill>
        <p:spPr>
          <a:xfrm>
            <a:off x="1524001" y="857251"/>
            <a:ext cx="2822713" cy="4634564"/>
          </a:xfrm>
          <a:prstGeom prst="rect">
            <a:avLst/>
          </a:prstGeom>
        </p:spPr>
      </p:pic>
      <p:sp>
        <p:nvSpPr>
          <p:cNvPr id="17" name="Rectangle 16">
            <a:extLst>
              <a:ext uri="{FF2B5EF4-FFF2-40B4-BE49-F238E27FC236}">
                <a16:creationId xmlns:a16="http://schemas.microsoft.com/office/drawing/2014/main" id="{0698C7A0-03CA-8146-B4AC-3070D8CD9A90}"/>
              </a:ext>
            </a:extLst>
          </p:cNvPr>
          <p:cNvSpPr/>
          <p:nvPr/>
        </p:nvSpPr>
        <p:spPr>
          <a:xfrm>
            <a:off x="4346714" y="2159277"/>
            <a:ext cx="6321287" cy="2395331"/>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endParaRPr lang="en-US" sz="1350">
              <a:solidFill>
                <a:prstClr val="white"/>
              </a:solidFill>
              <a:latin typeface="Gill Sans MT" panose="020B0502020104020203" pitchFamily="34" charset="0"/>
            </a:endParaRPr>
          </a:p>
        </p:txBody>
      </p:sp>
      <p:sp>
        <p:nvSpPr>
          <p:cNvPr id="8" name="TextBox 7">
            <a:extLst>
              <a:ext uri="{FF2B5EF4-FFF2-40B4-BE49-F238E27FC236}">
                <a16:creationId xmlns:a16="http://schemas.microsoft.com/office/drawing/2014/main" id="{EE79D4AF-5168-446F-8F26-96B3177CBE83}"/>
              </a:ext>
            </a:extLst>
          </p:cNvPr>
          <p:cNvSpPr txBox="1"/>
          <p:nvPr/>
        </p:nvSpPr>
        <p:spPr>
          <a:xfrm>
            <a:off x="4431793" y="2391722"/>
            <a:ext cx="6163055" cy="1754326"/>
          </a:xfrm>
          <a:prstGeom prst="rect">
            <a:avLst/>
          </a:prstGeom>
          <a:noFill/>
        </p:spPr>
        <p:txBody>
          <a:bodyPr wrap="square" rtlCol="0">
            <a:spAutoFit/>
          </a:bodyPr>
          <a:lstStyle/>
          <a:p>
            <a:pPr algn="ctr" defTabSz="457200"/>
            <a:r>
              <a:rPr lang="en-US" sz="3600" b="1">
                <a:solidFill>
                  <a:prstClr val="white"/>
                </a:solidFill>
                <a:latin typeface="Gill Sans MT" panose="020B0502020104020203" pitchFamily="34" charset="0"/>
                <a:cs typeface="Times New Roman" panose="02020603050405020304" pitchFamily="18" charset="0"/>
              </a:rPr>
              <a:t>Policing and Emergency Response for the College Community</a:t>
            </a:r>
          </a:p>
        </p:txBody>
      </p:sp>
      <p:pic>
        <p:nvPicPr>
          <p:cNvPr id="2" name="Picture 1">
            <a:extLst>
              <a:ext uri="{FF2B5EF4-FFF2-40B4-BE49-F238E27FC236}">
                <a16:creationId xmlns:a16="http://schemas.microsoft.com/office/drawing/2014/main" id="{1F17FBF0-7DAF-40A9-AFE9-BFE171615EAE}"/>
              </a:ext>
            </a:extLst>
          </p:cNvPr>
          <p:cNvPicPr>
            <a:picLocks noChangeAspect="1"/>
          </p:cNvPicPr>
          <p:nvPr/>
        </p:nvPicPr>
        <p:blipFill>
          <a:blip r:embed="rId3"/>
          <a:stretch>
            <a:fillRect/>
          </a:stretch>
        </p:blipFill>
        <p:spPr>
          <a:xfrm>
            <a:off x="1524000" y="5875020"/>
            <a:ext cx="9144000" cy="667512"/>
          </a:xfrm>
          <a:prstGeom prst="rect">
            <a:avLst/>
          </a:prstGeom>
        </p:spPr>
      </p:pic>
    </p:spTree>
    <p:extLst>
      <p:ext uri="{BB962C8B-B14F-4D97-AF65-F5344CB8AC3E}">
        <p14:creationId xmlns:p14="http://schemas.microsoft.com/office/powerpoint/2010/main" val="1673845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DB0A-9FBE-41C5-B4EE-BB5E8F729186}"/>
              </a:ext>
            </a:extLst>
          </p:cNvPr>
          <p:cNvSpPr>
            <a:spLocks noGrp="1"/>
          </p:cNvSpPr>
          <p:nvPr>
            <p:ph type="title"/>
          </p:nvPr>
        </p:nvSpPr>
        <p:spPr>
          <a:xfrm>
            <a:off x="1536658" y="487518"/>
            <a:ext cx="9113054" cy="546153"/>
          </a:xfrm>
        </p:spPr>
        <p:txBody>
          <a:bodyPr/>
          <a:lstStyle/>
          <a:p>
            <a:r>
              <a:rPr lang="en-US" b="1">
                <a:solidFill>
                  <a:srgbClr val="00703C"/>
                </a:solidFill>
                <a:latin typeface="Gill Sans MT" panose="020B0502020104020203" pitchFamily="34" charset="0"/>
                <a:cs typeface="Times New Roman" panose="02020603050405020304" pitchFamily="18" charset="0"/>
              </a:rPr>
              <a:t>YOUR COLLEGE POLICE DEPARTMENT</a:t>
            </a:r>
          </a:p>
        </p:txBody>
      </p:sp>
      <p:sp>
        <p:nvSpPr>
          <p:cNvPr id="5" name="Content Placeholder 1">
            <a:extLst>
              <a:ext uri="{FF2B5EF4-FFF2-40B4-BE49-F238E27FC236}">
                <a16:creationId xmlns:a16="http://schemas.microsoft.com/office/drawing/2014/main" id="{A8C292E1-ECF9-47A4-B013-190334A9BCF3}"/>
              </a:ext>
            </a:extLst>
          </p:cNvPr>
          <p:cNvSpPr txBox="1">
            <a:spLocks/>
          </p:cNvSpPr>
          <p:nvPr/>
        </p:nvSpPr>
        <p:spPr>
          <a:xfrm>
            <a:off x="1999650" y="1780978"/>
            <a:ext cx="8187069" cy="329604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6"/>
              </a:spcBef>
            </a:pPr>
            <a:r>
              <a:rPr lang="en-US" sz="2000">
                <a:solidFill>
                  <a:srgbClr val="141313"/>
                </a:solidFill>
                <a:latin typeface="Gill Sans MT" panose="020B0502020104020203" pitchFamily="34" charset="0"/>
                <a:cs typeface="Times New Roman" panose="02020603050405020304" pitchFamily="18" charset="0"/>
              </a:rPr>
              <a:t>24/7 Law Enforcement Agency – all 4 campuses		</a:t>
            </a:r>
          </a:p>
          <a:p>
            <a:pPr>
              <a:spcBef>
                <a:spcPts val="16"/>
              </a:spcBef>
            </a:pPr>
            <a:r>
              <a:rPr lang="en-US" sz="2000">
                <a:solidFill>
                  <a:srgbClr val="141313"/>
                </a:solidFill>
                <a:latin typeface="Gill Sans MT" panose="020B0502020104020203" pitchFamily="34" charset="0"/>
                <a:cs typeface="Times New Roman" panose="02020603050405020304" pitchFamily="18" charset="0"/>
              </a:rPr>
              <a:t>Routine</a:t>
            </a:r>
            <a:r>
              <a:rPr lang="en-US" sz="2000" b="1">
                <a:solidFill>
                  <a:srgbClr val="141313"/>
                </a:solidFill>
                <a:latin typeface="Gill Sans MT" panose="020B0502020104020203" pitchFamily="34" charset="0"/>
                <a:cs typeface="Times New Roman" panose="02020603050405020304" pitchFamily="18" charset="0"/>
              </a:rPr>
              <a:t> 825-2109</a:t>
            </a:r>
          </a:p>
          <a:p>
            <a:pPr marL="0" indent="0">
              <a:spcBef>
                <a:spcPts val="16"/>
              </a:spcBef>
              <a:buNone/>
            </a:pPr>
            <a:r>
              <a:rPr lang="en-US" sz="2000">
                <a:solidFill>
                  <a:srgbClr val="141313"/>
                </a:solidFill>
                <a:latin typeface="Gill Sans MT" panose="020B0502020104020203" pitchFamily="34" charset="0"/>
                <a:cs typeface="Times New Roman" panose="02020603050405020304" pitchFamily="18" charset="0"/>
              </a:rPr>
              <a:t>      Emergencies call </a:t>
            </a:r>
            <a:r>
              <a:rPr lang="en-US" sz="2000" b="1">
                <a:solidFill>
                  <a:srgbClr val="141313"/>
                </a:solidFill>
                <a:latin typeface="Gill Sans MT" panose="020B0502020104020203" pitchFamily="34" charset="0"/>
                <a:cs typeface="Times New Roman" panose="02020603050405020304" pitchFamily="18" charset="0"/>
              </a:rPr>
              <a:t>825-2000</a:t>
            </a:r>
            <a:r>
              <a:rPr lang="en-US" sz="2000">
                <a:solidFill>
                  <a:srgbClr val="141313"/>
                </a:solidFill>
                <a:latin typeface="Gill Sans MT" panose="020B0502020104020203" pitchFamily="34" charset="0"/>
                <a:cs typeface="Times New Roman" panose="02020603050405020304" pitchFamily="18" charset="0"/>
              </a:rPr>
              <a:t> or </a:t>
            </a:r>
            <a:r>
              <a:rPr lang="en-US" sz="2000" b="1">
                <a:solidFill>
                  <a:srgbClr val="141313"/>
                </a:solidFill>
                <a:latin typeface="Gill Sans MT" panose="020B0502020104020203" pitchFamily="34" charset="0"/>
                <a:cs typeface="Times New Roman" panose="02020603050405020304" pitchFamily="18" charset="0"/>
              </a:rPr>
              <a:t>911</a:t>
            </a:r>
            <a:br>
              <a:rPr lang="en-US" sz="2000" b="1">
                <a:solidFill>
                  <a:srgbClr val="141313"/>
                </a:solidFill>
                <a:latin typeface="Gill Sans MT" panose="020B0502020104020203" pitchFamily="34" charset="0"/>
                <a:cs typeface="Times New Roman" panose="02020603050405020304" pitchFamily="18" charset="0"/>
              </a:rPr>
            </a:br>
            <a:endParaRPr lang="en-US" sz="2000" b="1">
              <a:solidFill>
                <a:srgbClr val="141313"/>
              </a:solidFill>
              <a:latin typeface="Gill Sans MT" panose="020B0502020104020203" pitchFamily="34" charset="0"/>
              <a:cs typeface="Times New Roman" panose="02020603050405020304" pitchFamily="18" charset="0"/>
            </a:endParaRPr>
          </a:p>
          <a:p>
            <a:pPr marL="0" indent="0">
              <a:spcBef>
                <a:spcPts val="16"/>
              </a:spcBef>
              <a:buNone/>
            </a:pPr>
            <a:endParaRPr lang="en-US" sz="2000" b="1">
              <a:solidFill>
                <a:srgbClr val="141313"/>
              </a:solidFill>
              <a:latin typeface="Gill Sans MT" panose="020B0502020104020203" pitchFamily="34" charset="0"/>
              <a:cs typeface="Times New Roman" panose="02020603050405020304" pitchFamily="18" charset="0"/>
            </a:endParaRPr>
          </a:p>
          <a:p>
            <a:pPr marL="0" indent="0">
              <a:spcBef>
                <a:spcPts val="16"/>
              </a:spcBef>
              <a:buNone/>
            </a:pPr>
            <a:r>
              <a:rPr lang="en-US" sz="2000">
                <a:solidFill>
                  <a:srgbClr val="141313"/>
                </a:solidFill>
                <a:latin typeface="Gill Sans MT" panose="020B0502020104020203" pitchFamily="34" charset="0"/>
                <a:cs typeface="Times New Roman" panose="02020603050405020304" pitchFamily="18" charset="0"/>
              </a:rPr>
              <a:t>LOCATIONS</a:t>
            </a:r>
          </a:p>
          <a:p>
            <a:pPr marL="0" indent="0">
              <a:spcBef>
                <a:spcPts val="16"/>
              </a:spcBef>
              <a:buNone/>
            </a:pPr>
            <a:r>
              <a:rPr lang="en-US" sz="2000">
                <a:solidFill>
                  <a:srgbClr val="141313"/>
                </a:solidFill>
                <a:latin typeface="Gill Sans MT" panose="020B0502020104020203" pitchFamily="34" charset="0"/>
                <a:cs typeface="Times New Roman" panose="02020603050405020304" pitchFamily="18" charset="0"/>
              </a:rPr>
              <a:t>	-Warwick:       PD HQ’s (ground floor, rear entrance); 2</a:t>
            </a:r>
            <a:r>
              <a:rPr lang="en-US" sz="2000" baseline="30000">
                <a:solidFill>
                  <a:srgbClr val="141313"/>
                </a:solidFill>
                <a:latin typeface="Gill Sans MT" panose="020B0502020104020203" pitchFamily="34" charset="0"/>
                <a:cs typeface="Times New Roman" panose="02020603050405020304" pitchFamily="18" charset="0"/>
              </a:rPr>
              <a:t>nd</a:t>
            </a:r>
            <a:r>
              <a:rPr lang="en-US" sz="2000">
                <a:solidFill>
                  <a:srgbClr val="141313"/>
                </a:solidFill>
                <a:latin typeface="Gill Sans MT" panose="020B0502020104020203" pitchFamily="34" charset="0"/>
                <a:cs typeface="Times New Roman" panose="02020603050405020304" pitchFamily="18" charset="0"/>
              </a:rPr>
              <a:t> floor kiosk</a:t>
            </a:r>
          </a:p>
          <a:p>
            <a:pPr marL="0" indent="0">
              <a:spcBef>
                <a:spcPts val="16"/>
              </a:spcBef>
              <a:buNone/>
            </a:pPr>
            <a:r>
              <a:rPr lang="en-US" sz="2000">
                <a:solidFill>
                  <a:srgbClr val="141313"/>
                </a:solidFill>
                <a:latin typeface="Gill Sans MT" panose="020B0502020104020203" pitchFamily="34" charset="0"/>
                <a:cs typeface="Times New Roman" panose="02020603050405020304" pitchFamily="18" charset="0"/>
              </a:rPr>
              <a:t>	-Lincoln:         Substation (basement); 1</a:t>
            </a:r>
            <a:r>
              <a:rPr lang="en-US" sz="2000" baseline="30000">
                <a:solidFill>
                  <a:srgbClr val="141313"/>
                </a:solidFill>
                <a:latin typeface="Gill Sans MT" panose="020B0502020104020203" pitchFamily="34" charset="0"/>
                <a:cs typeface="Times New Roman" panose="02020603050405020304" pitchFamily="18" charset="0"/>
              </a:rPr>
              <a:t>st</a:t>
            </a:r>
            <a:r>
              <a:rPr lang="en-US" sz="2000">
                <a:solidFill>
                  <a:srgbClr val="141313"/>
                </a:solidFill>
                <a:latin typeface="Gill Sans MT" panose="020B0502020104020203" pitchFamily="34" charset="0"/>
                <a:cs typeface="Times New Roman" panose="02020603050405020304" pitchFamily="18" charset="0"/>
              </a:rPr>
              <a:t> floor kiosk</a:t>
            </a:r>
          </a:p>
          <a:p>
            <a:pPr marL="0" indent="0">
              <a:spcBef>
                <a:spcPts val="16"/>
              </a:spcBef>
              <a:buNone/>
            </a:pPr>
            <a:r>
              <a:rPr lang="en-US" sz="2000">
                <a:solidFill>
                  <a:srgbClr val="141313"/>
                </a:solidFill>
                <a:latin typeface="Gill Sans MT" panose="020B0502020104020203" pitchFamily="34" charset="0"/>
                <a:cs typeface="Times New Roman" panose="02020603050405020304" pitchFamily="18" charset="0"/>
              </a:rPr>
              <a:t>	-Providence:   Main entrance kiosk</a:t>
            </a:r>
          </a:p>
          <a:p>
            <a:pPr marL="0" indent="0">
              <a:spcBef>
                <a:spcPts val="16"/>
              </a:spcBef>
              <a:buNone/>
            </a:pPr>
            <a:r>
              <a:rPr lang="en-US" sz="2000">
                <a:solidFill>
                  <a:srgbClr val="141313"/>
                </a:solidFill>
                <a:latin typeface="Gill Sans MT" panose="020B0502020104020203" pitchFamily="34" charset="0"/>
                <a:cs typeface="Times New Roman" panose="02020603050405020304" pitchFamily="18" charset="0"/>
              </a:rPr>
              <a:t>	-Newport:       Main entrance kiosk</a:t>
            </a:r>
          </a:p>
          <a:p>
            <a:pPr marL="0" indent="0">
              <a:spcBef>
                <a:spcPts val="16"/>
              </a:spcBef>
              <a:buNone/>
            </a:pPr>
            <a:endParaRPr lang="en-US" sz="3600">
              <a:solidFill>
                <a:srgbClr val="141313"/>
              </a:solidFill>
              <a:latin typeface="Gill Sans MT" panose="020B0502020104020203" pitchFamily="34" charset="0"/>
              <a:cs typeface="Times New Roman"/>
            </a:endParaRPr>
          </a:p>
          <a:p>
            <a:pPr marL="0" indent="0">
              <a:spcBef>
                <a:spcPts val="16"/>
              </a:spcBef>
              <a:buNone/>
            </a:pPr>
            <a:endParaRPr lang="en-US" sz="2400">
              <a:solidFill>
                <a:srgbClr val="141313"/>
              </a:solidFill>
              <a:latin typeface="Gill Sans MT" panose="020B0502020104020203" pitchFamily="34" charset="0"/>
              <a:cs typeface="Times New Roman"/>
            </a:endParaRPr>
          </a:p>
          <a:p>
            <a:pPr marL="0" indent="0">
              <a:spcBef>
                <a:spcPts val="16"/>
              </a:spcBef>
              <a:buNone/>
            </a:pPr>
            <a:endParaRPr lang="en-US" sz="2400">
              <a:solidFill>
                <a:srgbClr val="141313"/>
              </a:solidFill>
              <a:latin typeface="Gill Sans MT" panose="020B0502020104020203" pitchFamily="34" charset="0"/>
              <a:cs typeface="Times New Roman"/>
            </a:endParaRPr>
          </a:p>
        </p:txBody>
      </p:sp>
      <p:pic>
        <p:nvPicPr>
          <p:cNvPr id="6" name="Picture 5">
            <a:extLst>
              <a:ext uri="{FF2B5EF4-FFF2-40B4-BE49-F238E27FC236}">
                <a16:creationId xmlns:a16="http://schemas.microsoft.com/office/drawing/2014/main" id="{861E692F-750C-462E-B917-9686C643FE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00" t="30267" r="17700" b="1333"/>
          <a:stretch/>
        </p:blipFill>
        <p:spPr>
          <a:xfrm>
            <a:off x="8755127" y="1520506"/>
            <a:ext cx="3263208" cy="2119281"/>
          </a:xfrm>
          <a:prstGeom prst="rect">
            <a:avLst/>
          </a:prstGeom>
        </p:spPr>
      </p:pic>
    </p:spTree>
    <p:extLst>
      <p:ext uri="{BB962C8B-B14F-4D97-AF65-F5344CB8AC3E}">
        <p14:creationId xmlns:p14="http://schemas.microsoft.com/office/powerpoint/2010/main" val="2754565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DB0A-9FBE-41C5-B4EE-BB5E8F729186}"/>
              </a:ext>
            </a:extLst>
          </p:cNvPr>
          <p:cNvSpPr>
            <a:spLocks noGrp="1"/>
          </p:cNvSpPr>
          <p:nvPr>
            <p:ph type="title"/>
          </p:nvPr>
        </p:nvSpPr>
        <p:spPr>
          <a:xfrm>
            <a:off x="1524000" y="487518"/>
            <a:ext cx="10253652" cy="577732"/>
          </a:xfrm>
        </p:spPr>
        <p:txBody>
          <a:bodyPr/>
          <a:lstStyle/>
          <a:p>
            <a:r>
              <a:rPr lang="en-US" b="1">
                <a:solidFill>
                  <a:srgbClr val="00703C"/>
                </a:solidFill>
                <a:latin typeface="Gill Sans MT" panose="020B0502020104020203" pitchFamily="34" charset="0"/>
                <a:cs typeface="Times New Roman" panose="02020603050405020304" pitchFamily="18" charset="0"/>
              </a:rPr>
              <a:t>YOUR COLLEGE POLICE DEPARTMENT</a:t>
            </a:r>
          </a:p>
        </p:txBody>
      </p:sp>
      <p:sp>
        <p:nvSpPr>
          <p:cNvPr id="7" name="Content Placeholder 1">
            <a:extLst>
              <a:ext uri="{FF2B5EF4-FFF2-40B4-BE49-F238E27FC236}">
                <a16:creationId xmlns:a16="http://schemas.microsoft.com/office/drawing/2014/main" id="{9078BC3F-5332-4051-9B3A-671557AD5AD1}"/>
              </a:ext>
            </a:extLst>
          </p:cNvPr>
          <p:cNvSpPr txBox="1">
            <a:spLocks/>
          </p:cNvSpPr>
          <p:nvPr/>
        </p:nvSpPr>
        <p:spPr>
          <a:xfrm>
            <a:off x="1981199" y="1399033"/>
            <a:ext cx="9246781" cy="4076734"/>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6"/>
              </a:spcBef>
            </a:pPr>
            <a:r>
              <a:rPr lang="en-US" sz="2000">
                <a:solidFill>
                  <a:srgbClr val="141313"/>
                </a:solidFill>
                <a:latin typeface="Gill Sans MT" panose="020B0502020104020203" pitchFamily="34" charset="0"/>
                <a:cs typeface="Times New Roman" panose="02020603050405020304" pitchFamily="18" charset="0"/>
              </a:rPr>
              <a:t>Criminal complaints and information</a:t>
            </a:r>
          </a:p>
          <a:p>
            <a:pPr lvl="1">
              <a:spcBef>
                <a:spcPts val="16"/>
              </a:spcBef>
            </a:pPr>
            <a:r>
              <a:rPr lang="en-US" sz="2000">
                <a:solidFill>
                  <a:srgbClr val="141313"/>
                </a:solidFill>
                <a:latin typeface="Gill Sans MT" panose="020B0502020104020203" pitchFamily="34" charset="0"/>
                <a:cs typeface="Times New Roman" panose="02020603050405020304" pitchFamily="18" charset="0"/>
              </a:rPr>
              <a:t>Working relationships with Police Departments sharing jurisdiction for investigation hand-off</a:t>
            </a:r>
          </a:p>
          <a:p>
            <a:pPr marL="285750" lvl="1">
              <a:spcBef>
                <a:spcPts val="16"/>
              </a:spcBef>
              <a:buFont typeface="Arial" panose="020B0604020202020204" pitchFamily="34" charset="0"/>
              <a:buChar char="•"/>
            </a:pPr>
            <a:r>
              <a:rPr lang="en-US" sz="2000">
                <a:solidFill>
                  <a:srgbClr val="141313"/>
                </a:solidFill>
                <a:latin typeface="Gill Sans MT" panose="020B0502020104020203" pitchFamily="34" charset="0"/>
                <a:cs typeface="Times New Roman" panose="02020603050405020304" pitchFamily="18" charset="0"/>
              </a:rPr>
              <a:t> Reporting methods</a:t>
            </a:r>
          </a:p>
          <a:p>
            <a:pPr marL="685800" lvl="2">
              <a:spcBef>
                <a:spcPts val="16"/>
              </a:spcBef>
              <a:buFont typeface="Arial" panose="020B0604020202020204" pitchFamily="34" charset="0"/>
              <a:buChar char="•"/>
            </a:pPr>
            <a:r>
              <a:rPr lang="en-US" sz="1600">
                <a:solidFill>
                  <a:srgbClr val="141313"/>
                </a:solidFill>
                <a:latin typeface="Gill Sans MT" panose="020B0502020104020203" pitchFamily="34" charset="0"/>
                <a:cs typeface="Times New Roman" panose="02020603050405020304" pitchFamily="18" charset="0"/>
              </a:rPr>
              <a:t>In-person any campus</a:t>
            </a:r>
          </a:p>
          <a:p>
            <a:pPr marL="685800" lvl="2">
              <a:spcBef>
                <a:spcPts val="16"/>
              </a:spcBef>
              <a:buFont typeface="Arial" panose="020B0604020202020204" pitchFamily="34" charset="0"/>
              <a:buChar char="•"/>
            </a:pPr>
            <a:r>
              <a:rPr lang="en-US" sz="1600">
                <a:solidFill>
                  <a:srgbClr val="141313"/>
                </a:solidFill>
                <a:latin typeface="Gill Sans MT" panose="020B0502020104020203" pitchFamily="34" charset="0"/>
                <a:cs typeface="Times New Roman" panose="02020603050405020304" pitchFamily="18" charset="0"/>
              </a:rPr>
              <a:t>On website including anonymous and confidential reporting</a:t>
            </a:r>
          </a:p>
          <a:p>
            <a:pPr>
              <a:spcBef>
                <a:spcPts val="16"/>
              </a:spcBef>
            </a:pPr>
            <a:r>
              <a:rPr lang="en-US" sz="2000">
                <a:solidFill>
                  <a:srgbClr val="141313"/>
                </a:solidFill>
                <a:latin typeface="Gill Sans MT" panose="020B0502020104020203" pitchFamily="34" charset="0"/>
                <a:cs typeface="Times New Roman" panose="02020603050405020304" pitchFamily="18" charset="0"/>
              </a:rPr>
              <a:t>Building security </a:t>
            </a:r>
          </a:p>
          <a:p>
            <a:pPr>
              <a:spcBef>
                <a:spcPts val="16"/>
              </a:spcBef>
            </a:pPr>
            <a:r>
              <a:rPr lang="en-US" sz="2000">
                <a:solidFill>
                  <a:srgbClr val="141313"/>
                </a:solidFill>
                <a:latin typeface="Gill Sans MT" panose="020B0502020104020203" pitchFamily="34" charset="0"/>
                <a:cs typeface="Times New Roman" panose="02020603050405020304" pitchFamily="18" charset="0"/>
              </a:rPr>
              <a:t>Parking</a:t>
            </a:r>
          </a:p>
          <a:p>
            <a:pPr lvl="1">
              <a:spcBef>
                <a:spcPts val="16"/>
              </a:spcBef>
            </a:pPr>
            <a:r>
              <a:rPr lang="en-US" sz="2000">
                <a:solidFill>
                  <a:srgbClr val="141313"/>
                </a:solidFill>
                <a:latin typeface="Gill Sans MT" panose="020B0502020104020203" pitchFamily="34" charset="0"/>
                <a:cs typeface="Times New Roman" panose="02020603050405020304" pitchFamily="18" charset="0"/>
              </a:rPr>
              <a:t>Handicapped</a:t>
            </a:r>
          </a:p>
          <a:p>
            <a:pPr lvl="1">
              <a:spcBef>
                <a:spcPts val="16"/>
              </a:spcBef>
            </a:pPr>
            <a:r>
              <a:rPr lang="en-US" sz="2000">
                <a:solidFill>
                  <a:srgbClr val="141313"/>
                </a:solidFill>
                <a:latin typeface="Gill Sans MT" panose="020B0502020104020203" pitchFamily="34" charset="0"/>
                <a:cs typeface="Times New Roman" panose="02020603050405020304" pitchFamily="18" charset="0"/>
              </a:rPr>
              <a:t>Assigned parking</a:t>
            </a:r>
          </a:p>
          <a:p>
            <a:pPr>
              <a:spcBef>
                <a:spcPts val="16"/>
              </a:spcBef>
            </a:pPr>
            <a:r>
              <a:rPr lang="en-US" sz="2000">
                <a:solidFill>
                  <a:srgbClr val="141313"/>
                </a:solidFill>
                <a:latin typeface="Gill Sans MT" panose="020B0502020104020203" pitchFamily="34" charset="0"/>
                <a:cs typeface="Times New Roman" panose="02020603050405020304" pitchFamily="18" charset="0"/>
              </a:rPr>
              <a:t>Lost &amp; Found</a:t>
            </a:r>
          </a:p>
          <a:p>
            <a:pPr>
              <a:spcBef>
                <a:spcPts val="16"/>
              </a:spcBef>
            </a:pPr>
            <a:r>
              <a:rPr lang="en-US" sz="2000">
                <a:solidFill>
                  <a:srgbClr val="141313"/>
                </a:solidFill>
                <a:latin typeface="Gill Sans MT" panose="020B0502020104020203" pitchFamily="34" charset="0"/>
                <a:cs typeface="Times New Roman" panose="02020603050405020304" pitchFamily="18" charset="0"/>
              </a:rPr>
              <a:t>Escorts</a:t>
            </a:r>
          </a:p>
          <a:p>
            <a:pPr>
              <a:spcBef>
                <a:spcPts val="16"/>
              </a:spcBef>
            </a:pPr>
            <a:r>
              <a:rPr lang="en-US" sz="2000">
                <a:solidFill>
                  <a:srgbClr val="141313"/>
                </a:solidFill>
                <a:latin typeface="Gill Sans MT" panose="020B0502020104020203" pitchFamily="34" charset="0"/>
                <a:cs typeface="Times New Roman" panose="02020603050405020304" pitchFamily="18" charset="0"/>
              </a:rPr>
              <a:t>Safe Zones/Blue Lights (Flanagan &amp; Liston)/Emergency Phones</a:t>
            </a:r>
          </a:p>
          <a:p>
            <a:pPr marL="457200" lvl="1" indent="0">
              <a:spcBef>
                <a:spcPts val="16"/>
              </a:spcBef>
              <a:buNone/>
            </a:pPr>
            <a:endParaRPr lang="en-US" sz="3200">
              <a:solidFill>
                <a:srgbClr val="141313"/>
              </a:solidFill>
              <a:latin typeface="Gill Sans MT" panose="020B0502020104020203" pitchFamily="34" charset="0"/>
              <a:cs typeface="Times New Roman"/>
            </a:endParaRPr>
          </a:p>
          <a:p>
            <a:pPr marL="0" indent="0">
              <a:spcBef>
                <a:spcPts val="16"/>
              </a:spcBef>
              <a:buNone/>
            </a:pPr>
            <a:endParaRPr lang="en-US" sz="2400">
              <a:solidFill>
                <a:srgbClr val="141313"/>
              </a:solidFill>
              <a:latin typeface="Gill Sans MT" panose="020B0502020104020203" pitchFamily="34" charset="0"/>
              <a:cs typeface="Times New Roman"/>
            </a:endParaRPr>
          </a:p>
          <a:p>
            <a:pPr marL="0" indent="0">
              <a:spcBef>
                <a:spcPts val="16"/>
              </a:spcBef>
              <a:buNone/>
            </a:pPr>
            <a:endParaRPr lang="en-US" sz="2400">
              <a:solidFill>
                <a:srgbClr val="141313"/>
              </a:solidFill>
              <a:latin typeface="Gill Sans MT" panose="020B0502020104020203" pitchFamily="34" charset="0"/>
              <a:cs typeface="Times New Roman"/>
            </a:endParaRPr>
          </a:p>
        </p:txBody>
      </p:sp>
    </p:spTree>
    <p:extLst>
      <p:ext uri="{BB962C8B-B14F-4D97-AF65-F5344CB8AC3E}">
        <p14:creationId xmlns:p14="http://schemas.microsoft.com/office/powerpoint/2010/main" val="426037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DB0A-9FBE-41C5-B4EE-BB5E8F729186}"/>
              </a:ext>
            </a:extLst>
          </p:cNvPr>
          <p:cNvSpPr>
            <a:spLocks noGrp="1"/>
          </p:cNvSpPr>
          <p:nvPr>
            <p:ph type="title"/>
          </p:nvPr>
        </p:nvSpPr>
        <p:spPr>
          <a:xfrm>
            <a:off x="1981200" y="487518"/>
            <a:ext cx="8229600" cy="546153"/>
          </a:xfrm>
        </p:spPr>
        <p:txBody>
          <a:bodyPr/>
          <a:lstStyle/>
          <a:p>
            <a:r>
              <a:rPr lang="en-US" b="1">
                <a:solidFill>
                  <a:srgbClr val="00703C"/>
                </a:solidFill>
                <a:latin typeface="Times New Roman" panose="02020603050405020304" pitchFamily="18" charset="0"/>
                <a:cs typeface="Times New Roman" panose="02020603050405020304" pitchFamily="18" charset="0"/>
              </a:rPr>
              <a:t>WARNING SYSTEMS</a:t>
            </a:r>
          </a:p>
        </p:txBody>
      </p:sp>
      <p:sp>
        <p:nvSpPr>
          <p:cNvPr id="4" name="TextBox 3">
            <a:extLst>
              <a:ext uri="{FF2B5EF4-FFF2-40B4-BE49-F238E27FC236}">
                <a16:creationId xmlns:a16="http://schemas.microsoft.com/office/drawing/2014/main" id="{18939864-D134-433B-B3E4-5711092C59EE}"/>
              </a:ext>
            </a:extLst>
          </p:cNvPr>
          <p:cNvSpPr txBox="1"/>
          <p:nvPr/>
        </p:nvSpPr>
        <p:spPr>
          <a:xfrm>
            <a:off x="1052623" y="1446521"/>
            <a:ext cx="9496505" cy="4247317"/>
          </a:xfrm>
          <a:prstGeom prst="rect">
            <a:avLst/>
          </a:prstGeom>
          <a:noFill/>
        </p:spPr>
        <p:txBody>
          <a:bodyPr wrap="square" rtlCol="0">
            <a:spAutoFit/>
          </a:bodyPr>
          <a:lstStyle/>
          <a:p>
            <a:pPr marL="285750" indent="-285750" defTabSz="457200">
              <a:buFont typeface="Arial" panose="020B0604020202020204" pitchFamily="34" charset="0"/>
              <a:buChar char="•"/>
            </a:pPr>
            <a:r>
              <a:rPr lang="en-US" b="1" u="sng">
                <a:solidFill>
                  <a:srgbClr val="00703C"/>
                </a:solidFill>
                <a:latin typeface="Gill Sans MT" panose="020B0502020104020203" pitchFamily="34" charset="0"/>
                <a:cs typeface="Times New Roman" panose="02020603050405020304" pitchFamily="18" charset="0"/>
              </a:rPr>
              <a:t>RAVE</a:t>
            </a:r>
            <a:r>
              <a:rPr lang="en-US">
                <a:solidFill>
                  <a:srgbClr val="141313"/>
                </a:solidFill>
                <a:latin typeface="Gill Sans MT" panose="020B0502020104020203" pitchFamily="34" charset="0"/>
                <a:cs typeface="Times New Roman" panose="02020603050405020304" pitchFamily="18" charset="0"/>
              </a:rPr>
              <a:t> app is the primary </a:t>
            </a:r>
            <a:r>
              <a:rPr lang="en-US" i="1">
                <a:solidFill>
                  <a:srgbClr val="141313"/>
                </a:solidFill>
                <a:latin typeface="Gill Sans MT" panose="020B0502020104020203" pitchFamily="34" charset="0"/>
                <a:cs typeface="Times New Roman" panose="02020603050405020304" pitchFamily="18" charset="0"/>
              </a:rPr>
              <a:t>Timely Warning </a:t>
            </a:r>
            <a:r>
              <a:rPr lang="en-US">
                <a:solidFill>
                  <a:srgbClr val="141313"/>
                </a:solidFill>
                <a:latin typeface="Gill Sans MT" panose="020B0502020104020203" pitchFamily="34" charset="0"/>
                <a:cs typeface="Times New Roman" panose="02020603050405020304" pitchFamily="18" charset="0"/>
              </a:rPr>
              <a:t>method</a:t>
            </a:r>
          </a:p>
          <a:p>
            <a:pPr marL="742950" lvl="1" indent="-285750" defTabSz="457200">
              <a:buFontTx/>
              <a:buChar char="-"/>
            </a:pPr>
            <a:r>
              <a:rPr lang="en-US">
                <a:solidFill>
                  <a:srgbClr val="141313"/>
                </a:solidFill>
                <a:latin typeface="Gill Sans MT" panose="020B0502020104020203" pitchFamily="34" charset="0"/>
                <a:cs typeface="Times New Roman" panose="02020603050405020304" pitchFamily="18" charset="0"/>
              </a:rPr>
              <a:t>Standardized emergency templates for Active Killer, </a:t>
            </a:r>
            <a:r>
              <a:rPr lang="en-US" err="1">
                <a:solidFill>
                  <a:srgbClr val="141313"/>
                </a:solidFill>
                <a:latin typeface="Gill Sans MT" panose="020B0502020104020203" pitchFamily="34" charset="0"/>
                <a:cs typeface="Times New Roman" panose="02020603050405020304" pitchFamily="18" charset="0"/>
              </a:rPr>
              <a:t>LockDown</a:t>
            </a:r>
            <a:r>
              <a:rPr lang="en-US">
                <a:solidFill>
                  <a:srgbClr val="141313"/>
                </a:solidFill>
                <a:latin typeface="Gill Sans MT" panose="020B0502020104020203" pitchFamily="34" charset="0"/>
                <a:cs typeface="Times New Roman" panose="02020603050405020304" pitchFamily="18" charset="0"/>
              </a:rPr>
              <a:t>, Shelter – in – Place and Evacuation, by campus</a:t>
            </a:r>
          </a:p>
          <a:p>
            <a:pPr defTabSz="457200"/>
            <a:endParaRPr lang="en-US">
              <a:solidFill>
                <a:srgbClr val="141313"/>
              </a:solidFill>
              <a:latin typeface="Gill Sans MT" panose="020B0502020104020203" pitchFamily="34" charset="0"/>
              <a:cs typeface="Times New Roman" panose="02020603050405020304" pitchFamily="18" charset="0"/>
            </a:endParaRPr>
          </a:p>
          <a:p>
            <a:pPr marL="285750" indent="-285750" defTabSz="457200">
              <a:buFont typeface="Arial" panose="020B0604020202020204" pitchFamily="34" charset="0"/>
              <a:buChar char="•"/>
            </a:pPr>
            <a:r>
              <a:rPr lang="en-US" b="1" u="sng" err="1">
                <a:solidFill>
                  <a:srgbClr val="00703C"/>
                </a:solidFill>
                <a:latin typeface="Gill Sans MT" panose="020B0502020104020203" pitchFamily="34" charset="0"/>
                <a:cs typeface="Times New Roman" panose="02020603050405020304" pitchFamily="18" charset="0"/>
              </a:rPr>
              <a:t>Alertus</a:t>
            </a:r>
            <a:r>
              <a:rPr lang="en-US">
                <a:solidFill>
                  <a:srgbClr val="00703C"/>
                </a:solidFill>
                <a:latin typeface="Gill Sans MT" panose="020B0502020104020203" pitchFamily="34" charset="0"/>
                <a:cs typeface="Times New Roman" panose="02020603050405020304" pitchFamily="18" charset="0"/>
              </a:rPr>
              <a:t> </a:t>
            </a:r>
            <a:r>
              <a:rPr lang="en-US">
                <a:solidFill>
                  <a:srgbClr val="141313"/>
                </a:solidFill>
                <a:latin typeface="Gill Sans MT" panose="020B0502020104020203" pitchFamily="34" charset="0"/>
                <a:cs typeface="Times New Roman" panose="02020603050405020304" pitchFamily="18" charset="0"/>
              </a:rPr>
              <a:t>one step activation system through RAVE</a:t>
            </a:r>
          </a:p>
          <a:p>
            <a:pPr marL="742950" lvl="1" indent="-285750" defTabSz="457200">
              <a:buFontTx/>
              <a:buChar char="-"/>
            </a:pPr>
            <a:r>
              <a:rPr lang="en-US">
                <a:solidFill>
                  <a:srgbClr val="141313"/>
                </a:solidFill>
                <a:latin typeface="Gill Sans MT" panose="020B0502020104020203" pitchFamily="34" charset="0"/>
                <a:cs typeface="Times New Roman" panose="02020603050405020304" pitchFamily="18" charset="0"/>
              </a:rPr>
              <a:t>Located at Knight campus, installation in progress at </a:t>
            </a:r>
          </a:p>
          <a:p>
            <a:pPr lvl="1" defTabSz="457200"/>
            <a:r>
              <a:rPr lang="en-US">
                <a:solidFill>
                  <a:srgbClr val="141313"/>
                </a:solidFill>
                <a:latin typeface="Gill Sans MT" panose="020B0502020104020203" pitchFamily="34" charset="0"/>
                <a:cs typeface="Times New Roman" panose="02020603050405020304" pitchFamily="18" charset="0"/>
              </a:rPr>
              <a:t>	other campuses</a:t>
            </a:r>
          </a:p>
          <a:p>
            <a:pPr marL="742950" lvl="1" indent="-285750" defTabSz="457200">
              <a:buFontTx/>
              <a:buChar char="-"/>
            </a:pPr>
            <a:r>
              <a:rPr lang="en-US">
                <a:solidFill>
                  <a:srgbClr val="141313"/>
                </a:solidFill>
                <a:latin typeface="Gill Sans MT" panose="020B0502020104020203" pitchFamily="34" charset="0"/>
                <a:cs typeface="Times New Roman" panose="02020603050405020304" pitchFamily="18" charset="0"/>
              </a:rPr>
              <a:t>Desktop takeover feature</a:t>
            </a:r>
          </a:p>
          <a:p>
            <a:pPr lvl="1" defTabSz="457200"/>
            <a:endParaRPr lang="en-US">
              <a:solidFill>
                <a:srgbClr val="141313"/>
              </a:solidFill>
              <a:latin typeface="Gill Sans MT" panose="020B0502020104020203" pitchFamily="34" charset="0"/>
              <a:cs typeface="Times New Roman" panose="02020603050405020304" pitchFamily="18" charset="0"/>
            </a:endParaRPr>
          </a:p>
          <a:p>
            <a:pPr marL="285750" lvl="1" indent="-285750" defTabSz="457200">
              <a:buFont typeface="Arial" panose="020B0604020202020204" pitchFamily="34" charset="0"/>
              <a:buChar char="•"/>
            </a:pPr>
            <a:r>
              <a:rPr lang="en-US" b="1" u="sng">
                <a:solidFill>
                  <a:srgbClr val="00753B"/>
                </a:solidFill>
                <a:latin typeface="Gill Sans MT" panose="020B0502020104020203" pitchFamily="34" charset="0"/>
                <a:cs typeface="Times New Roman" panose="02020603050405020304" pitchFamily="18" charset="0"/>
              </a:rPr>
              <a:t>PA Systems</a:t>
            </a:r>
            <a:r>
              <a:rPr lang="en-US">
                <a:solidFill>
                  <a:srgbClr val="141313"/>
                </a:solidFill>
                <a:latin typeface="Gill Sans MT" panose="020B0502020104020203" pitchFamily="34" charset="0"/>
                <a:cs typeface="Times New Roman" panose="02020603050405020304" pitchFamily="18" charset="0"/>
              </a:rPr>
              <a:t> at each campus</a:t>
            </a:r>
          </a:p>
          <a:p>
            <a:pPr marL="285750" lvl="1" indent="-285750" defTabSz="457200">
              <a:buFont typeface="Arial" panose="020B0604020202020204" pitchFamily="34" charset="0"/>
              <a:buChar char="•"/>
            </a:pPr>
            <a:endParaRPr lang="en-US" b="1" u="sng">
              <a:solidFill>
                <a:srgbClr val="00753B"/>
              </a:solidFill>
              <a:latin typeface="Gill Sans MT" panose="020B0502020104020203" pitchFamily="34" charset="0"/>
              <a:cs typeface="Times New Roman" panose="02020603050405020304" pitchFamily="18" charset="0"/>
            </a:endParaRPr>
          </a:p>
          <a:p>
            <a:pPr marL="285750" lvl="1" indent="-285750" defTabSz="457200">
              <a:buFont typeface="Arial" panose="020B0604020202020204" pitchFamily="34" charset="0"/>
              <a:buChar char="•"/>
            </a:pPr>
            <a:r>
              <a:rPr lang="en-US" b="1" u="sng">
                <a:solidFill>
                  <a:srgbClr val="00753B"/>
                </a:solidFill>
                <a:latin typeface="Gill Sans MT" panose="020B0502020104020203" pitchFamily="34" charset="0"/>
                <a:cs typeface="Times New Roman" panose="02020603050405020304" pitchFamily="18" charset="0"/>
              </a:rPr>
              <a:t>Electronic Door Lockdown</a:t>
            </a:r>
            <a:r>
              <a:rPr lang="en-US">
                <a:solidFill>
                  <a:srgbClr val="00753B"/>
                </a:solidFill>
                <a:latin typeface="Gill Sans MT" panose="020B0502020104020203" pitchFamily="34" charset="0"/>
                <a:cs typeface="Times New Roman" panose="02020603050405020304" pitchFamily="18" charset="0"/>
              </a:rPr>
              <a:t> </a:t>
            </a:r>
            <a:r>
              <a:rPr lang="en-US">
                <a:solidFill>
                  <a:srgbClr val="141313"/>
                </a:solidFill>
                <a:latin typeface="Gill Sans MT" panose="020B0502020104020203" pitchFamily="34" charset="0"/>
                <a:cs typeface="Times New Roman" panose="02020603050405020304" pitchFamily="18" charset="0"/>
              </a:rPr>
              <a:t>is a feature that locks all electronic door locks with one step</a:t>
            </a:r>
          </a:p>
          <a:p>
            <a:pPr marL="0" lvl="1" defTabSz="457200"/>
            <a:r>
              <a:rPr lang="en-US">
                <a:solidFill>
                  <a:srgbClr val="00753B"/>
                </a:solidFill>
                <a:latin typeface="Gill Sans MT" panose="020B0502020104020203" pitchFamily="34" charset="0"/>
                <a:cs typeface="Times New Roman" panose="02020603050405020304" pitchFamily="18" charset="0"/>
              </a:rPr>
              <a:t>	</a:t>
            </a:r>
            <a:r>
              <a:rPr lang="en-US">
                <a:solidFill>
                  <a:srgbClr val="141313"/>
                </a:solidFill>
                <a:latin typeface="Gill Sans MT" panose="020B0502020104020203" pitchFamily="34" charset="0"/>
                <a:cs typeface="Times New Roman" panose="02020603050405020304" pitchFamily="18" charset="0"/>
              </a:rPr>
              <a:t>-Will deny an attacker access</a:t>
            </a:r>
          </a:p>
          <a:p>
            <a:pPr marL="0" lvl="1" defTabSz="457200"/>
            <a:r>
              <a:rPr lang="en-US">
                <a:solidFill>
                  <a:srgbClr val="00753B"/>
                </a:solidFill>
                <a:latin typeface="Gill Sans MT" panose="020B0502020104020203" pitchFamily="34" charset="0"/>
                <a:cs typeface="Times New Roman" panose="02020603050405020304" pitchFamily="18" charset="0"/>
              </a:rPr>
              <a:t>	</a:t>
            </a:r>
            <a:r>
              <a:rPr lang="en-US">
                <a:solidFill>
                  <a:srgbClr val="141313"/>
                </a:solidFill>
                <a:latin typeface="Gill Sans MT" panose="020B0502020104020203" pitchFamily="34" charset="0"/>
                <a:cs typeface="Times New Roman" panose="02020603050405020304" pitchFamily="18" charset="0"/>
              </a:rPr>
              <a:t>-You can still exit these doors or unlock them with your ID if you have approved access</a:t>
            </a:r>
          </a:p>
          <a:p>
            <a:pPr defTabSz="457200"/>
            <a:endParaRPr lang="en-US">
              <a:solidFill>
                <a:srgbClr val="141313"/>
              </a:solidFill>
              <a:latin typeface="Gill Sans MT" panose="020B0502020104020203" pitchFamily="34" charset="0"/>
              <a:cs typeface="Times New Roman" panose="02020603050405020304" pitchFamily="18" charset="0"/>
            </a:endParaRPr>
          </a:p>
        </p:txBody>
      </p:sp>
      <p:pic>
        <p:nvPicPr>
          <p:cNvPr id="6" name="Picture 2" descr="images">
            <a:extLst>
              <a:ext uri="{FF2B5EF4-FFF2-40B4-BE49-F238E27FC236}">
                <a16:creationId xmlns:a16="http://schemas.microsoft.com/office/drawing/2014/main" id="{0952AA0F-6C73-4006-89B4-7942673FB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886" t="-5006" r="25877"/>
          <a:stretch>
            <a:fillRect/>
          </a:stretch>
        </p:blipFill>
        <p:spPr bwMode="auto">
          <a:xfrm>
            <a:off x="8220584" y="2880361"/>
            <a:ext cx="1990217" cy="756437"/>
          </a:xfrm>
          <a:prstGeom prst="rect">
            <a:avLst/>
          </a:prstGeom>
          <a:noFill/>
          <a:ln>
            <a:noFill/>
          </a:ln>
          <a:effectLst/>
          <a:extLst>
            <a:ext uri="{909E8E84-426E-40DD-AFC4-6F175D3DCCD1}">
              <a14:hiddenFill xmlns:a14="http://schemas.microsoft.com/office/drawing/2010/main">
                <a:solidFill>
                  <a:srgbClr val="339933"/>
                </a:solidFill>
              </a14:hiddenFill>
            </a:ext>
            <a:ext uri="{91240B29-F687-4F45-9708-019B960494DF}">
              <a14:hiddenLine xmlns:a14="http://schemas.microsoft.com/office/drawing/2010/main" w="25400" algn="ctr">
                <a:solidFill>
                  <a:srgbClr val="008000"/>
                </a:solidFill>
                <a:miter lim="800000"/>
                <a:headEnd/>
                <a:tailEnd/>
              </a14:hiddenLine>
            </a:ext>
            <a:ext uri="{AF507438-7753-43E0-B8FC-AC1667EBCBE1}">
              <a14:hiddenEffects xmlns:a14="http://schemas.microsoft.com/office/drawing/2010/main">
                <a:effectLst>
                  <a:outerShdw dist="35921" dir="2700000" algn="ctr" rotWithShape="0">
                    <a:srgbClr val="008000"/>
                  </a:outerShdw>
                </a:effectLst>
              </a14:hiddenEffects>
            </a:ext>
          </a:extLst>
        </p:spPr>
      </p:pic>
    </p:spTree>
    <p:extLst>
      <p:ext uri="{BB962C8B-B14F-4D97-AF65-F5344CB8AC3E}">
        <p14:creationId xmlns:p14="http://schemas.microsoft.com/office/powerpoint/2010/main" val="1935451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DB0A-9FBE-41C5-B4EE-BB5E8F729186}"/>
              </a:ext>
            </a:extLst>
          </p:cNvPr>
          <p:cNvSpPr>
            <a:spLocks noGrp="1"/>
          </p:cNvSpPr>
          <p:nvPr>
            <p:ph type="title"/>
          </p:nvPr>
        </p:nvSpPr>
        <p:spPr>
          <a:xfrm>
            <a:off x="1981200" y="487518"/>
            <a:ext cx="8229600" cy="546153"/>
          </a:xfrm>
        </p:spPr>
        <p:txBody>
          <a:bodyPr/>
          <a:lstStyle/>
          <a:p>
            <a:r>
              <a:rPr lang="en-US" b="1">
                <a:solidFill>
                  <a:srgbClr val="00703C"/>
                </a:solidFill>
                <a:latin typeface="Times New Roman" panose="02020603050405020304" pitchFamily="18" charset="0"/>
                <a:cs typeface="Times New Roman" panose="02020603050405020304" pitchFamily="18" charset="0"/>
              </a:rPr>
              <a:t>RESPONSE</a:t>
            </a:r>
          </a:p>
        </p:txBody>
      </p:sp>
      <p:sp>
        <p:nvSpPr>
          <p:cNvPr id="4" name="TextBox 3">
            <a:extLst>
              <a:ext uri="{FF2B5EF4-FFF2-40B4-BE49-F238E27FC236}">
                <a16:creationId xmlns:a16="http://schemas.microsoft.com/office/drawing/2014/main" id="{18939864-D134-433B-B3E4-5711092C59EE}"/>
              </a:ext>
            </a:extLst>
          </p:cNvPr>
          <p:cNvSpPr txBox="1"/>
          <p:nvPr/>
        </p:nvSpPr>
        <p:spPr>
          <a:xfrm>
            <a:off x="1981200" y="1536174"/>
            <a:ext cx="9217861" cy="3785652"/>
          </a:xfrm>
          <a:prstGeom prst="rect">
            <a:avLst/>
          </a:prstGeom>
          <a:noFill/>
        </p:spPr>
        <p:txBody>
          <a:bodyPr wrap="square" rtlCol="0">
            <a:spAutoFit/>
          </a:bodyPr>
          <a:lstStyle/>
          <a:p>
            <a:pPr marL="285750" indent="-285750" defTabSz="457200">
              <a:buFont typeface="Arial" panose="020B0604020202020204" pitchFamily="34" charset="0"/>
              <a:buChar char="•"/>
            </a:pPr>
            <a:r>
              <a:rPr lang="en-US" sz="2000" b="1">
                <a:solidFill>
                  <a:srgbClr val="141313"/>
                </a:solidFill>
                <a:latin typeface="Gill Sans MT" panose="020B0502020104020203" pitchFamily="34" charset="0"/>
                <a:cs typeface="Times New Roman" panose="02020603050405020304" pitchFamily="18" charset="0"/>
              </a:rPr>
              <a:t>EVACUATION</a:t>
            </a:r>
          </a:p>
          <a:p>
            <a:pPr marL="285750" indent="-285750" defTabSz="457200">
              <a:buFont typeface="Arial" panose="020B0604020202020204" pitchFamily="34" charset="0"/>
              <a:buChar char="•"/>
            </a:pPr>
            <a:endParaRPr lang="en-US" sz="2000" b="1">
              <a:solidFill>
                <a:srgbClr val="141313"/>
              </a:solidFill>
              <a:latin typeface="Gill Sans MT" panose="020B0502020104020203" pitchFamily="34" charset="0"/>
              <a:cs typeface="Times New Roman" panose="02020603050405020304" pitchFamily="18" charset="0"/>
            </a:endParaRPr>
          </a:p>
          <a:p>
            <a:pPr marL="285750" indent="-285750" defTabSz="457200">
              <a:buFont typeface="Arial" panose="020B0604020202020204" pitchFamily="34" charset="0"/>
              <a:buChar char="•"/>
            </a:pPr>
            <a:r>
              <a:rPr lang="en-US" sz="2000" b="1">
                <a:solidFill>
                  <a:srgbClr val="141313"/>
                </a:solidFill>
                <a:latin typeface="Gill Sans MT" panose="020B0502020104020203" pitchFamily="34" charset="0"/>
                <a:cs typeface="Times New Roman" panose="02020603050405020304" pitchFamily="18" charset="0"/>
              </a:rPr>
              <a:t>SHELTER – IN – PLACE</a:t>
            </a:r>
          </a:p>
          <a:p>
            <a:pPr marL="285750" indent="-285750" defTabSz="457200">
              <a:buFont typeface="Arial" panose="020B0604020202020204" pitchFamily="34" charset="0"/>
              <a:buChar char="•"/>
            </a:pPr>
            <a:endParaRPr lang="en-US" sz="2000" b="1">
              <a:solidFill>
                <a:srgbClr val="141313"/>
              </a:solidFill>
              <a:latin typeface="Gill Sans MT" panose="020B0502020104020203" pitchFamily="34" charset="0"/>
              <a:cs typeface="Times New Roman" panose="02020603050405020304" pitchFamily="18" charset="0"/>
            </a:endParaRPr>
          </a:p>
          <a:p>
            <a:pPr marL="285750" indent="-285750" defTabSz="457200">
              <a:buFont typeface="Arial" panose="020B0604020202020204" pitchFamily="34" charset="0"/>
              <a:buChar char="•"/>
            </a:pPr>
            <a:r>
              <a:rPr lang="en-US" sz="2000" b="1">
                <a:solidFill>
                  <a:srgbClr val="141313"/>
                </a:solidFill>
                <a:latin typeface="Gill Sans MT" panose="020B0502020104020203" pitchFamily="34" charset="0"/>
                <a:cs typeface="Times New Roman" panose="02020603050405020304" pitchFamily="18" charset="0"/>
              </a:rPr>
              <a:t>LOCKDOWN</a:t>
            </a:r>
          </a:p>
          <a:p>
            <a:pPr marL="285750" indent="-285750" defTabSz="457200">
              <a:buFont typeface="Arial" panose="020B0604020202020204" pitchFamily="34" charset="0"/>
              <a:buChar char="•"/>
            </a:pPr>
            <a:endParaRPr lang="en-US" sz="2000" b="1">
              <a:solidFill>
                <a:srgbClr val="141313"/>
              </a:solidFill>
              <a:latin typeface="Gill Sans MT" panose="020B0502020104020203" pitchFamily="34" charset="0"/>
              <a:cs typeface="Times New Roman" panose="02020603050405020304" pitchFamily="18" charset="0"/>
            </a:endParaRPr>
          </a:p>
          <a:p>
            <a:pPr defTabSz="457200"/>
            <a:r>
              <a:rPr lang="en-US" sz="2000" b="1">
                <a:solidFill>
                  <a:srgbClr val="141313"/>
                </a:solidFill>
                <a:latin typeface="Gill Sans MT" panose="020B0502020104020203" pitchFamily="34" charset="0"/>
                <a:cs typeface="Times New Roman" panose="02020603050405020304" pitchFamily="18" charset="0"/>
              </a:rPr>
              <a:t>New Emergency Management Plan – 1</a:t>
            </a:r>
            <a:r>
              <a:rPr lang="en-US" sz="2000" b="1" baseline="30000">
                <a:solidFill>
                  <a:srgbClr val="141313"/>
                </a:solidFill>
                <a:latin typeface="Gill Sans MT" panose="020B0502020104020203" pitchFamily="34" charset="0"/>
                <a:cs typeface="Times New Roman" panose="02020603050405020304" pitchFamily="18" charset="0"/>
              </a:rPr>
              <a:t>st</a:t>
            </a:r>
            <a:r>
              <a:rPr lang="en-US" sz="2000" b="1">
                <a:solidFill>
                  <a:srgbClr val="141313"/>
                </a:solidFill>
                <a:latin typeface="Gill Sans MT" panose="020B0502020104020203" pitchFamily="34" charset="0"/>
                <a:cs typeface="Times New Roman" panose="02020603050405020304" pitchFamily="18" charset="0"/>
              </a:rPr>
              <a:t> Draft</a:t>
            </a:r>
          </a:p>
          <a:p>
            <a:pPr defTabSz="457200"/>
            <a:endParaRPr lang="en-US" sz="2000" b="1">
              <a:solidFill>
                <a:srgbClr val="141313"/>
              </a:solidFill>
              <a:latin typeface="Gill Sans MT" panose="020B0502020104020203" pitchFamily="34" charset="0"/>
              <a:cs typeface="Times New Roman" panose="02020603050405020304" pitchFamily="18" charset="0"/>
            </a:endParaRPr>
          </a:p>
          <a:p>
            <a:pPr defTabSz="457200"/>
            <a:r>
              <a:rPr lang="en-US" sz="2000" b="1">
                <a:solidFill>
                  <a:srgbClr val="141313"/>
                </a:solidFill>
                <a:latin typeface="Gill Sans MT" panose="020B0502020104020203" pitchFamily="34" charset="0"/>
                <a:cs typeface="Times New Roman" panose="02020603050405020304" pitchFamily="18" charset="0"/>
              </a:rPr>
              <a:t>Annual emergency exercise every January</a:t>
            </a:r>
          </a:p>
          <a:p>
            <a:pPr defTabSz="457200"/>
            <a:endParaRPr lang="en-US" sz="2000" b="1">
              <a:solidFill>
                <a:srgbClr val="141313"/>
              </a:solidFill>
              <a:latin typeface="Gill Sans MT" panose="020B0502020104020203" pitchFamily="34" charset="0"/>
              <a:cs typeface="Times New Roman" panose="02020603050405020304" pitchFamily="18" charset="0"/>
            </a:endParaRPr>
          </a:p>
          <a:p>
            <a:pPr defTabSz="457200"/>
            <a:r>
              <a:rPr lang="en-US" sz="2000" b="1">
                <a:solidFill>
                  <a:srgbClr val="141313"/>
                </a:solidFill>
                <a:latin typeface="Gill Sans MT" panose="020B0502020104020203" pitchFamily="34" charset="0"/>
                <a:cs typeface="Times New Roman" panose="02020603050405020304" pitchFamily="18" charset="0"/>
              </a:rPr>
              <a:t>Police conduct drills every summer during our in-service training week.</a:t>
            </a:r>
          </a:p>
          <a:p>
            <a:pPr defTabSz="457200"/>
            <a:endParaRPr lang="en-US" sz="2000">
              <a:solidFill>
                <a:srgbClr val="141313"/>
              </a:solidFill>
              <a:latin typeface="Gill Sans MT" panose="020B0502020104020203" pitchFamily="34" charset="0"/>
              <a:cs typeface="Times New Roman" panose="02020603050405020304" pitchFamily="18" charset="0"/>
            </a:endParaRPr>
          </a:p>
        </p:txBody>
      </p:sp>
    </p:spTree>
    <p:extLst>
      <p:ext uri="{BB962C8B-B14F-4D97-AF65-F5344CB8AC3E}">
        <p14:creationId xmlns:p14="http://schemas.microsoft.com/office/powerpoint/2010/main" val="896294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DB0A-9FBE-41C5-B4EE-BB5E8F729186}"/>
              </a:ext>
            </a:extLst>
          </p:cNvPr>
          <p:cNvSpPr>
            <a:spLocks noGrp="1"/>
          </p:cNvSpPr>
          <p:nvPr>
            <p:ph type="title"/>
          </p:nvPr>
        </p:nvSpPr>
        <p:spPr>
          <a:xfrm>
            <a:off x="1981200" y="487518"/>
            <a:ext cx="8229600" cy="546153"/>
          </a:xfrm>
        </p:spPr>
        <p:txBody>
          <a:bodyPr/>
          <a:lstStyle/>
          <a:p>
            <a:r>
              <a:rPr lang="en-US" b="1">
                <a:solidFill>
                  <a:srgbClr val="00703C"/>
                </a:solidFill>
                <a:latin typeface="Times New Roman" panose="02020603050405020304" pitchFamily="18" charset="0"/>
                <a:cs typeface="Times New Roman" panose="02020603050405020304" pitchFamily="18" charset="0"/>
              </a:rPr>
              <a:t>RUN HIDE FIGHT</a:t>
            </a:r>
            <a:br>
              <a:rPr lang="en-US" b="1">
                <a:solidFill>
                  <a:srgbClr val="00703C"/>
                </a:solidFill>
                <a:latin typeface="Times New Roman" panose="02020603050405020304" pitchFamily="18" charset="0"/>
                <a:cs typeface="Times New Roman" panose="02020603050405020304" pitchFamily="18" charset="0"/>
              </a:rPr>
            </a:br>
            <a:r>
              <a:rPr lang="en-US" b="1">
                <a:solidFill>
                  <a:srgbClr val="00703C"/>
                </a:solidFill>
                <a:latin typeface="Times New Roman" panose="02020603050405020304" pitchFamily="18" charset="0"/>
                <a:cs typeface="Times New Roman" panose="02020603050405020304" pitchFamily="18" charset="0"/>
              </a:rPr>
              <a:t>AVOID DENY DEFEND</a:t>
            </a:r>
          </a:p>
        </p:txBody>
      </p:sp>
      <p:pic>
        <p:nvPicPr>
          <p:cNvPr id="3" name="Picture 2">
            <a:extLst>
              <a:ext uri="{FF2B5EF4-FFF2-40B4-BE49-F238E27FC236}">
                <a16:creationId xmlns:a16="http://schemas.microsoft.com/office/drawing/2014/main" id="{046D0735-8E65-44C4-A79C-044F2091B187}"/>
              </a:ext>
            </a:extLst>
          </p:cNvPr>
          <p:cNvPicPr>
            <a:picLocks noChangeAspect="1"/>
          </p:cNvPicPr>
          <p:nvPr/>
        </p:nvPicPr>
        <p:blipFill>
          <a:blip r:embed="rId2"/>
          <a:stretch>
            <a:fillRect/>
          </a:stretch>
        </p:blipFill>
        <p:spPr>
          <a:xfrm>
            <a:off x="3526536" y="2027178"/>
            <a:ext cx="5138928" cy="3589386"/>
          </a:xfrm>
          <a:prstGeom prst="rect">
            <a:avLst/>
          </a:prstGeom>
        </p:spPr>
      </p:pic>
    </p:spTree>
    <p:extLst>
      <p:ext uri="{BB962C8B-B14F-4D97-AF65-F5344CB8AC3E}">
        <p14:creationId xmlns:p14="http://schemas.microsoft.com/office/powerpoint/2010/main" val="451722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45" r="45"/>
          <a:stretch>
            <a:fillRect/>
          </a:stretch>
        </p:blipFill>
        <p:spPr>
          <a:xfrm>
            <a:off x="1491952" y="2137123"/>
            <a:ext cx="1541682" cy="1545212"/>
          </a:xfrm>
        </p:spPr>
      </p:pic>
      <p:pic>
        <p:nvPicPr>
          <p:cNvPr id="17" name="Picture Placeholder 16"/>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l="90" r="90"/>
          <a:stretch>
            <a:fillRect/>
          </a:stretch>
        </p:blipFill>
        <p:spPr>
          <a:xfrm>
            <a:off x="6554138" y="2137123"/>
            <a:ext cx="1541682" cy="1545212"/>
          </a:xfrm>
        </p:spPr>
      </p:pic>
      <p:sp>
        <p:nvSpPr>
          <p:cNvPr id="7" name="Text Placeholder 6"/>
          <p:cNvSpPr>
            <a:spLocks noGrp="1"/>
          </p:cNvSpPr>
          <p:nvPr>
            <p:ph type="body" sz="quarter" idx="17"/>
          </p:nvPr>
        </p:nvSpPr>
        <p:spPr>
          <a:xfrm>
            <a:off x="1386012" y="4006267"/>
            <a:ext cx="1752600" cy="467023"/>
          </a:xfrm>
        </p:spPr>
        <p:txBody>
          <a:bodyPr vert="horz" lIns="91440" tIns="45720" rIns="91440" bIns="45720" rtlCol="0" anchor="t">
            <a:noAutofit/>
          </a:bodyPr>
          <a:lstStyle/>
          <a:p>
            <a:r>
              <a:rPr lang="en-US" sz="2800"/>
              <a:t>Hours</a:t>
            </a:r>
            <a:endParaRPr lang="en-US"/>
          </a:p>
        </p:txBody>
      </p:sp>
      <p:sp>
        <p:nvSpPr>
          <p:cNvPr id="8" name="Text Placeholder 7"/>
          <p:cNvSpPr>
            <a:spLocks noGrp="1"/>
          </p:cNvSpPr>
          <p:nvPr>
            <p:ph type="body" sz="quarter" idx="18"/>
          </p:nvPr>
        </p:nvSpPr>
        <p:spPr>
          <a:xfrm>
            <a:off x="3917105" y="4006267"/>
            <a:ext cx="1752600" cy="354013"/>
          </a:xfrm>
        </p:spPr>
        <p:txBody>
          <a:bodyPr vert="horz" lIns="91440" tIns="45720" rIns="91440" bIns="45720" rtlCol="0" anchor="t">
            <a:noAutofit/>
          </a:bodyPr>
          <a:lstStyle/>
          <a:p>
            <a:r>
              <a:rPr lang="en-US" sz="2800"/>
              <a:t>Phone</a:t>
            </a:r>
            <a:endParaRPr lang="en-US"/>
          </a:p>
        </p:txBody>
      </p:sp>
      <p:sp>
        <p:nvSpPr>
          <p:cNvPr id="9" name="Text Placeholder 8"/>
          <p:cNvSpPr>
            <a:spLocks noGrp="1"/>
          </p:cNvSpPr>
          <p:nvPr>
            <p:ph type="body" sz="quarter" idx="19"/>
          </p:nvPr>
        </p:nvSpPr>
        <p:spPr>
          <a:xfrm>
            <a:off x="6401054" y="4006267"/>
            <a:ext cx="1859756" cy="401637"/>
          </a:xfrm>
        </p:spPr>
        <p:txBody>
          <a:bodyPr vert="horz" lIns="91440" tIns="45720" rIns="91440" bIns="45720" rtlCol="0" anchor="t">
            <a:noAutofit/>
          </a:bodyPr>
          <a:lstStyle/>
          <a:p>
            <a:r>
              <a:rPr lang="en-US" sz="2800"/>
              <a:t>Main Office</a:t>
            </a:r>
          </a:p>
        </p:txBody>
      </p:sp>
      <p:sp>
        <p:nvSpPr>
          <p:cNvPr id="10" name="Text Placeholder 9"/>
          <p:cNvSpPr>
            <a:spLocks noGrp="1"/>
          </p:cNvSpPr>
          <p:nvPr>
            <p:ph type="body" sz="quarter" idx="20"/>
          </p:nvPr>
        </p:nvSpPr>
        <p:spPr>
          <a:xfrm>
            <a:off x="8986157" y="4006267"/>
            <a:ext cx="1752600" cy="467023"/>
          </a:xfrm>
        </p:spPr>
        <p:txBody>
          <a:bodyPr vert="horz" lIns="91440" tIns="45720" rIns="91440" bIns="45720" rtlCol="0" anchor="t">
            <a:noAutofit/>
          </a:bodyPr>
          <a:lstStyle/>
          <a:p>
            <a:r>
              <a:rPr lang="en-US" sz="2800"/>
              <a:t>Email</a:t>
            </a:r>
            <a:endParaRPr lang="en-US"/>
          </a:p>
        </p:txBody>
      </p:sp>
      <p:sp>
        <p:nvSpPr>
          <p:cNvPr id="11" name="Text Placeholder 10"/>
          <p:cNvSpPr>
            <a:spLocks noGrp="1"/>
          </p:cNvSpPr>
          <p:nvPr>
            <p:ph type="body" sz="quarter" idx="21"/>
          </p:nvPr>
        </p:nvSpPr>
        <p:spPr>
          <a:xfrm>
            <a:off x="1386012" y="4498123"/>
            <a:ext cx="1752600" cy="635055"/>
          </a:xfrm>
        </p:spPr>
        <p:txBody>
          <a:bodyPr vert="horz" lIns="91440" tIns="45720" rIns="91440" bIns="45720" rtlCol="0" anchor="t">
            <a:noAutofit/>
          </a:bodyPr>
          <a:lstStyle/>
          <a:p>
            <a:r>
              <a:rPr lang="en-US">
                <a:solidFill>
                  <a:srgbClr val="8C8C8C"/>
                </a:solidFill>
              </a:rPr>
              <a:t>Monday – Friday</a:t>
            </a:r>
            <a:br>
              <a:rPr lang="en-US">
                <a:solidFill>
                  <a:srgbClr val="8C8C8C"/>
                </a:solidFill>
              </a:rPr>
            </a:br>
            <a:r>
              <a:rPr lang="en-US">
                <a:solidFill>
                  <a:srgbClr val="8C8C8C"/>
                </a:solidFill>
              </a:rPr>
              <a:t>8:00 a.m. - 4:00 p.m.</a:t>
            </a:r>
            <a:endParaRPr lang="en-US"/>
          </a:p>
        </p:txBody>
      </p:sp>
      <p:sp>
        <p:nvSpPr>
          <p:cNvPr id="12" name="Text Placeholder 11"/>
          <p:cNvSpPr>
            <a:spLocks noGrp="1"/>
          </p:cNvSpPr>
          <p:nvPr>
            <p:ph type="body" sz="quarter" idx="22"/>
          </p:nvPr>
        </p:nvSpPr>
        <p:spPr>
          <a:xfrm>
            <a:off x="3869481" y="4486217"/>
            <a:ext cx="1847849" cy="646961"/>
          </a:xfrm>
        </p:spPr>
        <p:txBody>
          <a:bodyPr vert="horz" lIns="91440" tIns="45720" rIns="91440" bIns="45720" rtlCol="0" anchor="t">
            <a:noAutofit/>
          </a:bodyPr>
          <a:lstStyle/>
          <a:p>
            <a:r>
              <a:rPr lang="en-US">
                <a:solidFill>
                  <a:srgbClr val="8C8C8C"/>
                </a:solidFill>
              </a:rPr>
              <a:t>Phone: 401-825-2311 </a:t>
            </a:r>
          </a:p>
          <a:p>
            <a:r>
              <a:rPr lang="en-US">
                <a:solidFill>
                  <a:srgbClr val="8C8C8C"/>
                </a:solidFill>
              </a:rPr>
              <a:t>Fax: 401-825-2345</a:t>
            </a:r>
            <a:endParaRPr lang="en-US"/>
          </a:p>
          <a:p>
            <a:endParaRPr lang="en-US"/>
          </a:p>
        </p:txBody>
      </p:sp>
      <p:sp>
        <p:nvSpPr>
          <p:cNvPr id="13" name="Text Placeholder 12"/>
          <p:cNvSpPr>
            <a:spLocks noGrp="1"/>
          </p:cNvSpPr>
          <p:nvPr>
            <p:ph type="body" sz="quarter" idx="23"/>
          </p:nvPr>
        </p:nvSpPr>
        <p:spPr>
          <a:xfrm>
            <a:off x="6448679" y="4498123"/>
            <a:ext cx="1752600" cy="741073"/>
          </a:xfrm>
        </p:spPr>
        <p:txBody>
          <a:bodyPr vert="horz" lIns="91440" tIns="45720" rIns="91440" bIns="45720" rtlCol="0" anchor="t">
            <a:noAutofit/>
          </a:bodyPr>
          <a:lstStyle/>
          <a:p>
            <a:r>
              <a:rPr lang="en-US">
                <a:solidFill>
                  <a:srgbClr val="8C8C8C"/>
                </a:solidFill>
              </a:rPr>
              <a:t>Room 3118</a:t>
            </a:r>
            <a:br>
              <a:rPr lang="en-US">
                <a:solidFill>
                  <a:srgbClr val="8C8C8C"/>
                </a:solidFill>
              </a:rPr>
            </a:br>
            <a:r>
              <a:rPr lang="en-US">
                <a:solidFill>
                  <a:srgbClr val="8C8C8C"/>
                </a:solidFill>
              </a:rPr>
              <a:t>Knight Campus</a:t>
            </a:r>
          </a:p>
          <a:p>
            <a:endParaRPr lang="en-US"/>
          </a:p>
        </p:txBody>
      </p:sp>
      <p:sp>
        <p:nvSpPr>
          <p:cNvPr id="14" name="Text Placeholder 13"/>
          <p:cNvSpPr>
            <a:spLocks noGrp="1"/>
          </p:cNvSpPr>
          <p:nvPr>
            <p:ph type="body" sz="quarter" idx="24"/>
          </p:nvPr>
        </p:nvSpPr>
        <p:spPr>
          <a:xfrm>
            <a:off x="8759938" y="4486217"/>
            <a:ext cx="2216943" cy="752979"/>
          </a:xfrm>
        </p:spPr>
        <p:txBody>
          <a:bodyPr vert="horz" lIns="91440" tIns="45720" rIns="91440" bIns="45720" rtlCol="0" anchor="t">
            <a:noAutofit/>
          </a:bodyPr>
          <a:lstStyle/>
          <a:p>
            <a:r>
              <a:rPr lang="en-US">
                <a:solidFill>
                  <a:srgbClr val="8C8C8C"/>
                </a:solidFill>
              </a:rPr>
              <a:t>humanresources@ccri.edu (general)</a:t>
            </a:r>
          </a:p>
          <a:p>
            <a:r>
              <a:rPr lang="en-US">
                <a:solidFill>
                  <a:srgbClr val="8C8C8C"/>
                </a:solidFill>
              </a:rPr>
              <a:t>hiring@ccri.edu</a:t>
            </a:r>
            <a:br>
              <a:rPr lang="en-US">
                <a:solidFill>
                  <a:srgbClr val="8C8C8C"/>
                </a:solidFill>
              </a:rPr>
            </a:br>
            <a:r>
              <a:rPr lang="en-US">
                <a:solidFill>
                  <a:srgbClr val="8C8C8C"/>
                </a:solidFill>
              </a:rPr>
              <a:t>(talent acquisition)</a:t>
            </a:r>
            <a:endParaRPr lang="en-US"/>
          </a:p>
          <a:p>
            <a:endParaRPr lang="en-US"/>
          </a:p>
        </p:txBody>
      </p:sp>
      <p:sp>
        <p:nvSpPr>
          <p:cNvPr id="19" name="Title 1">
            <a:extLst>
              <a:ext uri="{FF2B5EF4-FFF2-40B4-BE49-F238E27FC236}">
                <a16:creationId xmlns:a16="http://schemas.microsoft.com/office/drawing/2014/main" id="{D90E8D7C-F896-0003-4900-67D988EB3127}"/>
              </a:ext>
            </a:extLst>
          </p:cNvPr>
          <p:cNvSpPr txBox="1">
            <a:spLocks/>
          </p:cNvSpPr>
          <p:nvPr/>
        </p:nvSpPr>
        <p:spPr>
          <a:xfrm>
            <a:off x="308000" y="0"/>
            <a:ext cx="11884000" cy="132911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2800" b="1">
                <a:solidFill>
                  <a:srgbClr val="00703C"/>
                </a:solidFill>
              </a:rPr>
              <a:t>Institutional Equity, Human Resources, and Organizational Development</a:t>
            </a:r>
            <a:endParaRPr lang="en-US"/>
          </a:p>
        </p:txBody>
      </p:sp>
      <p:pic>
        <p:nvPicPr>
          <p:cNvPr id="2" name="Graphic 1" descr="Smart Phone with solid fill">
            <a:extLst>
              <a:ext uri="{FF2B5EF4-FFF2-40B4-BE49-F238E27FC236}">
                <a16:creationId xmlns:a16="http://schemas.microsoft.com/office/drawing/2014/main" id="{DD5157FB-F7BC-2107-83C7-12139493FD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24300" y="2043113"/>
            <a:ext cx="1747837" cy="1747837"/>
          </a:xfrm>
          <a:prstGeom prst="rect">
            <a:avLst/>
          </a:prstGeom>
        </p:spPr>
      </p:pic>
      <p:pic>
        <p:nvPicPr>
          <p:cNvPr id="5" name="Graphic 4" descr="Email with solid fill">
            <a:extLst>
              <a:ext uri="{FF2B5EF4-FFF2-40B4-BE49-F238E27FC236}">
                <a16:creationId xmlns:a16="http://schemas.microsoft.com/office/drawing/2014/main" id="{ACF721C0-213B-8BFB-9D8C-E649915CF5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96363" y="2043113"/>
            <a:ext cx="1747837" cy="1747837"/>
          </a:xfrm>
          <a:prstGeom prst="rect">
            <a:avLst/>
          </a:prstGeom>
        </p:spPr>
      </p:pic>
    </p:spTree>
    <p:extLst>
      <p:ext uri="{BB962C8B-B14F-4D97-AF65-F5344CB8AC3E}">
        <p14:creationId xmlns:p14="http://schemas.microsoft.com/office/powerpoint/2010/main" val="3637034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DB0A-9FBE-41C5-B4EE-BB5E8F729186}"/>
              </a:ext>
            </a:extLst>
          </p:cNvPr>
          <p:cNvSpPr>
            <a:spLocks noGrp="1"/>
          </p:cNvSpPr>
          <p:nvPr>
            <p:ph type="title"/>
          </p:nvPr>
        </p:nvSpPr>
        <p:spPr>
          <a:xfrm>
            <a:off x="1981200" y="487518"/>
            <a:ext cx="8229600" cy="546153"/>
          </a:xfrm>
        </p:spPr>
        <p:txBody>
          <a:bodyPr/>
          <a:lstStyle/>
          <a:p>
            <a:r>
              <a:rPr lang="en-US" b="1">
                <a:solidFill>
                  <a:srgbClr val="00703C"/>
                </a:solidFill>
                <a:latin typeface="Gill Sans MT" panose="020B0502020104020203" pitchFamily="34" charset="0"/>
                <a:cs typeface="Times New Roman" panose="02020603050405020304" pitchFamily="18" charset="0"/>
              </a:rPr>
              <a:t>FIRST RESPONDERS</a:t>
            </a:r>
          </a:p>
        </p:txBody>
      </p:sp>
      <p:sp>
        <p:nvSpPr>
          <p:cNvPr id="4" name="TextBox 3">
            <a:extLst>
              <a:ext uri="{FF2B5EF4-FFF2-40B4-BE49-F238E27FC236}">
                <a16:creationId xmlns:a16="http://schemas.microsoft.com/office/drawing/2014/main" id="{18939864-D134-433B-B3E4-5711092C59EE}"/>
              </a:ext>
            </a:extLst>
          </p:cNvPr>
          <p:cNvSpPr txBox="1"/>
          <p:nvPr/>
        </p:nvSpPr>
        <p:spPr>
          <a:xfrm>
            <a:off x="1722474" y="1476718"/>
            <a:ext cx="8927238" cy="4093428"/>
          </a:xfrm>
          <a:prstGeom prst="rect">
            <a:avLst/>
          </a:prstGeom>
          <a:noFill/>
        </p:spPr>
        <p:txBody>
          <a:bodyPr wrap="square" rtlCol="0">
            <a:spAutoFit/>
          </a:bodyPr>
          <a:lstStyle/>
          <a:p>
            <a:pPr defTabSz="457200"/>
            <a:r>
              <a:rPr lang="en-US" sz="2000" b="1">
                <a:solidFill>
                  <a:srgbClr val="141313"/>
                </a:solidFill>
                <a:latin typeface="Gill Sans MT" panose="020B0502020104020203" pitchFamily="34" charset="0"/>
                <a:cs typeface="Times New Roman" panose="02020603050405020304" pitchFamily="18" charset="0"/>
              </a:rPr>
              <a:t>CCRI PD will confirm an active killer event or threat</a:t>
            </a:r>
          </a:p>
          <a:p>
            <a:pPr marL="742950" lvl="1" indent="-285750" defTabSz="457200">
              <a:buFont typeface="Arial" panose="020B0604020202020204" pitchFamily="34" charset="0"/>
              <a:buChar char="•"/>
            </a:pPr>
            <a:r>
              <a:rPr lang="en-US" sz="2000" b="1">
                <a:solidFill>
                  <a:srgbClr val="141313"/>
                </a:solidFill>
                <a:latin typeface="Gill Sans MT" panose="020B0502020104020203" pitchFamily="34" charset="0"/>
                <a:cs typeface="Times New Roman" panose="02020603050405020304" pitchFamily="18" charset="0"/>
              </a:rPr>
              <a:t>Send out the warning</a:t>
            </a:r>
          </a:p>
          <a:p>
            <a:pPr marL="742950" lvl="1" indent="-285750" defTabSz="457200">
              <a:buFont typeface="Arial" panose="020B0604020202020204" pitchFamily="34" charset="0"/>
              <a:buChar char="•"/>
            </a:pPr>
            <a:r>
              <a:rPr lang="en-US" sz="2000" b="1">
                <a:solidFill>
                  <a:srgbClr val="141313"/>
                </a:solidFill>
                <a:latin typeface="Gill Sans MT" panose="020B0502020104020203" pitchFamily="34" charset="0"/>
                <a:cs typeface="Times New Roman" panose="02020603050405020304" pitchFamily="18" charset="0"/>
              </a:rPr>
              <a:t>Coordinate outside agency responses</a:t>
            </a:r>
          </a:p>
          <a:p>
            <a:pPr marL="742950" lvl="1" indent="-285750" defTabSz="457200">
              <a:buFont typeface="Arial" panose="020B0604020202020204" pitchFamily="34" charset="0"/>
              <a:buChar char="•"/>
            </a:pPr>
            <a:r>
              <a:rPr lang="en-US" sz="2000" b="1">
                <a:solidFill>
                  <a:srgbClr val="141313"/>
                </a:solidFill>
                <a:latin typeface="Gill Sans MT" panose="020B0502020104020203" pitchFamily="34" charset="0"/>
                <a:cs typeface="Times New Roman" panose="02020603050405020304" pitchFamily="18" charset="0"/>
              </a:rPr>
              <a:t>Officers will respond to isolate/distract the attacker, assist those able to RUN and provide medical aid</a:t>
            </a:r>
          </a:p>
          <a:p>
            <a:pPr lvl="1" defTabSz="457200"/>
            <a:endParaRPr lang="en-US" sz="2000" b="1">
              <a:solidFill>
                <a:srgbClr val="141313"/>
              </a:solidFill>
              <a:latin typeface="Gill Sans MT" panose="020B0502020104020203" pitchFamily="34" charset="0"/>
              <a:cs typeface="Times New Roman" panose="02020603050405020304" pitchFamily="18" charset="0"/>
            </a:endParaRPr>
          </a:p>
          <a:p>
            <a:pPr defTabSz="457200"/>
            <a:r>
              <a:rPr lang="en-US" sz="2000" b="1">
                <a:solidFill>
                  <a:srgbClr val="141313"/>
                </a:solidFill>
                <a:latin typeface="Gill Sans MT" panose="020B0502020104020203" pitchFamily="34" charset="0"/>
                <a:cs typeface="Times New Roman" panose="02020603050405020304" pitchFamily="18" charset="0"/>
              </a:rPr>
              <a:t>Responding police will have firearms drawn</a:t>
            </a:r>
          </a:p>
          <a:p>
            <a:pPr marL="741363" indent="-285750" defTabSz="457200">
              <a:buFont typeface="Arial" panose="020B0604020202020204" pitchFamily="34" charset="0"/>
              <a:buChar char="•"/>
            </a:pPr>
            <a:r>
              <a:rPr lang="en-US" sz="2000" b="1">
                <a:solidFill>
                  <a:srgbClr val="141313"/>
                </a:solidFill>
                <a:latin typeface="Gill Sans MT" panose="020B0502020104020203" pitchFamily="34" charset="0"/>
                <a:cs typeface="Times New Roman" panose="02020603050405020304" pitchFamily="18" charset="0"/>
              </a:rPr>
              <a:t>They have one purpose only – stop the threat</a:t>
            </a:r>
          </a:p>
          <a:p>
            <a:pPr marL="741363" indent="-285750" defTabSz="457200">
              <a:buFont typeface="Arial" panose="020B0604020202020204" pitchFamily="34" charset="0"/>
              <a:buChar char="•"/>
            </a:pPr>
            <a:r>
              <a:rPr lang="en-US" sz="2000" b="1">
                <a:solidFill>
                  <a:srgbClr val="141313"/>
                </a:solidFill>
                <a:latin typeface="Gill Sans MT" panose="020B0502020104020203" pitchFamily="34" charset="0"/>
                <a:cs typeface="Times New Roman" panose="02020603050405020304" pitchFamily="18" charset="0"/>
              </a:rPr>
              <a:t>They will be moving quick, will not stop to talk and render aid</a:t>
            </a:r>
          </a:p>
          <a:p>
            <a:pPr marL="741363" indent="-285750" defTabSz="457200">
              <a:buFont typeface="Arial" panose="020B0604020202020204" pitchFamily="34" charset="0"/>
              <a:buChar char="•"/>
            </a:pPr>
            <a:r>
              <a:rPr lang="en-US" sz="2000" b="1">
                <a:solidFill>
                  <a:srgbClr val="141313"/>
                </a:solidFill>
                <a:latin typeface="Gill Sans MT" panose="020B0502020104020203" pitchFamily="34" charset="0"/>
                <a:cs typeface="Times New Roman" panose="02020603050405020304" pitchFamily="18" charset="0"/>
              </a:rPr>
              <a:t>They will shout directions as they move, follow them</a:t>
            </a:r>
          </a:p>
          <a:p>
            <a:pPr marL="741363" lvl="1" indent="-285750" defTabSz="457200">
              <a:buFont typeface="Arial" panose="020B0604020202020204" pitchFamily="34" charset="0"/>
              <a:buChar char="•"/>
            </a:pPr>
            <a:r>
              <a:rPr lang="en-US" sz="2000" b="1">
                <a:solidFill>
                  <a:srgbClr val="141313"/>
                </a:solidFill>
                <a:latin typeface="Gill Sans MT" panose="020B0502020104020203" pitchFamily="34" charset="0"/>
                <a:cs typeface="Times New Roman" panose="02020603050405020304" pitchFamily="18" charset="0"/>
              </a:rPr>
              <a:t>“Show your hands” , “Get down” , “Run this way”</a:t>
            </a:r>
          </a:p>
          <a:p>
            <a:pPr marL="741363" lvl="1" indent="-285750" defTabSz="457200">
              <a:buFont typeface="Arial" panose="020B0604020202020204" pitchFamily="34" charset="0"/>
              <a:buChar char="•"/>
            </a:pPr>
            <a:r>
              <a:rPr lang="en-US" sz="2000" b="1">
                <a:solidFill>
                  <a:srgbClr val="141313"/>
                </a:solidFill>
                <a:latin typeface="Gill Sans MT" panose="020B0502020104020203" pitchFamily="34" charset="0"/>
                <a:cs typeface="Times New Roman" panose="02020603050405020304" pitchFamily="18" charset="0"/>
              </a:rPr>
              <a:t>They will shout questions as they move, answer them if you can</a:t>
            </a:r>
          </a:p>
          <a:p>
            <a:pPr defTabSz="457200"/>
            <a:endParaRPr lang="en-US" sz="2000">
              <a:solidFill>
                <a:srgbClr val="141313"/>
              </a:solidFill>
              <a:latin typeface="Gill Sans MT" panose="020B0502020104020203" pitchFamily="34" charset="0"/>
              <a:cs typeface="Times New Roman" panose="02020603050405020304" pitchFamily="18" charset="0"/>
            </a:endParaRPr>
          </a:p>
        </p:txBody>
      </p:sp>
    </p:spTree>
    <p:extLst>
      <p:ext uri="{BB962C8B-B14F-4D97-AF65-F5344CB8AC3E}">
        <p14:creationId xmlns:p14="http://schemas.microsoft.com/office/powerpoint/2010/main" val="2053776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DB0A-9FBE-41C5-B4EE-BB5E8F729186}"/>
              </a:ext>
            </a:extLst>
          </p:cNvPr>
          <p:cNvSpPr>
            <a:spLocks noGrp="1"/>
          </p:cNvSpPr>
          <p:nvPr>
            <p:ph type="title"/>
          </p:nvPr>
        </p:nvSpPr>
        <p:spPr>
          <a:xfrm>
            <a:off x="1981200" y="487518"/>
            <a:ext cx="8229600" cy="546153"/>
          </a:xfrm>
        </p:spPr>
        <p:txBody>
          <a:bodyPr/>
          <a:lstStyle/>
          <a:p>
            <a:r>
              <a:rPr lang="en-US" b="1">
                <a:solidFill>
                  <a:srgbClr val="00703C"/>
                </a:solidFill>
                <a:latin typeface="Gill Sans MT" panose="020B0502020104020203" pitchFamily="34" charset="0"/>
                <a:cs typeface="Times New Roman" panose="02020603050405020304" pitchFamily="18" charset="0"/>
              </a:rPr>
              <a:t>CLERY ACT</a:t>
            </a:r>
          </a:p>
        </p:txBody>
      </p:sp>
      <p:sp>
        <p:nvSpPr>
          <p:cNvPr id="4" name="TextBox 3">
            <a:extLst>
              <a:ext uri="{FF2B5EF4-FFF2-40B4-BE49-F238E27FC236}">
                <a16:creationId xmlns:a16="http://schemas.microsoft.com/office/drawing/2014/main" id="{18939864-D134-433B-B3E4-5711092C59EE}"/>
              </a:ext>
            </a:extLst>
          </p:cNvPr>
          <p:cNvSpPr txBox="1"/>
          <p:nvPr/>
        </p:nvSpPr>
        <p:spPr>
          <a:xfrm>
            <a:off x="1761743" y="2095745"/>
            <a:ext cx="9785215" cy="2246769"/>
          </a:xfrm>
          <a:prstGeom prst="rect">
            <a:avLst/>
          </a:prstGeom>
          <a:noFill/>
        </p:spPr>
        <p:txBody>
          <a:bodyPr wrap="square" rtlCol="0">
            <a:spAutoFit/>
          </a:bodyPr>
          <a:lstStyle/>
          <a:p>
            <a:pPr marL="800100" lvl="1" indent="-342900" defTabSz="457200">
              <a:spcBef>
                <a:spcPts val="16"/>
              </a:spcBef>
              <a:buFont typeface="Arial" panose="020B0604020202020204" pitchFamily="34" charset="0"/>
              <a:buChar char="•"/>
            </a:pPr>
            <a:r>
              <a:rPr lang="en-US" sz="2400">
                <a:solidFill>
                  <a:srgbClr val="141313"/>
                </a:solidFill>
                <a:latin typeface="Gill Sans MT" panose="020B0502020104020203" pitchFamily="34" charset="0"/>
                <a:cs typeface="Times New Roman"/>
              </a:rPr>
              <a:t>Daily Crime Log and Annual Security Reports</a:t>
            </a:r>
          </a:p>
          <a:p>
            <a:pPr marL="800100" lvl="1" indent="-342900" defTabSz="457200">
              <a:spcBef>
                <a:spcPts val="16"/>
              </a:spcBef>
              <a:buFont typeface="Arial" panose="020B0604020202020204" pitchFamily="34" charset="0"/>
              <a:buChar char="•"/>
            </a:pPr>
            <a:r>
              <a:rPr lang="en-US" sz="2400">
                <a:solidFill>
                  <a:srgbClr val="141313"/>
                </a:solidFill>
                <a:latin typeface="Gill Sans MT" panose="020B0502020104020203" pitchFamily="34" charset="0"/>
                <a:cs typeface="Times New Roman"/>
              </a:rPr>
              <a:t>Campus Security Authorities (CSA’s) – designated persons with significant responsibility for student/campus activities with responsibility to report crimes</a:t>
            </a:r>
          </a:p>
          <a:p>
            <a:pPr marL="800100" lvl="1" indent="-342900" defTabSz="457200">
              <a:spcBef>
                <a:spcPts val="16"/>
              </a:spcBef>
              <a:buFont typeface="Arial" panose="020B0604020202020204" pitchFamily="34" charset="0"/>
              <a:buChar char="•"/>
            </a:pPr>
            <a:r>
              <a:rPr lang="en-US" sz="2400">
                <a:solidFill>
                  <a:srgbClr val="141313"/>
                </a:solidFill>
                <a:latin typeface="Gill Sans MT" panose="020B0502020104020203" pitchFamily="34" charset="0"/>
                <a:cs typeface="Times New Roman"/>
              </a:rPr>
              <a:t>Confidential Reporting – when in doubt report it</a:t>
            </a:r>
          </a:p>
          <a:p>
            <a:pPr defTabSz="457200"/>
            <a:endParaRPr lang="en-US" sz="2000">
              <a:solidFill>
                <a:srgbClr val="141313"/>
              </a:solidFill>
              <a:latin typeface="Gill Sans MT" panose="020B0502020104020203" pitchFamily="34" charset="0"/>
              <a:cs typeface="Times New Roman" panose="02020603050405020304" pitchFamily="18" charset="0"/>
            </a:endParaRPr>
          </a:p>
        </p:txBody>
      </p:sp>
    </p:spTree>
    <p:extLst>
      <p:ext uri="{BB962C8B-B14F-4D97-AF65-F5344CB8AC3E}">
        <p14:creationId xmlns:p14="http://schemas.microsoft.com/office/powerpoint/2010/main" val="30517312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8DB0A-9FBE-41C5-B4EE-BB5E8F729186}"/>
              </a:ext>
            </a:extLst>
          </p:cNvPr>
          <p:cNvSpPr>
            <a:spLocks noGrp="1"/>
          </p:cNvSpPr>
          <p:nvPr>
            <p:ph type="title"/>
          </p:nvPr>
        </p:nvSpPr>
        <p:spPr>
          <a:xfrm>
            <a:off x="1981200" y="487518"/>
            <a:ext cx="8229600" cy="546153"/>
          </a:xfrm>
        </p:spPr>
        <p:txBody>
          <a:bodyPr/>
          <a:lstStyle/>
          <a:p>
            <a:r>
              <a:rPr lang="en-US" b="1">
                <a:solidFill>
                  <a:srgbClr val="00703C"/>
                </a:solidFill>
                <a:latin typeface="Times New Roman" panose="02020603050405020304" pitchFamily="18" charset="0"/>
                <a:cs typeface="Times New Roman" panose="02020603050405020304" pitchFamily="18" charset="0"/>
              </a:rPr>
              <a:t>RESOURCES</a:t>
            </a:r>
          </a:p>
        </p:txBody>
      </p:sp>
      <p:pic>
        <p:nvPicPr>
          <p:cNvPr id="3" name="Picture 2">
            <a:extLst>
              <a:ext uri="{FF2B5EF4-FFF2-40B4-BE49-F238E27FC236}">
                <a16:creationId xmlns:a16="http://schemas.microsoft.com/office/drawing/2014/main" id="{69741AC9-216C-4518-A490-7D5DA7EFFD53}"/>
              </a:ext>
            </a:extLst>
          </p:cNvPr>
          <p:cNvPicPr>
            <a:picLocks noChangeAspect="1"/>
          </p:cNvPicPr>
          <p:nvPr/>
        </p:nvPicPr>
        <p:blipFill>
          <a:blip r:embed="rId2"/>
          <a:stretch>
            <a:fillRect/>
          </a:stretch>
        </p:blipFill>
        <p:spPr>
          <a:xfrm>
            <a:off x="1738580" y="1370254"/>
            <a:ext cx="4101388" cy="4117493"/>
          </a:xfrm>
          <a:prstGeom prst="rect">
            <a:avLst/>
          </a:prstGeom>
        </p:spPr>
      </p:pic>
      <p:pic>
        <p:nvPicPr>
          <p:cNvPr id="5" name="Picture 4">
            <a:extLst>
              <a:ext uri="{FF2B5EF4-FFF2-40B4-BE49-F238E27FC236}">
                <a16:creationId xmlns:a16="http://schemas.microsoft.com/office/drawing/2014/main" id="{312E75C8-A2ED-4AB0-B7E2-4686D3F2FBFD}"/>
              </a:ext>
            </a:extLst>
          </p:cNvPr>
          <p:cNvPicPr>
            <a:picLocks noChangeAspect="1"/>
          </p:cNvPicPr>
          <p:nvPr/>
        </p:nvPicPr>
        <p:blipFill>
          <a:blip r:embed="rId3"/>
          <a:stretch>
            <a:fillRect/>
          </a:stretch>
        </p:blipFill>
        <p:spPr>
          <a:xfrm>
            <a:off x="6342774" y="1364098"/>
            <a:ext cx="4101388" cy="4129804"/>
          </a:xfrm>
          <a:prstGeom prst="rect">
            <a:avLst/>
          </a:prstGeom>
        </p:spPr>
      </p:pic>
    </p:spTree>
    <p:extLst>
      <p:ext uri="{BB962C8B-B14F-4D97-AF65-F5344CB8AC3E}">
        <p14:creationId xmlns:p14="http://schemas.microsoft.com/office/powerpoint/2010/main" val="1039668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F7AA63A-68AA-8A43-95A4-C20EADEBD0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224" t="6894" r="10133" b="9212"/>
          <a:stretch/>
        </p:blipFill>
        <p:spPr>
          <a:xfrm>
            <a:off x="0" y="0"/>
            <a:ext cx="3763617" cy="6179419"/>
          </a:xfrm>
          <a:prstGeom prst="rect">
            <a:avLst/>
          </a:prstGeom>
        </p:spPr>
      </p:pic>
      <p:sp>
        <p:nvSpPr>
          <p:cNvPr id="17" name="Rectangle 16">
            <a:extLst>
              <a:ext uri="{FF2B5EF4-FFF2-40B4-BE49-F238E27FC236}">
                <a16:creationId xmlns:a16="http://schemas.microsoft.com/office/drawing/2014/main" id="{0698C7A0-03CA-8146-B4AC-3070D8CD9A90}"/>
              </a:ext>
            </a:extLst>
          </p:cNvPr>
          <p:cNvSpPr/>
          <p:nvPr/>
        </p:nvSpPr>
        <p:spPr>
          <a:xfrm>
            <a:off x="3763617" y="1736035"/>
            <a:ext cx="8428383" cy="3193774"/>
          </a:xfrm>
          <a:prstGeom prst="rect">
            <a:avLst/>
          </a:prstGeom>
          <a:solidFill>
            <a:srgbClr val="007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Gill Sans MT" panose="020B0502020104020203"/>
              <a:ea typeface="+mn-ea"/>
              <a:cs typeface="+mn-cs"/>
            </a:endParaRPr>
          </a:p>
        </p:txBody>
      </p:sp>
      <p:sp>
        <p:nvSpPr>
          <p:cNvPr id="2" name="Title 1"/>
          <p:cNvSpPr>
            <a:spLocks noGrp="1"/>
          </p:cNvSpPr>
          <p:nvPr>
            <p:ph type="title"/>
          </p:nvPr>
        </p:nvSpPr>
        <p:spPr>
          <a:xfrm>
            <a:off x="4251468" y="2600110"/>
            <a:ext cx="6244254" cy="924969"/>
          </a:xfrm>
        </p:spPr>
        <p:txBody>
          <a:bodyPr>
            <a:normAutofit fontScale="90000"/>
          </a:bodyPr>
          <a:lstStyle/>
          <a:p>
            <a:r>
              <a:rPr lang="en-US" sz="5400">
                <a:solidFill>
                  <a:schemeClr val="bg2"/>
                </a:solidFill>
              </a:rPr>
              <a:t>IT New Employee Orientation </a:t>
            </a:r>
          </a:p>
        </p:txBody>
      </p:sp>
      <p:sp>
        <p:nvSpPr>
          <p:cNvPr id="3" name="Text Placeholder 2"/>
          <p:cNvSpPr>
            <a:spLocks noGrp="1"/>
          </p:cNvSpPr>
          <p:nvPr>
            <p:ph type="body" idx="1"/>
          </p:nvPr>
        </p:nvSpPr>
        <p:spPr>
          <a:xfrm>
            <a:off x="3928846" y="3775046"/>
            <a:ext cx="4256642" cy="1154763"/>
          </a:xfrm>
        </p:spPr>
        <p:txBody>
          <a:bodyPr vert="horz" lIns="91440" tIns="45720" rIns="91440" bIns="45720" rtlCol="0" anchor="t">
            <a:normAutofit/>
          </a:bodyPr>
          <a:lstStyle/>
          <a:p>
            <a:r>
              <a:rPr lang="en-US" sz="2200">
                <a:solidFill>
                  <a:schemeClr val="bg2"/>
                </a:solidFill>
              </a:rPr>
              <a:t>Michael Hudspeth</a:t>
            </a:r>
          </a:p>
          <a:p>
            <a:r>
              <a:rPr lang="en-US" sz="2200">
                <a:solidFill>
                  <a:schemeClr val="bg2"/>
                </a:solidFill>
                <a:ea typeface="+mn-lt"/>
                <a:cs typeface="+mn-lt"/>
              </a:rPr>
              <a:t>Director, IT Customer Support  &amp; Quality Assurance</a:t>
            </a:r>
            <a:endParaRPr lang="en-US" sz="2200">
              <a:solidFill>
                <a:schemeClr val="bg2"/>
              </a:solidFill>
            </a:endParaRPr>
          </a:p>
        </p:txBody>
      </p:sp>
      <p:sp>
        <p:nvSpPr>
          <p:cNvPr id="5" name="Text Placeholder 2">
            <a:extLst>
              <a:ext uri="{FF2B5EF4-FFF2-40B4-BE49-F238E27FC236}">
                <a16:creationId xmlns:a16="http://schemas.microsoft.com/office/drawing/2014/main" id="{339C7C3C-7067-83B0-709C-00E118DAE68A}"/>
              </a:ext>
            </a:extLst>
          </p:cNvPr>
          <p:cNvSpPr txBox="1">
            <a:spLocks/>
          </p:cNvSpPr>
          <p:nvPr/>
        </p:nvSpPr>
        <p:spPr>
          <a:xfrm>
            <a:off x="8263155" y="3775045"/>
            <a:ext cx="3674179" cy="100667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00653A"/>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FFFFFF"/>
                </a:solidFill>
                <a:effectLst/>
                <a:uLnTx/>
                <a:uFillTx/>
                <a:latin typeface="Gill Sans MT" panose="020B0502020104020203"/>
                <a:ea typeface="+mn-ea"/>
                <a:cs typeface="+mn-cs"/>
              </a:rPr>
              <a:t>   David Rowbotham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a:ln>
                  <a:noFill/>
                </a:ln>
                <a:solidFill>
                  <a:srgbClr val="FFFFFF"/>
                </a:solidFill>
                <a:effectLst/>
                <a:uLnTx/>
                <a:uFillTx/>
                <a:latin typeface="Gill Sans MT" panose="020B0502020104020203"/>
                <a:ea typeface="+mn-ea"/>
                <a:cs typeface="+mn-cs"/>
              </a:rPr>
              <a:t>   Information Security Officer</a:t>
            </a:r>
          </a:p>
        </p:txBody>
      </p:sp>
    </p:spTree>
    <p:extLst>
      <p:ext uri="{BB962C8B-B14F-4D97-AF65-F5344CB8AC3E}">
        <p14:creationId xmlns:p14="http://schemas.microsoft.com/office/powerpoint/2010/main" val="912855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34BDC6A-6F59-4217-882A-79456113DE18}"/>
              </a:ext>
            </a:extLst>
          </p:cNvPr>
          <p:cNvSpPr>
            <a:spLocks noGrp="1"/>
          </p:cNvSpPr>
          <p:nvPr>
            <p:ph type="title"/>
          </p:nvPr>
        </p:nvSpPr>
        <p:spPr>
          <a:xfrm>
            <a:off x="-801" y="1"/>
            <a:ext cx="11007291" cy="663826"/>
          </a:xfrm>
        </p:spPr>
        <p:txBody>
          <a:bodyPr>
            <a:normAutofit fontScale="90000"/>
          </a:bodyPr>
          <a:lstStyle/>
          <a:p>
            <a:r>
              <a:rPr lang="en-US">
                <a:solidFill>
                  <a:srgbClr val="00703C"/>
                </a:solidFill>
              </a:rPr>
              <a:t>IT Department</a:t>
            </a:r>
          </a:p>
        </p:txBody>
      </p:sp>
      <p:pic>
        <p:nvPicPr>
          <p:cNvPr id="15" name="Picture Placeholder 14" descr="Cloud Computing">
            <a:extLst>
              <a:ext uri="{FF2B5EF4-FFF2-40B4-BE49-F238E27FC236}">
                <a16:creationId xmlns:a16="http://schemas.microsoft.com/office/drawing/2014/main" id="{E3232C07-1C55-42AD-ACDB-ABEAFB527E6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05072" y="3164265"/>
            <a:ext cx="1139117" cy="1211004"/>
          </a:xfrm>
        </p:spPr>
      </p:pic>
      <p:sp>
        <p:nvSpPr>
          <p:cNvPr id="16" name="Text Placeholder 6">
            <a:extLst>
              <a:ext uri="{FF2B5EF4-FFF2-40B4-BE49-F238E27FC236}">
                <a16:creationId xmlns:a16="http://schemas.microsoft.com/office/drawing/2014/main" id="{653358B0-4252-4862-AE01-FE23EAE4E4D9}"/>
              </a:ext>
            </a:extLst>
          </p:cNvPr>
          <p:cNvSpPr>
            <a:spLocks noGrp="1"/>
          </p:cNvSpPr>
          <p:nvPr>
            <p:ph type="body" sz="quarter" idx="17"/>
          </p:nvPr>
        </p:nvSpPr>
        <p:spPr>
          <a:xfrm>
            <a:off x="1034179" y="4255296"/>
            <a:ext cx="1913021" cy="497101"/>
          </a:xfrm>
        </p:spPr>
        <p:txBody>
          <a:bodyPr vert="horz" lIns="91440" tIns="45720" rIns="91440" bIns="45720" rtlCol="0" anchor="t">
            <a:noAutofit/>
          </a:bodyPr>
          <a:lstStyle/>
          <a:p>
            <a:r>
              <a:rPr lang="en-US" sz="2800"/>
              <a:t>Enterprise</a:t>
            </a:r>
          </a:p>
          <a:p>
            <a:r>
              <a:rPr lang="en-US" sz="2000"/>
              <a:t>Rajeev </a:t>
            </a:r>
            <a:r>
              <a:rPr lang="en-US" sz="2000" err="1"/>
              <a:t>Jayadea</a:t>
            </a:r>
          </a:p>
          <a:p>
            <a:r>
              <a:rPr lang="en-US" sz="2000" err="1">
                <a:ea typeface="+mn-lt"/>
                <a:cs typeface="+mn-lt"/>
              </a:rPr>
              <a:t>rjayadeva</a:t>
            </a:r>
            <a:r>
              <a:rPr lang="en-US" sz="2000">
                <a:ea typeface="+mn-lt"/>
                <a:cs typeface="+mn-lt"/>
              </a:rPr>
              <a:t>@    ccri.edu</a:t>
            </a:r>
            <a:endParaRPr lang="en-US"/>
          </a:p>
          <a:p>
            <a:endParaRPr lang="en-US"/>
          </a:p>
        </p:txBody>
      </p:sp>
      <p:sp>
        <p:nvSpPr>
          <p:cNvPr id="17" name="Text Placeholder 7">
            <a:extLst>
              <a:ext uri="{FF2B5EF4-FFF2-40B4-BE49-F238E27FC236}">
                <a16:creationId xmlns:a16="http://schemas.microsoft.com/office/drawing/2014/main" id="{D95D2DBE-5664-4286-9265-F2E4469CEB70}"/>
              </a:ext>
            </a:extLst>
          </p:cNvPr>
          <p:cNvSpPr>
            <a:spLocks noGrp="1"/>
          </p:cNvSpPr>
          <p:nvPr>
            <p:ph type="body" sz="quarter" idx="18"/>
          </p:nvPr>
        </p:nvSpPr>
        <p:spPr>
          <a:xfrm>
            <a:off x="3509580" y="3953495"/>
            <a:ext cx="2047240" cy="354013"/>
          </a:xfrm>
        </p:spPr>
        <p:txBody>
          <a:bodyPr vert="horz" lIns="91440" tIns="45720" rIns="91440" bIns="45720" rtlCol="0" anchor="t">
            <a:noAutofit/>
          </a:bodyPr>
          <a:lstStyle/>
          <a:p>
            <a:r>
              <a:rPr lang="en-US" sz="2800"/>
              <a:t>IT User Services</a:t>
            </a:r>
          </a:p>
          <a:p>
            <a:r>
              <a:rPr lang="en-US" sz="2000"/>
              <a:t>Michael Hudspeth</a:t>
            </a:r>
          </a:p>
          <a:p>
            <a:r>
              <a:rPr lang="en-US" sz="2000" err="1"/>
              <a:t>mhudspeth</a:t>
            </a:r>
          </a:p>
          <a:p>
            <a:r>
              <a:rPr lang="en-US" sz="2000"/>
              <a:t>@ccri.edu</a:t>
            </a:r>
            <a:endParaRPr lang="en-US"/>
          </a:p>
          <a:p>
            <a:endParaRPr lang="en-US" sz="2000"/>
          </a:p>
        </p:txBody>
      </p:sp>
      <p:sp>
        <p:nvSpPr>
          <p:cNvPr id="18" name="Text Placeholder 8">
            <a:extLst>
              <a:ext uri="{FF2B5EF4-FFF2-40B4-BE49-F238E27FC236}">
                <a16:creationId xmlns:a16="http://schemas.microsoft.com/office/drawing/2014/main" id="{140FE606-62EA-492D-94F9-139B2D0901FA}"/>
              </a:ext>
            </a:extLst>
          </p:cNvPr>
          <p:cNvSpPr>
            <a:spLocks noGrp="1"/>
          </p:cNvSpPr>
          <p:nvPr>
            <p:ph type="body" sz="quarter" idx="19"/>
          </p:nvPr>
        </p:nvSpPr>
        <p:spPr>
          <a:xfrm>
            <a:off x="5970891" y="4250840"/>
            <a:ext cx="2060321" cy="354013"/>
          </a:xfrm>
        </p:spPr>
        <p:txBody>
          <a:bodyPr vert="horz" lIns="91440" tIns="45720" rIns="91440" bIns="45720" rtlCol="0" anchor="t">
            <a:noAutofit/>
          </a:bodyPr>
          <a:lstStyle/>
          <a:p>
            <a:r>
              <a:rPr lang="en-US" sz="2800" dirty="0"/>
              <a:t>Operations</a:t>
            </a:r>
          </a:p>
          <a:p>
            <a:r>
              <a:rPr lang="en-US" sz="2000" dirty="0">
                <a:ea typeface="+mn-lt"/>
                <a:cs typeface="+mn-lt"/>
              </a:rPr>
              <a:t>Vacant</a:t>
            </a:r>
          </a:p>
          <a:p>
            <a:endParaRPr lang="en-US" sz="2800"/>
          </a:p>
        </p:txBody>
      </p:sp>
      <p:sp>
        <p:nvSpPr>
          <p:cNvPr id="19" name="Text Placeholder 9">
            <a:extLst>
              <a:ext uri="{FF2B5EF4-FFF2-40B4-BE49-F238E27FC236}">
                <a16:creationId xmlns:a16="http://schemas.microsoft.com/office/drawing/2014/main" id="{7A4233DE-D2CF-4E59-82AC-D3D51251D5DC}"/>
              </a:ext>
            </a:extLst>
          </p:cNvPr>
          <p:cNvSpPr>
            <a:spLocks noGrp="1"/>
          </p:cNvSpPr>
          <p:nvPr>
            <p:ph type="body" sz="quarter" idx="20"/>
          </p:nvPr>
        </p:nvSpPr>
        <p:spPr>
          <a:xfrm>
            <a:off x="8773815" y="4363550"/>
            <a:ext cx="2507343" cy="467023"/>
          </a:xfrm>
        </p:spPr>
        <p:txBody>
          <a:bodyPr vert="horz" lIns="91440" tIns="45720" rIns="91440" bIns="45720" rtlCol="0" anchor="t">
            <a:noAutofit/>
          </a:bodyPr>
          <a:lstStyle/>
          <a:p>
            <a:r>
              <a:rPr lang="en-US" sz="2800"/>
              <a:t>Security</a:t>
            </a:r>
          </a:p>
          <a:p>
            <a:r>
              <a:rPr lang="en-US" sz="2000"/>
              <a:t>David Robotham </a:t>
            </a:r>
          </a:p>
          <a:p>
            <a:r>
              <a:rPr lang="en-US" sz="2000" err="1">
                <a:ea typeface="+mn-lt"/>
                <a:cs typeface="+mn-lt"/>
              </a:rPr>
              <a:t>drowbotham</a:t>
            </a:r>
            <a:endParaRPr lang="en-US" sz="2000">
              <a:ea typeface="+mn-lt"/>
              <a:cs typeface="+mn-lt"/>
            </a:endParaRPr>
          </a:p>
          <a:p>
            <a:r>
              <a:rPr lang="en-US" sz="2000">
                <a:ea typeface="+mn-lt"/>
                <a:cs typeface="+mn-lt"/>
              </a:rPr>
              <a:t>@ccri.edu</a:t>
            </a:r>
            <a:endParaRPr lang="en-US" sz="2000"/>
          </a:p>
          <a:p>
            <a:endParaRPr lang="en-US" sz="2800"/>
          </a:p>
        </p:txBody>
      </p:sp>
      <p:pic>
        <p:nvPicPr>
          <p:cNvPr id="20" name="Graphic 19" descr="Open hand">
            <a:extLst>
              <a:ext uri="{FF2B5EF4-FFF2-40B4-BE49-F238E27FC236}">
                <a16:creationId xmlns:a16="http://schemas.microsoft.com/office/drawing/2014/main" id="{15C322DA-F02D-4250-AFBE-514C767304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49954" y="3035662"/>
            <a:ext cx="1010016" cy="1038770"/>
          </a:xfrm>
          <a:prstGeom prst="rect">
            <a:avLst/>
          </a:prstGeom>
        </p:spPr>
      </p:pic>
      <p:pic>
        <p:nvPicPr>
          <p:cNvPr id="21" name="Graphic 20" descr="Gears">
            <a:extLst>
              <a:ext uri="{FF2B5EF4-FFF2-40B4-BE49-F238E27FC236}">
                <a16:creationId xmlns:a16="http://schemas.microsoft.com/office/drawing/2014/main" id="{B6FA69CC-AE9F-46C8-97B1-5BAD184728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67749" y="3272029"/>
            <a:ext cx="1010017" cy="1038771"/>
          </a:xfrm>
          <a:prstGeom prst="rect">
            <a:avLst/>
          </a:prstGeom>
        </p:spPr>
      </p:pic>
      <p:pic>
        <p:nvPicPr>
          <p:cNvPr id="22" name="Graphic 21" descr="Lock">
            <a:extLst>
              <a:ext uri="{FF2B5EF4-FFF2-40B4-BE49-F238E27FC236}">
                <a16:creationId xmlns:a16="http://schemas.microsoft.com/office/drawing/2014/main" id="{F427DB8A-2695-4DD9-8469-07D9F3BF147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61210" y="3306775"/>
            <a:ext cx="1010016" cy="1024393"/>
          </a:xfrm>
          <a:prstGeom prst="rect">
            <a:avLst/>
          </a:prstGeom>
        </p:spPr>
      </p:pic>
      <p:pic>
        <p:nvPicPr>
          <p:cNvPr id="3" name="Graphic 2" descr="Management with solid fill">
            <a:extLst>
              <a:ext uri="{FF2B5EF4-FFF2-40B4-BE49-F238E27FC236}">
                <a16:creationId xmlns:a16="http://schemas.microsoft.com/office/drawing/2014/main" id="{226A1870-1A18-02F0-13BB-758BA31BA40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23223" y="419629"/>
            <a:ext cx="1489494" cy="1446362"/>
          </a:xfrm>
          <a:prstGeom prst="rect">
            <a:avLst/>
          </a:prstGeom>
        </p:spPr>
      </p:pic>
      <p:sp>
        <p:nvSpPr>
          <p:cNvPr id="5" name="Text Placeholder 7">
            <a:extLst>
              <a:ext uri="{FF2B5EF4-FFF2-40B4-BE49-F238E27FC236}">
                <a16:creationId xmlns:a16="http://schemas.microsoft.com/office/drawing/2014/main" id="{0A989EC8-00C6-984B-1FC4-7258A0F54E02}"/>
              </a:ext>
            </a:extLst>
          </p:cNvPr>
          <p:cNvSpPr txBox="1">
            <a:spLocks/>
          </p:cNvSpPr>
          <p:nvPr/>
        </p:nvSpPr>
        <p:spPr>
          <a:xfrm>
            <a:off x="3506856" y="1744601"/>
            <a:ext cx="4693619" cy="28382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60000"/>
                    <a:lumOff val="4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60000"/>
                    <a:lumOff val="4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rgbClr val="3F3F3F"/>
                </a:solidFill>
                <a:effectLst/>
                <a:uLnTx/>
                <a:uFillTx/>
                <a:latin typeface="Gill Sans MT" panose="020B0502020104020203"/>
                <a:ea typeface="+mn-ea"/>
                <a:cs typeface="+mn-cs"/>
              </a:rPr>
              <a:t>Chief Information Officer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3F3F3F"/>
                </a:solidFill>
                <a:effectLst/>
                <a:uLnTx/>
                <a:uFillTx/>
                <a:latin typeface="Gill Sans MT" panose="020B0502020104020203"/>
                <a:ea typeface="+mn-ea"/>
                <a:cs typeface="+mn-cs"/>
              </a:rPr>
              <a:t>James Bradley</a:t>
            </a:r>
            <a:endParaRPr kumimoji="0" lang="en-US" sz="1800" b="0" i="0" u="none" strike="noStrike" kern="1200" cap="none" spc="0" normalizeH="0" baseline="0" noProof="0">
              <a:ln>
                <a:noFill/>
              </a:ln>
              <a:solidFill>
                <a:srgbClr val="3F3F3F"/>
              </a:solidFill>
              <a:effectLst/>
              <a:uLnTx/>
              <a:uFillTx/>
              <a:latin typeface="Gill Sans MT" panose="020B0502020104020203"/>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srgbClr val="3F3F3F"/>
                </a:solidFill>
                <a:effectLst/>
                <a:uLnTx/>
                <a:uFillTx/>
                <a:latin typeface="Gill Sans MT" panose="020B0502020104020203"/>
                <a:ea typeface="+mn-lt"/>
                <a:cs typeface="+mn-lt"/>
              </a:rPr>
              <a:t>jbradley3@ccri.edu</a:t>
            </a:r>
            <a:endParaRPr kumimoji="0" lang="en-US" sz="1800" b="0" i="0" u="none" strike="noStrike" kern="1200" cap="none" spc="0" normalizeH="0" baseline="0" noProof="0">
              <a:ln>
                <a:noFill/>
              </a:ln>
              <a:solidFill>
                <a:srgbClr val="3F3F3F"/>
              </a:solidFill>
              <a:effectLst/>
              <a:uLnTx/>
              <a:uFillTx/>
              <a:latin typeface="Gill Sans MT" panose="020B0502020104020203"/>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a:ln>
                <a:noFill/>
              </a:ln>
              <a:solidFill>
                <a:srgbClr val="3F3F3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9420861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Help with solid fill"/>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l="114" r="114"/>
          <a:stretch>
            <a:fillRect/>
          </a:stretch>
        </p:blipFill>
        <p:spPr>
          <a:xfrm>
            <a:off x="1123652" y="1756123"/>
            <a:ext cx="1541682" cy="1545212"/>
          </a:xfrm>
        </p:spPr>
      </p:pic>
      <p:sp>
        <p:nvSpPr>
          <p:cNvPr id="7" name="Text Placeholder 6"/>
          <p:cNvSpPr>
            <a:spLocks noGrp="1"/>
          </p:cNvSpPr>
          <p:nvPr>
            <p:ph type="body" sz="quarter" idx="17"/>
          </p:nvPr>
        </p:nvSpPr>
        <p:spPr>
          <a:xfrm>
            <a:off x="1017712" y="3625267"/>
            <a:ext cx="1752600" cy="467023"/>
          </a:xfrm>
        </p:spPr>
        <p:txBody>
          <a:bodyPr>
            <a:noAutofit/>
          </a:bodyPr>
          <a:lstStyle/>
          <a:p>
            <a:r>
              <a:rPr lang="en-US" sz="2800"/>
              <a:t>Helpdesk</a:t>
            </a:r>
          </a:p>
        </p:txBody>
      </p:sp>
      <p:sp>
        <p:nvSpPr>
          <p:cNvPr id="8" name="Text Placeholder 7"/>
          <p:cNvSpPr>
            <a:spLocks noGrp="1"/>
          </p:cNvSpPr>
          <p:nvPr>
            <p:ph type="body" sz="quarter" idx="18"/>
          </p:nvPr>
        </p:nvSpPr>
        <p:spPr>
          <a:xfrm>
            <a:off x="3213100" y="3568824"/>
            <a:ext cx="1752600" cy="354013"/>
          </a:xfrm>
        </p:spPr>
        <p:txBody>
          <a:bodyPr>
            <a:noAutofit/>
          </a:bodyPr>
          <a:lstStyle/>
          <a:p>
            <a:r>
              <a:rPr lang="en-US" sz="2800"/>
              <a:t>Desktop Computer Support</a:t>
            </a:r>
          </a:p>
        </p:txBody>
      </p:sp>
      <p:sp>
        <p:nvSpPr>
          <p:cNvPr id="9" name="Text Placeholder 8"/>
          <p:cNvSpPr>
            <a:spLocks noGrp="1"/>
          </p:cNvSpPr>
          <p:nvPr>
            <p:ph type="body" sz="quarter" idx="19"/>
          </p:nvPr>
        </p:nvSpPr>
        <p:spPr>
          <a:xfrm>
            <a:off x="5881700" y="3681771"/>
            <a:ext cx="2060321" cy="354013"/>
          </a:xfrm>
        </p:spPr>
        <p:txBody>
          <a:bodyPr>
            <a:noAutofit/>
          </a:bodyPr>
          <a:lstStyle/>
          <a:p>
            <a:r>
              <a:rPr lang="en-US" sz="2800"/>
              <a:t>Audio Visual Support</a:t>
            </a:r>
          </a:p>
        </p:txBody>
      </p:sp>
      <p:sp>
        <p:nvSpPr>
          <p:cNvPr id="10" name="Text Placeholder 9"/>
          <p:cNvSpPr>
            <a:spLocks noGrp="1"/>
          </p:cNvSpPr>
          <p:nvPr>
            <p:ph type="body" sz="quarter" idx="20"/>
          </p:nvPr>
        </p:nvSpPr>
        <p:spPr>
          <a:xfrm>
            <a:off x="8553480" y="3745954"/>
            <a:ext cx="2507343" cy="467023"/>
          </a:xfrm>
        </p:spPr>
        <p:txBody>
          <a:bodyPr>
            <a:noAutofit/>
          </a:bodyPr>
          <a:lstStyle/>
          <a:p>
            <a:r>
              <a:rPr lang="en-US" sz="2800"/>
              <a:t>Software Distribution and Updates</a:t>
            </a:r>
          </a:p>
        </p:txBody>
      </p:sp>
      <p:sp>
        <p:nvSpPr>
          <p:cNvPr id="19" name="Title 1">
            <a:extLst>
              <a:ext uri="{FF2B5EF4-FFF2-40B4-BE49-F238E27FC236}">
                <a16:creationId xmlns:a16="http://schemas.microsoft.com/office/drawing/2014/main" id="{D90E8D7C-F896-0003-4900-67D988EB3127}"/>
              </a:ext>
            </a:extLst>
          </p:cNvPr>
          <p:cNvSpPr txBox="1">
            <a:spLocks/>
          </p:cNvSpPr>
          <p:nvPr/>
        </p:nvSpPr>
        <p:spPr>
          <a:xfrm>
            <a:off x="308000" y="0"/>
            <a:ext cx="11884000" cy="132911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703C"/>
                </a:solidFill>
                <a:effectLst/>
                <a:uLnTx/>
                <a:uFillTx/>
                <a:latin typeface="Gill Sans MT" panose="020B0502020104020203"/>
                <a:ea typeface="+mj-ea"/>
                <a:cs typeface="+mj-cs"/>
              </a:rPr>
              <a:t>IT User Services</a:t>
            </a:r>
          </a:p>
        </p:txBody>
      </p:sp>
      <p:pic>
        <p:nvPicPr>
          <p:cNvPr id="24" name="Graphic 23" descr="Monitor">
            <a:extLst>
              <a:ext uri="{FF2B5EF4-FFF2-40B4-BE49-F238E27FC236}">
                <a16:creationId xmlns:a16="http://schemas.microsoft.com/office/drawing/2014/main" id="{C7217CF4-0C03-4F14-A635-22EDA9E621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48805" y="1959987"/>
            <a:ext cx="1340695" cy="1340695"/>
          </a:xfrm>
          <a:prstGeom prst="rect">
            <a:avLst/>
          </a:prstGeom>
        </p:spPr>
      </p:pic>
      <p:pic>
        <p:nvPicPr>
          <p:cNvPr id="32" name="Graphic 31" descr="Projector">
            <a:extLst>
              <a:ext uri="{FF2B5EF4-FFF2-40B4-BE49-F238E27FC236}">
                <a16:creationId xmlns:a16="http://schemas.microsoft.com/office/drawing/2014/main" id="{A887AF2B-59EB-49F5-87B4-09357AFFB4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27043" y="1896487"/>
            <a:ext cx="1340695" cy="1340695"/>
          </a:xfrm>
          <a:prstGeom prst="rect">
            <a:avLst/>
          </a:prstGeom>
        </p:spPr>
      </p:pic>
      <p:pic>
        <p:nvPicPr>
          <p:cNvPr id="36" name="Graphic 35" descr="Internet">
            <a:extLst>
              <a:ext uri="{FF2B5EF4-FFF2-40B4-BE49-F238E27FC236}">
                <a16:creationId xmlns:a16="http://schemas.microsoft.com/office/drawing/2014/main" id="{08F9A414-50B0-4584-9345-DBC8D530299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36805" y="1959987"/>
            <a:ext cx="1340695" cy="1340695"/>
          </a:xfrm>
          <a:prstGeom prst="rect">
            <a:avLst/>
          </a:prstGeom>
        </p:spPr>
      </p:pic>
    </p:spTree>
    <p:extLst>
      <p:ext uri="{BB962C8B-B14F-4D97-AF65-F5344CB8AC3E}">
        <p14:creationId xmlns:p14="http://schemas.microsoft.com/office/powerpoint/2010/main" val="2352832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637508" y="1429038"/>
            <a:ext cx="5136496" cy="3438525"/>
          </a:xfrm>
        </p:spPr>
        <p:txBody>
          <a:bodyPr>
            <a:normAutofit/>
          </a:bodyPr>
          <a:lstStyle/>
          <a:p>
            <a:r>
              <a:rPr lang="en-US" sz="3600">
                <a:solidFill>
                  <a:srgbClr val="00703C"/>
                </a:solidFill>
              </a:rPr>
              <a:t>Helpdesk</a:t>
            </a:r>
          </a:p>
          <a:p>
            <a:endParaRPr lang="en-US" sz="3600">
              <a:solidFill>
                <a:srgbClr val="00703C"/>
              </a:solidFill>
            </a:endParaRPr>
          </a:p>
          <a:p>
            <a:pPr>
              <a:spcBef>
                <a:spcPts val="1600"/>
              </a:spcBef>
            </a:pPr>
            <a:r>
              <a:rPr lang="en-US" sz="3600" b="0">
                <a:solidFill>
                  <a:srgbClr val="00703C"/>
                </a:solidFill>
              </a:rPr>
              <a:t>Helpdesk can be accessed using a link at the bottom of our website.</a:t>
            </a:r>
          </a:p>
          <a:p>
            <a:pPr>
              <a:spcBef>
                <a:spcPts val="1600"/>
              </a:spcBef>
            </a:pPr>
            <a:endParaRPr lang="en-US" b="0"/>
          </a:p>
        </p:txBody>
      </p:sp>
      <p:pic>
        <p:nvPicPr>
          <p:cNvPr id="2" name="Picture 1">
            <a:extLst>
              <a:ext uri="{FF2B5EF4-FFF2-40B4-BE49-F238E27FC236}">
                <a16:creationId xmlns:a16="http://schemas.microsoft.com/office/drawing/2014/main" id="{5F163B80-C81F-456B-8D38-BD53C88413CA}"/>
              </a:ext>
            </a:extLst>
          </p:cNvPr>
          <p:cNvPicPr>
            <a:picLocks noChangeAspect="1"/>
          </p:cNvPicPr>
          <p:nvPr/>
        </p:nvPicPr>
        <p:blipFill>
          <a:blip r:embed="rId2"/>
          <a:stretch>
            <a:fillRect/>
          </a:stretch>
        </p:blipFill>
        <p:spPr>
          <a:xfrm>
            <a:off x="0" y="1727200"/>
            <a:ext cx="6024394" cy="3035300"/>
          </a:xfrm>
          <a:prstGeom prst="rect">
            <a:avLst/>
          </a:prstGeom>
        </p:spPr>
      </p:pic>
      <p:sp>
        <p:nvSpPr>
          <p:cNvPr id="4" name="Rectangle 3">
            <a:extLst>
              <a:ext uri="{FF2B5EF4-FFF2-40B4-BE49-F238E27FC236}">
                <a16:creationId xmlns:a16="http://schemas.microsoft.com/office/drawing/2014/main" id="{F4B0CC75-A1A7-48F6-9DA0-973A01DFFAFD}"/>
              </a:ext>
            </a:extLst>
          </p:cNvPr>
          <p:cNvSpPr/>
          <p:nvPr/>
        </p:nvSpPr>
        <p:spPr>
          <a:xfrm>
            <a:off x="3873503" y="4267200"/>
            <a:ext cx="1638299" cy="393700"/>
          </a:xfrm>
          <a:prstGeom prst="rect">
            <a:avLst/>
          </a:prstGeom>
          <a:solidFill>
            <a:schemeClr val="accent1">
              <a:alpha val="0"/>
            </a:schemeClr>
          </a:solidFill>
          <a:ln w="1047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272269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CD52B58-6C2D-D74E-75B8-208D88BEEC56}"/>
              </a:ext>
            </a:extLst>
          </p:cNvPr>
          <p:cNvSpPr txBox="1">
            <a:spLocks/>
          </p:cNvSpPr>
          <p:nvPr/>
        </p:nvSpPr>
        <p:spPr>
          <a:xfrm>
            <a:off x="308000" y="0"/>
            <a:ext cx="11884000" cy="132911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703C"/>
                </a:solidFill>
                <a:effectLst/>
                <a:uLnTx/>
                <a:uFillTx/>
                <a:latin typeface="Gill Sans MT" panose="020B0502020104020203"/>
                <a:ea typeface="+mj-ea"/>
                <a:cs typeface="+mj-cs"/>
              </a:rPr>
              <a:t>Submitting an IT Request &amp; Viewing Tickets</a:t>
            </a:r>
          </a:p>
        </p:txBody>
      </p:sp>
      <p:pic>
        <p:nvPicPr>
          <p:cNvPr id="9" name="Picture 8">
            <a:extLst>
              <a:ext uri="{FF2B5EF4-FFF2-40B4-BE49-F238E27FC236}">
                <a16:creationId xmlns:a16="http://schemas.microsoft.com/office/drawing/2014/main" id="{FD698ECA-A0C4-48AA-99B0-C04F2F2E561E}"/>
              </a:ext>
            </a:extLst>
          </p:cNvPr>
          <p:cNvPicPr/>
          <p:nvPr/>
        </p:nvPicPr>
        <p:blipFill>
          <a:blip r:embed="rId2"/>
          <a:stretch>
            <a:fillRect/>
          </a:stretch>
        </p:blipFill>
        <p:spPr>
          <a:xfrm>
            <a:off x="1011237" y="1181893"/>
            <a:ext cx="6583363" cy="4494213"/>
          </a:xfrm>
          <a:prstGeom prst="rect">
            <a:avLst/>
          </a:prstGeom>
        </p:spPr>
      </p:pic>
      <p:sp>
        <p:nvSpPr>
          <p:cNvPr id="10" name="Rectangle 9">
            <a:extLst>
              <a:ext uri="{FF2B5EF4-FFF2-40B4-BE49-F238E27FC236}">
                <a16:creationId xmlns:a16="http://schemas.microsoft.com/office/drawing/2014/main" id="{99FD30F0-D961-4C33-8A75-DEDCFB2F88AA}"/>
              </a:ext>
            </a:extLst>
          </p:cNvPr>
          <p:cNvSpPr/>
          <p:nvPr/>
        </p:nvSpPr>
        <p:spPr>
          <a:xfrm>
            <a:off x="7899400" y="2652713"/>
            <a:ext cx="3695700" cy="212115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Can also submit ticket by emailing</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2800" b="0" i="0" u="sng"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helpdesk@ccri.edu</a:t>
            </a:r>
            <a:r>
              <a:rPr kumimoji="0" lang="en-US" sz="2800" b="0" i="0" u="none" strike="noStrike" kern="1200" cap="none" spc="0" normalizeH="0" baseline="0" noProof="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(401) 825-1112</a:t>
            </a:r>
          </a:p>
        </p:txBody>
      </p:sp>
    </p:spTree>
    <p:extLst>
      <p:ext uri="{BB962C8B-B14F-4D97-AF65-F5344CB8AC3E}">
        <p14:creationId xmlns:p14="http://schemas.microsoft.com/office/powerpoint/2010/main" val="469827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DB94A0-D9A8-CE2A-C024-E4508861D149}"/>
              </a:ext>
            </a:extLst>
          </p:cNvPr>
          <p:cNvSpPr txBox="1">
            <a:spLocks/>
          </p:cNvSpPr>
          <p:nvPr/>
        </p:nvSpPr>
        <p:spPr>
          <a:xfrm>
            <a:off x="308000" y="0"/>
            <a:ext cx="11884000" cy="132911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703C"/>
                </a:solidFill>
                <a:effectLst/>
                <a:uLnTx/>
                <a:uFillTx/>
                <a:latin typeface="Gill Sans MT" panose="020B0502020104020203"/>
                <a:ea typeface="+mj-ea"/>
                <a:cs typeface="+mj-cs"/>
              </a:rPr>
              <a:t>When is helpdesk available?</a:t>
            </a:r>
          </a:p>
        </p:txBody>
      </p:sp>
      <p:pic>
        <p:nvPicPr>
          <p:cNvPr id="5" name="Picture 4">
            <a:extLst>
              <a:ext uri="{FF2B5EF4-FFF2-40B4-BE49-F238E27FC236}">
                <a16:creationId xmlns:a16="http://schemas.microsoft.com/office/drawing/2014/main" id="{257D1DE2-2F67-4B23-B0E7-88AD4D73A380}"/>
              </a:ext>
            </a:extLst>
          </p:cNvPr>
          <p:cNvPicPr/>
          <p:nvPr/>
        </p:nvPicPr>
        <p:blipFill rotWithShape="1">
          <a:blip r:embed="rId2"/>
          <a:srcRect b="64692"/>
          <a:stretch/>
        </p:blipFill>
        <p:spPr>
          <a:xfrm>
            <a:off x="3944937" y="1329118"/>
            <a:ext cx="3954463" cy="4246181"/>
          </a:xfrm>
          <a:prstGeom prst="rect">
            <a:avLst/>
          </a:prstGeom>
        </p:spPr>
      </p:pic>
    </p:spTree>
    <p:extLst>
      <p:ext uri="{BB962C8B-B14F-4D97-AF65-F5344CB8AC3E}">
        <p14:creationId xmlns:p14="http://schemas.microsoft.com/office/powerpoint/2010/main" val="1447786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DB94A0-D9A8-CE2A-C024-E4508861D149}"/>
              </a:ext>
            </a:extLst>
          </p:cNvPr>
          <p:cNvSpPr txBox="1">
            <a:spLocks/>
          </p:cNvSpPr>
          <p:nvPr/>
        </p:nvSpPr>
        <p:spPr>
          <a:xfrm>
            <a:off x="308000" y="0"/>
            <a:ext cx="11884000" cy="132911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703C"/>
                </a:solidFill>
                <a:effectLst/>
                <a:uLnTx/>
                <a:uFillTx/>
                <a:latin typeface="Gill Sans MT" panose="020B0502020104020203"/>
                <a:ea typeface="+mj-ea"/>
                <a:cs typeface="+mj-cs"/>
              </a:rPr>
              <a:t>My CCRI</a:t>
            </a:r>
          </a:p>
        </p:txBody>
      </p:sp>
      <p:pic>
        <p:nvPicPr>
          <p:cNvPr id="4" name="Picture 3">
            <a:extLst>
              <a:ext uri="{FF2B5EF4-FFF2-40B4-BE49-F238E27FC236}">
                <a16:creationId xmlns:a16="http://schemas.microsoft.com/office/drawing/2014/main" id="{29473CAF-72DA-468D-AB3D-E7F0124A9815}"/>
              </a:ext>
            </a:extLst>
          </p:cNvPr>
          <p:cNvPicPr/>
          <p:nvPr/>
        </p:nvPicPr>
        <p:blipFill>
          <a:blip r:embed="rId2"/>
          <a:stretch>
            <a:fillRect/>
          </a:stretch>
        </p:blipFill>
        <p:spPr>
          <a:xfrm>
            <a:off x="1979612" y="1100519"/>
            <a:ext cx="3900488" cy="5035615"/>
          </a:xfrm>
          <a:prstGeom prst="rect">
            <a:avLst/>
          </a:prstGeom>
        </p:spPr>
      </p:pic>
      <p:sp>
        <p:nvSpPr>
          <p:cNvPr id="2" name="Rectangle 1">
            <a:extLst>
              <a:ext uri="{FF2B5EF4-FFF2-40B4-BE49-F238E27FC236}">
                <a16:creationId xmlns:a16="http://schemas.microsoft.com/office/drawing/2014/main" id="{6E925046-BDA1-43C6-8CF0-DC00683F5BED}"/>
              </a:ext>
            </a:extLst>
          </p:cNvPr>
          <p:cNvSpPr/>
          <p:nvPr/>
        </p:nvSpPr>
        <p:spPr>
          <a:xfrm>
            <a:off x="7120613" y="1876363"/>
            <a:ext cx="4106187" cy="310527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Available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sng"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www.ccri.edu</a:t>
            </a:r>
            <a:endParaRPr kumimoji="0" lang="en-US" sz="2400" b="0" i="0" u="sng"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400" b="0" i="0" u="sng"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400" b="0" i="0" u="sng"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F3F3F"/>
                </a:solidFill>
                <a:effectLst/>
                <a:uLnTx/>
                <a:uFillTx/>
                <a:latin typeface="Gill Sans MT" panose="020B0502020104020203"/>
                <a:ea typeface="+mn-ea"/>
                <a:cs typeface="+mn-cs"/>
              </a:rPr>
              <a:t>Click on Login from top-right corner and select </a:t>
            </a:r>
            <a:r>
              <a:rPr kumimoji="0" lang="en-US" sz="2400" b="0" i="0" u="none" strike="noStrike" kern="1200" cap="none" spc="0" normalizeH="0" baseline="0" noProof="0" err="1">
                <a:ln>
                  <a:noFill/>
                </a:ln>
                <a:solidFill>
                  <a:srgbClr val="3F3F3F"/>
                </a:solidFill>
                <a:effectLst/>
                <a:uLnTx/>
                <a:uFillTx/>
                <a:latin typeface="Gill Sans MT" panose="020B0502020104020203"/>
                <a:ea typeface="+mn-ea"/>
                <a:cs typeface="+mn-cs"/>
              </a:rPr>
              <a:t>MyCCRI</a:t>
            </a:r>
            <a:endParaRPr kumimoji="0" lang="en-US" sz="2400" b="0" i="0" u="none" strike="noStrike" kern="1200" cap="none" spc="0" normalizeH="0" baseline="0" noProof="0">
              <a:ln>
                <a:noFill/>
              </a:ln>
              <a:solidFill>
                <a:srgbClr val="3F3F3F"/>
              </a:solidFill>
              <a:effectLst/>
              <a:uLnTx/>
              <a:uFillTx/>
              <a:latin typeface="Gill Sans MT" panose="020B0502020104020203"/>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2224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DB94A0-D9A8-CE2A-C024-E4508861D149}"/>
              </a:ext>
            </a:extLst>
          </p:cNvPr>
          <p:cNvSpPr txBox="1">
            <a:spLocks/>
          </p:cNvSpPr>
          <p:nvPr/>
        </p:nvSpPr>
        <p:spPr>
          <a:xfrm>
            <a:off x="308000" y="0"/>
            <a:ext cx="11884000" cy="132911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2800" b="1">
                <a:solidFill>
                  <a:srgbClr val="00703C"/>
                </a:solidFill>
              </a:rPr>
              <a:t>Institutional Equity, Human Resources, and Organizational Development Leadership</a:t>
            </a:r>
            <a:endParaRPr lang="en-US"/>
          </a:p>
        </p:txBody>
      </p:sp>
      <p:graphicFrame>
        <p:nvGraphicFramePr>
          <p:cNvPr id="5" name="Table 4">
            <a:extLst>
              <a:ext uri="{FF2B5EF4-FFF2-40B4-BE49-F238E27FC236}">
                <a16:creationId xmlns:a16="http://schemas.microsoft.com/office/drawing/2014/main" id="{E4C99F3B-BF36-E46D-3992-09FC62213CBE}"/>
              </a:ext>
            </a:extLst>
          </p:cNvPr>
          <p:cNvGraphicFramePr>
            <a:graphicFrameLocks noGrp="1"/>
          </p:cNvGraphicFramePr>
          <p:nvPr>
            <p:extLst>
              <p:ext uri="{D42A27DB-BD31-4B8C-83A1-F6EECF244321}">
                <p14:modId xmlns:p14="http://schemas.microsoft.com/office/powerpoint/2010/main" val="324686992"/>
              </p:ext>
            </p:extLst>
          </p:nvPr>
        </p:nvGraphicFramePr>
        <p:xfrm>
          <a:off x="2226468" y="1214438"/>
          <a:ext cx="7517604" cy="4149030"/>
        </p:xfrm>
        <a:graphic>
          <a:graphicData uri="http://schemas.openxmlformats.org/drawingml/2006/table">
            <a:tbl>
              <a:tblPr firstRow="1" bandRow="1">
                <a:tableStyleId>{5C22544A-7EE6-4342-B048-85BDC9FD1C3A}</a:tableStyleId>
              </a:tblPr>
              <a:tblGrid>
                <a:gridCol w="1552573">
                  <a:extLst>
                    <a:ext uri="{9D8B030D-6E8A-4147-A177-3AD203B41FA5}">
                      <a16:colId xmlns:a16="http://schemas.microsoft.com/office/drawing/2014/main" val="589064992"/>
                    </a:ext>
                  </a:extLst>
                </a:gridCol>
                <a:gridCol w="5965031">
                  <a:extLst>
                    <a:ext uri="{9D8B030D-6E8A-4147-A177-3AD203B41FA5}">
                      <a16:colId xmlns:a16="http://schemas.microsoft.com/office/drawing/2014/main" val="3897130275"/>
                    </a:ext>
                  </a:extLst>
                </a:gridCol>
              </a:tblGrid>
              <a:tr h="313980">
                <a:tc>
                  <a:txBody>
                    <a:bodyPr/>
                    <a:lstStyle/>
                    <a:p>
                      <a:pPr algn="ctr" fontAlgn="base"/>
                      <a:r>
                        <a:rPr lang="en-US" sz="1200">
                          <a:solidFill>
                            <a:schemeClr val="tx2"/>
                          </a:solidFill>
                          <a:effectLst/>
                        </a:rPr>
                        <a:t>Employee</a:t>
                      </a:r>
                    </a:p>
                  </a:txBody>
                  <a:tcPr anchor="ctr"/>
                </a:tc>
                <a:tc>
                  <a:txBody>
                    <a:bodyPr/>
                    <a:lstStyle/>
                    <a:p>
                      <a:pPr algn="ctr" fontAlgn="base"/>
                      <a:r>
                        <a:rPr lang="en-US" sz="1200">
                          <a:solidFill>
                            <a:schemeClr val="tx2"/>
                          </a:solidFill>
                          <a:effectLst/>
                        </a:rPr>
                        <a:t>Title</a:t>
                      </a:r>
                    </a:p>
                  </a:txBody>
                  <a:tcPr anchor="ctr"/>
                </a:tc>
                <a:extLst>
                  <a:ext uri="{0D108BD9-81ED-4DB2-BD59-A6C34878D82A}">
                    <a16:rowId xmlns:a16="http://schemas.microsoft.com/office/drawing/2014/main" val="1778049699"/>
                  </a:ext>
                </a:extLst>
              </a:tr>
              <a:tr h="639175">
                <a:tc>
                  <a:txBody>
                    <a:bodyPr/>
                    <a:lstStyle/>
                    <a:p>
                      <a:pPr lvl="0" algn="ctr">
                        <a:buNone/>
                      </a:pPr>
                      <a:r>
                        <a:rPr lang="en-US" sz="1200">
                          <a:effectLst/>
                        </a:rPr>
                        <a:t>Alix Ogden</a:t>
                      </a:r>
                    </a:p>
                  </a:txBody>
                  <a:tcPr anchor="ctr"/>
                </a:tc>
                <a:tc>
                  <a:txBody>
                    <a:bodyPr/>
                    <a:lstStyle/>
                    <a:p>
                      <a:pPr lvl="0">
                        <a:buNone/>
                      </a:pPr>
                      <a:r>
                        <a:rPr lang="en-US" sz="1200">
                          <a:effectLst/>
                        </a:rPr>
                        <a:t>VP, Institutional Equity, Human Resources, and Organizational Development</a:t>
                      </a:r>
                    </a:p>
                  </a:txBody>
                  <a:tcPr anchor="ctr"/>
                </a:tc>
                <a:extLst>
                  <a:ext uri="{0D108BD9-81ED-4DB2-BD59-A6C34878D82A}">
                    <a16:rowId xmlns:a16="http://schemas.microsoft.com/office/drawing/2014/main" val="1994563715"/>
                  </a:ext>
                </a:extLst>
              </a:tr>
              <a:tr h="639175">
                <a:tc>
                  <a:txBody>
                    <a:bodyPr/>
                    <a:lstStyle/>
                    <a:p>
                      <a:pPr algn="ctr" fontAlgn="base"/>
                      <a:r>
                        <a:rPr lang="en-US" sz="1200">
                          <a:effectLst/>
                        </a:rPr>
                        <a:t>Sybil Bailey</a:t>
                      </a:r>
                    </a:p>
                  </a:txBody>
                  <a:tcPr anchor="ctr"/>
                </a:tc>
                <a:tc>
                  <a:txBody>
                    <a:bodyPr/>
                    <a:lstStyle/>
                    <a:p>
                      <a:pPr fontAlgn="base"/>
                      <a:r>
                        <a:rPr lang="en-US" sz="1200">
                          <a:effectLst/>
                        </a:rPr>
                        <a:t>Executive Director, Labor and Personnel Relations</a:t>
                      </a:r>
                    </a:p>
                  </a:txBody>
                  <a:tcPr anchor="ctr"/>
                </a:tc>
                <a:extLst>
                  <a:ext uri="{0D108BD9-81ED-4DB2-BD59-A6C34878D82A}">
                    <a16:rowId xmlns:a16="http://schemas.microsoft.com/office/drawing/2014/main" val="3947852362"/>
                  </a:ext>
                </a:extLst>
              </a:tr>
              <a:tr h="639175">
                <a:tc>
                  <a:txBody>
                    <a:bodyPr/>
                    <a:lstStyle/>
                    <a:p>
                      <a:pPr algn="ctr" fontAlgn="base"/>
                      <a:r>
                        <a:rPr lang="en-US" sz="1200">
                          <a:effectLst/>
                        </a:rPr>
                        <a:t>Terri-Ann Milligan</a:t>
                      </a:r>
                    </a:p>
                  </a:txBody>
                  <a:tcPr anchor="ctr"/>
                </a:tc>
                <a:tc>
                  <a:txBody>
                    <a:bodyPr/>
                    <a:lstStyle/>
                    <a:p>
                      <a:pPr fontAlgn="base"/>
                      <a:r>
                        <a:rPr lang="en-US" sz="1200">
                          <a:effectLst/>
                        </a:rPr>
                        <a:t>Associate Director, Human Resources</a:t>
                      </a:r>
                    </a:p>
                  </a:txBody>
                  <a:tcPr anchor="ctr"/>
                </a:tc>
                <a:extLst>
                  <a:ext uri="{0D108BD9-81ED-4DB2-BD59-A6C34878D82A}">
                    <a16:rowId xmlns:a16="http://schemas.microsoft.com/office/drawing/2014/main" val="598364843"/>
                  </a:ext>
                </a:extLst>
              </a:tr>
              <a:tr h="639175">
                <a:tc>
                  <a:txBody>
                    <a:bodyPr/>
                    <a:lstStyle/>
                    <a:p>
                      <a:pPr algn="ctr" fontAlgn="base"/>
                      <a:r>
                        <a:rPr lang="en-US" sz="1200">
                          <a:effectLst/>
                        </a:rPr>
                        <a:t>Kara DiPaola</a:t>
                      </a:r>
                    </a:p>
                  </a:txBody>
                  <a:tcPr anchor="ctr"/>
                </a:tc>
                <a:tc>
                  <a:txBody>
                    <a:bodyPr/>
                    <a:lstStyle/>
                    <a:p>
                      <a:pPr fontAlgn="base"/>
                      <a:r>
                        <a:rPr lang="en-US" sz="1200">
                          <a:effectLst/>
                        </a:rPr>
                        <a:t>Assistant Director,  Office of Civil Rights and Title IX</a:t>
                      </a:r>
                    </a:p>
                  </a:txBody>
                  <a:tcPr anchor="ctr"/>
                </a:tc>
                <a:extLst>
                  <a:ext uri="{0D108BD9-81ED-4DB2-BD59-A6C34878D82A}">
                    <a16:rowId xmlns:a16="http://schemas.microsoft.com/office/drawing/2014/main" val="714929391"/>
                  </a:ext>
                </a:extLst>
              </a:tr>
              <a:tr h="639175">
                <a:tc>
                  <a:txBody>
                    <a:bodyPr/>
                    <a:lstStyle/>
                    <a:p>
                      <a:pPr lvl="0" algn="ctr">
                        <a:buNone/>
                      </a:pPr>
                      <a:r>
                        <a:rPr lang="en-US" sz="1200">
                          <a:effectLst/>
                        </a:rPr>
                        <a:t>Mickey Dargon</a:t>
                      </a:r>
                    </a:p>
                  </a:txBody>
                  <a:tcPr anchor="ctr"/>
                </a:tc>
                <a:tc>
                  <a:txBody>
                    <a:bodyPr/>
                    <a:lstStyle/>
                    <a:p>
                      <a:pPr lvl="0">
                        <a:buNone/>
                      </a:pPr>
                      <a:r>
                        <a:rPr lang="en-US" sz="1200">
                          <a:effectLst/>
                        </a:rPr>
                        <a:t>Associate Director, Labor and Employee Relations</a:t>
                      </a:r>
                    </a:p>
                  </a:txBody>
                  <a:tcPr anchor="ctr"/>
                </a:tc>
                <a:extLst>
                  <a:ext uri="{0D108BD9-81ED-4DB2-BD59-A6C34878D82A}">
                    <a16:rowId xmlns:a16="http://schemas.microsoft.com/office/drawing/2014/main" val="3262620917"/>
                  </a:ext>
                </a:extLst>
              </a:tr>
              <a:tr h="639175">
                <a:tc>
                  <a:txBody>
                    <a:bodyPr/>
                    <a:lstStyle/>
                    <a:p>
                      <a:pPr algn="ctr" fontAlgn="base"/>
                      <a:r>
                        <a:rPr lang="en-US" sz="1200">
                          <a:effectLst/>
                        </a:rPr>
                        <a:t>Carlin Weirick</a:t>
                      </a:r>
                    </a:p>
                  </a:txBody>
                  <a:tcPr anchor="ctr"/>
                </a:tc>
                <a:tc>
                  <a:txBody>
                    <a:bodyPr/>
                    <a:lstStyle/>
                    <a:p>
                      <a:pPr fontAlgn="base"/>
                      <a:r>
                        <a:rPr lang="en-US" sz="1200">
                          <a:effectLst/>
                        </a:rPr>
                        <a:t>Manager, Talent Acquisition &amp; Diversity Recruiting</a:t>
                      </a:r>
                    </a:p>
                  </a:txBody>
                  <a:tcPr anchor="ctr"/>
                </a:tc>
                <a:extLst>
                  <a:ext uri="{0D108BD9-81ED-4DB2-BD59-A6C34878D82A}">
                    <a16:rowId xmlns:a16="http://schemas.microsoft.com/office/drawing/2014/main" val="1778546091"/>
                  </a:ext>
                </a:extLst>
              </a:tr>
            </a:tbl>
          </a:graphicData>
        </a:graphic>
      </p:graphicFrame>
    </p:spTree>
    <p:extLst>
      <p:ext uri="{BB962C8B-B14F-4D97-AF65-F5344CB8AC3E}">
        <p14:creationId xmlns:p14="http://schemas.microsoft.com/office/powerpoint/2010/main" val="5637859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DB94A0-D9A8-CE2A-C024-E4508861D149}"/>
              </a:ext>
            </a:extLst>
          </p:cNvPr>
          <p:cNvSpPr txBox="1">
            <a:spLocks/>
          </p:cNvSpPr>
          <p:nvPr/>
        </p:nvSpPr>
        <p:spPr>
          <a:xfrm>
            <a:off x="308000" y="0"/>
            <a:ext cx="11884000" cy="132911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703C"/>
                </a:solidFill>
                <a:effectLst/>
                <a:uLnTx/>
                <a:uFillTx/>
                <a:latin typeface="Gill Sans MT" panose="020B0502020104020203"/>
                <a:ea typeface="+mj-ea"/>
                <a:cs typeface="+mj-cs"/>
              </a:rPr>
              <a:t>My CCRI</a:t>
            </a:r>
          </a:p>
        </p:txBody>
      </p:sp>
      <p:sp>
        <p:nvSpPr>
          <p:cNvPr id="2" name="Rectangle 1">
            <a:extLst>
              <a:ext uri="{FF2B5EF4-FFF2-40B4-BE49-F238E27FC236}">
                <a16:creationId xmlns:a16="http://schemas.microsoft.com/office/drawing/2014/main" id="{6E925046-BDA1-43C6-8CF0-DC00683F5BED}"/>
              </a:ext>
            </a:extLst>
          </p:cNvPr>
          <p:cNvSpPr/>
          <p:nvPr/>
        </p:nvSpPr>
        <p:spPr>
          <a:xfrm>
            <a:off x="7120613" y="1876363"/>
            <a:ext cx="4106187" cy="336213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rPr>
              <a:t>Links to </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F3F3F"/>
                </a:solidFill>
                <a:effectLst/>
                <a:uLnTx/>
                <a:uFillTx/>
                <a:latin typeface="Calibri" panose="020F0502020204030204" pitchFamily="34" charset="0"/>
                <a:ea typeface="+mn-ea"/>
                <a:cs typeface="Times New Roman" panose="02020603050405020304" pitchFamily="18" charset="0"/>
              </a:rPr>
              <a:t>Blackboard (LMS)</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F3F3F"/>
                </a:solidFill>
                <a:effectLst/>
                <a:uLnTx/>
                <a:uFillTx/>
                <a:latin typeface="Calibri" panose="020F0502020204030204" pitchFamily="34" charset="0"/>
                <a:ea typeface="+mn-ea"/>
                <a:cs typeface="Times New Roman" panose="02020603050405020304" pitchFamily="18" charset="0"/>
              </a:rPr>
              <a:t>Banner</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F3F3F"/>
                </a:solidFill>
                <a:effectLst/>
                <a:uLnTx/>
                <a:uFillTx/>
                <a:latin typeface="Calibri" panose="020F0502020204030204" pitchFamily="34" charset="0"/>
                <a:ea typeface="+mn-ea"/>
                <a:cs typeface="Times New Roman" panose="02020603050405020304" pitchFamily="18" charset="0"/>
              </a:rPr>
              <a:t>Office 365</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3F3F3F"/>
                </a:solidFill>
                <a:effectLst/>
                <a:uLnTx/>
                <a:uFillTx/>
                <a:latin typeface="Calibri" panose="020F0502020204030204" pitchFamily="34" charset="0"/>
                <a:ea typeface="+mn-ea"/>
                <a:cs typeface="Times New Roman" panose="02020603050405020304" pitchFamily="18" charset="0"/>
              </a:rPr>
              <a:t>Forgot Login Info</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2400" b="0" i="0" u="none" strike="noStrike" kern="1200" cap="none" spc="0" normalizeH="0" baseline="0" noProof="0">
              <a:ln>
                <a:noFill/>
              </a:ln>
              <a:solidFill>
                <a:srgbClr val="3F3F3F"/>
              </a:solidFill>
              <a:effectLst/>
              <a:uLnTx/>
              <a:uFillTx/>
              <a:latin typeface="Gill Sans MT" panose="020B0502020104020203"/>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B58C554C-F843-4E7C-A220-13718A24F81D}"/>
              </a:ext>
            </a:extLst>
          </p:cNvPr>
          <p:cNvPicPr/>
          <p:nvPr/>
        </p:nvPicPr>
        <p:blipFill>
          <a:blip r:embed="rId2"/>
          <a:stretch>
            <a:fillRect/>
          </a:stretch>
        </p:blipFill>
        <p:spPr>
          <a:xfrm>
            <a:off x="1165225" y="1329119"/>
            <a:ext cx="4629150" cy="4180205"/>
          </a:xfrm>
          <a:prstGeom prst="rect">
            <a:avLst/>
          </a:prstGeom>
        </p:spPr>
      </p:pic>
    </p:spTree>
    <p:extLst>
      <p:ext uri="{BB962C8B-B14F-4D97-AF65-F5344CB8AC3E}">
        <p14:creationId xmlns:p14="http://schemas.microsoft.com/office/powerpoint/2010/main" val="1455703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6637508" y="343950"/>
            <a:ext cx="5136496" cy="5670956"/>
          </a:xfrm>
        </p:spPr>
        <p:txBody>
          <a:bodyPr>
            <a:normAutofit/>
          </a:bodyPr>
          <a:lstStyle/>
          <a:p>
            <a:pPr algn="l" fontAlgn="base"/>
            <a:endParaRPr lang="en-US" sz="2400" b="0" i="0">
              <a:solidFill>
                <a:srgbClr val="5D5D5D"/>
              </a:solidFill>
              <a:effectLst/>
              <a:latin typeface="Roboto" panose="02000000000000000000" pitchFamily="2" charset="0"/>
            </a:endParaRPr>
          </a:p>
          <a:p>
            <a:pPr algn="l" fontAlgn="base"/>
            <a:r>
              <a:rPr lang="en-US" sz="2400" b="0" i="0">
                <a:solidFill>
                  <a:srgbClr val="5D5D5D"/>
                </a:solidFill>
                <a:effectLst/>
                <a:latin typeface="Roboto" panose="02000000000000000000" pitchFamily="2" charset="0"/>
              </a:rPr>
              <a:t>In our digitally connected world, cybersecurity isn't just an IT concern—it's a responsibility we all share. </a:t>
            </a:r>
          </a:p>
          <a:p>
            <a:pPr algn="l" fontAlgn="base"/>
            <a:endParaRPr lang="en-US" sz="2400" b="0" i="0">
              <a:solidFill>
                <a:srgbClr val="5D5D5D"/>
              </a:solidFill>
              <a:effectLst/>
              <a:latin typeface="Roboto" panose="02000000000000000000" pitchFamily="2" charset="0"/>
            </a:endParaRPr>
          </a:p>
          <a:p>
            <a:pPr algn="l" fontAlgn="base"/>
            <a:r>
              <a:rPr lang="en-US" sz="2400" b="0" i="0">
                <a:solidFill>
                  <a:srgbClr val="5D5D5D"/>
                </a:solidFill>
                <a:effectLst/>
                <a:latin typeface="Roboto" panose="02000000000000000000" pitchFamily="2" charset="0"/>
              </a:rPr>
              <a:t>Whether you're a student, faculty, or staff member, your actions online impact not just you but the entire CCRI community. </a:t>
            </a:r>
          </a:p>
          <a:p>
            <a:pPr algn="l" fontAlgn="base"/>
            <a:endParaRPr lang="en-US" sz="2400" b="0" i="0">
              <a:solidFill>
                <a:srgbClr val="5D5D5D"/>
              </a:solidFill>
              <a:effectLst/>
              <a:latin typeface="Roboto" panose="02000000000000000000" pitchFamily="2" charset="0"/>
            </a:endParaRPr>
          </a:p>
          <a:p>
            <a:pPr algn="l" fontAlgn="base"/>
            <a:r>
              <a:rPr lang="en-US" sz="2400" b="1" i="0">
                <a:solidFill>
                  <a:srgbClr val="00703C"/>
                </a:solidFill>
                <a:effectLst/>
                <a:latin typeface="Roboto Slab" panose="020F0502020204030204" pitchFamily="2" charset="0"/>
              </a:rPr>
              <a:t>CCRI - Cyber Safe Program </a:t>
            </a:r>
          </a:p>
          <a:p>
            <a:pPr algn="l" fontAlgn="base"/>
            <a:r>
              <a:rPr lang="en-US" sz="2400">
                <a:solidFill>
                  <a:srgbClr val="00703C"/>
                </a:solidFill>
                <a:latin typeface="Roboto Slab" panose="020F0502020204030204" pitchFamily="2" charset="0"/>
                <a:hlinkClick r:id="rId2"/>
              </a:rPr>
              <a:t>www.ccri.edu/it/cybersecutity</a:t>
            </a:r>
            <a:r>
              <a:rPr lang="en-US" sz="2400">
                <a:solidFill>
                  <a:srgbClr val="00703C"/>
                </a:solidFill>
                <a:latin typeface="Roboto Slab" panose="020F0502020204030204" pitchFamily="2" charset="0"/>
              </a:rPr>
              <a:t> </a:t>
            </a:r>
            <a:endParaRPr lang="en-US" sz="2400" b="1" i="0">
              <a:solidFill>
                <a:srgbClr val="00703C"/>
              </a:solidFill>
              <a:effectLst/>
              <a:latin typeface="Roboto Slab" panose="020F0502020204030204" pitchFamily="2" charset="0"/>
            </a:endParaRPr>
          </a:p>
          <a:p>
            <a:pPr algn="l" fontAlgn="base"/>
            <a:endParaRPr lang="en-US" sz="2400" b="1" i="0">
              <a:solidFill>
                <a:srgbClr val="00703C"/>
              </a:solidFill>
              <a:effectLst/>
              <a:latin typeface="Roboto Slab" panose="020F0502020204030204" pitchFamily="2" charset="0"/>
            </a:endParaRPr>
          </a:p>
          <a:p>
            <a:pPr algn="l" fontAlgn="base"/>
            <a:endParaRPr lang="en-US" sz="2400" b="0" i="0">
              <a:solidFill>
                <a:srgbClr val="5D5D5D"/>
              </a:solidFill>
              <a:effectLst/>
              <a:latin typeface="Roboto" panose="02000000000000000000" pitchFamily="2" charset="0"/>
            </a:endParaRPr>
          </a:p>
          <a:p>
            <a:pPr>
              <a:spcBef>
                <a:spcPts val="1600"/>
              </a:spcBef>
            </a:pPr>
            <a:endParaRPr lang="en-US" b="0"/>
          </a:p>
        </p:txBody>
      </p:sp>
      <p:pic>
        <p:nvPicPr>
          <p:cNvPr id="6" name="Picture 5">
            <a:extLst>
              <a:ext uri="{FF2B5EF4-FFF2-40B4-BE49-F238E27FC236}">
                <a16:creationId xmlns:a16="http://schemas.microsoft.com/office/drawing/2014/main" id="{2320F749-8D5C-C20C-264F-751DD34095B8}"/>
              </a:ext>
            </a:extLst>
          </p:cNvPr>
          <p:cNvPicPr>
            <a:picLocks noChangeAspect="1"/>
          </p:cNvPicPr>
          <p:nvPr/>
        </p:nvPicPr>
        <p:blipFill>
          <a:blip r:embed="rId3"/>
          <a:stretch>
            <a:fillRect/>
          </a:stretch>
        </p:blipFill>
        <p:spPr>
          <a:xfrm>
            <a:off x="71181" y="132084"/>
            <a:ext cx="5893392" cy="652861"/>
          </a:xfrm>
          <a:prstGeom prst="rect">
            <a:avLst/>
          </a:prstGeom>
        </p:spPr>
      </p:pic>
      <p:sp>
        <p:nvSpPr>
          <p:cNvPr id="10" name="TextBox 9">
            <a:extLst>
              <a:ext uri="{FF2B5EF4-FFF2-40B4-BE49-F238E27FC236}">
                <a16:creationId xmlns:a16="http://schemas.microsoft.com/office/drawing/2014/main" id="{2B14B879-07D2-FD41-A229-B55EEB4156B4}"/>
              </a:ext>
            </a:extLst>
          </p:cNvPr>
          <p:cNvSpPr txBox="1"/>
          <p:nvPr/>
        </p:nvSpPr>
        <p:spPr>
          <a:xfrm>
            <a:off x="318782" y="1136600"/>
            <a:ext cx="5469622" cy="3139321"/>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3C"/>
                </a:solidFill>
                <a:effectLst/>
                <a:uLnTx/>
                <a:uFillTx/>
                <a:latin typeface="Roboto Slab" panose="020F0502020204030204" pitchFamily="2" charset="0"/>
                <a:ea typeface="+mn-ea"/>
                <a:cs typeface="+mn-cs"/>
              </a:rPr>
              <a:t>Information Security: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703C"/>
                </a:solidFill>
                <a:effectLst/>
                <a:uLnTx/>
                <a:uFillTx/>
                <a:latin typeface="Roboto Slab" panose="020F0502020204030204" pitchFamily="2" charset="0"/>
                <a:ea typeface="+mn-ea"/>
                <a:cs typeface="+mn-cs"/>
              </a:rPr>
              <a:t>Everyone is Responsible</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703C"/>
              </a:solidFill>
              <a:effectLst/>
              <a:uLnTx/>
              <a:uFillTx/>
              <a:latin typeface="Roboto Slab" panose="020F0502020204030204" pitchFamily="2"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703C"/>
              </a:solidFill>
              <a:effectLst/>
              <a:uLnTx/>
              <a:uFillTx/>
              <a:latin typeface="Roboto Slab" panose="020F0502020204030204" pitchFamily="2"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3C"/>
                </a:solidFill>
                <a:effectLst/>
                <a:uLnTx/>
                <a:uFillTx/>
                <a:latin typeface="Roboto Slab" panose="020F0502020204030204" pitchFamily="2" charset="0"/>
                <a:ea typeface="+mn-ea"/>
                <a:cs typeface="+mn-cs"/>
              </a:rPr>
              <a:t>Presented by:</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703C"/>
              </a:solidFill>
              <a:effectLst/>
              <a:uLnTx/>
              <a:uFillTx/>
              <a:latin typeface="Roboto Slab" panose="020F0502020204030204" pitchFamily="2"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3C"/>
                </a:solidFill>
                <a:effectLst/>
                <a:uLnTx/>
                <a:uFillTx/>
                <a:latin typeface="Roboto Slab" panose="020F0502020204030204" pitchFamily="2" charset="0"/>
                <a:ea typeface="+mn-ea"/>
                <a:cs typeface="+mn-cs"/>
              </a:rPr>
              <a:t>David Rowbotham – Information Security Officer</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703C"/>
                </a:solidFill>
                <a:effectLst/>
                <a:uLnTx/>
                <a:uFillTx/>
                <a:latin typeface="Roboto Slab" panose="020F0502020204030204" pitchFamily="2" charset="0"/>
                <a:ea typeface="+mn-ea"/>
                <a:cs typeface="+mn-cs"/>
              </a:rPr>
              <a:t>Duke Merisier – Cyber Security Engineer</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703C"/>
              </a:solidFill>
              <a:effectLst/>
              <a:uLnTx/>
              <a:uFillTx/>
              <a:latin typeface="Roboto Slab" panose="020F0502020204030204" pitchFamily="2"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703C"/>
              </a:solidFill>
              <a:effectLst/>
              <a:uLnTx/>
              <a:uFillTx/>
              <a:latin typeface="Roboto Slab" panose="020F0502020204030204" pitchFamily="2" charset="0"/>
              <a:ea typeface="+mn-ea"/>
              <a:cs typeface="+mn-cs"/>
            </a:endParaRPr>
          </a:p>
        </p:txBody>
      </p:sp>
      <p:pic>
        <p:nvPicPr>
          <p:cNvPr id="12" name="Picture 11" descr="A logo of a knight riding a horse&#10;&#10;Description automatically generated">
            <a:extLst>
              <a:ext uri="{FF2B5EF4-FFF2-40B4-BE49-F238E27FC236}">
                <a16:creationId xmlns:a16="http://schemas.microsoft.com/office/drawing/2014/main" id="{32CEEF3A-CBBA-BAE4-D113-545F7BD733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9350" y="3985383"/>
            <a:ext cx="2381250" cy="1924050"/>
          </a:xfrm>
          <a:prstGeom prst="rect">
            <a:avLst/>
          </a:prstGeom>
        </p:spPr>
      </p:pic>
    </p:spTree>
    <p:extLst>
      <p:ext uri="{BB962C8B-B14F-4D97-AF65-F5344CB8AC3E}">
        <p14:creationId xmlns:p14="http://schemas.microsoft.com/office/powerpoint/2010/main" val="34967433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DB94A0-D9A8-CE2A-C024-E4508861D149}"/>
              </a:ext>
            </a:extLst>
          </p:cNvPr>
          <p:cNvSpPr txBox="1">
            <a:spLocks/>
          </p:cNvSpPr>
          <p:nvPr/>
        </p:nvSpPr>
        <p:spPr>
          <a:xfrm>
            <a:off x="308000" y="0"/>
            <a:ext cx="11884000" cy="132911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703C"/>
                </a:solidFill>
                <a:effectLst/>
                <a:uLnTx/>
                <a:uFillTx/>
                <a:latin typeface="Gill Sans MT" panose="020B0502020104020203"/>
                <a:ea typeface="+mj-ea"/>
                <a:cs typeface="+mj-cs"/>
              </a:rPr>
              <a:t>CCRI – Navigating Regulatory Frameworks</a:t>
            </a:r>
          </a:p>
        </p:txBody>
      </p:sp>
      <p:sp>
        <p:nvSpPr>
          <p:cNvPr id="6" name="TextBox 5">
            <a:extLst>
              <a:ext uri="{FF2B5EF4-FFF2-40B4-BE49-F238E27FC236}">
                <a16:creationId xmlns:a16="http://schemas.microsoft.com/office/drawing/2014/main" id="{AF1ABA15-C44F-13D5-A528-00D6714EF431}"/>
              </a:ext>
            </a:extLst>
          </p:cNvPr>
          <p:cNvSpPr txBox="1"/>
          <p:nvPr/>
        </p:nvSpPr>
        <p:spPr>
          <a:xfrm>
            <a:off x="500543" y="988737"/>
            <a:ext cx="11190914" cy="535531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50" b="1"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FERPA:</a:t>
            </a:r>
            <a:r>
              <a:rPr kumimoji="0" lang="en-US" sz="1750" b="0"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 The Family Educational Rights and Privacy Act protects students' educational records, such as grades, transcripts, and disciplinary records. Ensuring the confidentiality and security of these records is paramount.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50" b="0"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50" b="1"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GLBA:</a:t>
            </a:r>
            <a:r>
              <a:rPr kumimoji="0" lang="en-US" sz="1750" b="0"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 The Gramm-Leach-Bliley Act requires us to protect the privacy of student financial information, including loan applications, financial aid details, and bank account numbers.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50" b="0"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50" b="1"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PCI DSS:</a:t>
            </a:r>
            <a:r>
              <a:rPr kumimoji="0" lang="en-US" sz="1750" b="0"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 Payment Card Industry Data Security Standard is a must to protect against fraud for those involved in handling credit card transactions. This includes credit card numbers, security codes, and transaction histories.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50" b="0"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50" b="1"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HIPAA:</a:t>
            </a:r>
            <a:r>
              <a:rPr kumimoji="0" lang="en-US" sz="1750" b="0"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 HIPAA’s requirements must be followed for those in our Mental Health, Dental Clinic and some of our Allied Health programs. This includes medical records, insurance information, and any personally identifiable health information (PHI).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50" b="0"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50" b="1"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Rhode Island Privacy Laws: </a:t>
            </a:r>
            <a:r>
              <a:rPr kumimoji="0" lang="en-US" sz="1750" b="0"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Regulations on personally identifiable information (PII).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50" b="0"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50" b="1"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FOIA:</a:t>
            </a:r>
            <a:r>
              <a:rPr kumimoji="0" lang="en-US" sz="1750" b="0"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 The Freedom of Information Act mandates public access to government records, ( exempts sensitive educational records and personal information, safeguarding student privacy and security).</a:t>
            </a:r>
          </a:p>
        </p:txBody>
      </p:sp>
    </p:spTree>
    <p:extLst>
      <p:ext uri="{BB962C8B-B14F-4D97-AF65-F5344CB8AC3E}">
        <p14:creationId xmlns:p14="http://schemas.microsoft.com/office/powerpoint/2010/main" val="17223443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DB94A0-D9A8-CE2A-C024-E4508861D149}"/>
              </a:ext>
            </a:extLst>
          </p:cNvPr>
          <p:cNvSpPr txBox="1">
            <a:spLocks/>
          </p:cNvSpPr>
          <p:nvPr/>
        </p:nvSpPr>
        <p:spPr>
          <a:xfrm>
            <a:off x="308000" y="0"/>
            <a:ext cx="11884000" cy="132911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703C"/>
                </a:solidFill>
                <a:effectLst/>
                <a:uLnTx/>
                <a:uFillTx/>
                <a:latin typeface="Gill Sans MT" panose="020B0502020104020203"/>
                <a:ea typeface="+mj-ea"/>
                <a:cs typeface="+mj-cs"/>
              </a:rPr>
              <a:t>CCRI – Top Items to Stay CyberSafe</a:t>
            </a:r>
          </a:p>
        </p:txBody>
      </p:sp>
      <p:sp>
        <p:nvSpPr>
          <p:cNvPr id="7" name="TextBox 6">
            <a:extLst>
              <a:ext uri="{FF2B5EF4-FFF2-40B4-BE49-F238E27FC236}">
                <a16:creationId xmlns:a16="http://schemas.microsoft.com/office/drawing/2014/main" id="{D989002C-4C8C-A79F-1F90-A4226C6A8C1A}"/>
              </a:ext>
            </a:extLst>
          </p:cNvPr>
          <p:cNvSpPr txBox="1"/>
          <p:nvPr/>
        </p:nvSpPr>
        <p:spPr>
          <a:xfrm>
            <a:off x="536894" y="896135"/>
            <a:ext cx="11347105" cy="480131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Strong Passwords with Two-Factor Authentication (2FA):</a:t>
            </a:r>
            <a:r>
              <a:rPr kumimoji="0" lang="en-US" sz="1800" b="0"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 Use complex, unique passwords for different accounts. CCRI standard is 14 unique characters with number and symbol complexity.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Use “Passphrases” like: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“CyberSafe@CCRi2024!”   ( Do not use my password !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“Il2pGolf@4:30pm”  -  I like to play Golf at 4:30pm </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Phishing Awareness:</a:t>
            </a:r>
            <a:r>
              <a:rPr kumimoji="0" lang="en-US" sz="1800" b="0"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 Learn to identify and report phishing attempts.  85%+ of e-mail is Malicious / Spam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Regular Patching Updates:</a:t>
            </a:r>
            <a:r>
              <a:rPr kumimoji="0" lang="en-US" sz="1800" b="0"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 Keep your software and devices updated to protect against the latest threats.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Secure Connections:</a:t>
            </a:r>
            <a:r>
              <a:rPr kumimoji="0" lang="en-US" sz="1800" b="0"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 Use secure, encrypted connections when accessing college systems remotely.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Data Privacy:</a:t>
            </a:r>
            <a:r>
              <a:rPr kumimoji="0" lang="en-US" sz="1800" b="0"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 Be mindful of the information you share online and through emails. When in doubt, verify the legitimacy of requests for information.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IT Support:</a:t>
            </a:r>
            <a:r>
              <a:rPr kumimoji="0" lang="en-US" sz="1800" b="0" i="0" u="none" strike="noStrike" kern="1200" cap="none" spc="0" normalizeH="0" baseline="0" noProof="0">
                <a:ln>
                  <a:noFill/>
                </a:ln>
                <a:solidFill>
                  <a:srgbClr val="0D0D0D"/>
                </a:solidFill>
                <a:effectLst/>
                <a:uLnTx/>
                <a:uFillTx/>
                <a:latin typeface="Roboto" panose="02000000000000000000" pitchFamily="2" charset="0"/>
                <a:ea typeface="Roboto" panose="02000000000000000000" pitchFamily="2" charset="0"/>
                <a:cs typeface="+mn-cs"/>
              </a:rPr>
              <a:t> Familiarize yourself with how to contact IT support. Remember, our helpdesk is here to assist you with any cybersecurity concerns.</a:t>
            </a:r>
          </a:p>
        </p:txBody>
      </p:sp>
    </p:spTree>
    <p:extLst>
      <p:ext uri="{BB962C8B-B14F-4D97-AF65-F5344CB8AC3E}">
        <p14:creationId xmlns:p14="http://schemas.microsoft.com/office/powerpoint/2010/main" val="3556001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D27C1A-7A9E-49BB-80E4-FB11061C0B59}"/>
              </a:ext>
            </a:extLst>
          </p:cNvPr>
          <p:cNvSpPr>
            <a:spLocks noGrp="1"/>
          </p:cNvSpPr>
          <p:nvPr>
            <p:ph type="title"/>
          </p:nvPr>
        </p:nvSpPr>
        <p:spPr>
          <a:xfrm>
            <a:off x="1564536" y="2525468"/>
            <a:ext cx="11007291" cy="1325563"/>
          </a:xfrm>
        </p:spPr>
        <p:txBody>
          <a:bodyPr/>
          <a:lstStyle/>
          <a:p>
            <a:r>
              <a:rPr lang="en-US">
                <a:solidFill>
                  <a:srgbClr val="00703C"/>
                </a:solidFill>
              </a:rPr>
              <a:t>Questions?</a:t>
            </a:r>
          </a:p>
        </p:txBody>
      </p:sp>
    </p:spTree>
    <p:extLst>
      <p:ext uri="{BB962C8B-B14F-4D97-AF65-F5344CB8AC3E}">
        <p14:creationId xmlns:p14="http://schemas.microsoft.com/office/powerpoint/2010/main" val="1499074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67C7E7-5E83-44A0-806D-B5597D76CBE7}"/>
              </a:ext>
            </a:extLst>
          </p:cNvPr>
          <p:cNvSpPr/>
          <p:nvPr/>
        </p:nvSpPr>
        <p:spPr>
          <a:xfrm>
            <a:off x="1929635" y="3429000"/>
            <a:ext cx="8332730" cy="1055674"/>
          </a:xfrm>
          <a:prstGeom prst="rect">
            <a:avLst/>
          </a:prstGeom>
        </p:spPr>
        <p:txBody>
          <a:bodyPr wrap="none">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a:ea typeface="+mn-ea"/>
                <a:cs typeface="+mn-cs"/>
              </a:rPr>
              <a:t>Office of Organizational Development and</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a:ln>
                  <a:noFill/>
                </a:ln>
                <a:solidFill>
                  <a:prstClr val="black"/>
                </a:solidFill>
                <a:effectLst/>
                <a:uLnTx/>
                <a:uFillTx/>
                <a:latin typeface="Arial"/>
                <a:ea typeface="+mn-ea"/>
                <a:cs typeface="+mn-cs"/>
              </a:rPr>
              <a:t>Diversity Equity &amp; Inclusion at CCRI </a:t>
            </a:r>
            <a:endParaRPr kumimoji="0" lang="en-US" sz="3200" b="0" i="0" u="none" strike="noStrike" kern="1200" cap="none" spc="0" normalizeH="0" baseline="0" noProof="0">
              <a:ln>
                <a:noFill/>
              </a:ln>
              <a:solidFill>
                <a:prstClr val="black"/>
              </a:solidFill>
              <a:effectLst/>
              <a:uLnTx/>
              <a:uFillTx/>
              <a:latin typeface="Arial"/>
              <a:ea typeface="+mn-ea"/>
              <a:cs typeface="+mn-cs"/>
            </a:endParaRPr>
          </a:p>
        </p:txBody>
      </p:sp>
      <p:pic>
        <p:nvPicPr>
          <p:cNvPr id="4" name="Picture 3" descr="CCRI_2Lines_Ctr_Blk.png">
            <a:extLst>
              <a:ext uri="{FF2B5EF4-FFF2-40B4-BE49-F238E27FC236}">
                <a16:creationId xmlns:a16="http://schemas.microsoft.com/office/drawing/2014/main" id="{8F1F5281-1645-4AB2-9E4E-684F046B71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905560" y="886969"/>
            <a:ext cx="4380878" cy="1587875"/>
          </a:xfrm>
          <a:prstGeom prst="rect">
            <a:avLst/>
          </a:prstGeom>
          <a:noFill/>
          <a:ln>
            <a:noFill/>
          </a:ln>
        </p:spPr>
      </p:pic>
    </p:spTree>
    <p:extLst>
      <p:ext uri="{BB962C8B-B14F-4D97-AF65-F5344CB8AC3E}">
        <p14:creationId xmlns:p14="http://schemas.microsoft.com/office/powerpoint/2010/main" val="3061286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0" y="658905"/>
            <a:ext cx="11998500" cy="557012"/>
          </a:xfrm>
          <a:prstGeom prst="rect">
            <a:avLst/>
          </a:prstGeom>
          <a:noFill/>
        </p:spPr>
        <p:txBody>
          <a:bodyPr wrap="square" lIns="0" tIns="0" rIns="0" bIns="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000" b="0" i="0" u="none" strike="noStrike" kern="0" cap="none" spc="115" normalizeH="0" baseline="0" noProof="0">
                <a:ln>
                  <a:noFill/>
                </a:ln>
                <a:solidFill>
                  <a:srgbClr val="000000"/>
                </a:solidFill>
                <a:effectLst/>
                <a:uLnTx/>
                <a:uFillTx/>
                <a:latin typeface="Gill Sans MT" panose="020B0502020104020203" pitchFamily="34" charset="0"/>
                <a:ea typeface="Jost* 300 Light" pitchFamily="34" charset="-122"/>
                <a:cs typeface="Jost* 300 Light" pitchFamily="34" charset="-120"/>
              </a:rPr>
              <a:t>OFFICE OF ORGANIZATIONAL DEVELOPMENT AND DEI</a:t>
            </a:r>
            <a:endParaRPr kumimoji="0" lang="en-US" sz="1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3" name="Object 2"/>
          <p:cNvSpPr/>
          <p:nvPr/>
        </p:nvSpPr>
        <p:spPr>
          <a:xfrm>
            <a:off x="476131" y="2137144"/>
            <a:ext cx="5523119" cy="2703679"/>
          </a:xfrm>
          <a:prstGeom prst="roundRect">
            <a:avLst>
              <a:gd name="adj" fmla="val 3053"/>
            </a:avLst>
          </a:prstGeom>
          <a:noFill/>
          <a:ln w="25400">
            <a:solidFill>
              <a:srgbClr val="00703C"/>
            </a:solidFill>
            <a:prstDash val="solid"/>
            <a:miter lim="800000"/>
          </a:ln>
        </p:spPr>
      </p:sp>
      <p:sp>
        <p:nvSpPr>
          <p:cNvPr id="4" name="Object 3"/>
          <p:cNvSpPr/>
          <p:nvPr/>
        </p:nvSpPr>
        <p:spPr>
          <a:xfrm>
            <a:off x="761810" y="2398955"/>
            <a:ext cx="5332667" cy="235209"/>
          </a:xfrm>
          <a:prstGeom prst="rect">
            <a:avLst/>
          </a:prstGeom>
          <a:noFill/>
        </p:spPr>
        <p:txBody>
          <a:bodyPr wrap="square" lIns="0" tIns="0" rIns="0" bIns="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300" b="0" i="0" u="none" strike="noStrike" kern="0" cap="none" spc="86" normalizeH="0" baseline="0" noProof="0">
                <a:ln>
                  <a:noFill/>
                </a:ln>
                <a:solidFill>
                  <a:srgbClr val="000000"/>
                </a:solidFill>
                <a:effectLst/>
                <a:uLnTx/>
                <a:uFillTx/>
                <a:latin typeface="Gill Sans MT" panose="020B0502020104020203" pitchFamily="34" charset="0"/>
                <a:ea typeface="Jost* 300 Light" pitchFamily="34" charset="-122"/>
                <a:cs typeface="Jost* 300 Light" pitchFamily="34" charset="-120"/>
              </a:rPr>
              <a:t>Purpose</a:t>
            </a:r>
            <a:endParaRPr kumimoji="0" lang="en-US" sz="1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5" name="Object 4"/>
          <p:cNvSpPr/>
          <p:nvPr/>
        </p:nvSpPr>
        <p:spPr>
          <a:xfrm>
            <a:off x="809423" y="2946245"/>
            <a:ext cx="4905578" cy="1085475"/>
          </a:xfrm>
          <a:prstGeom prst="rect">
            <a:avLst/>
          </a:prstGeom>
          <a:noFill/>
        </p:spPr>
        <p:txBody>
          <a:bodyPr wrap="square" lIns="0" tIns="0" rIns="0" bIns="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0" cap="none" spc="67" normalizeH="0" baseline="0" noProof="0">
                <a:ln>
                  <a:noFill/>
                </a:ln>
                <a:solidFill>
                  <a:srgbClr val="000000">
                    <a:alpha val="80000"/>
                  </a:srgbClr>
                </a:solidFill>
                <a:effectLst/>
                <a:uLnTx/>
                <a:uFillTx/>
                <a:latin typeface="Gill Sans MT" panose="020B0502020104020203" pitchFamily="34" charset="0"/>
                <a:ea typeface="Jost* 300 Light" pitchFamily="34" charset="-122"/>
                <a:cs typeface="Jost* 300 Light" pitchFamily="34" charset="-120"/>
              </a:rPr>
              <a:t>Serve to create an environment that welcomes and champions the success of all CCRI community members. </a:t>
            </a:r>
          </a:p>
        </p:txBody>
      </p:sp>
      <p:sp>
        <p:nvSpPr>
          <p:cNvPr id="6" name="Object 5"/>
          <p:cNvSpPr/>
          <p:nvPr/>
        </p:nvSpPr>
        <p:spPr>
          <a:xfrm>
            <a:off x="6189702" y="2137144"/>
            <a:ext cx="5523119" cy="2703679"/>
          </a:xfrm>
          <a:prstGeom prst="roundRect">
            <a:avLst>
              <a:gd name="adj" fmla="val 3053"/>
            </a:avLst>
          </a:prstGeom>
          <a:noFill/>
          <a:ln w="25400">
            <a:solidFill>
              <a:srgbClr val="00703C"/>
            </a:solidFill>
            <a:prstDash val="solid"/>
            <a:miter lim="800000"/>
          </a:ln>
        </p:spPr>
      </p:sp>
      <p:sp>
        <p:nvSpPr>
          <p:cNvPr id="7" name="Object 6"/>
          <p:cNvSpPr/>
          <p:nvPr/>
        </p:nvSpPr>
        <p:spPr>
          <a:xfrm>
            <a:off x="6475381" y="2398955"/>
            <a:ext cx="5332667" cy="235209"/>
          </a:xfrm>
          <a:prstGeom prst="rect">
            <a:avLst/>
          </a:prstGeom>
          <a:noFill/>
        </p:spPr>
        <p:txBody>
          <a:bodyPr wrap="square" lIns="0" tIns="0" rIns="0" bIns="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300" b="0" i="0" u="none" strike="noStrike" kern="0" cap="none" spc="86" normalizeH="0" baseline="0" noProof="0">
                <a:ln>
                  <a:noFill/>
                </a:ln>
                <a:solidFill>
                  <a:srgbClr val="000000"/>
                </a:solidFill>
                <a:effectLst/>
                <a:uLnTx/>
                <a:uFillTx/>
                <a:latin typeface="Gill Sans MT" panose="020B0502020104020203" pitchFamily="34" charset="0"/>
                <a:ea typeface="Jost* 300 Light" pitchFamily="34" charset="-122"/>
                <a:cs typeface="Jost* 300 Light" pitchFamily="34" charset="-120"/>
              </a:rPr>
              <a:t>Goal</a:t>
            </a:r>
            <a:endParaRPr kumimoji="0" lang="en-US" sz="1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8" name="Object 7"/>
          <p:cNvSpPr/>
          <p:nvPr/>
        </p:nvSpPr>
        <p:spPr>
          <a:xfrm>
            <a:off x="6475382" y="3108078"/>
            <a:ext cx="5116544" cy="761810"/>
          </a:xfrm>
          <a:prstGeom prst="rect">
            <a:avLst/>
          </a:prstGeom>
          <a:noFill/>
        </p:spPr>
        <p:txBody>
          <a:bodyPr wrap="square" lIns="0" tIns="0" rIns="0" bIns="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0" cap="none" spc="67" normalizeH="0" baseline="0" noProof="0">
                <a:ln>
                  <a:noFill/>
                </a:ln>
                <a:solidFill>
                  <a:srgbClr val="000000">
                    <a:alpha val="80000"/>
                  </a:srgbClr>
                </a:solidFill>
                <a:effectLst/>
                <a:uLnTx/>
                <a:uFillTx/>
                <a:latin typeface="Gill Sans MT" panose="020B0502020104020203" pitchFamily="34" charset="0"/>
                <a:ea typeface="Jost* 300 Light" pitchFamily="34" charset="-122"/>
                <a:cs typeface="Jost* 300 Light" pitchFamily="34" charset="-120"/>
              </a:rPr>
              <a:t>Identify and execute OD and DEI priorities that will achieve our strategic goals and increase overall engagement.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useBgFill="1">
        <p:nvSpPr>
          <p:cNvPr id="27" name="Freeform: Shape 26">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Freeform: Shape 28">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EE5A0DC-B572-4705-90E2-7B43BB3677A5}"/>
              </a:ext>
            </a:extLst>
          </p:cNvPr>
          <p:cNvSpPr/>
          <p:nvPr/>
        </p:nvSpPr>
        <p:spPr>
          <a:xfrm>
            <a:off x="621792" y="1161288"/>
            <a:ext cx="3776907" cy="452628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a:ea typeface="+mn-ea"/>
                <a:cs typeface="+mn-cs"/>
              </a:rPr>
              <a:t>Organizational Development at CCRI </a:t>
            </a:r>
            <a:endParaRPr kumimoji="0" lang="en-US" sz="4000" b="0" i="0" u="none" strike="noStrike" kern="1200" cap="none" spc="0" normalizeH="0" baseline="0" noProof="0">
              <a:ln>
                <a:noFill/>
              </a:ln>
              <a:solidFill>
                <a:prstClr val="black"/>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F69FFB1-DFEE-41AD-8F5B-2B46FB1EB2FA}"/>
              </a:ext>
            </a:extLst>
          </p:cNvPr>
          <p:cNvSpPr/>
          <p:nvPr/>
        </p:nvSpPr>
        <p:spPr>
          <a:xfrm>
            <a:off x="5543006" y="2717945"/>
            <a:ext cx="5916603" cy="14874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Building the capacity to change and achieve greater performance, by developing, improving, and reinforcing </a:t>
            </a:r>
            <a:r>
              <a:rPr kumimoji="0" lang="en-US" sz="2400" b="1" i="1" u="none" strike="noStrike" kern="1200" cap="none" spc="0" normalizeH="0" baseline="0" noProof="0">
                <a:ln>
                  <a:noFill/>
                </a:ln>
                <a:solidFill>
                  <a:prstClr val="black"/>
                </a:solidFill>
                <a:effectLst/>
                <a:uLnTx/>
                <a:uFillTx/>
                <a:latin typeface="Gill Sans MT" panose="020B0502020104020203" pitchFamily="34" charset="0"/>
                <a:ea typeface="+mn-ea"/>
                <a:cs typeface="+mn-cs"/>
              </a:rPr>
              <a:t>strategies, structures, people and processes </a:t>
            </a:r>
            <a:r>
              <a:rPr kumimoji="0" lang="en-US" sz="24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at CCRI.</a:t>
            </a:r>
            <a:endParaRPr kumimoji="0" lang="en-US" sz="2400" b="0" i="0" u="none" strike="noStrike" kern="1200" cap="none" spc="0" normalizeH="0" baseline="0" noProof="0">
              <a:ln>
                <a:noFill/>
              </a:ln>
              <a:solidFill>
                <a:prstClr val="black"/>
              </a:solidFill>
              <a:effectLst/>
              <a:uLnTx/>
              <a:uFillTx/>
              <a:latin typeface="Gill Sans MT" panose="020B0502020104020203" pitchFamily="34" charset="0"/>
              <a:ea typeface="+mn-ea"/>
              <a:cs typeface="Arial"/>
            </a:endParaRPr>
          </a:p>
        </p:txBody>
      </p:sp>
      <p:sp>
        <p:nvSpPr>
          <p:cNvPr id="5" name="Object 4"/>
          <p:cNvSpPr/>
          <p:nvPr/>
        </p:nvSpPr>
        <p:spPr>
          <a:xfrm>
            <a:off x="2284688" y="4299770"/>
            <a:ext cx="4237565" cy="825801"/>
          </a:xfrm>
          <a:prstGeom prst="rect">
            <a:avLst/>
          </a:prstGeom>
          <a:noFill/>
        </p:spPr>
        <p:txBody>
          <a:bodyPr wrap="square" lIns="0" tIns="0" rIns="0" bIns="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0" cap="none" spc="77" normalizeH="0" baseline="0" noProof="0">
                <a:ln>
                  <a:noFill/>
                </a:ln>
                <a:solidFill>
                  <a:srgbClr val="000000"/>
                </a:solidFill>
                <a:effectLst/>
                <a:uLnTx/>
                <a:uFillTx/>
                <a:latin typeface="Gill Sans MT" panose="020B0502020104020203" pitchFamily="34" charset="0"/>
                <a:ea typeface="Jost* 300 Light" pitchFamily="34" charset="-122"/>
                <a:cs typeface="Jost* 300 Light" pitchFamily="34" charset="-120"/>
              </a:rPr>
              <a:t> </a:t>
            </a:r>
            <a:endParaRPr kumimoji="0" lang="en-US" sz="1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3216187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p:cNvSpPr/>
          <p:nvPr/>
        </p:nvSpPr>
        <p:spPr>
          <a:xfrm>
            <a:off x="2284688" y="4299770"/>
            <a:ext cx="4237565" cy="825801"/>
          </a:xfrm>
          <a:prstGeom prst="rect">
            <a:avLst/>
          </a:prstGeom>
          <a:noFill/>
        </p:spPr>
        <p:txBody>
          <a:bodyPr wrap="square" lIns="0" tIns="0" rIns="0" bIns="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0" cap="none" spc="77" normalizeH="0" baseline="0" noProof="0">
                <a:ln>
                  <a:noFill/>
                </a:ln>
                <a:solidFill>
                  <a:srgbClr val="000000"/>
                </a:solidFill>
                <a:effectLst/>
                <a:uLnTx/>
                <a:uFillTx/>
                <a:latin typeface="Gill Sans MT" panose="020B0502020104020203" pitchFamily="34" charset="0"/>
                <a:ea typeface="Jost* 300 Light" pitchFamily="34" charset="-122"/>
                <a:cs typeface="Jost* 300 Light" pitchFamily="34" charset="-120"/>
              </a:rPr>
              <a:t> </a:t>
            </a:r>
            <a:endParaRPr kumimoji="0" lang="en-US" sz="1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3" name="Rectangle 2">
            <a:extLst>
              <a:ext uri="{FF2B5EF4-FFF2-40B4-BE49-F238E27FC236}">
                <a16:creationId xmlns:a16="http://schemas.microsoft.com/office/drawing/2014/main" id="{CF69FFB1-DFEE-41AD-8F5B-2B46FB1EB2FA}"/>
              </a:ext>
            </a:extLst>
          </p:cNvPr>
          <p:cNvSpPr/>
          <p:nvPr/>
        </p:nvSpPr>
        <p:spPr>
          <a:xfrm>
            <a:off x="607010" y="1185335"/>
            <a:ext cx="10535911" cy="470898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a:ln>
                  <a:noFill/>
                </a:ln>
                <a:solidFill>
                  <a:prstClr val="black"/>
                </a:solidFill>
                <a:effectLst/>
                <a:uLnTx/>
                <a:uFillTx/>
                <a:latin typeface="Gill Sans MT"/>
                <a:ea typeface="+mn-ea"/>
                <a:cs typeface="+mn-cs"/>
              </a:rPr>
              <a:t> </a:t>
            </a:r>
            <a:r>
              <a:rPr kumimoji="0" lang="en-US" sz="2000" b="1" i="0" u="none" strike="noStrike" kern="1200" cap="none" spc="0" normalizeH="0" baseline="0" noProof="0">
                <a:ln>
                  <a:noFill/>
                </a:ln>
                <a:solidFill>
                  <a:prstClr val="black"/>
                </a:solidFill>
                <a:effectLst/>
                <a:uLnTx/>
                <a:uFillTx/>
                <a:latin typeface="Gill Sans MT"/>
                <a:ea typeface="+mn-ea"/>
                <a:cs typeface="+mn-cs"/>
              </a:rPr>
              <a:t>JEDI-B </a:t>
            </a:r>
            <a:r>
              <a:rPr kumimoji="0" lang="en-US" sz="14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(justice, equity, diversity, inclusion and belonging) </a:t>
            </a:r>
            <a:r>
              <a:rPr kumimoji="0" lang="en-US" sz="2000" b="0" i="0" u="none" strike="noStrike" kern="1200" cap="none" spc="0" normalizeH="0" baseline="0" noProof="0">
                <a:ln>
                  <a:noFill/>
                </a:ln>
                <a:solidFill>
                  <a:prstClr val="black"/>
                </a:solidFill>
                <a:effectLst/>
                <a:uLnTx/>
                <a:uFillTx/>
                <a:latin typeface="Gill Sans MT"/>
                <a:ea typeface="+mn-ea"/>
                <a:cs typeface="+mn-cs"/>
              </a:rPr>
              <a:t>– a structure to provide consultation and build processes that will achieve </a:t>
            </a:r>
            <a:r>
              <a:rPr kumimoji="0" lang="en-US" sz="2000" b="0" i="0" u="none" strike="noStrike" kern="1200" cap="none" spc="0" normalizeH="0" baseline="0" noProof="0">
                <a:ln>
                  <a:noFill/>
                </a:ln>
                <a:solidFill>
                  <a:prstClr val="black">
                    <a:lumMod val="85000"/>
                    <a:lumOff val="15000"/>
                  </a:prstClr>
                </a:solidFill>
                <a:effectLst/>
                <a:uLnTx/>
                <a:uFillTx/>
                <a:latin typeface="Gill Sans MT"/>
                <a:ea typeface="+mn-ea"/>
                <a:cs typeface="+mn-cs"/>
              </a:rPr>
              <a:t>equitable outcomes and build inclusive environments college-wide.</a:t>
            </a:r>
            <a:endParaRPr kumimoji="0" lang="en-US" sz="2000" b="1" i="0" u="none" strike="noStrike" kern="1200" cap="none" spc="0" normalizeH="0" baseline="0" noProof="0">
              <a:ln>
                <a:noFill/>
              </a:ln>
              <a:solidFill>
                <a:prstClr val="black">
                  <a:lumMod val="85000"/>
                  <a:lumOff val="15000"/>
                </a:prstClr>
              </a:solidFill>
              <a:effectLst/>
              <a:uLnTx/>
              <a:uFillTx/>
              <a:latin typeface="Gill Sans MT"/>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a:ln>
                  <a:noFill/>
                </a:ln>
                <a:solidFill>
                  <a:prstClr val="black"/>
                </a:solidFill>
                <a:effectLst/>
                <a:uLnTx/>
                <a:uFillTx/>
                <a:latin typeface="Gill Sans MT"/>
                <a:ea typeface="+mn-ea"/>
                <a:cs typeface="+mn-cs"/>
              </a:rPr>
              <a:t>Performance Management and Evaluations </a:t>
            </a:r>
            <a:r>
              <a:rPr kumimoji="0" lang="en-US" sz="2000" b="0" i="0" u="none" strike="noStrike" kern="1200" cap="none" spc="0" normalizeH="0" baseline="0" noProof="0">
                <a:ln>
                  <a:noFill/>
                </a:ln>
                <a:solidFill>
                  <a:prstClr val="black"/>
                </a:solidFill>
                <a:effectLst/>
                <a:uLnTx/>
                <a:uFillTx/>
                <a:latin typeface="Gill Sans MT"/>
                <a:ea typeface="+mn-ea"/>
                <a:cs typeface="+mn-cs"/>
              </a:rPr>
              <a:t>– a process that establishes department goals, evaluations and development plans that will optimize employee performance</a:t>
            </a:r>
            <a:endParaRPr kumimoji="0" lang="en-US" sz="2000" b="1"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a:ln>
                  <a:noFill/>
                </a:ln>
                <a:solidFill>
                  <a:prstClr val="black"/>
                </a:solidFill>
                <a:effectLst/>
                <a:uLnTx/>
                <a:uFillTx/>
                <a:latin typeface="Gill Sans MT"/>
                <a:ea typeface="+mn-ea"/>
                <a:cs typeface="+mn-cs"/>
              </a:rPr>
              <a:t>Learning and Development </a:t>
            </a:r>
            <a:r>
              <a:rPr kumimoji="0" lang="en-US" sz="2000" b="0" i="0" u="none" strike="noStrike" kern="1200" cap="none" spc="0" normalizeH="0" baseline="0" noProof="0">
                <a:ln>
                  <a:noFill/>
                </a:ln>
                <a:solidFill>
                  <a:prstClr val="black"/>
                </a:solidFill>
                <a:effectLst/>
                <a:uLnTx/>
                <a:uFillTx/>
                <a:latin typeface="Gill Sans MT"/>
                <a:ea typeface="+mn-ea"/>
                <a:cs typeface="+mn-cs"/>
              </a:rPr>
              <a:t>– an infrastructure that enables colleagues to participate in professional development and to boost engagement and retention</a:t>
            </a:r>
            <a:endParaRPr kumimoji="0" lang="en-US" sz="20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0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1" i="0" u="none" strike="noStrike" kern="1200" cap="none" spc="0" normalizeH="0" baseline="0" noProof="0">
                <a:ln>
                  <a:noFill/>
                </a:ln>
                <a:solidFill>
                  <a:prstClr val="black"/>
                </a:solidFill>
                <a:effectLst/>
                <a:uLnTx/>
                <a:uFillTx/>
                <a:latin typeface="Gill Sans MT"/>
                <a:ea typeface="+mn-ea"/>
                <a:cs typeface="+mn-cs"/>
              </a:rPr>
              <a:t>Equitable S</a:t>
            </a:r>
            <a:r>
              <a:rPr kumimoji="0" lang="en-US" sz="2000" b="1" i="0" u="none" strike="noStrike" kern="1200" cap="none" spc="0" normalizeH="0" baseline="0" noProof="0" err="1">
                <a:ln>
                  <a:noFill/>
                </a:ln>
                <a:solidFill>
                  <a:prstClr val="black"/>
                </a:solidFill>
                <a:effectLst/>
                <a:uLnTx/>
                <a:uFillTx/>
                <a:latin typeface="Gill Sans MT"/>
                <a:ea typeface="+mn-ea"/>
                <a:cs typeface="+mn-cs"/>
              </a:rPr>
              <a:t>ystems</a:t>
            </a:r>
            <a:r>
              <a:rPr kumimoji="0" lang="en-US" sz="2000" b="1" i="0" u="none" strike="noStrike" kern="1200" cap="none" spc="0" normalizeH="0" baseline="0" noProof="0">
                <a:ln>
                  <a:noFill/>
                </a:ln>
                <a:solidFill>
                  <a:prstClr val="black"/>
                </a:solidFill>
                <a:effectLst/>
                <a:uLnTx/>
                <a:uFillTx/>
                <a:latin typeface="Gill Sans MT"/>
                <a:ea typeface="+mn-ea"/>
                <a:cs typeface="+mn-cs"/>
              </a:rPr>
              <a:t> </a:t>
            </a:r>
            <a:r>
              <a:rPr kumimoji="0" lang="en-US" sz="2000" b="0" i="0" u="none" strike="noStrike" kern="1200" cap="none" spc="0" normalizeH="0" baseline="0" noProof="0">
                <a:ln>
                  <a:noFill/>
                </a:ln>
                <a:solidFill>
                  <a:prstClr val="black"/>
                </a:solidFill>
                <a:effectLst/>
                <a:uLnTx/>
                <a:uFillTx/>
                <a:latin typeface="Gill Sans MT"/>
                <a:ea typeface="+mn-ea"/>
                <a:cs typeface="+mn-cs"/>
              </a:rPr>
              <a:t>– a process for continuous improvement and innovation that will enable transformational equity.</a:t>
            </a:r>
            <a:r>
              <a:rPr kumimoji="0" lang="en-US" sz="2000" b="1" i="0" u="none" strike="noStrike" kern="1200" cap="none" spc="0" normalizeH="0" baseline="0" noProof="0">
                <a:ln>
                  <a:noFill/>
                </a:ln>
                <a:solidFill>
                  <a:prstClr val="black"/>
                </a:solidFill>
                <a:effectLst/>
                <a:uLnTx/>
                <a:uFillTx/>
                <a:latin typeface="Gill Sans MT"/>
                <a:ea typeface="+mn-ea"/>
                <a:cs typeface="+mn-cs"/>
              </a:rPr>
              <a:t> </a:t>
            </a:r>
            <a:endParaRPr kumimoji="0" lang="en-US" sz="20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2" name="Rectangle 1">
            <a:extLst>
              <a:ext uri="{FF2B5EF4-FFF2-40B4-BE49-F238E27FC236}">
                <a16:creationId xmlns:a16="http://schemas.microsoft.com/office/drawing/2014/main" id="{BEE5A0DC-B572-4705-90E2-7B43BB3677A5}"/>
              </a:ext>
            </a:extLst>
          </p:cNvPr>
          <p:cNvSpPr/>
          <p:nvPr/>
        </p:nvSpPr>
        <p:spPr>
          <a:xfrm>
            <a:off x="602512" y="600560"/>
            <a:ext cx="10982478" cy="584775"/>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Gill Sans MT"/>
                <a:ea typeface="+mn-ea"/>
                <a:cs typeface="+mn-cs"/>
              </a:rPr>
              <a:t>Centers for Employee Success</a:t>
            </a:r>
            <a:endParaRPr kumimoji="0" lang="en-US" sz="3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413000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2">
            <a:extLst>
              <a:ext uri="{FF2B5EF4-FFF2-40B4-BE49-F238E27FC236}">
                <a16:creationId xmlns:a16="http://schemas.microsoft.com/office/drawing/2014/main" id="{F1F345B9-AB92-35EA-5BB3-3EDB3CBEE149}"/>
              </a:ext>
            </a:extLst>
          </p:cNvPr>
          <p:cNvGraphicFramePr/>
          <p:nvPr>
            <p:extLst>
              <p:ext uri="{D42A27DB-BD31-4B8C-83A1-F6EECF244321}">
                <p14:modId xmlns:p14="http://schemas.microsoft.com/office/powerpoint/2010/main" val="2800694457"/>
              </p:ext>
            </p:extLst>
          </p:nvPr>
        </p:nvGraphicFramePr>
        <p:xfrm>
          <a:off x="467140" y="1057701"/>
          <a:ext cx="11497398" cy="5382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52704910-BF3E-4FD5-9593-67B52B10C812}"/>
              </a:ext>
            </a:extLst>
          </p:cNvPr>
          <p:cNvSpPr txBox="1">
            <a:spLocks/>
          </p:cNvSpPr>
          <p:nvPr/>
        </p:nvSpPr>
        <p:spPr>
          <a:xfrm>
            <a:off x="2477214" y="355701"/>
            <a:ext cx="7422159" cy="492443"/>
          </a:xfrm>
          <a:prstGeom prst="rect">
            <a:avLst/>
          </a:prstGeom>
        </p:spPr>
        <p:txBody>
          <a:bodyPr vert="horz" wrap="square" lIns="0" tIns="0" rIns="0" bIns="0" rtlCol="0">
            <a:spAutoFit/>
          </a:bodyPr>
          <a:lstStyle>
            <a:lvl1pPr marL="12700" algn="l" defTabSz="457200" rtl="0" eaLnBrk="1" latinLnBrk="0" hangingPunct="1">
              <a:lnSpc>
                <a:spcPct val="100000"/>
              </a:lnSpc>
              <a:spcBef>
                <a:spcPct val="0"/>
              </a:spcBef>
              <a:buNone/>
              <a:defRPr sz="3000" kern="1200">
                <a:solidFill>
                  <a:srgbClr val="00753B"/>
                </a:solidFill>
                <a:latin typeface="Gill Sans MT"/>
                <a:ea typeface="+mj-ea"/>
                <a:cs typeface="Gill Sans MT"/>
              </a:defRPr>
            </a:lvl1pPr>
          </a:lstStyle>
          <a:p>
            <a:pPr marL="12700" marR="0" lvl="0" indent="0" algn="l"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15" normalizeH="0" baseline="0" noProof="0">
                <a:ln>
                  <a:noFill/>
                </a:ln>
                <a:solidFill>
                  <a:prstClr val="black"/>
                </a:solidFill>
                <a:effectLst/>
                <a:uLnTx/>
                <a:uFillTx/>
                <a:latin typeface="Gill Sans MT" panose="020B0502020104020203" pitchFamily="34" charset="0"/>
                <a:ea typeface="+mj-ea"/>
              </a:rPr>
              <a:t>OD Centers for Success – Scope of  Work</a:t>
            </a:r>
            <a:endParaRPr kumimoji="0" lang="en-US" sz="3200" b="0" i="0" u="none" strike="noStrike" kern="1200" cap="none" spc="0" normalizeH="0" baseline="0" noProof="0">
              <a:ln>
                <a:noFill/>
              </a:ln>
              <a:solidFill>
                <a:prstClr val="black"/>
              </a:solidFill>
              <a:effectLst/>
              <a:uLnTx/>
              <a:uFillTx/>
              <a:latin typeface="Gill Sans MT" panose="020B0502020104020203" pitchFamily="34" charset="0"/>
              <a:ea typeface="+mj-ea"/>
            </a:endParaRPr>
          </a:p>
        </p:txBody>
      </p:sp>
    </p:spTree>
    <p:extLst>
      <p:ext uri="{BB962C8B-B14F-4D97-AF65-F5344CB8AC3E}">
        <p14:creationId xmlns:p14="http://schemas.microsoft.com/office/powerpoint/2010/main" val="503056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DB94A0-D9A8-CE2A-C024-E4508861D149}"/>
              </a:ext>
            </a:extLst>
          </p:cNvPr>
          <p:cNvSpPr txBox="1">
            <a:spLocks/>
          </p:cNvSpPr>
          <p:nvPr/>
        </p:nvSpPr>
        <p:spPr>
          <a:xfrm>
            <a:off x="308000" y="0"/>
            <a:ext cx="11884000" cy="132911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2800" b="1">
                <a:solidFill>
                  <a:srgbClr val="00703C"/>
                </a:solidFill>
              </a:rPr>
              <a:t>Institutional Equity, Human Resources, and Organizational Development Staff</a:t>
            </a:r>
            <a:endParaRPr lang="en-US"/>
          </a:p>
        </p:txBody>
      </p:sp>
      <p:graphicFrame>
        <p:nvGraphicFramePr>
          <p:cNvPr id="5" name="Table 4">
            <a:extLst>
              <a:ext uri="{FF2B5EF4-FFF2-40B4-BE49-F238E27FC236}">
                <a16:creationId xmlns:a16="http://schemas.microsoft.com/office/drawing/2014/main" id="{E4C99F3B-BF36-E46D-3992-09FC62213CBE}"/>
              </a:ext>
            </a:extLst>
          </p:cNvPr>
          <p:cNvGraphicFramePr>
            <a:graphicFrameLocks noGrp="1"/>
          </p:cNvGraphicFramePr>
          <p:nvPr>
            <p:extLst>
              <p:ext uri="{D42A27DB-BD31-4B8C-83A1-F6EECF244321}">
                <p14:modId xmlns:p14="http://schemas.microsoft.com/office/powerpoint/2010/main" val="2688903724"/>
              </p:ext>
            </p:extLst>
          </p:nvPr>
        </p:nvGraphicFramePr>
        <p:xfrm>
          <a:off x="2166937" y="1131094"/>
          <a:ext cx="7517589" cy="3593483"/>
        </p:xfrm>
        <a:graphic>
          <a:graphicData uri="http://schemas.openxmlformats.org/drawingml/2006/table">
            <a:tbl>
              <a:tblPr firstRow="1" bandRow="1">
                <a:tableStyleId>{5C22544A-7EE6-4342-B048-85BDC9FD1C3A}</a:tableStyleId>
              </a:tblPr>
              <a:tblGrid>
                <a:gridCol w="904874">
                  <a:extLst>
                    <a:ext uri="{9D8B030D-6E8A-4147-A177-3AD203B41FA5}">
                      <a16:colId xmlns:a16="http://schemas.microsoft.com/office/drawing/2014/main" val="589064992"/>
                    </a:ext>
                  </a:extLst>
                </a:gridCol>
                <a:gridCol w="1535906">
                  <a:extLst>
                    <a:ext uri="{9D8B030D-6E8A-4147-A177-3AD203B41FA5}">
                      <a16:colId xmlns:a16="http://schemas.microsoft.com/office/drawing/2014/main" val="3897130275"/>
                    </a:ext>
                  </a:extLst>
                </a:gridCol>
                <a:gridCol w="1964528">
                  <a:extLst>
                    <a:ext uri="{9D8B030D-6E8A-4147-A177-3AD203B41FA5}">
                      <a16:colId xmlns:a16="http://schemas.microsoft.com/office/drawing/2014/main" val="3570689145"/>
                    </a:ext>
                  </a:extLst>
                </a:gridCol>
                <a:gridCol w="3112281">
                  <a:extLst>
                    <a:ext uri="{9D8B030D-6E8A-4147-A177-3AD203B41FA5}">
                      <a16:colId xmlns:a16="http://schemas.microsoft.com/office/drawing/2014/main" val="2370144987"/>
                    </a:ext>
                  </a:extLst>
                </a:gridCol>
              </a:tblGrid>
              <a:tr h="313980">
                <a:tc>
                  <a:txBody>
                    <a:bodyPr/>
                    <a:lstStyle/>
                    <a:p>
                      <a:pPr algn="ctr" fontAlgn="base"/>
                      <a:r>
                        <a:rPr lang="en-US" sz="1200">
                          <a:solidFill>
                            <a:srgbClr val="FFFFFF"/>
                          </a:solidFill>
                          <a:effectLst/>
                        </a:rPr>
                        <a:t>Employee</a:t>
                      </a:r>
                    </a:p>
                  </a:txBody>
                  <a:tcPr anchor="ctr">
                    <a:lnL w="9525">
                      <a:solidFill>
                        <a:schemeClr val="tx1"/>
                      </a:solidFill>
                    </a:lnL>
                    <a:lnR w="9525">
                      <a:solidFill>
                        <a:schemeClr val="tx1"/>
                      </a:solidFill>
                    </a:lnR>
                    <a:lnT w="9525">
                      <a:solidFill>
                        <a:schemeClr val="tx1"/>
                      </a:solidFill>
                    </a:lnT>
                    <a:lnB w="9525">
                      <a:solidFill>
                        <a:schemeClr val="tx1"/>
                      </a:solidFill>
                    </a:lnB>
                  </a:tcPr>
                </a:tc>
                <a:tc>
                  <a:txBody>
                    <a:bodyPr/>
                    <a:lstStyle/>
                    <a:p>
                      <a:pPr algn="ctr" fontAlgn="base"/>
                      <a:r>
                        <a:rPr lang="en-US" sz="1200">
                          <a:solidFill>
                            <a:srgbClr val="FFFFFF"/>
                          </a:solidFill>
                          <a:effectLst/>
                        </a:rPr>
                        <a:t>Title</a:t>
                      </a:r>
                    </a:p>
                  </a:txBody>
                  <a:tcPr anchor="ctr">
                    <a:lnL w="9525">
                      <a:solidFill>
                        <a:schemeClr val="tx1"/>
                      </a:solidFill>
                    </a:lnL>
                    <a:lnR w="9525">
                      <a:solidFill>
                        <a:schemeClr val="tx1"/>
                      </a:solidFill>
                    </a:lnR>
                    <a:lnT w="9525">
                      <a:solidFill>
                        <a:schemeClr val="tx1"/>
                      </a:solidFill>
                    </a:lnT>
                    <a:lnB w="9525">
                      <a:solidFill>
                        <a:schemeClr val="tx1"/>
                      </a:solidFill>
                    </a:lnB>
                  </a:tcPr>
                </a:tc>
                <a:tc>
                  <a:txBody>
                    <a:bodyPr/>
                    <a:lstStyle/>
                    <a:p>
                      <a:pPr lvl="0" algn="ctr">
                        <a:buNone/>
                      </a:pPr>
                      <a:r>
                        <a:rPr lang="en-US" sz="1200">
                          <a:solidFill>
                            <a:srgbClr val="FFFFFF"/>
                          </a:solidFill>
                          <a:effectLst/>
                        </a:rPr>
                        <a:t>Email</a:t>
                      </a:r>
                    </a:p>
                  </a:txBody>
                  <a:tcPr anchor="ctr">
                    <a:lnL w="9525">
                      <a:solidFill>
                        <a:schemeClr val="tx1"/>
                      </a:solidFill>
                    </a:lnL>
                    <a:lnR w="9525">
                      <a:solidFill>
                        <a:schemeClr val="tx1"/>
                      </a:solidFill>
                    </a:lnR>
                    <a:lnT w="9525">
                      <a:solidFill>
                        <a:schemeClr val="tx1"/>
                      </a:solidFill>
                    </a:lnT>
                    <a:lnB w="9525">
                      <a:solidFill>
                        <a:schemeClr val="tx1"/>
                      </a:solidFill>
                    </a:lnB>
                  </a:tcPr>
                </a:tc>
                <a:tc>
                  <a:txBody>
                    <a:bodyPr/>
                    <a:lstStyle/>
                    <a:p>
                      <a:pPr lvl="0" algn="ctr">
                        <a:buNone/>
                      </a:pPr>
                      <a:r>
                        <a:rPr lang="en-US" sz="1200">
                          <a:solidFill>
                            <a:srgbClr val="FFFFFF"/>
                          </a:solidFill>
                          <a:effectLst/>
                        </a:rPr>
                        <a:t>Focus</a:t>
                      </a:r>
                    </a:p>
                  </a:txBody>
                  <a:tcPr anchor="ctr">
                    <a:lnL w="9525">
                      <a:solidFill>
                        <a:schemeClr val="tx1"/>
                      </a:solidFill>
                    </a:lnL>
                    <a:lnR w="9525">
                      <a:solidFill>
                        <a:schemeClr val="tx1"/>
                      </a:solidFill>
                    </a:lnR>
                    <a:lnT w="9525">
                      <a:solidFill>
                        <a:schemeClr val="tx1"/>
                      </a:solidFill>
                    </a:lnT>
                    <a:lnB w="9525">
                      <a:solidFill>
                        <a:schemeClr val="tx1"/>
                      </a:solidFill>
                    </a:lnB>
                  </a:tcPr>
                </a:tc>
                <a:extLst>
                  <a:ext uri="{0D108BD9-81ED-4DB2-BD59-A6C34878D82A}">
                    <a16:rowId xmlns:a16="http://schemas.microsoft.com/office/drawing/2014/main" val="1778049699"/>
                  </a:ext>
                </a:extLst>
              </a:tr>
              <a:tr h="639175">
                <a:tc>
                  <a:txBody>
                    <a:bodyPr/>
                    <a:lstStyle/>
                    <a:p>
                      <a:pPr lvl="0" algn="ctr">
                        <a:buNone/>
                      </a:pPr>
                      <a:r>
                        <a:rPr lang="en-US" sz="1200">
                          <a:effectLst/>
                        </a:rPr>
                        <a:t>Carely Brens</a:t>
                      </a:r>
                    </a:p>
                  </a:txBody>
                  <a:tcPr anchor="ctr">
                    <a:lnL w="9525">
                      <a:solidFill>
                        <a:schemeClr val="tx1"/>
                      </a:solidFill>
                    </a:lnL>
                    <a:lnR w="9525">
                      <a:solidFill>
                        <a:schemeClr val="tx1"/>
                      </a:solidFill>
                    </a:lnR>
                    <a:lnT w="9525">
                      <a:solidFill>
                        <a:schemeClr val="tx1"/>
                      </a:solidFill>
                    </a:lnT>
                    <a:lnB w="9525">
                      <a:solidFill>
                        <a:schemeClr val="tx1"/>
                      </a:solidFill>
                    </a:lnB>
                  </a:tcPr>
                </a:tc>
                <a:tc>
                  <a:txBody>
                    <a:bodyPr/>
                    <a:lstStyle/>
                    <a:p>
                      <a:pPr lvl="0">
                        <a:buNone/>
                      </a:pPr>
                      <a:r>
                        <a:rPr lang="en-US" sz="1200">
                          <a:effectLst/>
                        </a:rPr>
                        <a:t>Talent Acquisition Specialist</a:t>
                      </a:r>
                    </a:p>
                  </a:txBody>
                  <a:tcPr anchor="ctr">
                    <a:lnL w="9525">
                      <a:solidFill>
                        <a:schemeClr val="tx1"/>
                      </a:solidFill>
                    </a:lnL>
                    <a:lnR w="9525">
                      <a:solidFill>
                        <a:schemeClr val="tx1"/>
                      </a:solidFill>
                    </a:lnR>
                    <a:lnT w="9525">
                      <a:solidFill>
                        <a:schemeClr val="tx1"/>
                      </a:solidFill>
                    </a:lnT>
                    <a:lnB w="9525">
                      <a:solidFill>
                        <a:schemeClr val="tx1"/>
                      </a:solidFill>
                    </a:lnB>
                  </a:tcPr>
                </a:tc>
                <a:tc>
                  <a:txBody>
                    <a:bodyPr/>
                    <a:lstStyle/>
                    <a:p>
                      <a:pPr lvl="0">
                        <a:buNone/>
                      </a:pPr>
                      <a:r>
                        <a:rPr lang="en-US" sz="1200" u="none" strike="noStrike" noProof="0">
                          <a:effectLst/>
                        </a:rPr>
                        <a:t>cbrens1@ccri.edu</a:t>
                      </a:r>
                      <a:endParaRPr lang="en-US"/>
                    </a:p>
                  </a:txBody>
                  <a:tcPr anchor="ctr">
                    <a:lnL w="9525">
                      <a:solidFill>
                        <a:schemeClr val="tx1"/>
                      </a:solidFill>
                    </a:lnL>
                    <a:lnR w="9525">
                      <a:solidFill>
                        <a:schemeClr val="tx1"/>
                      </a:solidFill>
                    </a:lnR>
                    <a:lnT w="9525">
                      <a:solidFill>
                        <a:schemeClr val="tx1"/>
                      </a:solidFill>
                    </a:lnT>
                    <a:lnB w="9525">
                      <a:solidFill>
                        <a:schemeClr val="tx1"/>
                      </a:solidFill>
                    </a:lnB>
                  </a:tcPr>
                </a:tc>
                <a:tc>
                  <a:txBody>
                    <a:bodyPr/>
                    <a:lstStyle/>
                    <a:p>
                      <a:pPr marL="0" lvl="0" indent="0" algn="l">
                        <a:lnSpc>
                          <a:spcPct val="100000"/>
                        </a:lnSpc>
                        <a:buNone/>
                      </a:pPr>
                      <a:r>
                        <a:rPr lang="en-US" sz="1200" u="none" strike="noStrike" baseline="0" noProof="0">
                          <a:solidFill>
                            <a:srgbClr val="3F3F3F"/>
                          </a:solidFill>
                          <a:effectLst/>
                        </a:rPr>
                        <a:t>Classified &amp; part-time recruiting</a:t>
                      </a:r>
                    </a:p>
                    <a:p>
                      <a:pPr lvl="0">
                        <a:buNone/>
                      </a:pPr>
                      <a:r>
                        <a:rPr lang="en-US" sz="1200" u="none" strike="noStrike" baseline="0" noProof="0">
                          <a:solidFill>
                            <a:srgbClr val="3F3F3F"/>
                          </a:solidFill>
                          <a:effectLst/>
                        </a:rPr>
                        <a:t>Part-time payroll and reauthorization</a:t>
                      </a:r>
                    </a:p>
                    <a:p>
                      <a:pPr lvl="0">
                        <a:buNone/>
                      </a:pPr>
                      <a:r>
                        <a:rPr lang="en-US" sz="1200" u="none" strike="noStrike" baseline="0" noProof="0">
                          <a:solidFill>
                            <a:srgbClr val="3F3F3F"/>
                          </a:solidFill>
                          <a:effectLst/>
                        </a:rPr>
                        <a:t>Employment verification</a:t>
                      </a:r>
                    </a:p>
                  </a:txBody>
                  <a:tcPr anchor="ctr">
                    <a:lnL w="9525">
                      <a:solidFill>
                        <a:schemeClr val="tx1"/>
                      </a:solidFill>
                    </a:lnL>
                    <a:lnR w="9525">
                      <a:solidFill>
                        <a:schemeClr val="tx1"/>
                      </a:solidFill>
                    </a:lnR>
                    <a:lnT w="9525">
                      <a:solidFill>
                        <a:schemeClr val="tx1"/>
                      </a:solidFill>
                    </a:lnT>
                    <a:lnB w="9525">
                      <a:solidFill>
                        <a:schemeClr val="tx1"/>
                      </a:solidFill>
                    </a:lnB>
                  </a:tcPr>
                </a:tc>
                <a:extLst>
                  <a:ext uri="{0D108BD9-81ED-4DB2-BD59-A6C34878D82A}">
                    <a16:rowId xmlns:a16="http://schemas.microsoft.com/office/drawing/2014/main" val="2444969420"/>
                  </a:ext>
                </a:extLst>
              </a:tr>
              <a:tr h="469446">
                <a:tc>
                  <a:txBody>
                    <a:bodyPr/>
                    <a:lstStyle/>
                    <a:p>
                      <a:pPr lvl="0" algn="ctr">
                        <a:buNone/>
                      </a:pPr>
                      <a:r>
                        <a:rPr lang="en-US" sz="1200">
                          <a:effectLst/>
                        </a:rPr>
                        <a:t>Kristen </a:t>
                      </a:r>
                      <a:r>
                        <a:rPr lang="en-US" sz="1200" err="1">
                          <a:effectLst/>
                        </a:rPr>
                        <a:t>Boyorek</a:t>
                      </a:r>
                    </a:p>
                  </a:txBody>
                  <a:tcPr anchor="ctr">
                    <a:lnL w="9525">
                      <a:solidFill>
                        <a:schemeClr val="tx1"/>
                      </a:solidFill>
                    </a:lnL>
                    <a:lnR w="9525">
                      <a:solidFill>
                        <a:schemeClr val="tx1"/>
                      </a:solidFill>
                    </a:lnR>
                    <a:lnT w="9525">
                      <a:solidFill>
                        <a:schemeClr val="tx1"/>
                      </a:solidFill>
                    </a:lnT>
                    <a:lnB w="9525">
                      <a:solidFill>
                        <a:schemeClr val="tx1"/>
                      </a:solidFill>
                    </a:lnB>
                  </a:tcPr>
                </a:tc>
                <a:tc>
                  <a:txBody>
                    <a:bodyPr/>
                    <a:lstStyle/>
                    <a:p>
                      <a:pPr lvl="0">
                        <a:buNone/>
                      </a:pPr>
                      <a:r>
                        <a:rPr lang="en-US" sz="1200">
                          <a:effectLst/>
                        </a:rPr>
                        <a:t>HR Coordinator</a:t>
                      </a:r>
                    </a:p>
                  </a:txBody>
                  <a:tcPr anchor="ctr">
                    <a:lnL w="9525">
                      <a:solidFill>
                        <a:schemeClr val="tx1"/>
                      </a:solidFill>
                    </a:lnL>
                    <a:lnR w="9525">
                      <a:solidFill>
                        <a:schemeClr val="tx1"/>
                      </a:solidFill>
                    </a:lnR>
                    <a:lnT w="9525">
                      <a:solidFill>
                        <a:schemeClr val="tx1"/>
                      </a:solidFill>
                    </a:lnT>
                    <a:lnB w="9525">
                      <a:solidFill>
                        <a:schemeClr val="tx1"/>
                      </a:solidFill>
                    </a:lnB>
                  </a:tcPr>
                </a:tc>
                <a:tc>
                  <a:txBody>
                    <a:bodyPr/>
                    <a:lstStyle/>
                    <a:p>
                      <a:pPr lvl="0">
                        <a:buNone/>
                      </a:pPr>
                      <a:r>
                        <a:rPr lang="en-US" sz="1200" u="none" strike="noStrike" baseline="0" noProof="0">
                          <a:solidFill>
                            <a:srgbClr val="3F3F3F"/>
                          </a:solidFill>
                          <a:effectLst/>
                        </a:rPr>
                        <a:t>kmboyorek@ccri.edu</a:t>
                      </a:r>
                      <a:endParaRPr lang="en-US"/>
                    </a:p>
                  </a:txBody>
                  <a:tcPr anchor="ctr">
                    <a:lnL w="9525">
                      <a:solidFill>
                        <a:schemeClr val="tx1"/>
                      </a:solidFill>
                    </a:lnL>
                    <a:lnR w="9525">
                      <a:solidFill>
                        <a:schemeClr val="tx1"/>
                      </a:solidFill>
                    </a:lnR>
                    <a:lnT w="9525">
                      <a:solidFill>
                        <a:schemeClr val="tx1"/>
                      </a:solidFill>
                    </a:lnT>
                    <a:lnB w="9525">
                      <a:solidFill>
                        <a:schemeClr val="tx1"/>
                      </a:solidFill>
                    </a:lnB>
                  </a:tcPr>
                </a:tc>
                <a:tc>
                  <a:txBody>
                    <a:bodyPr/>
                    <a:lstStyle/>
                    <a:p>
                      <a:pPr lvl="0">
                        <a:buNone/>
                      </a:pPr>
                      <a:r>
                        <a:rPr lang="en-US" sz="1200">
                          <a:effectLst/>
                        </a:rPr>
                        <a:t>Faculty new hire paperwork</a:t>
                      </a:r>
                    </a:p>
                    <a:p>
                      <a:pPr lvl="0">
                        <a:buNone/>
                      </a:pPr>
                      <a:r>
                        <a:rPr lang="en-US" sz="1200">
                          <a:effectLst/>
                        </a:rPr>
                        <a:t>Tuition waivers</a:t>
                      </a:r>
                    </a:p>
                  </a:txBody>
                  <a:tcPr anchor="ctr">
                    <a:lnL w="9525">
                      <a:solidFill>
                        <a:schemeClr val="tx1"/>
                      </a:solidFill>
                    </a:lnL>
                    <a:lnR w="9525">
                      <a:solidFill>
                        <a:schemeClr val="tx1"/>
                      </a:solidFill>
                    </a:lnR>
                    <a:lnT w="9525">
                      <a:solidFill>
                        <a:schemeClr val="tx1"/>
                      </a:solidFill>
                    </a:lnT>
                    <a:lnB w="9525">
                      <a:solidFill>
                        <a:schemeClr val="tx1"/>
                      </a:solidFill>
                    </a:lnB>
                  </a:tcPr>
                </a:tc>
                <a:extLst>
                  <a:ext uri="{0D108BD9-81ED-4DB2-BD59-A6C34878D82A}">
                    <a16:rowId xmlns:a16="http://schemas.microsoft.com/office/drawing/2014/main" val="1994563715"/>
                  </a:ext>
                </a:extLst>
              </a:tr>
              <a:tr h="530678">
                <a:tc>
                  <a:txBody>
                    <a:bodyPr/>
                    <a:lstStyle/>
                    <a:p>
                      <a:pPr lvl="0" algn="ctr">
                        <a:buNone/>
                      </a:pPr>
                      <a:r>
                        <a:rPr lang="en-US" sz="1200">
                          <a:effectLst/>
                        </a:rPr>
                        <a:t>Robin Donnelly</a:t>
                      </a:r>
                    </a:p>
                  </a:txBody>
                  <a:tcPr anchor="ctr">
                    <a:lnL w="9525">
                      <a:solidFill>
                        <a:schemeClr val="tx1"/>
                      </a:solidFill>
                    </a:lnL>
                    <a:lnR w="9525">
                      <a:solidFill>
                        <a:schemeClr val="tx1"/>
                      </a:solidFill>
                    </a:lnR>
                    <a:lnT w="9525">
                      <a:solidFill>
                        <a:schemeClr val="tx1"/>
                      </a:solidFill>
                    </a:lnT>
                    <a:lnB w="9525">
                      <a:solidFill>
                        <a:schemeClr val="tx1"/>
                      </a:solidFill>
                    </a:lnB>
                  </a:tcPr>
                </a:tc>
                <a:tc>
                  <a:txBody>
                    <a:bodyPr/>
                    <a:lstStyle/>
                    <a:p>
                      <a:pPr lvl="0">
                        <a:buNone/>
                      </a:pPr>
                      <a:r>
                        <a:rPr lang="en-US" sz="1200">
                          <a:effectLst/>
                        </a:rPr>
                        <a:t>HR Coordinator</a:t>
                      </a:r>
                    </a:p>
                  </a:txBody>
                  <a:tcPr anchor="ctr">
                    <a:lnL w="9525">
                      <a:solidFill>
                        <a:schemeClr val="tx1"/>
                      </a:solidFill>
                    </a:lnL>
                    <a:lnR w="9525">
                      <a:solidFill>
                        <a:schemeClr val="tx1"/>
                      </a:solidFill>
                    </a:lnR>
                    <a:lnT w="9525">
                      <a:solidFill>
                        <a:schemeClr val="tx1"/>
                      </a:solidFill>
                    </a:lnT>
                    <a:lnB w="9525">
                      <a:solidFill>
                        <a:schemeClr val="tx1"/>
                      </a:solidFill>
                    </a:lnB>
                  </a:tcPr>
                </a:tc>
                <a:tc>
                  <a:txBody>
                    <a:bodyPr/>
                    <a:lstStyle/>
                    <a:p>
                      <a:pPr lvl="0">
                        <a:buNone/>
                      </a:pPr>
                      <a:r>
                        <a:rPr lang="en-US" sz="1200" u="none" strike="noStrike" noProof="0">
                          <a:effectLst/>
                        </a:rPr>
                        <a:t>rdonnelly@ccri.edu</a:t>
                      </a:r>
                      <a:endParaRPr lang="en-US"/>
                    </a:p>
                  </a:txBody>
                  <a:tcPr anchor="ctr">
                    <a:lnL w="9525">
                      <a:solidFill>
                        <a:schemeClr val="tx1"/>
                      </a:solidFill>
                    </a:lnL>
                    <a:lnR w="9525">
                      <a:solidFill>
                        <a:schemeClr val="tx1"/>
                      </a:solidFill>
                    </a:lnR>
                    <a:lnT w="9525">
                      <a:solidFill>
                        <a:schemeClr val="tx1"/>
                      </a:solidFill>
                    </a:lnT>
                    <a:lnB w="9525">
                      <a:solidFill>
                        <a:schemeClr val="tx1"/>
                      </a:solidFill>
                    </a:lnB>
                  </a:tcPr>
                </a:tc>
                <a:tc>
                  <a:txBody>
                    <a:bodyPr/>
                    <a:lstStyle/>
                    <a:p>
                      <a:pPr lvl="0">
                        <a:buNone/>
                      </a:pPr>
                      <a:r>
                        <a:rPr lang="en-US" sz="1200" u="none" strike="noStrike" baseline="0" noProof="0">
                          <a:solidFill>
                            <a:srgbClr val="3F3F3F"/>
                          </a:solidFill>
                          <a:effectLst/>
                        </a:rPr>
                        <a:t>Personnel data entry and management</a:t>
                      </a:r>
                      <a:endParaRPr lang="en-US"/>
                    </a:p>
                  </a:txBody>
                  <a:tcPr anchor="ctr">
                    <a:lnL w="9525">
                      <a:solidFill>
                        <a:schemeClr val="tx1"/>
                      </a:solidFill>
                    </a:lnL>
                    <a:lnR w="9525">
                      <a:solidFill>
                        <a:schemeClr val="tx1"/>
                      </a:solidFill>
                    </a:lnR>
                    <a:lnT w="9525">
                      <a:solidFill>
                        <a:schemeClr val="tx1"/>
                      </a:solidFill>
                    </a:lnT>
                    <a:lnB w="9525">
                      <a:solidFill>
                        <a:schemeClr val="tx1"/>
                      </a:solidFill>
                    </a:lnB>
                  </a:tcPr>
                </a:tc>
                <a:extLst>
                  <a:ext uri="{0D108BD9-81ED-4DB2-BD59-A6C34878D82A}">
                    <a16:rowId xmlns:a16="http://schemas.microsoft.com/office/drawing/2014/main" val="3947852362"/>
                  </a:ext>
                </a:extLst>
              </a:tr>
              <a:tr h="510267">
                <a:tc>
                  <a:txBody>
                    <a:bodyPr/>
                    <a:lstStyle/>
                    <a:p>
                      <a:pPr lvl="0" algn="ctr">
                        <a:buNone/>
                      </a:pPr>
                      <a:r>
                        <a:rPr lang="en-US" sz="1200">
                          <a:effectLst/>
                        </a:rPr>
                        <a:t>Raekwon Grace</a:t>
                      </a:r>
                    </a:p>
                  </a:txBody>
                  <a:tcPr anchor="ctr">
                    <a:lnL w="9525">
                      <a:solidFill>
                        <a:schemeClr val="tx1"/>
                      </a:solidFill>
                    </a:lnL>
                    <a:lnR w="9525">
                      <a:solidFill>
                        <a:schemeClr val="tx1"/>
                      </a:solidFill>
                    </a:lnR>
                    <a:lnT w="9525">
                      <a:solidFill>
                        <a:schemeClr val="tx1"/>
                      </a:solidFill>
                    </a:lnT>
                    <a:lnB w="9525">
                      <a:solidFill>
                        <a:schemeClr val="tx1"/>
                      </a:solidFill>
                    </a:lnB>
                  </a:tcPr>
                </a:tc>
                <a:tc>
                  <a:txBody>
                    <a:bodyPr/>
                    <a:lstStyle/>
                    <a:p>
                      <a:pPr lvl="0">
                        <a:buNone/>
                      </a:pPr>
                      <a:r>
                        <a:rPr lang="en-US" sz="1200" u="none" strike="noStrike" baseline="0" noProof="0">
                          <a:solidFill>
                            <a:srgbClr val="3F3F3F"/>
                          </a:solidFill>
                          <a:effectLst/>
                        </a:rPr>
                        <a:t>Senior Facilitator</a:t>
                      </a:r>
                      <a:endParaRPr lang="en-US"/>
                    </a:p>
                  </a:txBody>
                  <a:tcPr anchor="ctr">
                    <a:lnL w="9525">
                      <a:solidFill>
                        <a:schemeClr val="tx1"/>
                      </a:solidFill>
                    </a:lnL>
                    <a:lnR w="9525">
                      <a:solidFill>
                        <a:schemeClr val="tx1"/>
                      </a:solidFill>
                    </a:lnR>
                    <a:lnT w="9525">
                      <a:solidFill>
                        <a:schemeClr val="tx1"/>
                      </a:solidFill>
                    </a:lnT>
                    <a:lnB w="9525">
                      <a:solidFill>
                        <a:schemeClr val="tx1"/>
                      </a:solidFill>
                    </a:lnB>
                  </a:tcPr>
                </a:tc>
                <a:tc>
                  <a:txBody>
                    <a:bodyPr/>
                    <a:lstStyle/>
                    <a:p>
                      <a:pPr lvl="0">
                        <a:buNone/>
                      </a:pPr>
                      <a:r>
                        <a:rPr lang="en-US" sz="1200" u="none" strike="noStrike" noProof="0">
                          <a:effectLst/>
                        </a:rPr>
                        <a:t>rmgrace@ccri.edu</a:t>
                      </a:r>
                      <a:endParaRPr lang="en-US"/>
                    </a:p>
                  </a:txBody>
                  <a:tcPr anchor="ctr">
                    <a:lnL w="9525">
                      <a:solidFill>
                        <a:schemeClr val="tx1"/>
                      </a:solidFill>
                    </a:lnL>
                    <a:lnR w="9525">
                      <a:solidFill>
                        <a:schemeClr val="tx1"/>
                      </a:solidFill>
                    </a:lnR>
                    <a:lnT w="9525">
                      <a:solidFill>
                        <a:schemeClr val="tx1"/>
                      </a:solidFill>
                    </a:lnT>
                    <a:lnB w="9525">
                      <a:solidFill>
                        <a:schemeClr val="tx1"/>
                      </a:solidFill>
                    </a:lnB>
                  </a:tcPr>
                </a:tc>
                <a:tc>
                  <a:txBody>
                    <a:bodyPr/>
                    <a:lstStyle/>
                    <a:p>
                      <a:pPr lvl="0">
                        <a:buNone/>
                      </a:pPr>
                      <a:r>
                        <a:rPr lang="en-US" sz="1200" u="none" strike="noStrike" baseline="0" noProof="0">
                          <a:solidFill>
                            <a:srgbClr val="3F3F3F"/>
                          </a:solidFill>
                          <a:effectLst/>
                        </a:rPr>
                        <a:t>Organizational Development &amp; Diversity, Equity and Inclusion</a:t>
                      </a:r>
                      <a:endParaRPr lang="en-US"/>
                    </a:p>
                  </a:txBody>
                  <a:tcPr anchor="ctr">
                    <a:lnL w="9525">
                      <a:solidFill>
                        <a:schemeClr val="tx1"/>
                      </a:solidFill>
                    </a:lnL>
                    <a:lnR w="9525">
                      <a:solidFill>
                        <a:schemeClr val="tx1"/>
                      </a:solidFill>
                    </a:lnR>
                    <a:lnT w="9525">
                      <a:solidFill>
                        <a:schemeClr val="tx1"/>
                      </a:solidFill>
                    </a:lnT>
                    <a:lnB w="9525">
                      <a:solidFill>
                        <a:schemeClr val="tx1"/>
                      </a:solidFill>
                    </a:lnB>
                  </a:tcPr>
                </a:tc>
                <a:extLst>
                  <a:ext uri="{0D108BD9-81ED-4DB2-BD59-A6C34878D82A}">
                    <a16:rowId xmlns:a16="http://schemas.microsoft.com/office/drawing/2014/main" val="4272124918"/>
                  </a:ext>
                </a:extLst>
              </a:tr>
              <a:tr h="489857">
                <a:tc>
                  <a:txBody>
                    <a:bodyPr/>
                    <a:lstStyle/>
                    <a:p>
                      <a:pPr lvl="0" algn="ctr">
                        <a:buNone/>
                      </a:pPr>
                      <a:r>
                        <a:rPr lang="en-US" sz="1200">
                          <a:effectLst/>
                        </a:rPr>
                        <a:t>Jacqueline Hogan</a:t>
                      </a:r>
                    </a:p>
                  </a:txBody>
                  <a:tcPr anchor="ctr">
                    <a:lnL w="9525">
                      <a:solidFill>
                        <a:schemeClr val="tx1"/>
                      </a:solidFill>
                    </a:lnL>
                    <a:lnR w="9525">
                      <a:solidFill>
                        <a:schemeClr val="tx1"/>
                      </a:solidFill>
                    </a:lnR>
                    <a:lnT w="9525">
                      <a:solidFill>
                        <a:schemeClr val="tx1"/>
                      </a:solidFill>
                    </a:lnT>
                    <a:lnB w="9525">
                      <a:solidFill>
                        <a:schemeClr val="tx1"/>
                      </a:solidFill>
                    </a:lnB>
                  </a:tcPr>
                </a:tc>
                <a:tc>
                  <a:txBody>
                    <a:bodyPr/>
                    <a:lstStyle/>
                    <a:p>
                      <a:pPr lvl="0">
                        <a:buNone/>
                      </a:pPr>
                      <a:r>
                        <a:rPr lang="en-US" sz="1200">
                          <a:effectLst/>
                        </a:rPr>
                        <a:t>Executive Assistant</a:t>
                      </a:r>
                    </a:p>
                  </a:txBody>
                  <a:tcPr anchor="ctr">
                    <a:lnL w="9525">
                      <a:solidFill>
                        <a:schemeClr val="tx1"/>
                      </a:solidFill>
                    </a:lnL>
                    <a:lnR w="9525">
                      <a:solidFill>
                        <a:schemeClr val="tx1"/>
                      </a:solidFill>
                    </a:lnR>
                    <a:lnT w="9525">
                      <a:solidFill>
                        <a:schemeClr val="tx1"/>
                      </a:solidFill>
                    </a:lnT>
                    <a:lnB w="9525">
                      <a:solidFill>
                        <a:schemeClr val="tx1"/>
                      </a:solidFill>
                    </a:lnB>
                  </a:tcPr>
                </a:tc>
                <a:tc>
                  <a:txBody>
                    <a:bodyPr/>
                    <a:lstStyle/>
                    <a:p>
                      <a:pPr lvl="0">
                        <a:buNone/>
                      </a:pPr>
                      <a:r>
                        <a:rPr lang="en-US" sz="1200" u="none" strike="noStrike" noProof="0">
                          <a:effectLst/>
                        </a:rPr>
                        <a:t>jhogan1@ccri.edu</a:t>
                      </a:r>
                      <a:endParaRPr lang="en-US"/>
                    </a:p>
                  </a:txBody>
                  <a:tcPr anchor="ctr">
                    <a:lnL w="9525">
                      <a:solidFill>
                        <a:schemeClr val="tx1"/>
                      </a:solidFill>
                    </a:lnL>
                    <a:lnR w="9525">
                      <a:solidFill>
                        <a:schemeClr val="tx1"/>
                      </a:solidFill>
                    </a:lnR>
                    <a:lnT w="9525">
                      <a:solidFill>
                        <a:schemeClr val="tx1"/>
                      </a:solidFill>
                    </a:lnT>
                    <a:lnB w="9525">
                      <a:solidFill>
                        <a:schemeClr val="tx1"/>
                      </a:solidFill>
                    </a:lnB>
                  </a:tcPr>
                </a:tc>
                <a:tc>
                  <a:txBody>
                    <a:bodyPr/>
                    <a:lstStyle/>
                    <a:p>
                      <a:pPr marL="0" lvl="0" indent="0" algn="l">
                        <a:lnSpc>
                          <a:spcPct val="100000"/>
                        </a:lnSpc>
                        <a:buNone/>
                      </a:pPr>
                      <a:r>
                        <a:rPr lang="en-US" sz="1200" u="none" strike="noStrike" baseline="0" noProof="0">
                          <a:solidFill>
                            <a:srgbClr val="3F3F3F"/>
                          </a:solidFill>
                          <a:effectLst/>
                        </a:rPr>
                        <a:t>Scheduling</a:t>
                      </a:r>
                    </a:p>
                    <a:p>
                      <a:pPr lvl="0">
                        <a:buNone/>
                      </a:pPr>
                      <a:r>
                        <a:rPr lang="en-US" sz="1200" u="none" strike="noStrike" baseline="0" noProof="0">
                          <a:solidFill>
                            <a:srgbClr val="3F3F3F"/>
                          </a:solidFill>
                          <a:effectLst/>
                        </a:rPr>
                        <a:t>General questions</a:t>
                      </a:r>
                      <a:endParaRPr lang="en-US"/>
                    </a:p>
                  </a:txBody>
                  <a:tcPr anchor="ctr">
                    <a:lnL w="9525">
                      <a:solidFill>
                        <a:schemeClr val="tx1"/>
                      </a:solidFill>
                    </a:lnL>
                    <a:lnR w="9525">
                      <a:solidFill>
                        <a:schemeClr val="tx1"/>
                      </a:solidFill>
                    </a:lnR>
                    <a:lnT w="9525">
                      <a:solidFill>
                        <a:schemeClr val="tx1"/>
                      </a:solidFill>
                    </a:lnT>
                    <a:lnB w="9525">
                      <a:solidFill>
                        <a:schemeClr val="tx1"/>
                      </a:solidFill>
                    </a:lnB>
                  </a:tcPr>
                </a:tc>
                <a:extLst>
                  <a:ext uri="{0D108BD9-81ED-4DB2-BD59-A6C34878D82A}">
                    <a16:rowId xmlns:a16="http://schemas.microsoft.com/office/drawing/2014/main" val="598364843"/>
                  </a:ext>
                </a:extLst>
              </a:tr>
              <a:tr h="639175">
                <a:tc>
                  <a:txBody>
                    <a:bodyPr/>
                    <a:lstStyle/>
                    <a:p>
                      <a:pPr lvl="0" algn="ctr">
                        <a:buNone/>
                      </a:pPr>
                      <a:r>
                        <a:rPr lang="en-US" sz="1200">
                          <a:effectLst/>
                        </a:rPr>
                        <a:t>Amy Zervas</a:t>
                      </a:r>
                    </a:p>
                  </a:txBody>
                  <a:tcPr anchor="ctr">
                    <a:lnL w="9525">
                      <a:solidFill>
                        <a:schemeClr val="tx1"/>
                      </a:solidFill>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a:solidFill>
                        <a:schemeClr val="tx1"/>
                      </a:solidFill>
                    </a:lnB>
                  </a:tcPr>
                </a:tc>
                <a:tc>
                  <a:txBody>
                    <a:bodyPr/>
                    <a:lstStyle/>
                    <a:p>
                      <a:pPr lvl="0">
                        <a:buNone/>
                      </a:pPr>
                      <a:r>
                        <a:rPr lang="en-US" sz="1200">
                          <a:effectLst/>
                        </a:rPr>
                        <a:t>HR Coordinator</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a:solidFill>
                        <a:schemeClr val="tx1"/>
                      </a:solidFill>
                    </a:lnB>
                  </a:tcPr>
                </a:tc>
                <a:tc>
                  <a:txBody>
                    <a:bodyPr/>
                    <a:lstStyle/>
                    <a:p>
                      <a:pPr lvl="0">
                        <a:buNone/>
                      </a:pPr>
                      <a:r>
                        <a:rPr lang="en-US" sz="1200" u="none" strike="noStrike" noProof="0">
                          <a:effectLst/>
                        </a:rPr>
                        <a:t>azervas1@ccri.edu</a:t>
                      </a:r>
                      <a:endParaRPr lang="en-US"/>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a:solidFill>
                        <a:schemeClr val="tx1"/>
                      </a:solidFill>
                    </a:lnB>
                  </a:tcPr>
                </a:tc>
                <a:tc>
                  <a:txBody>
                    <a:bodyPr/>
                    <a:lstStyle/>
                    <a:p>
                      <a:pPr marL="0" lvl="0" indent="0" algn="l">
                        <a:lnSpc>
                          <a:spcPct val="100000"/>
                        </a:lnSpc>
                        <a:buNone/>
                      </a:pPr>
                      <a:r>
                        <a:rPr lang="en-US" sz="1200" u="none" strike="noStrike" baseline="0" noProof="0">
                          <a:solidFill>
                            <a:srgbClr val="3F3F3F"/>
                          </a:solidFill>
                          <a:effectLst/>
                        </a:rPr>
                        <a:t>Staff new hire paperwork and employee updates</a:t>
                      </a:r>
                    </a:p>
                  </a:txBody>
                  <a:tcPr anchor="ctr">
                    <a:lnL w="9525" cap="flat" cmpd="sng" algn="ctr">
                      <a:solidFill>
                        <a:schemeClr val="tx1"/>
                      </a:solidFill>
                      <a:prstDash val="solid"/>
                      <a:round/>
                      <a:headEnd type="none" w="med" len="med"/>
                      <a:tailEnd type="none" w="med" len="med"/>
                    </a:lnL>
                    <a:lnR w="9525">
                      <a:solidFill>
                        <a:schemeClr val="tx1"/>
                      </a:solidFill>
                    </a:lnR>
                    <a:lnT w="9525" cap="flat" cmpd="sng" algn="ctr">
                      <a:solidFill>
                        <a:schemeClr val="tx1"/>
                      </a:solidFill>
                      <a:prstDash val="solid"/>
                      <a:round/>
                      <a:headEnd type="none" w="med" len="med"/>
                      <a:tailEnd type="none" w="med" len="med"/>
                    </a:lnT>
                    <a:lnB w="9525">
                      <a:solidFill>
                        <a:schemeClr val="tx1"/>
                      </a:solidFill>
                    </a:lnB>
                  </a:tcPr>
                </a:tc>
                <a:extLst>
                  <a:ext uri="{0D108BD9-81ED-4DB2-BD59-A6C34878D82A}">
                    <a16:rowId xmlns:a16="http://schemas.microsoft.com/office/drawing/2014/main" val="3262620917"/>
                  </a:ext>
                </a:extLst>
              </a:tr>
            </a:tbl>
          </a:graphicData>
        </a:graphic>
      </p:graphicFrame>
    </p:spTree>
    <p:extLst>
      <p:ext uri="{BB962C8B-B14F-4D97-AF65-F5344CB8AC3E}">
        <p14:creationId xmlns:p14="http://schemas.microsoft.com/office/powerpoint/2010/main" val="16098346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useBgFill="1">
        <p:nvSpPr>
          <p:cNvPr id="27" name="Freeform: Shape 26">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Freeform: Shape 28">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EE5A0DC-B572-4705-90E2-7B43BB3677A5}"/>
              </a:ext>
            </a:extLst>
          </p:cNvPr>
          <p:cNvSpPr/>
          <p:nvPr/>
        </p:nvSpPr>
        <p:spPr>
          <a:xfrm>
            <a:off x="621792" y="1161288"/>
            <a:ext cx="3776907" cy="452628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prstClr val="black"/>
                </a:solidFill>
                <a:effectLst/>
                <a:uLnTx/>
                <a:uFillTx/>
                <a:latin typeface="Arial"/>
                <a:ea typeface="+mn-ea"/>
                <a:cs typeface="+mn-cs"/>
              </a:rPr>
              <a:t>Inclusive Excellence at CCRI </a:t>
            </a:r>
            <a:endParaRPr kumimoji="0" lang="en-US" sz="4000" b="0" i="0" u="none" strike="noStrike" kern="1200" cap="none" spc="0" normalizeH="0" baseline="0" noProof="0">
              <a:ln>
                <a:noFill/>
              </a:ln>
              <a:solidFill>
                <a:prstClr val="black"/>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CF69FFB1-DFEE-41AD-8F5B-2B46FB1EB2FA}"/>
              </a:ext>
            </a:extLst>
          </p:cNvPr>
          <p:cNvSpPr/>
          <p:nvPr/>
        </p:nvSpPr>
        <p:spPr>
          <a:xfrm>
            <a:off x="5371448" y="2680715"/>
            <a:ext cx="6267994" cy="1487425"/>
          </a:xfrm>
          <a:prstGeom prst="rect">
            <a:avLst/>
          </a:prstGeom>
        </p:spPr>
        <p:txBody>
          <a:bodyPr vert="horz" lIns="91440" tIns="45720" rIns="91440" bIns="45720" rtlCol="0" anchor="ctr">
            <a:normAutofit fontScale="925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We are strengthened by the diversity of our community, and committed to building an inclusive culture that focuses on advancing equitable practices, to drive student success and employee engagement</a:t>
            </a:r>
          </a:p>
        </p:txBody>
      </p:sp>
      <p:sp>
        <p:nvSpPr>
          <p:cNvPr id="5" name="Object 4"/>
          <p:cNvSpPr/>
          <p:nvPr/>
        </p:nvSpPr>
        <p:spPr>
          <a:xfrm>
            <a:off x="2284688" y="4299770"/>
            <a:ext cx="4237565" cy="825801"/>
          </a:xfrm>
          <a:prstGeom prst="rect">
            <a:avLst/>
          </a:prstGeom>
          <a:noFill/>
        </p:spPr>
        <p:txBody>
          <a:bodyPr wrap="square" lIns="0" tIns="0" rIns="0" bIns="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0" cap="none" spc="77" normalizeH="0" baseline="0" noProof="0">
                <a:ln>
                  <a:noFill/>
                </a:ln>
                <a:solidFill>
                  <a:srgbClr val="000000"/>
                </a:solidFill>
                <a:effectLst/>
                <a:uLnTx/>
                <a:uFillTx/>
                <a:latin typeface="Gill Sans MT" panose="020B0502020104020203" pitchFamily="34" charset="0"/>
                <a:ea typeface="Jost* 300 Light" pitchFamily="34" charset="-122"/>
                <a:cs typeface="Jost* 300 Light" pitchFamily="34" charset="-120"/>
              </a:rPr>
              <a:t> </a:t>
            </a:r>
            <a:endParaRPr kumimoji="0" lang="en-US" sz="1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2777726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p:cNvSpPr/>
          <p:nvPr/>
        </p:nvSpPr>
        <p:spPr>
          <a:xfrm>
            <a:off x="2284688" y="4299770"/>
            <a:ext cx="4237565" cy="825801"/>
          </a:xfrm>
          <a:prstGeom prst="rect">
            <a:avLst/>
          </a:prstGeom>
          <a:noFill/>
        </p:spPr>
        <p:txBody>
          <a:bodyPr wrap="square" lIns="0" tIns="0" rIns="0" bIns="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0" cap="none" spc="77" normalizeH="0" baseline="0" noProof="0">
                <a:ln>
                  <a:noFill/>
                </a:ln>
                <a:solidFill>
                  <a:srgbClr val="000000"/>
                </a:solidFill>
                <a:effectLst/>
                <a:uLnTx/>
                <a:uFillTx/>
                <a:latin typeface="Gill Sans MT" panose="020B0502020104020203" pitchFamily="34" charset="0"/>
                <a:ea typeface="Jost* 300 Light" pitchFamily="34" charset="-122"/>
                <a:cs typeface="Jost* 300 Light" pitchFamily="34" charset="-120"/>
              </a:rPr>
              <a:t> </a:t>
            </a:r>
            <a:endParaRPr kumimoji="0" lang="en-US" sz="1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6" name="Object 5"/>
          <p:cNvSpPr/>
          <p:nvPr/>
        </p:nvSpPr>
        <p:spPr>
          <a:xfrm>
            <a:off x="622810" y="62952"/>
            <a:ext cx="1280972" cy="1110532"/>
          </a:xfrm>
          <a:prstGeom prst="roundRect">
            <a:avLst>
              <a:gd name="adj" fmla="val 12803"/>
            </a:avLst>
          </a:prstGeom>
          <a:noFill/>
          <a:ln w="25400">
            <a:solidFill>
              <a:srgbClr val="00703C"/>
            </a:solidFill>
            <a:prstDash val="solid"/>
            <a:miter lim="800000"/>
          </a:ln>
        </p:spPr>
      </p:sp>
      <p:pic>
        <p:nvPicPr>
          <p:cNvPr id="7" name="Object 6"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6287" y="258296"/>
            <a:ext cx="700264" cy="717346"/>
          </a:xfrm>
          <a:prstGeom prst="rect">
            <a:avLst/>
          </a:prstGeom>
        </p:spPr>
      </p:pic>
      <p:sp>
        <p:nvSpPr>
          <p:cNvPr id="8" name="Object 7"/>
          <p:cNvSpPr/>
          <p:nvPr/>
        </p:nvSpPr>
        <p:spPr>
          <a:xfrm>
            <a:off x="2197259" y="174360"/>
            <a:ext cx="8808198" cy="714196"/>
          </a:xfrm>
          <a:prstGeom prst="rect">
            <a:avLst/>
          </a:prstGeom>
          <a:noFill/>
        </p:spPr>
        <p:txBody>
          <a:bodyPr wrap="square" lIns="0" tIns="0" rIns="0" bIns="0"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0" cap="none" spc="77" normalizeH="0" baseline="0" noProof="0">
                <a:ln>
                  <a:noFill/>
                </a:ln>
                <a:solidFill>
                  <a:srgbClr val="000000"/>
                </a:solidFill>
                <a:effectLst/>
                <a:uLnTx/>
                <a:uFillTx/>
                <a:latin typeface="Gill Sans MT" panose="020B0502020104020203" pitchFamily="34" charset="0"/>
                <a:ea typeface="Jost* 300 Light" pitchFamily="34" charset="-122"/>
                <a:cs typeface="Jost* 300 Light" pitchFamily="34" charset="-120"/>
              </a:rPr>
              <a:t>JEDI-B: Building Inclusive Excellence at CCRI </a:t>
            </a:r>
            <a:endParaRPr kumimoji="0" lang="en-US" sz="2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3" name="Rectangle 2">
            <a:extLst>
              <a:ext uri="{FF2B5EF4-FFF2-40B4-BE49-F238E27FC236}">
                <a16:creationId xmlns:a16="http://schemas.microsoft.com/office/drawing/2014/main" id="{CF69FFB1-DFEE-41AD-8F5B-2B46FB1EB2FA}"/>
              </a:ext>
            </a:extLst>
          </p:cNvPr>
          <p:cNvSpPr/>
          <p:nvPr/>
        </p:nvSpPr>
        <p:spPr>
          <a:xfrm>
            <a:off x="1478404" y="1678666"/>
            <a:ext cx="9457118" cy="4247317"/>
          </a:xfrm>
          <a:prstGeom prst="rect">
            <a:avLst/>
          </a:prstGeom>
        </p:spPr>
        <p:txBody>
          <a:bodyPr wrap="square">
            <a:spAutoFit/>
          </a:bodyPr>
          <a:lstStyle/>
          <a:p>
            <a:pPr marL="460375" marR="0" lvl="0" indent="-34290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a:p>
            <a:pPr marL="460375" lvl="2" indent="-342900">
              <a:buFont typeface="Wingdings" panose="05000000000000000000" pitchFamily="2" charset="2"/>
              <a:buChar char="v"/>
              <a:defRPr/>
            </a:pPr>
            <a:r>
              <a:rPr lang="en-US" b="1">
                <a:solidFill>
                  <a:prstClr val="black"/>
                </a:solidFill>
                <a:latin typeface="Gill Sans MT" panose="020B0502020104020203" pitchFamily="34" charset="0"/>
              </a:rPr>
              <a:t>Cultural Identity - </a:t>
            </a:r>
            <a:r>
              <a:rPr lang="en-US">
                <a:solidFill>
                  <a:prstClr val="black"/>
                </a:solidFill>
                <a:latin typeface="Gill Sans MT" panose="020B0502020104020203" pitchFamily="34" charset="0"/>
              </a:rPr>
              <a:t>the mixture of characteristics and experiences of an individual that are seen and unseen that make up identify of people from different cultural backgrounds</a:t>
            </a:r>
          </a:p>
          <a:p>
            <a:pPr marL="460375"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a:p>
            <a:pPr marL="460375"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1"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Cultural Humility </a:t>
            </a:r>
            <a:r>
              <a:rPr kumimoji="0" lang="en-US" sz="1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 a commitment to self-evaluation and self-critique of one’s own beliefs and cultural identities, and the ability to learn about and from other cultures</a:t>
            </a:r>
          </a:p>
          <a:p>
            <a:pPr marL="460375"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a:p>
            <a:pPr marL="460375" lvl="2" indent="-342900">
              <a:buFont typeface="Wingdings" panose="05000000000000000000" pitchFamily="2" charset="2"/>
              <a:buChar char="v"/>
              <a:defRPr/>
            </a:pPr>
            <a:r>
              <a:rPr kumimoji="0" lang="en-US" sz="1800" b="1"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Cultural Safety </a:t>
            </a:r>
            <a:r>
              <a:rPr kumimoji="0" lang="en-US" sz="1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 </a:t>
            </a:r>
            <a:r>
              <a:rPr lang="en-US">
                <a:solidFill>
                  <a:prstClr val="black"/>
                </a:solidFill>
                <a:latin typeface="Gill Sans MT" panose="020B0502020104020203" pitchFamily="34" charset="0"/>
              </a:rPr>
              <a:t>the act of creating spaces and advocating for anyone to think and act authentically within shared environments.</a:t>
            </a:r>
          </a:p>
          <a:p>
            <a:pPr marL="460375" lvl="2" indent="-342900">
              <a:buFont typeface="Wingdings" panose="05000000000000000000" pitchFamily="2" charset="2"/>
              <a:buChar char="v"/>
              <a:defRPr/>
            </a:pPr>
            <a:endParaRPr kumimoji="0" lang="en-US" sz="1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a:p>
            <a:pPr marL="460375"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1"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Inclusive Language </a:t>
            </a:r>
            <a:r>
              <a:rPr kumimoji="0" lang="en-US" sz="1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 using words and phrases that avoid biases, and expressions that discriminate against groups of people based on their identity</a:t>
            </a:r>
          </a:p>
          <a:p>
            <a:pPr marL="460375"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a:p>
            <a:pPr marL="460375" marR="0" lvl="2"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1"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Inclusive Leadership </a:t>
            </a:r>
            <a:r>
              <a:rPr kumimoji="0" lang="en-US" sz="1800"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 being aware of own biases and actively seek out and consider different perspectives to inform decision-making and collaborate more effectively with others.</a:t>
            </a:r>
          </a:p>
        </p:txBody>
      </p:sp>
      <p:sp>
        <p:nvSpPr>
          <p:cNvPr id="4" name="Left Brace 3">
            <a:extLst>
              <a:ext uri="{FF2B5EF4-FFF2-40B4-BE49-F238E27FC236}">
                <a16:creationId xmlns:a16="http://schemas.microsoft.com/office/drawing/2014/main" id="{2220353A-2F66-4632-83A1-0657D0A71D65}"/>
              </a:ext>
            </a:extLst>
          </p:cNvPr>
          <p:cNvSpPr/>
          <p:nvPr/>
        </p:nvSpPr>
        <p:spPr>
          <a:xfrm>
            <a:off x="1366571" y="2045771"/>
            <a:ext cx="223666" cy="1710388"/>
          </a:xfrm>
          <a:prstGeom prst="leftBrace">
            <a:avLst/>
          </a:prstGeom>
          <a:ln>
            <a:solidFill>
              <a:srgbClr val="0078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a:extLst>
              <a:ext uri="{FF2B5EF4-FFF2-40B4-BE49-F238E27FC236}">
                <a16:creationId xmlns:a16="http://schemas.microsoft.com/office/drawing/2014/main" id="{62EA84B4-34B0-437C-BEFE-AA2FEF356CFF}"/>
              </a:ext>
            </a:extLst>
          </p:cNvPr>
          <p:cNvSpPr/>
          <p:nvPr/>
        </p:nvSpPr>
        <p:spPr>
          <a:xfrm>
            <a:off x="1366571" y="4525434"/>
            <a:ext cx="223666" cy="914917"/>
          </a:xfrm>
          <a:prstGeom prst="leftBrace">
            <a:avLst/>
          </a:prstGeom>
          <a:ln>
            <a:solidFill>
              <a:srgbClr val="0078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a:extLst>
              <a:ext uri="{FF2B5EF4-FFF2-40B4-BE49-F238E27FC236}">
                <a16:creationId xmlns:a16="http://schemas.microsoft.com/office/drawing/2014/main" id="{705767EB-0A7B-4C6D-95DC-8266AEA28B3D}"/>
              </a:ext>
            </a:extLst>
          </p:cNvPr>
          <p:cNvSpPr/>
          <p:nvPr/>
        </p:nvSpPr>
        <p:spPr>
          <a:xfrm>
            <a:off x="541259" y="1249540"/>
            <a:ext cx="10534487" cy="369332"/>
          </a:xfrm>
          <a:prstGeom prst="rect">
            <a:avLst/>
          </a:prstGeom>
        </p:spPr>
        <p:txBody>
          <a:bodyPr wrap="none">
            <a:spAutoFit/>
          </a:bodyPr>
          <a:lstStyle/>
          <a:p>
            <a:pPr lvl="0">
              <a:defRPr/>
            </a:pPr>
            <a:r>
              <a:rPr lang="en-US">
                <a:solidFill>
                  <a:prstClr val="black"/>
                </a:solidFill>
                <a:latin typeface="Gill Sans MT" panose="020B0502020104020203" pitchFamily="34" charset="0"/>
              </a:rPr>
              <a:t>Inclusive Excellence Framework is the structure used at CCRI for delivering JEDI-B trainings to the community </a:t>
            </a:r>
          </a:p>
        </p:txBody>
      </p:sp>
      <p:sp>
        <p:nvSpPr>
          <p:cNvPr id="12" name="Rectangle 11">
            <a:extLst>
              <a:ext uri="{FF2B5EF4-FFF2-40B4-BE49-F238E27FC236}">
                <a16:creationId xmlns:a16="http://schemas.microsoft.com/office/drawing/2014/main" id="{BF35308C-E069-4CE7-B257-C61DDE58A089}"/>
              </a:ext>
            </a:extLst>
          </p:cNvPr>
          <p:cNvSpPr/>
          <p:nvPr/>
        </p:nvSpPr>
        <p:spPr>
          <a:xfrm>
            <a:off x="207030" y="2485466"/>
            <a:ext cx="1278406" cy="830997"/>
          </a:xfrm>
          <a:prstGeom prst="rect">
            <a:avLst/>
          </a:prstGeom>
        </p:spPr>
        <p:txBody>
          <a:bodyPr wrap="square">
            <a:spAutoFit/>
          </a:bodyPr>
          <a:lstStyle/>
          <a:p>
            <a:pPr algn="ctr"/>
            <a:r>
              <a:rPr lang="en-US" sz="1600">
                <a:solidFill>
                  <a:prstClr val="black"/>
                </a:solidFill>
                <a:latin typeface="Gill Sans MT" panose="020B0502020104020203" pitchFamily="34" charset="0"/>
              </a:rPr>
              <a:t>Building Cultural Competence</a:t>
            </a:r>
            <a:endParaRPr lang="en-US" sz="1600"/>
          </a:p>
        </p:txBody>
      </p:sp>
      <p:sp>
        <p:nvSpPr>
          <p:cNvPr id="13" name="Rectangle 12">
            <a:extLst>
              <a:ext uri="{FF2B5EF4-FFF2-40B4-BE49-F238E27FC236}">
                <a16:creationId xmlns:a16="http://schemas.microsoft.com/office/drawing/2014/main" id="{A035DAC5-BC11-4684-8055-ECDD45FF2130}"/>
              </a:ext>
            </a:extLst>
          </p:cNvPr>
          <p:cNvSpPr/>
          <p:nvPr/>
        </p:nvSpPr>
        <p:spPr>
          <a:xfrm>
            <a:off x="144082" y="4525434"/>
            <a:ext cx="1278406" cy="830997"/>
          </a:xfrm>
          <a:prstGeom prst="rect">
            <a:avLst/>
          </a:prstGeom>
        </p:spPr>
        <p:txBody>
          <a:bodyPr wrap="square">
            <a:spAutoFit/>
          </a:bodyPr>
          <a:lstStyle/>
          <a:p>
            <a:pPr algn="ctr"/>
            <a:r>
              <a:rPr lang="en-US" sz="1600">
                <a:solidFill>
                  <a:prstClr val="black"/>
                </a:solidFill>
                <a:latin typeface="Gill Sans MT" panose="020B0502020104020203" pitchFamily="34" charset="0"/>
              </a:rPr>
              <a:t>Leveraging Inclusive Practices</a:t>
            </a:r>
            <a:endParaRPr lang="en-US" sz="1600"/>
          </a:p>
        </p:txBody>
      </p:sp>
    </p:spTree>
    <p:extLst>
      <p:ext uri="{BB962C8B-B14F-4D97-AF65-F5344CB8AC3E}">
        <p14:creationId xmlns:p14="http://schemas.microsoft.com/office/powerpoint/2010/main" val="41487761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2434DA-9161-4C8D-A8BB-25278F019388}"/>
              </a:ext>
            </a:extLst>
          </p:cNvPr>
          <p:cNvSpPr>
            <a:spLocks noGrp="1"/>
          </p:cNvSpPr>
          <p:nvPr>
            <p:ph sz="half" idx="1"/>
          </p:nvPr>
        </p:nvSpPr>
        <p:spPr>
          <a:xfrm>
            <a:off x="599755" y="3082218"/>
            <a:ext cx="10992490" cy="1639326"/>
          </a:xfrm>
        </p:spPr>
        <p:txBody>
          <a:bodyPr lIns="91440" tIns="45720" rIns="91440" bIns="45720" anchor="t">
            <a:normAutofit fontScale="92500" lnSpcReduction="10000"/>
          </a:bodyPr>
          <a:lstStyle/>
          <a:p>
            <a:pPr marL="0" indent="0">
              <a:buNone/>
            </a:pPr>
            <a:r>
              <a:rPr lang="en-US" sz="2000" b="1"/>
              <a:t>DEIC Campus Champions</a:t>
            </a:r>
          </a:p>
          <a:p>
            <a:pPr lvl="1"/>
            <a:r>
              <a:rPr lang="en-US" sz="2000"/>
              <a:t>Serve as a DEIC lead for all campus activity related to building cultural awareness and inclusive excellence</a:t>
            </a:r>
          </a:p>
          <a:p>
            <a:pPr lvl="1"/>
            <a:r>
              <a:rPr lang="en-US" sz="2000"/>
              <a:t>Serves on the Diversity Advisory Team (DAT) </a:t>
            </a:r>
          </a:p>
          <a:p>
            <a:pPr lvl="1"/>
            <a:r>
              <a:rPr lang="en-US" sz="2000"/>
              <a:t>Up to (2) per campus </a:t>
            </a:r>
          </a:p>
          <a:p>
            <a:pPr marL="457200" lvl="1" indent="0">
              <a:buNone/>
            </a:pPr>
            <a:endParaRPr lang="en-US" sz="2000"/>
          </a:p>
          <a:p>
            <a:pPr lvl="1"/>
            <a:endParaRPr lang="en-US" sz="2000"/>
          </a:p>
        </p:txBody>
      </p:sp>
      <p:sp>
        <p:nvSpPr>
          <p:cNvPr id="6" name="Content Placeholder 2">
            <a:extLst>
              <a:ext uri="{FF2B5EF4-FFF2-40B4-BE49-F238E27FC236}">
                <a16:creationId xmlns:a16="http://schemas.microsoft.com/office/drawing/2014/main" id="{7C39F477-AEF1-09E3-A14B-47C415DEEC06}"/>
              </a:ext>
            </a:extLst>
          </p:cNvPr>
          <p:cNvSpPr>
            <a:spLocks noGrp="1"/>
          </p:cNvSpPr>
          <p:nvPr>
            <p:ph sz="half" idx="2"/>
          </p:nvPr>
        </p:nvSpPr>
        <p:spPr>
          <a:xfrm>
            <a:off x="599755" y="1226097"/>
            <a:ext cx="10992490" cy="1570777"/>
          </a:xfrm>
        </p:spPr>
        <p:txBody>
          <a:bodyPr lIns="91440" tIns="45720" rIns="91440" bIns="45720" anchor="t"/>
          <a:lstStyle/>
          <a:p>
            <a:pPr marL="0" indent="0">
              <a:buNone/>
            </a:pPr>
            <a:r>
              <a:rPr lang="en-US" sz="2000" b="1"/>
              <a:t>DEI Council (DEIC) Members</a:t>
            </a:r>
          </a:p>
          <a:p>
            <a:pPr lvl="1"/>
            <a:r>
              <a:rPr lang="en-US" sz="2000"/>
              <a:t>Serves to identify and execute program and education sessions related to building cultural awareness and sense of belonging</a:t>
            </a:r>
            <a:endParaRPr lang="en-US" sz="1100"/>
          </a:p>
          <a:p>
            <a:pPr lvl="1"/>
            <a:r>
              <a:rPr lang="en-US" sz="2000"/>
              <a:t>Advocates to address JEDIB-related needs and works to prioritize shared goals related to building inclusive excellence</a:t>
            </a:r>
          </a:p>
          <a:p>
            <a:pPr marL="457200" lvl="1" indent="0">
              <a:buNone/>
            </a:pPr>
            <a:endParaRPr lang="en-US" sz="2000"/>
          </a:p>
        </p:txBody>
      </p:sp>
      <p:sp>
        <p:nvSpPr>
          <p:cNvPr id="3" name="Title 2">
            <a:extLst>
              <a:ext uri="{FF2B5EF4-FFF2-40B4-BE49-F238E27FC236}">
                <a16:creationId xmlns:a16="http://schemas.microsoft.com/office/drawing/2014/main" id="{2E158478-224C-475E-BB8F-161ECB1B8962}"/>
              </a:ext>
            </a:extLst>
          </p:cNvPr>
          <p:cNvSpPr>
            <a:spLocks noGrp="1"/>
          </p:cNvSpPr>
          <p:nvPr>
            <p:ph type="title"/>
          </p:nvPr>
        </p:nvSpPr>
        <p:spPr>
          <a:xfrm>
            <a:off x="599755" y="287452"/>
            <a:ext cx="11006667" cy="461665"/>
          </a:xfrm>
        </p:spPr>
        <p:txBody>
          <a:bodyPr vert="horz" wrap="square" lIns="0" tIns="0" rIns="0" bIns="0" rtlCol="0" anchor="t">
            <a:normAutofit/>
          </a:bodyPr>
          <a:lstStyle/>
          <a:p>
            <a:r>
              <a:rPr lang="en-US" sz="2800">
                <a:solidFill>
                  <a:schemeClr val="tx1"/>
                </a:solidFill>
              </a:rPr>
              <a:t>JEDI-B Partnership Structure </a:t>
            </a:r>
          </a:p>
        </p:txBody>
      </p:sp>
      <p:sp>
        <p:nvSpPr>
          <p:cNvPr id="5" name="Rectangle 4">
            <a:extLst>
              <a:ext uri="{FF2B5EF4-FFF2-40B4-BE49-F238E27FC236}">
                <a16:creationId xmlns:a16="http://schemas.microsoft.com/office/drawing/2014/main" id="{460AAB26-B598-4BE8-9734-9205479310D7}"/>
              </a:ext>
            </a:extLst>
          </p:cNvPr>
          <p:cNvSpPr/>
          <p:nvPr/>
        </p:nvSpPr>
        <p:spPr>
          <a:xfrm>
            <a:off x="599755" y="4793774"/>
            <a:ext cx="10992490" cy="1446550"/>
          </a:xfrm>
          <a:prstGeom prst="rect">
            <a:avLst/>
          </a:prstGeom>
        </p:spPr>
        <p:txBody>
          <a:bodyPr wrap="square">
            <a:spAutoFit/>
          </a:bodyPr>
          <a:lstStyle/>
          <a:p>
            <a:pPr marL="0" marR="0" lvl="1" indent="0" algn="l" defTabSz="457200" rtl="0" eaLnBrk="1" fontAlgn="auto" latinLnBrk="0" hangingPunct="1">
              <a:lnSpc>
                <a:spcPct val="100000"/>
              </a:lnSpc>
              <a:spcBef>
                <a:spcPct val="20000"/>
              </a:spcBef>
              <a:spcAft>
                <a:spcPts val="0"/>
              </a:spcAft>
              <a:buClr>
                <a:srgbClr val="00753B"/>
              </a:buClr>
              <a:buSzTx/>
              <a:buFontTx/>
              <a:buNone/>
              <a:tabLst/>
              <a:defRPr/>
            </a:pPr>
            <a:r>
              <a:rPr kumimoji="0" lang="en-US" sz="2000" b="1" i="0" u="none" strike="noStrike" kern="1200" cap="none" spc="0" normalizeH="0" baseline="0" noProof="0">
                <a:ln>
                  <a:noFill/>
                </a:ln>
                <a:solidFill>
                  <a:srgbClr val="141313"/>
                </a:solidFill>
                <a:effectLst/>
                <a:uLnTx/>
                <a:uFillTx/>
                <a:latin typeface="Gill Sans MT"/>
                <a:ea typeface="+mn-ea"/>
                <a:cs typeface="+mn-cs"/>
              </a:rPr>
              <a:t>Diversity Advisory Team (DAT)</a:t>
            </a:r>
            <a:endParaRPr kumimoji="0" lang="en-US" sz="2000" b="0" i="0" u="none" strike="noStrike" kern="1200" cap="none" spc="0" normalizeH="0" baseline="0" noProof="0">
              <a:ln>
                <a:noFill/>
              </a:ln>
              <a:solidFill>
                <a:srgbClr val="141313"/>
              </a:solidFill>
              <a:effectLst/>
              <a:uLnTx/>
              <a:uFillTx/>
              <a:latin typeface="Gill Sans MT"/>
              <a:ea typeface="+mn-ea"/>
              <a:cs typeface="+mn-cs"/>
            </a:endParaRPr>
          </a:p>
          <a:p>
            <a:pPr marL="742950" marR="0" lvl="1" indent="-285750" algn="l" defTabSz="457200" rtl="0" eaLnBrk="1" fontAlgn="auto" latinLnBrk="0" hangingPunct="1">
              <a:lnSpc>
                <a:spcPct val="100000"/>
              </a:lnSpc>
              <a:spcBef>
                <a:spcPct val="20000"/>
              </a:spcBef>
              <a:spcAft>
                <a:spcPts val="0"/>
              </a:spcAft>
              <a:buClr>
                <a:srgbClr val="00753B"/>
              </a:buClr>
              <a:buSzTx/>
              <a:buFont typeface="Arial"/>
              <a:buChar char="–"/>
              <a:tabLst/>
              <a:defRPr/>
            </a:pPr>
            <a:r>
              <a:rPr kumimoji="0" lang="en-US" sz="2000" b="0" i="0" u="none" strike="noStrike" kern="1200" cap="none" spc="0" normalizeH="0" baseline="0" noProof="0">
                <a:ln>
                  <a:noFill/>
                </a:ln>
                <a:solidFill>
                  <a:srgbClr val="141313"/>
                </a:solidFill>
                <a:effectLst/>
                <a:uLnTx/>
                <a:uFillTx/>
                <a:latin typeface="Gill Sans MT"/>
                <a:ea typeface="+mn-ea"/>
                <a:cs typeface="+mn-cs"/>
              </a:rPr>
              <a:t>A cross governance body of DEI leaders that focus on driving JEDI-B forward throughout the institution, including all governing bodies – Faculty Senate and Staff Assembly and DEI Council</a:t>
            </a:r>
          </a:p>
          <a:p>
            <a:pPr marL="742950" marR="0" lvl="1" indent="-285750" algn="l" defTabSz="457200" rtl="0" eaLnBrk="1" fontAlgn="auto" latinLnBrk="0" hangingPunct="1">
              <a:lnSpc>
                <a:spcPct val="100000"/>
              </a:lnSpc>
              <a:spcBef>
                <a:spcPct val="20000"/>
              </a:spcBef>
              <a:spcAft>
                <a:spcPts val="0"/>
              </a:spcAft>
              <a:buClr>
                <a:srgbClr val="00753B"/>
              </a:buClr>
              <a:buSzTx/>
              <a:buFont typeface="Arial"/>
              <a:buChar char="–"/>
              <a:tabLst/>
              <a:defRPr/>
            </a:pPr>
            <a:r>
              <a:rPr kumimoji="0" lang="en-US" sz="2000" b="0" i="0" u="none" strike="noStrike" kern="1200" cap="none" spc="0" normalizeH="0" baseline="0" noProof="0">
                <a:ln>
                  <a:noFill/>
                </a:ln>
                <a:solidFill>
                  <a:srgbClr val="141313"/>
                </a:solidFill>
                <a:effectLst/>
                <a:uLnTx/>
                <a:uFillTx/>
                <a:latin typeface="Gill Sans MT"/>
                <a:ea typeface="+mn-ea"/>
                <a:cs typeface="+mn-cs"/>
              </a:rPr>
              <a:t>Meets to align on shared priorities and identifies opportunities to collaborate on JEDI-B activity</a:t>
            </a:r>
            <a:endParaRPr kumimoji="0" lang="en-US" sz="1400" b="0" i="0" u="none" strike="noStrike" kern="1200" cap="none" spc="0" normalizeH="0" baseline="0" noProof="0">
              <a:ln>
                <a:noFill/>
              </a:ln>
              <a:solidFill>
                <a:srgbClr val="141313"/>
              </a:solidFill>
              <a:effectLst/>
              <a:uLnTx/>
              <a:uFillTx/>
              <a:latin typeface="Gill Sans MT"/>
              <a:ea typeface="+mn-ea"/>
              <a:cs typeface="+mn-cs"/>
            </a:endParaRPr>
          </a:p>
        </p:txBody>
      </p:sp>
    </p:spTree>
    <p:extLst>
      <p:ext uri="{BB962C8B-B14F-4D97-AF65-F5344CB8AC3E}">
        <p14:creationId xmlns:p14="http://schemas.microsoft.com/office/powerpoint/2010/main" val="9147144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8183D7-E60E-4546-AD38-3497090A3C6A}"/>
              </a:ext>
            </a:extLst>
          </p:cNvPr>
          <p:cNvSpPr>
            <a:spLocks noGrp="1"/>
          </p:cNvSpPr>
          <p:nvPr>
            <p:ph idx="1"/>
          </p:nvPr>
        </p:nvSpPr>
        <p:spPr>
          <a:xfrm>
            <a:off x="318558" y="1703546"/>
            <a:ext cx="6051550" cy="4589520"/>
          </a:xfrm>
        </p:spPr>
        <p:txBody>
          <a:bodyPr lIns="91440" tIns="45720" rIns="91440" bIns="45720" anchor="t"/>
          <a:lstStyle/>
          <a:p>
            <a:pPr marL="288925" lvl="1"/>
            <a:r>
              <a:rPr lang="en-US" sz="2000"/>
              <a:t>DEIC is made up of CCRI faculty and staff who develop ways for the community to build our cultural competence and address JEDI-B* matters.</a:t>
            </a:r>
          </a:p>
          <a:p>
            <a:pPr marL="3175" lvl="1" indent="0">
              <a:buNone/>
            </a:pPr>
            <a:endParaRPr lang="en-US" sz="2000"/>
          </a:p>
          <a:p>
            <a:pPr marL="288925" lvl="1"/>
            <a:r>
              <a:rPr lang="en-US" sz="2000"/>
              <a:t>We are committed to increasing equitable outcomes for all and build inclusive excellence by focusing on: </a:t>
            </a:r>
          </a:p>
          <a:p>
            <a:pPr lvl="2"/>
            <a:r>
              <a:rPr lang="en-US" sz="1800"/>
              <a:t>Accessibility and Belonging</a:t>
            </a:r>
          </a:p>
          <a:p>
            <a:pPr lvl="2"/>
            <a:r>
              <a:rPr lang="en-US" sz="1800"/>
              <a:t>Data and Incident Reporting </a:t>
            </a:r>
          </a:p>
          <a:p>
            <a:pPr lvl="2"/>
            <a:r>
              <a:rPr lang="en-US" sz="1800"/>
              <a:t>Safety and Prevention</a:t>
            </a:r>
          </a:p>
          <a:p>
            <a:pPr lvl="2"/>
            <a:r>
              <a:rPr lang="en-US" sz="1800"/>
              <a:t>Student Engagement and Retention</a:t>
            </a:r>
          </a:p>
          <a:p>
            <a:pPr lvl="2"/>
            <a:r>
              <a:rPr lang="en-US" sz="1800"/>
              <a:t>Employee Engagement and Retention</a:t>
            </a:r>
          </a:p>
          <a:p>
            <a:pPr lvl="2"/>
            <a:endParaRPr lang="en-US" sz="1800"/>
          </a:p>
          <a:p>
            <a:pPr lvl="2"/>
            <a:endParaRPr lang="en-US" sz="1800"/>
          </a:p>
        </p:txBody>
      </p:sp>
      <p:sp>
        <p:nvSpPr>
          <p:cNvPr id="3" name="Title 2">
            <a:extLst>
              <a:ext uri="{FF2B5EF4-FFF2-40B4-BE49-F238E27FC236}">
                <a16:creationId xmlns:a16="http://schemas.microsoft.com/office/drawing/2014/main" id="{933E0118-A696-4CA8-8F75-2BD92DA46C61}"/>
              </a:ext>
            </a:extLst>
          </p:cNvPr>
          <p:cNvSpPr>
            <a:spLocks noGrp="1"/>
          </p:cNvSpPr>
          <p:nvPr>
            <p:ph type="title"/>
          </p:nvPr>
        </p:nvSpPr>
        <p:spPr>
          <a:xfrm>
            <a:off x="318558" y="564934"/>
            <a:ext cx="5503333" cy="861774"/>
          </a:xfrm>
        </p:spPr>
        <p:txBody>
          <a:bodyPr vert="horz" wrap="square" lIns="0" tIns="0" rIns="0" bIns="0" rtlCol="0" anchor="t">
            <a:spAutoFit/>
          </a:bodyPr>
          <a:lstStyle/>
          <a:p>
            <a:r>
              <a:rPr lang="en-US" sz="2800"/>
              <a:t>Diversity, Equity and Inclusion Council (DEIC)</a:t>
            </a:r>
          </a:p>
        </p:txBody>
      </p:sp>
      <p:pic>
        <p:nvPicPr>
          <p:cNvPr id="6" name="Picture 5">
            <a:extLst>
              <a:ext uri="{FF2B5EF4-FFF2-40B4-BE49-F238E27FC236}">
                <a16:creationId xmlns:a16="http://schemas.microsoft.com/office/drawing/2014/main" id="{34180AF3-4AA6-4BB7-A161-8B8DBBBA4817}"/>
              </a:ext>
            </a:extLst>
          </p:cNvPr>
          <p:cNvPicPr>
            <a:picLocks noChangeAspect="1"/>
          </p:cNvPicPr>
          <p:nvPr/>
        </p:nvPicPr>
        <p:blipFill>
          <a:blip r:embed="rId2"/>
          <a:stretch>
            <a:fillRect/>
          </a:stretch>
        </p:blipFill>
        <p:spPr>
          <a:xfrm rot="1044600">
            <a:off x="6806327" y="445665"/>
            <a:ext cx="4705344" cy="3138640"/>
          </a:xfrm>
          <a:prstGeom prst="rect">
            <a:avLst/>
          </a:prstGeom>
        </p:spPr>
      </p:pic>
      <p:pic>
        <p:nvPicPr>
          <p:cNvPr id="8" name="Picture 7">
            <a:extLst>
              <a:ext uri="{FF2B5EF4-FFF2-40B4-BE49-F238E27FC236}">
                <a16:creationId xmlns:a16="http://schemas.microsoft.com/office/drawing/2014/main" id="{CD6378C3-A113-49DC-B1DB-49108A22BE6C}"/>
              </a:ext>
            </a:extLst>
          </p:cNvPr>
          <p:cNvPicPr>
            <a:picLocks noChangeAspect="1"/>
          </p:cNvPicPr>
          <p:nvPr/>
        </p:nvPicPr>
        <p:blipFill>
          <a:blip r:embed="rId3"/>
          <a:stretch>
            <a:fillRect/>
          </a:stretch>
        </p:blipFill>
        <p:spPr>
          <a:xfrm>
            <a:off x="6717743" y="3266473"/>
            <a:ext cx="4705343" cy="2939746"/>
          </a:xfrm>
          <a:prstGeom prst="rect">
            <a:avLst/>
          </a:prstGeom>
        </p:spPr>
      </p:pic>
      <p:sp>
        <p:nvSpPr>
          <p:cNvPr id="4" name="Rectangle 3">
            <a:extLst>
              <a:ext uri="{FF2B5EF4-FFF2-40B4-BE49-F238E27FC236}">
                <a16:creationId xmlns:a16="http://schemas.microsoft.com/office/drawing/2014/main" id="{0D7B6A3F-B7E1-44B9-856B-D8C6716ADAC7}"/>
              </a:ext>
            </a:extLst>
          </p:cNvPr>
          <p:cNvSpPr/>
          <p:nvPr/>
        </p:nvSpPr>
        <p:spPr>
          <a:xfrm>
            <a:off x="105193" y="6385238"/>
            <a:ext cx="6264915"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Justice, Equity, Diversity, Inclusion and Belonging* </a:t>
            </a:r>
          </a:p>
        </p:txBody>
      </p:sp>
    </p:spTree>
    <p:extLst>
      <p:ext uri="{BB962C8B-B14F-4D97-AF65-F5344CB8AC3E}">
        <p14:creationId xmlns:p14="http://schemas.microsoft.com/office/powerpoint/2010/main" val="19649248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
          <p:cNvSpPr/>
          <p:nvPr/>
        </p:nvSpPr>
        <p:spPr>
          <a:xfrm>
            <a:off x="609600" y="180863"/>
            <a:ext cx="10868960" cy="753916"/>
          </a:xfrm>
          <a:prstGeom prst="rect">
            <a:avLst/>
          </a:prstGeom>
          <a:noFill/>
        </p:spPr>
        <p:txBody>
          <a:bodyPr wrap="square" lIns="0" tIns="0" rIns="0" bIns="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200" b="0" i="0" u="none" strike="noStrike" kern="0" cap="none" spc="115" normalizeH="0" baseline="0" noProof="0">
                <a:ln>
                  <a:noFill/>
                </a:ln>
                <a:solidFill>
                  <a:srgbClr val="000000"/>
                </a:solidFill>
                <a:effectLst/>
                <a:uLnTx/>
                <a:uFillTx/>
                <a:latin typeface="Gill Sans MT" panose="020B0502020104020203" pitchFamily="34" charset="0"/>
                <a:ea typeface="Jost* 300 Light" pitchFamily="34" charset="-122"/>
                <a:cs typeface="Jost* 300 Light" pitchFamily="34" charset="-120"/>
              </a:rPr>
              <a:t>Partner with Us! </a:t>
            </a:r>
            <a:endParaRPr kumimoji="0" lang="en-US" sz="20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3" name="Object 2"/>
          <p:cNvSpPr/>
          <p:nvPr/>
        </p:nvSpPr>
        <p:spPr>
          <a:xfrm>
            <a:off x="282029" y="1285875"/>
            <a:ext cx="6204496" cy="4894521"/>
          </a:xfrm>
          <a:prstGeom prst="rect">
            <a:avLst/>
          </a:prstGeom>
          <a:noFill/>
        </p:spPr>
        <p:txBody>
          <a:bodyPr wrap="square" lIns="0" tIns="0" rIns="0" bIns="0" rtlCol="0" anchor="ctr"/>
          <a:lstStyle/>
          <a:p>
            <a:pPr marL="742950" marR="0" lvl="0" indent="-455613" algn="l" defTabSz="914400" rtl="0" eaLnBrk="1" fontAlgn="auto" latinLnBrk="0" hangingPunct="1">
              <a:lnSpc>
                <a:spcPts val="2800"/>
              </a:lnSpc>
              <a:spcBef>
                <a:spcPts val="0"/>
              </a:spcBef>
              <a:spcAft>
                <a:spcPts val="0"/>
              </a:spcAft>
              <a:buClrTx/>
              <a:buSzTx/>
              <a:buFont typeface="+mj-lt"/>
              <a:buAutoNum type="arabicPeriod"/>
              <a:tabLst/>
              <a:defRPr/>
            </a:pPr>
            <a:r>
              <a:rPr kumimoji="0" lang="en-US" sz="2400" b="0" i="0" u="none" strike="noStrike" kern="0" cap="none" spc="0" normalizeH="0" baseline="0" noProof="0">
                <a:ln>
                  <a:noFill/>
                </a:ln>
                <a:solidFill>
                  <a:srgbClr val="000000"/>
                </a:solidFill>
                <a:effectLst/>
                <a:uLnTx/>
                <a:uFillTx/>
                <a:latin typeface="Gill Sans MT" panose="020B0502020104020203" pitchFamily="34" charset="0"/>
                <a:ea typeface="Jost*" pitchFamily="34" charset="-122"/>
                <a:cs typeface="Jost*" pitchFamily="34" charset="-120"/>
              </a:rPr>
              <a:t>Build program or initiatives that focus on integrating JEDI-B practice and concepts into how we work</a:t>
            </a:r>
          </a:p>
          <a:p>
            <a:pPr marL="742950" marR="0" lvl="0" indent="-455613" algn="l" defTabSz="914400" rtl="0" eaLnBrk="1" fontAlgn="auto" latinLnBrk="0" hangingPunct="1">
              <a:lnSpc>
                <a:spcPts val="2800"/>
              </a:lnSpc>
              <a:spcBef>
                <a:spcPts val="0"/>
              </a:spcBef>
              <a:spcAft>
                <a:spcPts val="0"/>
              </a:spcAft>
              <a:buClrTx/>
              <a:buSzTx/>
              <a:buFont typeface="+mj-lt"/>
              <a:buAutoNum type="arabicPeriod"/>
              <a:tabLst/>
              <a:defRPr/>
            </a:pPr>
            <a:endParaRPr kumimoji="0" lang="en-US" sz="2400" b="0" i="0" u="none" strike="noStrike" kern="0" cap="none" spc="0" normalizeH="0" baseline="0" noProof="0">
              <a:ln>
                <a:noFill/>
              </a:ln>
              <a:solidFill>
                <a:srgbClr val="000000"/>
              </a:solidFill>
              <a:effectLst/>
              <a:uLnTx/>
              <a:uFillTx/>
              <a:latin typeface="Gill Sans MT" panose="020B0502020104020203" pitchFamily="34" charset="0"/>
              <a:ea typeface="Jost*" pitchFamily="34" charset="-122"/>
              <a:cs typeface="Jost*" pitchFamily="34" charset="-120"/>
            </a:endParaRPr>
          </a:p>
          <a:p>
            <a:pPr marL="742950" marR="0" lvl="0" indent="-455613" algn="l" defTabSz="914400" rtl="0" eaLnBrk="1" fontAlgn="auto" latinLnBrk="0" hangingPunct="1">
              <a:lnSpc>
                <a:spcPts val="2800"/>
              </a:lnSpc>
              <a:spcBef>
                <a:spcPts val="0"/>
              </a:spcBef>
              <a:spcAft>
                <a:spcPts val="0"/>
              </a:spcAft>
              <a:buClrTx/>
              <a:buSzTx/>
              <a:buFont typeface="+mj-lt"/>
              <a:buAutoNum type="arabicPeriod"/>
              <a:tabLst/>
              <a:defRPr/>
            </a:pPr>
            <a:r>
              <a:rPr kumimoji="0" lang="en-US" sz="2400" b="0" i="0" u="none" strike="noStrike" kern="0" cap="none" spc="0" normalizeH="0" baseline="0" noProof="0">
                <a:ln>
                  <a:noFill/>
                </a:ln>
                <a:solidFill>
                  <a:srgbClr val="000000"/>
                </a:solidFill>
                <a:effectLst/>
                <a:uLnTx/>
                <a:uFillTx/>
                <a:latin typeface="Gill Sans MT" panose="020B0502020104020203" pitchFamily="34" charset="0"/>
                <a:ea typeface="Jost*" pitchFamily="34" charset="-122"/>
                <a:cs typeface="Jost*" pitchFamily="34" charset="-120"/>
              </a:rPr>
              <a:t>Cultural trainings to build inclusive excellence within division/dept/team</a:t>
            </a:r>
            <a:br>
              <a:rPr kumimoji="0" lang="en-US" sz="2400" b="0" i="0" u="none" strike="noStrike" kern="0" cap="none" spc="0" normalizeH="0" baseline="0" noProof="0">
                <a:ln>
                  <a:noFill/>
                </a:ln>
                <a:solidFill>
                  <a:srgbClr val="000000"/>
                </a:solidFill>
                <a:effectLst/>
                <a:uLnTx/>
                <a:uFillTx/>
                <a:latin typeface="Gill Sans MT" panose="020B0502020104020203" pitchFamily="34" charset="0"/>
                <a:ea typeface="Jost*" pitchFamily="34" charset="-122"/>
                <a:cs typeface="Jost*" pitchFamily="34" charset="-120"/>
              </a:rPr>
            </a:br>
            <a:endParaRPr kumimoji="0" lang="en-US" sz="2400" b="0" i="0" u="none" strike="noStrike" kern="0" cap="none" spc="0" normalizeH="0" baseline="0" noProof="0">
              <a:ln>
                <a:noFill/>
              </a:ln>
              <a:solidFill>
                <a:srgbClr val="000000"/>
              </a:solidFill>
              <a:effectLst/>
              <a:uLnTx/>
              <a:uFillTx/>
              <a:latin typeface="Gill Sans MT" panose="020B0502020104020203" pitchFamily="34" charset="0"/>
              <a:ea typeface="Jost*" pitchFamily="34" charset="-122"/>
              <a:cs typeface="Jost*" pitchFamily="34" charset="-120"/>
            </a:endParaRPr>
          </a:p>
          <a:p>
            <a:pPr marL="742950" marR="0" lvl="0" indent="-455613" algn="l" defTabSz="914400" rtl="0" eaLnBrk="1" fontAlgn="auto" latinLnBrk="0" hangingPunct="1">
              <a:lnSpc>
                <a:spcPts val="2520"/>
              </a:lnSpc>
              <a:spcBef>
                <a:spcPts val="0"/>
              </a:spcBef>
              <a:spcAft>
                <a:spcPts val="0"/>
              </a:spcAft>
              <a:buClrTx/>
              <a:buSzTx/>
              <a:buFont typeface="+mj-lt"/>
              <a:buAutoNum type="arabicPeriod"/>
              <a:tabLst/>
              <a:defRPr/>
            </a:pPr>
            <a:r>
              <a:rPr kumimoji="0" lang="en-US" sz="2400" b="0" i="0" u="none" strike="noStrike" kern="0" cap="none" spc="0" normalizeH="0" baseline="0" noProof="0">
                <a:ln>
                  <a:noFill/>
                </a:ln>
                <a:solidFill>
                  <a:srgbClr val="000000"/>
                </a:solidFill>
                <a:effectLst/>
                <a:uLnTx/>
                <a:uFillTx/>
                <a:latin typeface="Gill Sans MT" panose="020B0502020104020203" pitchFamily="34" charset="0"/>
                <a:ea typeface="Jost*" pitchFamily="34" charset="-122"/>
                <a:cs typeface="Jost*" pitchFamily="34" charset="-120"/>
              </a:rPr>
              <a:t>Build performance and development opportunities for employees and students</a:t>
            </a:r>
          </a:p>
          <a:p>
            <a:pPr marL="742950" marR="0" lvl="0" indent="-455613" algn="l" defTabSz="914400" rtl="0" eaLnBrk="1" fontAlgn="auto" latinLnBrk="0" hangingPunct="1">
              <a:lnSpc>
                <a:spcPts val="2520"/>
              </a:lnSpc>
              <a:spcBef>
                <a:spcPts val="0"/>
              </a:spcBef>
              <a:spcAft>
                <a:spcPts val="0"/>
              </a:spcAft>
              <a:buClrTx/>
              <a:buSzTx/>
              <a:buFont typeface="+mj-lt"/>
              <a:buAutoNum type="arabicPeriod"/>
              <a:tabLst/>
              <a:defRPr/>
            </a:pPr>
            <a:endParaRPr kumimoji="0" lang="en-US" sz="2400" b="0" i="0" u="none" strike="noStrike" kern="0" cap="none" spc="0" normalizeH="0" baseline="0" noProof="0">
              <a:ln>
                <a:noFill/>
              </a:ln>
              <a:solidFill>
                <a:srgbClr val="000000"/>
              </a:solidFill>
              <a:effectLst/>
              <a:uLnTx/>
              <a:uFillTx/>
              <a:latin typeface="Gill Sans MT" panose="020B0502020104020203" pitchFamily="34" charset="0"/>
              <a:ea typeface="Jost*" pitchFamily="34" charset="-122"/>
              <a:cs typeface="Jost*" pitchFamily="34" charset="-120"/>
            </a:endParaRPr>
          </a:p>
          <a:p>
            <a:pPr marL="742950" marR="0" lvl="0" indent="-455613" algn="l" defTabSz="914400" rtl="0" eaLnBrk="1" fontAlgn="auto" latinLnBrk="0" hangingPunct="1">
              <a:lnSpc>
                <a:spcPts val="2520"/>
              </a:lnSpc>
              <a:spcBef>
                <a:spcPts val="0"/>
              </a:spcBef>
              <a:spcAft>
                <a:spcPts val="0"/>
              </a:spcAft>
              <a:buClrTx/>
              <a:buSzTx/>
              <a:buFont typeface="+mj-lt"/>
              <a:buAutoNum type="arabicPeriod"/>
              <a:tabLst/>
              <a:defRPr/>
            </a:pPr>
            <a:r>
              <a:rPr kumimoji="0" lang="en-US" sz="2400" b="0" i="0" u="none" strike="noStrike" kern="0" cap="none" spc="0" normalizeH="0" baseline="0" noProof="0">
                <a:ln>
                  <a:noFill/>
                </a:ln>
                <a:solidFill>
                  <a:srgbClr val="000000"/>
                </a:solidFill>
                <a:effectLst/>
                <a:uLnTx/>
                <a:uFillTx/>
                <a:latin typeface="Gill Sans MT" panose="020B0502020104020203" pitchFamily="34" charset="0"/>
                <a:ea typeface="Jost*" pitchFamily="34" charset="-122"/>
                <a:cs typeface="Jost*" pitchFamily="34" charset="-120"/>
              </a:rPr>
              <a:t>External JEDI-B initiatives and community partnerships</a:t>
            </a:r>
          </a:p>
          <a:p>
            <a:pPr marL="742950" marR="0" lvl="0" indent="-455613" algn="l" defTabSz="914400" rtl="0" eaLnBrk="1" fontAlgn="auto" latinLnBrk="0" hangingPunct="1">
              <a:lnSpc>
                <a:spcPts val="2520"/>
              </a:lnSpc>
              <a:spcBef>
                <a:spcPts val="0"/>
              </a:spcBef>
              <a:spcAft>
                <a:spcPts val="0"/>
              </a:spcAft>
              <a:buClrTx/>
              <a:buSzTx/>
              <a:buFont typeface="+mj-lt"/>
              <a:buAutoNum type="arabicPeriod"/>
              <a:tabLst/>
              <a:defRPr/>
            </a:pPr>
            <a:endParaRPr kumimoji="0" lang="en-US" sz="2400" b="0" i="0" u="none" strike="noStrike" kern="0" cap="none" spc="0" normalizeH="0" baseline="0" noProof="0">
              <a:ln>
                <a:noFill/>
              </a:ln>
              <a:solidFill>
                <a:srgbClr val="000000"/>
              </a:solidFill>
              <a:effectLst/>
              <a:uLnTx/>
              <a:uFillTx/>
              <a:latin typeface="Gill Sans MT" panose="020B0502020104020203" pitchFamily="34" charset="0"/>
              <a:ea typeface="Jost*" pitchFamily="34" charset="-122"/>
              <a:cs typeface="Jost*" pitchFamily="34" charset="-120"/>
            </a:endParaRPr>
          </a:p>
          <a:p>
            <a:pPr marL="742950" marR="0" lvl="0" indent="-455613" algn="l" defTabSz="914400" rtl="0" eaLnBrk="1" fontAlgn="auto" latinLnBrk="0" hangingPunct="1">
              <a:lnSpc>
                <a:spcPts val="2520"/>
              </a:lnSpc>
              <a:spcBef>
                <a:spcPts val="0"/>
              </a:spcBef>
              <a:spcAft>
                <a:spcPts val="0"/>
              </a:spcAft>
              <a:buClrTx/>
              <a:buSzTx/>
              <a:buFont typeface="+mj-lt"/>
              <a:buAutoNum type="arabicPeriod"/>
              <a:tabLst/>
              <a:defRPr/>
            </a:pPr>
            <a:r>
              <a:rPr kumimoji="0" lang="en-US" sz="2400" b="0" i="0" u="none" strike="noStrike" kern="0" cap="none" spc="0" normalizeH="0" baseline="0" noProof="0">
                <a:ln>
                  <a:noFill/>
                </a:ln>
                <a:solidFill>
                  <a:srgbClr val="000000"/>
                </a:solidFill>
                <a:effectLst/>
                <a:uLnTx/>
                <a:uFillTx/>
                <a:latin typeface="Gill Sans MT" panose="020B0502020104020203" pitchFamily="34" charset="0"/>
                <a:ea typeface="Jost*" pitchFamily="34" charset="-122"/>
                <a:cs typeface="Jost*" pitchFamily="34" charset="-120"/>
              </a:rPr>
              <a:t>Create and improve policies and practices to increase equitable outcomes</a:t>
            </a:r>
            <a:endParaRPr kumimoji="0" lang="en-US" sz="24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pic>
        <p:nvPicPr>
          <p:cNvPr id="5" name="Picture 4">
            <a:extLst>
              <a:ext uri="{FF2B5EF4-FFF2-40B4-BE49-F238E27FC236}">
                <a16:creationId xmlns:a16="http://schemas.microsoft.com/office/drawing/2014/main" id="{9F31A5F1-38E2-4D87-9D89-FA907A2CBE2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768548" y="1598657"/>
            <a:ext cx="4888395" cy="3258930"/>
          </a:xfrm>
          <a:prstGeom prst="rect">
            <a:avLst/>
          </a:prstGeom>
        </p:spPr>
      </p:pic>
    </p:spTree>
    <p:extLst>
      <p:ext uri="{BB962C8B-B14F-4D97-AF65-F5344CB8AC3E}">
        <p14:creationId xmlns:p14="http://schemas.microsoft.com/office/powerpoint/2010/main" val="36639351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703C"/>
        </a:solidFill>
        <a:effectLst/>
      </p:bgPr>
    </p:bg>
    <p:spTree>
      <p:nvGrpSpPr>
        <p:cNvPr id="1" name=""/>
        <p:cNvGrpSpPr/>
        <p:nvPr/>
      </p:nvGrpSpPr>
      <p:grpSpPr>
        <a:xfrm>
          <a:off x="0" y="0"/>
          <a:ext cx="0" cy="0"/>
          <a:chOff x="0" y="0"/>
          <a:chExt cx="0" cy="0"/>
        </a:xfrm>
      </p:grpSpPr>
      <p:sp>
        <p:nvSpPr>
          <p:cNvPr id="2" name="Object 1"/>
          <p:cNvSpPr/>
          <p:nvPr/>
        </p:nvSpPr>
        <p:spPr>
          <a:xfrm>
            <a:off x="95226" y="447563"/>
            <a:ext cx="11998500" cy="295201"/>
          </a:xfrm>
          <a:prstGeom prst="rect">
            <a:avLst/>
          </a:prstGeom>
          <a:noFill/>
        </p:spPr>
        <p:txBody>
          <a:bodyPr wrap="square" lIns="0" tIns="0" rIns="0" bIns="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3600" b="0" i="0" u="none" strike="noStrike" kern="0" cap="none" spc="115" normalizeH="0" baseline="0" noProof="0">
                <a:ln>
                  <a:noFill/>
                </a:ln>
                <a:solidFill>
                  <a:srgbClr val="FFFFFF"/>
                </a:solidFill>
                <a:effectLst/>
                <a:uLnTx/>
                <a:uFillTx/>
                <a:latin typeface="Gill Sans MT" panose="020B0502020104020203" pitchFamily="34" charset="0"/>
                <a:ea typeface="Jost* 300 Light" pitchFamily="34" charset="-122"/>
                <a:cs typeface="+mn-cs"/>
              </a:rPr>
              <a:t>CONNECT WITH US! </a:t>
            </a:r>
            <a:endParaRPr kumimoji="0" lang="en-US" sz="2400" b="0" i="0" u="none" strike="noStrike" kern="1200" cap="none" spc="0" normalizeH="0" baseline="0" noProof="0">
              <a:ln>
                <a:noFill/>
              </a:ln>
              <a:solidFill>
                <a:prstClr val="black"/>
              </a:solidFill>
              <a:effectLst/>
              <a:uLnTx/>
              <a:uFillTx/>
              <a:latin typeface="Gill Sans MT" panose="020B0502020104020203" pitchFamily="34" charset="0"/>
              <a:ea typeface="+mn-ea"/>
              <a:cs typeface="+mn-cs"/>
            </a:endParaRPr>
          </a:p>
        </p:txBody>
      </p:sp>
      <p:sp>
        <p:nvSpPr>
          <p:cNvPr id="7" name="Object 6"/>
          <p:cNvSpPr/>
          <p:nvPr/>
        </p:nvSpPr>
        <p:spPr>
          <a:xfrm>
            <a:off x="1414079" y="1225401"/>
            <a:ext cx="9481809" cy="4713926"/>
          </a:xfrm>
          <a:prstGeom prst="roundRect">
            <a:avLst>
              <a:gd name="adj" fmla="val 3946"/>
            </a:avLst>
          </a:prstGeom>
          <a:noFill/>
          <a:ln w="25400">
            <a:solidFill>
              <a:srgbClr val="FFFFFF"/>
            </a:solidFill>
            <a:prstDash val="solid"/>
            <a:miter lim="800000"/>
          </a:ln>
        </p:spPr>
      </p:sp>
      <p:sp>
        <p:nvSpPr>
          <p:cNvPr id="4" name="TextBox 3">
            <a:extLst>
              <a:ext uri="{FF2B5EF4-FFF2-40B4-BE49-F238E27FC236}">
                <a16:creationId xmlns:a16="http://schemas.microsoft.com/office/drawing/2014/main" id="{F15072D5-A1DC-4DF7-B0E5-E49DC9209380}"/>
              </a:ext>
            </a:extLst>
          </p:cNvPr>
          <p:cNvSpPr txBox="1"/>
          <p:nvPr/>
        </p:nvSpPr>
        <p:spPr>
          <a:xfrm>
            <a:off x="1700613" y="1916332"/>
            <a:ext cx="9195275" cy="344709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mn-cs"/>
              </a:rPr>
              <a:t>Website: </a:t>
            </a:r>
            <a:r>
              <a:rPr kumimoji="0" lang="en-US" sz="2000" b="0" i="0" u="none" strike="noStrike" kern="1200" cap="none" spc="0" normalizeH="0" baseline="0" noProof="0">
                <a:ln>
                  <a:noFill/>
                </a:ln>
                <a:solidFill>
                  <a:prstClr val="black"/>
                </a:solidFill>
                <a:effectLst/>
                <a:uLnTx/>
                <a:uFillTx/>
                <a:latin typeface="Arial"/>
                <a:ea typeface="+mn-ea"/>
                <a:cs typeface="+mn-cs"/>
                <a:hlinkClick r:id="rId3"/>
              </a:rPr>
              <a:t>Office of Diversity, Equity, Inclusion and Organizational Development – CCRI</a:t>
            </a:r>
            <a:r>
              <a:rPr kumimoji="0" lang="en-US" sz="2000" b="0" i="0" u="none" strike="noStrike" kern="1200" cap="none" spc="0" normalizeH="0" baseline="0" noProof="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a:ea typeface="+mn-ea"/>
                <a:cs typeface="+mn-cs"/>
              </a:rPr>
              <a:t>Email:</a:t>
            </a:r>
            <a:r>
              <a:rPr kumimoji="0" lang="en-US" sz="2000" b="0" i="0" u="none" strike="noStrike" kern="1200" cap="none" spc="0" normalizeH="0" baseline="0" noProof="0">
                <a:ln>
                  <a:noFill/>
                </a:ln>
                <a:solidFill>
                  <a:prstClr val="black"/>
                </a:solidFill>
                <a:effectLst/>
                <a:uLnTx/>
                <a:uFillTx/>
                <a:latin typeface="Arial"/>
                <a:ea typeface="+mn-ea"/>
                <a:cs typeface="+mn-cs"/>
              </a:rPr>
              <a:t> </a:t>
            </a:r>
            <a:r>
              <a:rPr kumimoji="0" lang="en-US" sz="2000" b="0" i="0" u="none" strike="noStrike" kern="1200" cap="none" spc="0" normalizeH="0" baseline="0" noProof="0">
                <a:ln>
                  <a:noFill/>
                </a:ln>
                <a:solidFill>
                  <a:prstClr val="black"/>
                </a:solidFill>
                <a:effectLst/>
                <a:uLnTx/>
                <a:uFillTx/>
                <a:latin typeface="Arial"/>
                <a:ea typeface="+mn-ea"/>
                <a:cs typeface="+mn-cs"/>
                <a:hlinkClick r:id="rId4"/>
              </a:rPr>
              <a:t>dei@ccri.edu</a:t>
            </a:r>
            <a:endParaRPr kumimoji="0" lang="en-US" sz="20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2000" i="0" strike="noStrike" kern="1200" cap="none" spc="0" normalizeH="0" baseline="0" noProof="0">
              <a:ln>
                <a:noFill/>
              </a:ln>
              <a:solidFill>
                <a:srgbClr val="000000"/>
              </a:solidFill>
              <a:effectLst/>
              <a:uLnTx/>
              <a:uFillTx/>
              <a:latin typeface="Arial"/>
              <a:cs typeface="Arial"/>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Arial"/>
                <a:ea typeface="+mn-ea"/>
                <a:cs typeface="+mn-cs"/>
              </a:rPr>
              <a:t>Raekwon Grace</a:t>
            </a:r>
          </a:p>
          <a:p>
            <a:pPr fontAlgn="base">
              <a:defRPr/>
            </a:pPr>
            <a:r>
              <a:rPr lang="en-US" sz="2000">
                <a:solidFill>
                  <a:prstClr val="white"/>
                </a:solidFill>
                <a:latin typeface="Arial"/>
              </a:rPr>
              <a:t>Senior Facilitator</a:t>
            </a:r>
            <a:r>
              <a:rPr kumimoji="0" lang="en-US" sz="2000" b="0" i="0" u="none" strike="noStrike" kern="1200" cap="none" spc="0" normalizeH="0" baseline="0" noProof="0">
                <a:ln>
                  <a:noFill/>
                </a:ln>
                <a:solidFill>
                  <a:prstClr val="white"/>
                </a:solidFill>
                <a:effectLst/>
                <a:uLnTx/>
                <a:uFillTx/>
                <a:latin typeface="Arial"/>
                <a:ea typeface="+mn-ea"/>
                <a:cs typeface="+mn-cs"/>
              </a:rPr>
              <a:t> of Diversity, Equity and Inclusion &amp; Organizational Development</a:t>
            </a:r>
            <a:endParaRPr lang="en-US" sz="2000" b="0" i="0" u="none" strike="noStrike" kern="1200" cap="none" spc="0" normalizeH="0" baseline="0" noProof="0">
              <a:ln>
                <a:noFill/>
              </a:ln>
              <a:solidFill>
                <a:prstClr val="white"/>
              </a:solidFill>
              <a:effectLst/>
              <a:uLnTx/>
              <a:uFillTx/>
              <a:latin typeface="Arial"/>
              <a:cs typeface="Arial"/>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a:ln>
                  <a:noFill/>
                </a:ln>
                <a:solidFill>
                  <a:prstClr val="black"/>
                </a:solidFill>
                <a:effectLst/>
                <a:uLnTx/>
                <a:uFillTx/>
                <a:latin typeface="Arial"/>
                <a:ea typeface="+mn-ea"/>
                <a:cs typeface="+mn-cs"/>
                <a:hlinkClick r:id="rId5"/>
              </a:rPr>
              <a:t>rmgrace@ccri.edu</a:t>
            </a:r>
            <a:endParaRPr kumimoji="0" lang="en-US" sz="2000" b="0" i="0" u="none" strike="noStrike" kern="1200" cap="none" spc="0" normalizeH="0" baseline="0" noProof="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5903975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AF2CE-20F0-48F0-89FE-BBF32113B19B}"/>
              </a:ext>
            </a:extLst>
          </p:cNvPr>
          <p:cNvSpPr>
            <a:spLocks noGrp="1"/>
          </p:cNvSpPr>
          <p:nvPr>
            <p:ph type="ctrTitle"/>
          </p:nvPr>
        </p:nvSpPr>
        <p:spPr/>
        <p:txBody>
          <a:bodyPr>
            <a:normAutofit/>
          </a:bodyPr>
          <a:lstStyle/>
          <a:p>
            <a:r>
              <a:rPr lang="en-US" sz="9600">
                <a:latin typeface="Georgia" panose="02040502050405020303" pitchFamily="18" charset="0"/>
                <a:ea typeface="Adobe Gothic Std B" panose="020B0800000000000000" pitchFamily="34" charset="-128"/>
              </a:rPr>
              <a:t>EsPa</a:t>
            </a:r>
          </a:p>
        </p:txBody>
      </p:sp>
      <p:sp>
        <p:nvSpPr>
          <p:cNvPr id="3" name="Subtitle 2">
            <a:extLst>
              <a:ext uri="{FF2B5EF4-FFF2-40B4-BE49-F238E27FC236}">
                <a16:creationId xmlns:a16="http://schemas.microsoft.com/office/drawing/2014/main" id="{83AFCE5F-71A1-4768-83D3-28F0430D7307}"/>
              </a:ext>
            </a:extLst>
          </p:cNvPr>
          <p:cNvSpPr>
            <a:spLocks noGrp="1"/>
          </p:cNvSpPr>
          <p:nvPr>
            <p:ph type="subTitle" idx="1"/>
          </p:nvPr>
        </p:nvSpPr>
        <p:spPr/>
        <p:txBody>
          <a:bodyPr>
            <a:noAutofit/>
          </a:bodyPr>
          <a:lstStyle/>
          <a:p>
            <a:r>
              <a:rPr lang="en-US" sz="2800"/>
              <a:t>Educational Support Professional association</a:t>
            </a:r>
          </a:p>
        </p:txBody>
      </p:sp>
    </p:spTree>
    <p:extLst>
      <p:ext uri="{BB962C8B-B14F-4D97-AF65-F5344CB8AC3E}">
        <p14:creationId xmlns:p14="http://schemas.microsoft.com/office/powerpoint/2010/main" val="21195674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04A4C5-0765-4604-8AAF-FA926E9EDE99}"/>
              </a:ext>
            </a:extLst>
          </p:cNvPr>
          <p:cNvSpPr>
            <a:spLocks noGrp="1"/>
          </p:cNvSpPr>
          <p:nvPr>
            <p:ph type="title"/>
          </p:nvPr>
        </p:nvSpPr>
        <p:spPr/>
        <p:txBody>
          <a:bodyPr>
            <a:normAutofit/>
          </a:bodyPr>
          <a:lstStyle/>
          <a:p>
            <a:r>
              <a:rPr lang="en-US" sz="4400" b="1"/>
              <a:t>Our Mission</a:t>
            </a:r>
          </a:p>
        </p:txBody>
      </p:sp>
      <p:sp>
        <p:nvSpPr>
          <p:cNvPr id="5" name="Content Placeholder 4">
            <a:extLst>
              <a:ext uri="{FF2B5EF4-FFF2-40B4-BE49-F238E27FC236}">
                <a16:creationId xmlns:a16="http://schemas.microsoft.com/office/drawing/2014/main" id="{E2F21C61-A649-45C9-991B-2D94F0762E75}"/>
              </a:ext>
            </a:extLst>
          </p:cNvPr>
          <p:cNvSpPr>
            <a:spLocks noGrp="1"/>
          </p:cNvSpPr>
          <p:nvPr>
            <p:ph idx="1"/>
          </p:nvPr>
        </p:nvSpPr>
        <p:spPr>
          <a:xfrm>
            <a:off x="673100" y="2015732"/>
            <a:ext cx="11518899" cy="3737368"/>
          </a:xfrm>
        </p:spPr>
        <p:txBody>
          <a:bodyPr>
            <a:normAutofit fontScale="47500" lnSpcReduction="20000"/>
          </a:bodyPr>
          <a:lstStyle/>
          <a:p>
            <a:pPr fontAlgn="base"/>
            <a:r>
              <a:rPr lang="en-US" sz="4200"/>
              <a:t>To unify and strengthen the Educational Support Professional Association by working to secure and to maintain equitable salaries, sick leave, retirement, and other working conditions necessary to support the dignity of the Association.</a:t>
            </a:r>
          </a:p>
          <a:p>
            <a:pPr fontAlgn="base"/>
            <a:r>
              <a:rPr lang="en-US" sz="4200"/>
              <a:t>To establish and maintain communication among the members of the association as well as with the Community College of Rhode Island and the State of Rhode Island.</a:t>
            </a:r>
          </a:p>
          <a:p>
            <a:pPr fontAlgn="base"/>
            <a:r>
              <a:rPr lang="en-US" sz="4200"/>
              <a:t>To encourage the personal and professional development of the members of ESPA-CCRI/NEARI.</a:t>
            </a:r>
          </a:p>
          <a:p>
            <a:pPr fontAlgn="base"/>
            <a:r>
              <a:rPr lang="en-US" sz="4200"/>
              <a:t>To encourage the members to further their contributions to the Community College of Rhode Island by becoming a part of the policy-making mechanism of the College community.</a:t>
            </a:r>
          </a:p>
          <a:p>
            <a:pPr fontAlgn="base"/>
            <a:r>
              <a:rPr lang="en-US" sz="4200"/>
              <a:t>To work toward improving the State Classified System so that it becomes a system which encourages equality and upward mobility.</a:t>
            </a:r>
          </a:p>
          <a:p>
            <a:endParaRPr lang="en-US"/>
          </a:p>
        </p:txBody>
      </p:sp>
    </p:spTree>
    <p:extLst>
      <p:ext uri="{BB962C8B-B14F-4D97-AF65-F5344CB8AC3E}">
        <p14:creationId xmlns:p14="http://schemas.microsoft.com/office/powerpoint/2010/main" val="9534413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7B456-235F-47B9-9EC9-53B9E3603E68}"/>
              </a:ext>
            </a:extLst>
          </p:cNvPr>
          <p:cNvSpPr>
            <a:spLocks noGrp="1"/>
          </p:cNvSpPr>
          <p:nvPr>
            <p:ph type="title"/>
          </p:nvPr>
        </p:nvSpPr>
        <p:spPr/>
        <p:txBody>
          <a:bodyPr/>
          <a:lstStyle/>
          <a:p>
            <a:pPr algn="ctr"/>
            <a:r>
              <a:rPr lang="en-US">
                <a:latin typeface="Arial Black" panose="020B0A04020102020204" pitchFamily="34" charset="0"/>
              </a:rPr>
              <a:t>Together we have a stronger voice!</a:t>
            </a:r>
          </a:p>
        </p:txBody>
      </p:sp>
      <p:pic>
        <p:nvPicPr>
          <p:cNvPr id="1026" name="Picture 2" descr="NEARI asks Raimondo to move all learning to remote through Jan. 4">
            <a:extLst>
              <a:ext uri="{FF2B5EF4-FFF2-40B4-BE49-F238E27FC236}">
                <a16:creationId xmlns:a16="http://schemas.microsoft.com/office/drawing/2014/main" id="{97C5D3AF-7A8B-4DDF-983B-FB80DD31186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7324725" y="4069881"/>
            <a:ext cx="30861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You Have the Right to Form and Join a Union | U.S. Department of Labor Blog">
            <a:extLst>
              <a:ext uri="{FF2B5EF4-FFF2-40B4-BE49-F238E27FC236}">
                <a16:creationId xmlns:a16="http://schemas.microsoft.com/office/drawing/2014/main" id="{9BB6D291-548D-488B-AA86-2BD4FFD421F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7324725" y="2095500"/>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F11CA60-2603-4037-83B7-BEB1145C6C25}"/>
              </a:ext>
            </a:extLst>
          </p:cNvPr>
          <p:cNvSpPr txBox="1"/>
          <p:nvPr/>
        </p:nvSpPr>
        <p:spPr>
          <a:xfrm>
            <a:off x="800100" y="2095500"/>
            <a:ext cx="6223000" cy="381642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Gill Sans MT" panose="020B0502020104020203"/>
                <a:ea typeface="+mn-ea"/>
                <a:cs typeface="+mn-cs"/>
              </a:rPr>
              <a:t>Member benefits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Gill Sans MT" panose="020B0502020104020203"/>
                <a:ea typeface="+mn-ea"/>
                <a:cs typeface="+mn-cs"/>
              </a:rPr>
              <a:t>A voice in the workplace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Gill Sans MT" panose="020B0502020104020203"/>
                <a:ea typeface="+mn-ea"/>
                <a:cs typeface="+mn-cs"/>
              </a:rPr>
              <a:t>Job security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Gill Sans MT" panose="020B0502020104020203"/>
                <a:ea typeface="+mn-ea"/>
                <a:cs typeface="+mn-cs"/>
              </a:rPr>
              <a:t>Fair wages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Gill Sans MT" panose="020B0502020104020203"/>
                <a:ea typeface="+mn-ea"/>
                <a:cs typeface="+mn-cs"/>
              </a:rPr>
              <a:t>Representation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Gill Sans MT" panose="020B0502020104020203"/>
                <a:ea typeface="+mn-ea"/>
                <a:cs typeface="+mn-cs"/>
              </a:rPr>
              <a:t>Grievance rights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Gill Sans MT" panose="020B0502020104020203"/>
                <a:ea typeface="+mn-ea"/>
                <a:cs typeface="+mn-cs"/>
              </a:rPr>
              <a:t>Collective bargaining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5840165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242F8-9592-40FE-8B3F-33CA65D30065}"/>
              </a:ext>
            </a:extLst>
          </p:cNvPr>
          <p:cNvSpPr>
            <a:spLocks noGrp="1"/>
          </p:cNvSpPr>
          <p:nvPr>
            <p:ph type="title"/>
          </p:nvPr>
        </p:nvSpPr>
        <p:spPr/>
        <p:txBody>
          <a:bodyPr/>
          <a:lstStyle/>
          <a:p>
            <a:r>
              <a:rPr lang="en-US">
                <a:latin typeface="Adobe Gothic Std B" panose="020B0800000000000000" pitchFamily="34" charset="-128"/>
                <a:ea typeface="Adobe Gothic Std B" panose="020B0800000000000000" pitchFamily="34" charset="-128"/>
              </a:rPr>
              <a:t>Know your Local Union Representatives</a:t>
            </a:r>
          </a:p>
        </p:txBody>
      </p:sp>
      <p:sp>
        <p:nvSpPr>
          <p:cNvPr id="3" name="Content Placeholder 2">
            <a:extLst>
              <a:ext uri="{FF2B5EF4-FFF2-40B4-BE49-F238E27FC236}">
                <a16:creationId xmlns:a16="http://schemas.microsoft.com/office/drawing/2014/main" id="{B9AB1F1C-C3CA-48DB-98C1-096DD753BE51}"/>
              </a:ext>
            </a:extLst>
          </p:cNvPr>
          <p:cNvSpPr>
            <a:spLocks noGrp="1"/>
          </p:cNvSpPr>
          <p:nvPr>
            <p:ph sz="half" idx="1"/>
          </p:nvPr>
        </p:nvSpPr>
        <p:spPr/>
        <p:txBody>
          <a:bodyPr>
            <a:normAutofit/>
          </a:bodyPr>
          <a:lstStyle/>
          <a:p>
            <a:r>
              <a:rPr lang="en-US" b="1"/>
              <a:t>President:  </a:t>
            </a:r>
            <a:r>
              <a:rPr lang="en-US"/>
              <a:t>Bob Antonson</a:t>
            </a:r>
            <a:endParaRPr lang="en-US" b="1"/>
          </a:p>
          <a:p>
            <a:r>
              <a:rPr lang="en-US" b="1"/>
              <a:t>Vice President:  </a:t>
            </a:r>
            <a:r>
              <a:rPr lang="en-US"/>
              <a:t>John Henry</a:t>
            </a:r>
            <a:endParaRPr lang="en-US" b="1"/>
          </a:p>
          <a:p>
            <a:r>
              <a:rPr lang="en-US" b="1"/>
              <a:t>Secretary:   </a:t>
            </a:r>
            <a:r>
              <a:rPr lang="en-US"/>
              <a:t>Sherry Zinn</a:t>
            </a:r>
            <a:endParaRPr lang="en-US" b="1"/>
          </a:p>
          <a:p>
            <a:r>
              <a:rPr lang="en-US" b="1"/>
              <a:t>Treasurer:  </a:t>
            </a:r>
            <a:r>
              <a:rPr lang="en-US"/>
              <a:t>Linda Fergurson</a:t>
            </a:r>
          </a:p>
          <a:p>
            <a:r>
              <a:rPr lang="en-US" b="1"/>
              <a:t>Grievance Chair:  </a:t>
            </a:r>
            <a:r>
              <a:rPr lang="en-US"/>
              <a:t>Mark Keenan</a:t>
            </a:r>
          </a:p>
          <a:p>
            <a:r>
              <a:rPr lang="en-US" b="1"/>
              <a:t>Member Organizer:  </a:t>
            </a:r>
            <a:r>
              <a:rPr lang="en-US"/>
              <a:t>Jennifer Restrepo</a:t>
            </a:r>
          </a:p>
        </p:txBody>
      </p:sp>
      <p:sp>
        <p:nvSpPr>
          <p:cNvPr id="7" name="Content Placeholder 6">
            <a:extLst>
              <a:ext uri="{FF2B5EF4-FFF2-40B4-BE49-F238E27FC236}">
                <a16:creationId xmlns:a16="http://schemas.microsoft.com/office/drawing/2014/main" id="{933C5AF4-744A-4F28-B7EE-1DF10F169A0A}"/>
              </a:ext>
            </a:extLst>
          </p:cNvPr>
          <p:cNvSpPr>
            <a:spLocks noGrp="1"/>
          </p:cNvSpPr>
          <p:nvPr>
            <p:ph sz="half" idx="2"/>
          </p:nvPr>
        </p:nvSpPr>
        <p:spPr/>
        <p:txBody>
          <a:bodyPr/>
          <a:lstStyle/>
          <a:p>
            <a:r>
              <a:rPr lang="en-US" b="1"/>
              <a:t>Campus Area Reps</a:t>
            </a:r>
          </a:p>
          <a:p>
            <a:pPr lvl="1"/>
            <a:r>
              <a:rPr lang="en-US" b="1"/>
              <a:t>Newport</a:t>
            </a:r>
            <a:r>
              <a:rPr lang="en-US"/>
              <a:t>: Leslie Kennedy</a:t>
            </a:r>
          </a:p>
          <a:p>
            <a:pPr lvl="1"/>
            <a:r>
              <a:rPr lang="en-US" b="1"/>
              <a:t>Warwick</a:t>
            </a:r>
            <a:r>
              <a:rPr lang="en-US"/>
              <a:t>: Michelle Lourenco-Souza</a:t>
            </a:r>
          </a:p>
          <a:p>
            <a:pPr lvl="1"/>
            <a:r>
              <a:rPr lang="en-US" b="1"/>
              <a:t>Providence:</a:t>
            </a:r>
            <a:r>
              <a:rPr lang="en-US"/>
              <a:t> James Reed</a:t>
            </a:r>
          </a:p>
          <a:p>
            <a:pPr lvl="1"/>
            <a:r>
              <a:rPr lang="en-US" b="1"/>
              <a:t>Lincoln</a:t>
            </a:r>
            <a:r>
              <a:rPr lang="en-US"/>
              <a:t>: TBA</a:t>
            </a:r>
          </a:p>
          <a:p>
            <a:pPr lvl="1"/>
            <a:endParaRPr lang="en-US"/>
          </a:p>
        </p:txBody>
      </p:sp>
    </p:spTree>
    <p:extLst>
      <p:ext uri="{BB962C8B-B14F-4D97-AF65-F5344CB8AC3E}">
        <p14:creationId xmlns:p14="http://schemas.microsoft.com/office/powerpoint/2010/main" val="4095411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DB94A0-D9A8-CE2A-C024-E4508861D149}"/>
              </a:ext>
            </a:extLst>
          </p:cNvPr>
          <p:cNvSpPr txBox="1">
            <a:spLocks/>
          </p:cNvSpPr>
          <p:nvPr/>
        </p:nvSpPr>
        <p:spPr>
          <a:xfrm>
            <a:off x="308000" y="0"/>
            <a:ext cx="11884000" cy="132911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2800" b="1">
                <a:solidFill>
                  <a:srgbClr val="00703C"/>
                </a:solidFill>
              </a:rPr>
              <a:t>Institutional Equity, Human Resources, and Organizational Development</a:t>
            </a:r>
          </a:p>
        </p:txBody>
      </p:sp>
      <p:sp>
        <p:nvSpPr>
          <p:cNvPr id="10" name="Text Placeholder 6">
            <a:extLst>
              <a:ext uri="{FF2B5EF4-FFF2-40B4-BE49-F238E27FC236}">
                <a16:creationId xmlns:a16="http://schemas.microsoft.com/office/drawing/2014/main" id="{532B9371-1EFD-86FA-43B6-BD7B395D68FB}"/>
              </a:ext>
            </a:extLst>
          </p:cNvPr>
          <p:cNvSpPr txBox="1">
            <a:spLocks/>
          </p:cNvSpPr>
          <p:nvPr/>
        </p:nvSpPr>
        <p:spPr>
          <a:xfrm>
            <a:off x="306512" y="2009866"/>
            <a:ext cx="6568016" cy="56227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60000"/>
                    <a:lumOff val="4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60000"/>
                    <a:lumOff val="4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Employee Dashboard in </a:t>
            </a:r>
            <a:r>
              <a:rPr lang="en-US" err="1"/>
              <a:t>MyCCRI</a:t>
            </a:r>
            <a:endParaRPr lang="en-US"/>
          </a:p>
        </p:txBody>
      </p:sp>
      <p:pic>
        <p:nvPicPr>
          <p:cNvPr id="12" name="Picture 11" descr="A screenshot of a phone&#10;&#10;Description automatically generated">
            <a:extLst>
              <a:ext uri="{FF2B5EF4-FFF2-40B4-BE49-F238E27FC236}">
                <a16:creationId xmlns:a16="http://schemas.microsoft.com/office/drawing/2014/main" id="{ADD7469C-EB6F-EF77-D607-F04482D838B8}"/>
              </a:ext>
            </a:extLst>
          </p:cNvPr>
          <p:cNvPicPr>
            <a:picLocks noChangeAspect="1"/>
          </p:cNvPicPr>
          <p:nvPr/>
        </p:nvPicPr>
        <p:blipFill>
          <a:blip r:embed="rId2"/>
          <a:stretch>
            <a:fillRect/>
          </a:stretch>
        </p:blipFill>
        <p:spPr>
          <a:xfrm>
            <a:off x="6418264" y="2011795"/>
            <a:ext cx="3128910" cy="4105372"/>
          </a:xfrm>
          <a:prstGeom prst="rect">
            <a:avLst/>
          </a:prstGeom>
        </p:spPr>
      </p:pic>
      <p:sp>
        <p:nvSpPr>
          <p:cNvPr id="14" name="Text Placeholder 10">
            <a:extLst>
              <a:ext uri="{FF2B5EF4-FFF2-40B4-BE49-F238E27FC236}">
                <a16:creationId xmlns:a16="http://schemas.microsoft.com/office/drawing/2014/main" id="{6147878F-55D6-351E-3AF6-2AC1A11BB935}"/>
              </a:ext>
            </a:extLst>
          </p:cNvPr>
          <p:cNvSpPr txBox="1">
            <a:spLocks/>
          </p:cNvSpPr>
          <p:nvPr/>
        </p:nvSpPr>
        <p:spPr>
          <a:xfrm>
            <a:off x="973262" y="2629683"/>
            <a:ext cx="5268189" cy="28950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60000"/>
                    <a:lumOff val="4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60000"/>
                    <a:lumOff val="4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8C8C8C"/>
                </a:solidFill>
              </a:rPr>
              <a:t>Submit time</a:t>
            </a:r>
          </a:p>
          <a:p>
            <a:r>
              <a:rPr lang="en-US">
                <a:solidFill>
                  <a:srgbClr val="8C8C8C"/>
                </a:solidFill>
              </a:rPr>
              <a:t>Check leave balances</a:t>
            </a:r>
          </a:p>
          <a:p>
            <a:r>
              <a:rPr lang="en-US">
                <a:solidFill>
                  <a:srgbClr val="8C8C8C"/>
                </a:solidFill>
              </a:rPr>
              <a:t>See pay stubs</a:t>
            </a:r>
          </a:p>
          <a:p>
            <a:r>
              <a:rPr lang="en-US">
                <a:solidFill>
                  <a:srgbClr val="8C8C8C"/>
                </a:solidFill>
              </a:rPr>
              <a:t>Submit forms like Remote Work Agreement &amp; Tuition Waiver Request</a:t>
            </a:r>
          </a:p>
        </p:txBody>
      </p:sp>
      <p:sp>
        <p:nvSpPr>
          <p:cNvPr id="2" name="Text Placeholder 6">
            <a:extLst>
              <a:ext uri="{FF2B5EF4-FFF2-40B4-BE49-F238E27FC236}">
                <a16:creationId xmlns:a16="http://schemas.microsoft.com/office/drawing/2014/main" id="{B0E93E4F-0B92-0B68-1614-4A6920EC18C1}"/>
              </a:ext>
            </a:extLst>
          </p:cNvPr>
          <p:cNvSpPr txBox="1">
            <a:spLocks/>
          </p:cNvSpPr>
          <p:nvPr/>
        </p:nvSpPr>
        <p:spPr>
          <a:xfrm>
            <a:off x="306512" y="1143956"/>
            <a:ext cx="11590287" cy="56227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60000"/>
                    <a:lumOff val="4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60000"/>
                    <a:lumOff val="4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solidFill>
                  <a:srgbClr val="FFD600"/>
                </a:solidFill>
              </a:rPr>
              <a:t>New website coming!</a:t>
            </a:r>
            <a:endParaRPr lang="en-US"/>
          </a:p>
        </p:txBody>
      </p:sp>
    </p:spTree>
    <p:extLst>
      <p:ext uri="{BB962C8B-B14F-4D97-AF65-F5344CB8AC3E}">
        <p14:creationId xmlns:p14="http://schemas.microsoft.com/office/powerpoint/2010/main" val="7629725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e Phrase Welcome Aboard! Typed Onto A Scrap Of Lined Paper And Pinned To  A Cork Notice Board. A Phrase Used To Welcome A New Employee Or Team  Member. Stock Photo, Picture">
            <a:extLst>
              <a:ext uri="{FF2B5EF4-FFF2-40B4-BE49-F238E27FC236}">
                <a16:creationId xmlns:a16="http://schemas.microsoft.com/office/drawing/2014/main" id="{3C724FFE-0D1E-40CE-A275-548FFC3BB8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9748" y="606162"/>
            <a:ext cx="6192503" cy="4125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055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DB94A0-D9A8-CE2A-C024-E4508861D149}"/>
              </a:ext>
            </a:extLst>
          </p:cNvPr>
          <p:cNvSpPr txBox="1">
            <a:spLocks/>
          </p:cNvSpPr>
          <p:nvPr/>
        </p:nvSpPr>
        <p:spPr>
          <a:xfrm>
            <a:off x="308000" y="0"/>
            <a:ext cx="11884000" cy="132911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2800" b="1">
                <a:solidFill>
                  <a:srgbClr val="00703C"/>
                </a:solidFill>
              </a:rPr>
              <a:t>Institutional Equity, Human Resources, and Organizational Development</a:t>
            </a:r>
          </a:p>
        </p:txBody>
      </p:sp>
      <p:sp>
        <p:nvSpPr>
          <p:cNvPr id="10" name="Text Placeholder 6">
            <a:extLst>
              <a:ext uri="{FF2B5EF4-FFF2-40B4-BE49-F238E27FC236}">
                <a16:creationId xmlns:a16="http://schemas.microsoft.com/office/drawing/2014/main" id="{532B9371-1EFD-86FA-43B6-BD7B395D68FB}"/>
              </a:ext>
            </a:extLst>
          </p:cNvPr>
          <p:cNvSpPr txBox="1">
            <a:spLocks/>
          </p:cNvSpPr>
          <p:nvPr/>
        </p:nvSpPr>
        <p:spPr>
          <a:xfrm>
            <a:off x="306512" y="1328684"/>
            <a:ext cx="6568016" cy="56227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60000"/>
                    <a:lumOff val="4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60000"/>
                    <a:lumOff val="4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Benefits Information</a:t>
            </a:r>
          </a:p>
        </p:txBody>
      </p:sp>
      <p:sp>
        <p:nvSpPr>
          <p:cNvPr id="4" name="Text Placeholder 10">
            <a:extLst>
              <a:ext uri="{FF2B5EF4-FFF2-40B4-BE49-F238E27FC236}">
                <a16:creationId xmlns:a16="http://schemas.microsoft.com/office/drawing/2014/main" id="{1AA44804-3605-296E-CFE7-2626F3034717}"/>
              </a:ext>
            </a:extLst>
          </p:cNvPr>
          <p:cNvSpPr txBox="1">
            <a:spLocks/>
          </p:cNvSpPr>
          <p:nvPr/>
        </p:nvSpPr>
        <p:spPr>
          <a:xfrm>
            <a:off x="973262" y="1979289"/>
            <a:ext cx="8356599" cy="306922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60000"/>
                    <a:lumOff val="4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60000"/>
                    <a:lumOff val="4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60000"/>
                    <a:lumOff val="4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a:solidFill>
                  <a:srgbClr val="8C8C8C"/>
                </a:solidFill>
              </a:rPr>
              <a:t>Most benefits are managed through the State's </a:t>
            </a:r>
            <a:r>
              <a:rPr lang="en-US" sz="2500" err="1">
                <a:solidFill>
                  <a:srgbClr val="8C8C8C"/>
                </a:solidFill>
              </a:rPr>
              <a:t>Workterra</a:t>
            </a:r>
            <a:r>
              <a:rPr lang="en-US" sz="2500">
                <a:solidFill>
                  <a:srgbClr val="8C8C8C"/>
                </a:solidFill>
              </a:rPr>
              <a:t> site: </a:t>
            </a:r>
            <a:r>
              <a:rPr lang="en-US" sz="2500">
                <a:solidFill>
                  <a:srgbClr val="8C8C8C"/>
                </a:solidFill>
                <a:ea typeface="+mn-lt"/>
                <a:cs typeface="+mn-lt"/>
                <a:hlinkClick r:id="rId2"/>
              </a:rPr>
              <a:t>https://sori.workterra.net/</a:t>
            </a:r>
            <a:r>
              <a:rPr lang="en-US" sz="2500">
                <a:solidFill>
                  <a:srgbClr val="8C8C8C"/>
                </a:solidFill>
                <a:ea typeface="+mn-lt"/>
                <a:cs typeface="+mn-lt"/>
              </a:rPr>
              <a:t> </a:t>
            </a:r>
            <a:endParaRPr lang="en-US" sz="2500">
              <a:solidFill>
                <a:srgbClr val="8C8C8C"/>
              </a:solidFill>
            </a:endParaRPr>
          </a:p>
          <a:p>
            <a:pPr lvl="1">
              <a:buFont typeface="Courier New" panose="020B0604020202020204" pitchFamily="34" charset="0"/>
              <a:buChar char="o"/>
            </a:pPr>
            <a:r>
              <a:rPr lang="en-US" sz="2500">
                <a:solidFill>
                  <a:srgbClr val="8C8C8C"/>
                </a:solidFill>
                <a:hlinkClick r:id="rId3"/>
              </a:rPr>
              <a:t>Workterra user guide</a:t>
            </a:r>
            <a:endParaRPr lang="en-US" sz="2500">
              <a:solidFill>
                <a:srgbClr val="8C8C8C"/>
              </a:solidFill>
            </a:endParaRPr>
          </a:p>
          <a:p>
            <a:r>
              <a:rPr lang="en-US" sz="2500">
                <a:solidFill>
                  <a:srgbClr val="8C8C8C"/>
                </a:solidFill>
              </a:rPr>
              <a:t>Some benefits are managed through CCRI</a:t>
            </a:r>
          </a:p>
          <a:p>
            <a:pPr lvl="1">
              <a:buFont typeface="Courier New" panose="020B0604020202020204" pitchFamily="34" charset="0"/>
              <a:buChar char="o"/>
            </a:pPr>
            <a:r>
              <a:rPr lang="en-US" sz="2500">
                <a:solidFill>
                  <a:srgbClr val="8C8C8C"/>
                </a:solidFill>
              </a:rPr>
              <a:t>Leave balances</a:t>
            </a:r>
          </a:p>
          <a:p>
            <a:pPr lvl="1">
              <a:buFont typeface="Courier New" panose="020B0604020202020204" pitchFamily="34" charset="0"/>
              <a:buChar char="o"/>
            </a:pPr>
            <a:r>
              <a:rPr lang="en-US" sz="2500">
                <a:solidFill>
                  <a:srgbClr val="8C8C8C"/>
                </a:solidFill>
              </a:rPr>
              <a:t>Tuition waivers</a:t>
            </a:r>
          </a:p>
          <a:p>
            <a:pPr lvl="1">
              <a:buFont typeface="Courier New" panose="020B0604020202020204" pitchFamily="34" charset="0"/>
              <a:buChar char="o"/>
            </a:pPr>
            <a:r>
              <a:rPr lang="en-US" sz="2500">
                <a:solidFill>
                  <a:srgbClr val="8C8C8C"/>
                </a:solidFill>
              </a:rPr>
              <a:t>Remote Work &amp; Alternative Work agreements</a:t>
            </a:r>
          </a:p>
          <a:p>
            <a:endParaRPr lang="en-US" sz="2500">
              <a:solidFill>
                <a:srgbClr val="8C8C8C"/>
              </a:solidFill>
            </a:endParaRPr>
          </a:p>
        </p:txBody>
      </p:sp>
      <p:sp>
        <p:nvSpPr>
          <p:cNvPr id="6" name="TextBox 5">
            <a:extLst>
              <a:ext uri="{FF2B5EF4-FFF2-40B4-BE49-F238E27FC236}">
                <a16:creationId xmlns:a16="http://schemas.microsoft.com/office/drawing/2014/main" id="{A3E39FA4-68FD-A862-6A18-2F6132D281A4}"/>
              </a:ext>
            </a:extLst>
          </p:cNvPr>
          <p:cNvSpPr txBox="1"/>
          <p:nvPr/>
        </p:nvSpPr>
        <p:spPr>
          <a:xfrm>
            <a:off x="307146" y="5289282"/>
            <a:ext cx="695712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Questions? Contact </a:t>
            </a:r>
            <a:r>
              <a:rPr lang="en-US" sz="2400">
                <a:hlinkClick r:id="rId4"/>
              </a:rPr>
              <a:t>humanresources@ccri.edu</a:t>
            </a:r>
            <a:r>
              <a:rPr lang="en-US" sz="2400"/>
              <a:t> </a:t>
            </a:r>
          </a:p>
        </p:txBody>
      </p:sp>
    </p:spTree>
    <p:extLst>
      <p:ext uri="{BB962C8B-B14F-4D97-AF65-F5344CB8AC3E}">
        <p14:creationId xmlns:p14="http://schemas.microsoft.com/office/powerpoint/2010/main" val="402817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7"/>
          </p:nvPr>
        </p:nvSpPr>
        <p:spPr>
          <a:xfrm>
            <a:off x="1386012" y="4006267"/>
            <a:ext cx="1752600" cy="467023"/>
          </a:xfrm>
        </p:spPr>
        <p:txBody>
          <a:bodyPr>
            <a:noAutofit/>
          </a:bodyPr>
          <a:lstStyle/>
          <a:p>
            <a:r>
              <a:rPr lang="en-US"/>
              <a:t>Say ”Hi”</a:t>
            </a:r>
          </a:p>
        </p:txBody>
      </p:sp>
      <p:sp>
        <p:nvSpPr>
          <p:cNvPr id="8" name="Text Placeholder 7"/>
          <p:cNvSpPr>
            <a:spLocks noGrp="1"/>
          </p:cNvSpPr>
          <p:nvPr>
            <p:ph type="body" sz="quarter" idx="18"/>
          </p:nvPr>
        </p:nvSpPr>
        <p:spPr>
          <a:xfrm>
            <a:off x="3917105" y="4006267"/>
            <a:ext cx="1752600" cy="354013"/>
          </a:xfrm>
        </p:spPr>
        <p:txBody>
          <a:bodyPr>
            <a:noAutofit/>
          </a:bodyPr>
          <a:lstStyle/>
          <a:p>
            <a:r>
              <a:rPr lang="en-US"/>
              <a:t>Lead with Equity</a:t>
            </a:r>
          </a:p>
        </p:txBody>
      </p:sp>
      <p:sp>
        <p:nvSpPr>
          <p:cNvPr id="9" name="Text Placeholder 8"/>
          <p:cNvSpPr>
            <a:spLocks noGrp="1"/>
          </p:cNvSpPr>
          <p:nvPr>
            <p:ph type="body" sz="quarter" idx="19"/>
          </p:nvPr>
        </p:nvSpPr>
        <p:spPr>
          <a:xfrm>
            <a:off x="6241774" y="4006267"/>
            <a:ext cx="2067339" cy="354013"/>
          </a:xfrm>
        </p:spPr>
        <p:txBody>
          <a:bodyPr>
            <a:noAutofit/>
          </a:bodyPr>
          <a:lstStyle/>
          <a:p>
            <a:r>
              <a:rPr lang="en-US"/>
              <a:t>Talk to your colleagues about our students</a:t>
            </a:r>
          </a:p>
        </p:txBody>
      </p:sp>
      <p:sp>
        <p:nvSpPr>
          <p:cNvPr id="10" name="Text Placeholder 9"/>
          <p:cNvSpPr>
            <a:spLocks noGrp="1"/>
          </p:cNvSpPr>
          <p:nvPr>
            <p:ph type="body" sz="quarter" idx="20"/>
          </p:nvPr>
        </p:nvSpPr>
        <p:spPr>
          <a:xfrm>
            <a:off x="8881182" y="4042752"/>
            <a:ext cx="2198678" cy="635055"/>
          </a:xfrm>
        </p:spPr>
        <p:txBody>
          <a:bodyPr>
            <a:noAutofit/>
          </a:bodyPr>
          <a:lstStyle/>
          <a:p>
            <a:r>
              <a:rPr lang="en-US"/>
              <a:t>Learn about enrollment trends</a:t>
            </a:r>
          </a:p>
          <a:p>
            <a:endParaRPr lang="en-US"/>
          </a:p>
        </p:txBody>
      </p:sp>
      <p:sp>
        <p:nvSpPr>
          <p:cNvPr id="11" name="Text Placeholder 10"/>
          <p:cNvSpPr>
            <a:spLocks noGrp="1"/>
          </p:cNvSpPr>
          <p:nvPr>
            <p:ph type="body" sz="quarter" idx="21"/>
          </p:nvPr>
        </p:nvSpPr>
        <p:spPr>
          <a:xfrm>
            <a:off x="1386012" y="4498123"/>
            <a:ext cx="1752600" cy="635055"/>
          </a:xfrm>
        </p:spPr>
        <p:txBody>
          <a:bodyPr>
            <a:noAutofit/>
          </a:bodyPr>
          <a:lstStyle/>
          <a:p>
            <a:r>
              <a:rPr lang="en-US"/>
              <a:t>Be part of making CCRI welcoming.</a:t>
            </a:r>
          </a:p>
        </p:txBody>
      </p:sp>
      <p:sp>
        <p:nvSpPr>
          <p:cNvPr id="12" name="Text Placeholder 11"/>
          <p:cNvSpPr>
            <a:spLocks noGrp="1"/>
          </p:cNvSpPr>
          <p:nvPr>
            <p:ph type="body" sz="quarter" idx="22"/>
          </p:nvPr>
        </p:nvSpPr>
        <p:spPr>
          <a:xfrm>
            <a:off x="3917105" y="4498123"/>
            <a:ext cx="1752600" cy="635055"/>
          </a:xfrm>
        </p:spPr>
        <p:txBody>
          <a:bodyPr>
            <a:noAutofit/>
          </a:bodyPr>
          <a:lstStyle/>
          <a:p>
            <a:r>
              <a:rPr lang="en-US"/>
              <a:t>Be part of creating a sense of belonging for all.</a:t>
            </a:r>
          </a:p>
          <a:p>
            <a:endParaRPr lang="en-US"/>
          </a:p>
        </p:txBody>
      </p:sp>
      <p:sp>
        <p:nvSpPr>
          <p:cNvPr id="13" name="Text Placeholder 12"/>
          <p:cNvSpPr>
            <a:spLocks noGrp="1"/>
          </p:cNvSpPr>
          <p:nvPr>
            <p:ph type="body" sz="quarter" idx="23"/>
          </p:nvPr>
        </p:nvSpPr>
        <p:spPr>
          <a:xfrm>
            <a:off x="6455064" y="4815650"/>
            <a:ext cx="1752600" cy="741073"/>
          </a:xfrm>
        </p:spPr>
        <p:txBody>
          <a:bodyPr>
            <a:noAutofit/>
          </a:bodyPr>
          <a:lstStyle/>
          <a:p>
            <a:r>
              <a:rPr lang="en-US"/>
              <a:t>Be a student-centered mentor</a:t>
            </a:r>
          </a:p>
          <a:p>
            <a:endParaRPr lang="en-US"/>
          </a:p>
        </p:txBody>
      </p:sp>
      <p:sp>
        <p:nvSpPr>
          <p:cNvPr id="14" name="Text Placeholder 13"/>
          <p:cNvSpPr>
            <a:spLocks noGrp="1"/>
          </p:cNvSpPr>
          <p:nvPr>
            <p:ph type="body" sz="quarter" idx="24"/>
          </p:nvPr>
        </p:nvSpPr>
        <p:spPr>
          <a:xfrm>
            <a:off x="9209196" y="4727503"/>
            <a:ext cx="1752600" cy="829220"/>
          </a:xfrm>
        </p:spPr>
        <p:txBody>
          <a:bodyPr>
            <a:noAutofit/>
          </a:bodyPr>
          <a:lstStyle/>
          <a:p>
            <a:r>
              <a:rPr lang="en-US"/>
              <a:t>Be aware about what enrollment and retention of students means for the college</a:t>
            </a:r>
          </a:p>
          <a:p>
            <a:endParaRPr lang="en-US"/>
          </a:p>
        </p:txBody>
      </p:sp>
      <p:sp>
        <p:nvSpPr>
          <p:cNvPr id="19" name="Title 1">
            <a:extLst>
              <a:ext uri="{FF2B5EF4-FFF2-40B4-BE49-F238E27FC236}">
                <a16:creationId xmlns:a16="http://schemas.microsoft.com/office/drawing/2014/main" id="{D90E8D7C-F896-0003-4900-67D988EB3127}"/>
              </a:ext>
            </a:extLst>
          </p:cNvPr>
          <p:cNvSpPr txBox="1">
            <a:spLocks/>
          </p:cNvSpPr>
          <p:nvPr/>
        </p:nvSpPr>
        <p:spPr>
          <a:xfrm>
            <a:off x="308000" y="0"/>
            <a:ext cx="11884000" cy="132911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703C"/>
                </a:solidFill>
                <a:effectLst/>
                <a:uLnTx/>
                <a:uFillTx/>
                <a:latin typeface="Gill Sans MT" panose="020B0502020104020203"/>
                <a:ea typeface="+mj-ea"/>
                <a:cs typeface="+mj-cs"/>
              </a:rPr>
              <a:t>Everyone Supports Student Success</a:t>
            </a:r>
          </a:p>
        </p:txBody>
      </p:sp>
      <p:pic>
        <p:nvPicPr>
          <p:cNvPr id="30" name="Picture Placeholder 29" descr="Smiling woman waving at camera">
            <a:extLst>
              <a:ext uri="{FF2B5EF4-FFF2-40B4-BE49-F238E27FC236}">
                <a16:creationId xmlns:a16="http://schemas.microsoft.com/office/drawing/2014/main" id="{FFEA7EFC-D65D-69C3-D294-4AF49232761F}"/>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16757" r="16757"/>
          <a:stretch>
            <a:fillRect/>
          </a:stretch>
        </p:blipFill>
        <p:spPr>
          <a:xfrm>
            <a:off x="1482725" y="2251075"/>
            <a:ext cx="1751013" cy="1755775"/>
          </a:xfrm>
        </p:spPr>
      </p:pic>
      <p:pic>
        <p:nvPicPr>
          <p:cNvPr id="39" name="Picture Placeholder 38" descr="Smiling students chatting in school corridor">
            <a:extLst>
              <a:ext uri="{FF2B5EF4-FFF2-40B4-BE49-F238E27FC236}">
                <a16:creationId xmlns:a16="http://schemas.microsoft.com/office/drawing/2014/main" id="{A5619220-2FD7-DEC0-DB87-5C4E8C9CA411}"/>
              </a:ext>
            </a:extLst>
          </p:cNvPr>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16719" r="16719"/>
          <a:stretch>
            <a:fillRect/>
          </a:stretch>
        </p:blipFill>
        <p:spPr>
          <a:xfrm>
            <a:off x="6478064" y="2112775"/>
            <a:ext cx="1751012" cy="1755775"/>
          </a:xfrm>
        </p:spPr>
      </p:pic>
      <p:pic>
        <p:nvPicPr>
          <p:cNvPr id="34" name="Picture Placeholder 33" descr="Two people holding each other's hands">
            <a:extLst>
              <a:ext uri="{FF2B5EF4-FFF2-40B4-BE49-F238E27FC236}">
                <a16:creationId xmlns:a16="http://schemas.microsoft.com/office/drawing/2014/main" id="{4A8DFBBB-E97F-8CEF-CEC2-1223E56CE588}"/>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16757" r="16757"/>
          <a:stretch>
            <a:fillRect/>
          </a:stretch>
        </p:blipFill>
        <p:spPr>
          <a:xfrm>
            <a:off x="3962925" y="2112776"/>
            <a:ext cx="1751013" cy="1755775"/>
          </a:xfrm>
        </p:spPr>
      </p:pic>
      <p:pic>
        <p:nvPicPr>
          <p:cNvPr id="48" name="Picture 47" descr="Group of standing people looking at whiteboard on classroom wall, man wearing glasses holding whiteboard marker and writing">
            <a:extLst>
              <a:ext uri="{FF2B5EF4-FFF2-40B4-BE49-F238E27FC236}">
                <a16:creationId xmlns:a16="http://schemas.microsoft.com/office/drawing/2014/main" id="{9673B168-83D6-731E-83E5-89E4C8EB45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7312" y="2112775"/>
            <a:ext cx="2362548" cy="1929977"/>
          </a:xfrm>
          <a:prstGeom prst="rect">
            <a:avLst/>
          </a:prstGeom>
        </p:spPr>
      </p:pic>
    </p:spTree>
    <p:extLst>
      <p:ext uri="{BB962C8B-B14F-4D97-AF65-F5344CB8AC3E}">
        <p14:creationId xmlns:p14="http://schemas.microsoft.com/office/powerpoint/2010/main" val="4276409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E569C-EC24-4ED6-88E1-0E77A08A0B3D}"/>
              </a:ext>
            </a:extLst>
          </p:cNvPr>
          <p:cNvSpPr>
            <a:spLocks noGrp="1"/>
          </p:cNvSpPr>
          <p:nvPr>
            <p:ph type="title"/>
          </p:nvPr>
        </p:nvSpPr>
        <p:spPr>
          <a:xfrm>
            <a:off x="259884" y="0"/>
            <a:ext cx="11007291" cy="1325563"/>
          </a:xfrm>
        </p:spPr>
        <p:txBody>
          <a:bodyPr anchor="ctr">
            <a:normAutofit/>
          </a:bodyPr>
          <a:lstStyle/>
          <a:p>
            <a:r>
              <a:rPr lang="en-US"/>
              <a:t>Labor and Employee Relations</a:t>
            </a:r>
          </a:p>
        </p:txBody>
      </p:sp>
      <p:sp>
        <p:nvSpPr>
          <p:cNvPr id="4" name="Text Placeholder 3">
            <a:extLst>
              <a:ext uri="{FF2B5EF4-FFF2-40B4-BE49-F238E27FC236}">
                <a16:creationId xmlns:a16="http://schemas.microsoft.com/office/drawing/2014/main" id="{3FE1105F-A4D0-4B39-A734-47F6771B2830}"/>
              </a:ext>
            </a:extLst>
          </p:cNvPr>
          <p:cNvSpPr>
            <a:spLocks noGrp="1"/>
          </p:cNvSpPr>
          <p:nvPr>
            <p:ph sz="half" idx="2"/>
          </p:nvPr>
        </p:nvSpPr>
        <p:spPr>
          <a:xfrm>
            <a:off x="6406376" y="1603413"/>
            <a:ext cx="5181600" cy="4351338"/>
          </a:xfrm>
        </p:spPr>
        <p:txBody>
          <a:bodyPr vert="horz" lIns="91440" tIns="45720" rIns="91440" bIns="45720" rtlCol="0" anchor="ctr">
            <a:normAutofit/>
          </a:bodyPr>
          <a:lstStyle/>
          <a:p>
            <a:pPr marL="285750" indent="-285750">
              <a:buFont typeface="Arial" panose="020B0604020202020204" pitchFamily="34" charset="0"/>
              <a:buChar char="•"/>
            </a:pPr>
            <a:r>
              <a:rPr lang="en-US" sz="2400"/>
              <a:t>Employee concerns and complaints</a:t>
            </a:r>
          </a:p>
          <a:p>
            <a:pPr marL="285750" indent="-285750">
              <a:buFont typeface="Arial" panose="020B0604020202020204" pitchFamily="34" charset="0"/>
              <a:buChar char="•"/>
            </a:pPr>
            <a:r>
              <a:rPr lang="en-US" sz="2400"/>
              <a:t>Conduct fair and just investigations into allegations.</a:t>
            </a:r>
          </a:p>
          <a:p>
            <a:pPr marL="285750" indent="-285750">
              <a:buFont typeface="Arial" panose="020B0604020202020204" pitchFamily="34" charset="0"/>
              <a:buChar char="•"/>
            </a:pPr>
            <a:r>
              <a:rPr lang="en-US" sz="2400"/>
              <a:t>Ensure a safe and productive work environment</a:t>
            </a:r>
          </a:p>
          <a:p>
            <a:pPr marL="285750" indent="-285750">
              <a:buFont typeface="Arial" panose="020B0604020202020204" pitchFamily="34" charset="0"/>
              <a:buChar char="•"/>
            </a:pPr>
            <a:r>
              <a:rPr lang="en-US" sz="2400">
                <a:solidFill>
                  <a:schemeClr val="bg1"/>
                </a:solidFill>
              </a:rPr>
              <a:t>Complying with contractual obligations</a:t>
            </a:r>
          </a:p>
          <a:p>
            <a:pPr marL="285750" indent="-285750">
              <a:buFont typeface="Arial" panose="020B0604020202020204" pitchFamily="34" charset="0"/>
              <a:buChar char="•"/>
            </a:pPr>
            <a:r>
              <a:rPr lang="en-US" sz="2400">
                <a:solidFill>
                  <a:schemeClr val="bg1"/>
                </a:solidFill>
              </a:rPr>
              <a:t>Employee Reviews both Probationary and Annual</a:t>
            </a:r>
          </a:p>
          <a:p>
            <a:pPr marL="285750" indent="-285750">
              <a:buFont typeface="Arial" panose="020B0604020202020204" pitchFamily="34" charset="0"/>
              <a:buChar char="•"/>
            </a:pPr>
            <a:endParaRPr lang="en-US" sz="2400">
              <a:solidFill>
                <a:schemeClr val="bg1"/>
              </a:solidFill>
            </a:endParaRPr>
          </a:p>
        </p:txBody>
      </p:sp>
      <p:pic>
        <p:nvPicPr>
          <p:cNvPr id="5" name="Picture 4">
            <a:extLst>
              <a:ext uri="{FF2B5EF4-FFF2-40B4-BE49-F238E27FC236}">
                <a16:creationId xmlns:a16="http://schemas.microsoft.com/office/drawing/2014/main" id="{921217BB-DA87-443A-8CEE-4C650D44E1B9}"/>
              </a:ext>
            </a:extLst>
          </p:cNvPr>
          <p:cNvPicPr>
            <a:picLocks noChangeAspect="1"/>
          </p:cNvPicPr>
          <p:nvPr/>
        </p:nvPicPr>
        <p:blipFill>
          <a:blip r:embed="rId2"/>
          <a:stretch>
            <a:fillRect/>
          </a:stretch>
        </p:blipFill>
        <p:spPr>
          <a:xfrm>
            <a:off x="156117" y="1325563"/>
            <a:ext cx="6016083" cy="4629188"/>
          </a:xfrm>
          <a:prstGeom prst="rect">
            <a:avLst/>
          </a:prstGeom>
        </p:spPr>
      </p:pic>
    </p:spTree>
    <p:extLst>
      <p:ext uri="{BB962C8B-B14F-4D97-AF65-F5344CB8AC3E}">
        <p14:creationId xmlns:p14="http://schemas.microsoft.com/office/powerpoint/2010/main" val="2471090728"/>
      </p:ext>
    </p:extLst>
  </p:cSld>
  <p:clrMapOvr>
    <a:masterClrMapping/>
  </p:clrMapOvr>
</p:sld>
</file>

<file path=ppt/theme/theme1.xml><?xml version="1.0" encoding="utf-8"?>
<a:theme xmlns:a="http://schemas.openxmlformats.org/drawingml/2006/main" name="Office Theme">
  <a:themeElements>
    <a:clrScheme name="CCRI">
      <a:dk1>
        <a:srgbClr val="3F3F3F"/>
      </a:dk1>
      <a:lt1>
        <a:srgbClr val="3F3F3F"/>
      </a:lt1>
      <a:dk2>
        <a:srgbClr val="FFFFFF"/>
      </a:dk2>
      <a:lt2>
        <a:srgbClr val="FFFFFF"/>
      </a:lt2>
      <a:accent1>
        <a:srgbClr val="00703C"/>
      </a:accent1>
      <a:accent2>
        <a:srgbClr val="FFD600"/>
      </a:accent2>
      <a:accent3>
        <a:srgbClr val="8DC63F"/>
      </a:accent3>
      <a:accent4>
        <a:srgbClr val="E49326"/>
      </a:accent4>
      <a:accent5>
        <a:srgbClr val="7ACDCB"/>
      </a:accent5>
      <a:accent6>
        <a:srgbClr val="A3AAAF"/>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RIDraftTemplate" id="{92C36B99-F615-4BFB-B414-34AFADE4F693}" vid="{DD5EBDBE-4226-438C-BB95-5E0AE96C9068}"/>
    </a:ext>
  </a:extLst>
</a:theme>
</file>

<file path=ppt/theme/theme2.xml><?xml version="1.0" encoding="utf-8"?>
<a:theme xmlns:a="http://schemas.openxmlformats.org/drawingml/2006/main" name="1_Office Theme">
  <a:themeElements>
    <a:clrScheme name="CCRI Theme">
      <a:dk1>
        <a:srgbClr val="141313"/>
      </a:dk1>
      <a:lt1>
        <a:sysClr val="window" lastClr="FFFFFF"/>
      </a:lt1>
      <a:dk2>
        <a:srgbClr val="505150"/>
      </a:dk2>
      <a:lt2>
        <a:srgbClr val="EEECE1"/>
      </a:lt2>
      <a:accent1>
        <a:srgbClr val="00542C"/>
      </a:accent1>
      <a:accent2>
        <a:srgbClr val="FBCA19"/>
      </a:accent2>
      <a:accent3>
        <a:srgbClr val="73B632"/>
      </a:accent3>
      <a:accent4>
        <a:srgbClr val="E7872B"/>
      </a:accent4>
      <a:accent5>
        <a:srgbClr val="68BBB0"/>
      </a:accent5>
      <a:accent6>
        <a:srgbClr val="9A8F36"/>
      </a:accent6>
      <a:hlink>
        <a:srgbClr val="ECD99F"/>
      </a:hlink>
      <a:folHlink>
        <a:srgbClr val="8A929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7f48d68-eb35-4c4d-929b-9b547ac282e1">
      <UserInfo>
        <DisplayName>Dargon, Mickey</DisplayName>
        <AccountId>18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9A13DA1A30B543AB0D8661D8838311" ma:contentTypeVersion="6" ma:contentTypeDescription="Create a new document." ma:contentTypeScope="" ma:versionID="2412213d8527c4f24e907b2efcb0a115">
  <xsd:schema xmlns:xsd="http://www.w3.org/2001/XMLSchema" xmlns:xs="http://www.w3.org/2001/XMLSchema" xmlns:p="http://schemas.microsoft.com/office/2006/metadata/properties" xmlns:ns2="44d5ad89-fc62-4952-8833-244cc37322c8" xmlns:ns3="87f48d68-eb35-4c4d-929b-9b547ac282e1" targetNamespace="http://schemas.microsoft.com/office/2006/metadata/properties" ma:root="true" ma:fieldsID="2a129c8888bc2d5c7537ed7a47cf139e" ns2:_="" ns3:_="">
    <xsd:import namespace="44d5ad89-fc62-4952-8833-244cc37322c8"/>
    <xsd:import namespace="87f48d68-eb35-4c4d-929b-9b547ac282e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d5ad89-fc62-4952-8833-244cc37322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7f48d68-eb35-4c4d-929b-9b547ac282e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671AB3-E947-4E2C-9CAA-A31C251E352E}">
  <ds:schemaRefs>
    <ds:schemaRef ds:uri="http://schemas.microsoft.com/office/infopath/2007/PartnerControls"/>
    <ds:schemaRef ds:uri="http://schemas.microsoft.com/office/2006/documentManagement/types"/>
    <ds:schemaRef ds:uri="http://schemas.microsoft.com/office/2006/metadata/properties"/>
    <ds:schemaRef ds:uri="87f48d68-eb35-4c4d-929b-9b547ac282e1"/>
    <ds:schemaRef ds:uri="http://purl.org/dc/terms/"/>
    <ds:schemaRef ds:uri="http://schemas.openxmlformats.org/package/2006/metadata/core-properties"/>
    <ds:schemaRef ds:uri="http://purl.org/dc/dcmitype/"/>
    <ds:schemaRef ds:uri="44d5ad89-fc62-4952-8833-244cc37322c8"/>
    <ds:schemaRef ds:uri="http://www.w3.org/XML/1998/namespace"/>
    <ds:schemaRef ds:uri="http://purl.org/dc/elements/1.1/"/>
  </ds:schemaRefs>
</ds:datastoreItem>
</file>

<file path=customXml/itemProps2.xml><?xml version="1.0" encoding="utf-8"?>
<ds:datastoreItem xmlns:ds="http://schemas.openxmlformats.org/officeDocument/2006/customXml" ds:itemID="{8ABA9EB4-390D-465F-A072-93D5F9645156}">
  <ds:schemaRefs>
    <ds:schemaRef ds:uri="44d5ad89-fc62-4952-8833-244cc37322c8"/>
    <ds:schemaRef ds:uri="87f48d68-eb35-4c4d-929b-9b547ac282e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71A17ED-5425-412E-A17A-73E26E772D5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4316</Words>
  <Application>Microsoft Office PowerPoint</Application>
  <PresentationFormat>Widescreen</PresentationFormat>
  <Paragraphs>563</Paragraphs>
  <Slides>60</Slides>
  <Notes>21</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60</vt:i4>
      </vt:variant>
    </vt:vector>
  </HeadingPairs>
  <TitlesOfParts>
    <vt:vector size="77" baseType="lpstr">
      <vt:lpstr>Adobe Gothic Std B</vt:lpstr>
      <vt:lpstr>Arial</vt:lpstr>
      <vt:lpstr>Arial Black</vt:lpstr>
      <vt:lpstr>Calibri</vt:lpstr>
      <vt:lpstr>Courier New</vt:lpstr>
      <vt:lpstr>Georgia</vt:lpstr>
      <vt:lpstr>Gill Sans MT</vt:lpstr>
      <vt:lpstr>Jost*</vt:lpstr>
      <vt:lpstr>Jost* 300 Light</vt:lpstr>
      <vt:lpstr>Roboto</vt:lpstr>
      <vt:lpstr>Roboto Slab</vt:lpstr>
      <vt:lpstr>Times New Roman</vt:lpstr>
      <vt:lpstr>Wingdings</vt:lpstr>
      <vt:lpstr>Office Theme</vt:lpstr>
      <vt:lpstr>1_Office Theme</vt:lpstr>
      <vt:lpstr>2_Office Theme</vt:lpstr>
      <vt:lpstr>Gallery</vt:lpstr>
      <vt:lpstr>New Staff Orientation and Onboarding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Labor and Employee Relations</vt:lpstr>
      <vt:lpstr>Collective Bargaining Agreements  &amp; Employee Handbooks</vt:lpstr>
      <vt:lpstr>PowerPoint Presentation</vt:lpstr>
      <vt:lpstr>TITLE IX</vt:lpstr>
      <vt:lpstr>Title IX - Prohibited Conduct</vt:lpstr>
      <vt:lpstr>Title IX- Prohibited Conduct</vt:lpstr>
      <vt:lpstr>Pregnancy Accommodations</vt:lpstr>
      <vt:lpstr>Nondiscrimination Policy</vt:lpstr>
      <vt:lpstr>Nondiscrimination Policy- Prohibited Conduct</vt:lpstr>
      <vt:lpstr>Nondiscrimination Policy- Prohibited Conduct</vt:lpstr>
      <vt:lpstr>Intervention</vt:lpstr>
      <vt:lpstr>Resources</vt:lpstr>
      <vt:lpstr>Resolution</vt:lpstr>
      <vt:lpstr>Americans with Disabilities Act/Sec. 504</vt:lpstr>
      <vt:lpstr>Campus Police </vt:lpstr>
      <vt:lpstr>PowerPoint Presentation</vt:lpstr>
      <vt:lpstr>YOUR COLLEGE POLICE DEPARTMENT</vt:lpstr>
      <vt:lpstr>YOUR COLLEGE POLICE DEPARTMENT</vt:lpstr>
      <vt:lpstr>WARNING SYSTEMS</vt:lpstr>
      <vt:lpstr>RESPONSE</vt:lpstr>
      <vt:lpstr>RUN HIDE FIGHT AVOID DENY DEFEND</vt:lpstr>
      <vt:lpstr>FIRST RESPONDERS</vt:lpstr>
      <vt:lpstr>CLERY ACT</vt:lpstr>
      <vt:lpstr>RESOURCES</vt:lpstr>
      <vt:lpstr>IT New Employee Orientation </vt:lpstr>
      <vt:lpstr>IT Department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JEDI-B Partnership Structure </vt:lpstr>
      <vt:lpstr>Diversity, Equity and Inclusion Council (DEIC)</vt:lpstr>
      <vt:lpstr>PowerPoint Presentation</vt:lpstr>
      <vt:lpstr>PowerPoint Presentation</vt:lpstr>
      <vt:lpstr>EsPa</vt:lpstr>
      <vt:lpstr>Our Mission</vt:lpstr>
      <vt:lpstr>Together we have a stronger voice!</vt:lpstr>
      <vt:lpstr>Know your Local Union Representatives</vt:lpstr>
      <vt:lpstr>PowerPoint Presentation</vt:lpstr>
    </vt:vector>
  </TitlesOfParts>
  <Company>Community College of Rhode Island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Bardsley, Peter</dc:creator>
  <cp:lastModifiedBy>Grace, Raekwon</cp:lastModifiedBy>
  <cp:revision>5</cp:revision>
  <dcterms:created xsi:type="dcterms:W3CDTF">2019-10-02T15:45:49Z</dcterms:created>
  <dcterms:modified xsi:type="dcterms:W3CDTF">2024-05-10T15:50:01Z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0x010100199A13DA1A30B543AB0D8661D8838311</vt:lpwstr>
  </property>
  <property fmtid="{D5CDD505-2E9C-101B-9397-08002B2CF9AE}" pid="3" name="MediaServiceImageTags">
    <vt:lpwstr/>
  </property>
</Properties>
</file>