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7" r:id="rId3"/>
    <p:sldId id="259" r:id="rId4"/>
    <p:sldId id="261" r:id="rId5"/>
    <p:sldId id="260" r:id="rId6"/>
    <p:sldId id="276" r:id="rId7"/>
    <p:sldId id="279" r:id="rId8"/>
    <p:sldId id="262" r:id="rId9"/>
    <p:sldId id="263" r:id="rId10"/>
    <p:sldId id="282" r:id="rId11"/>
    <p:sldId id="264" r:id="rId12"/>
    <p:sldId id="268" r:id="rId13"/>
    <p:sldId id="288" r:id="rId14"/>
    <p:sldId id="265" r:id="rId15"/>
    <p:sldId id="281" r:id="rId16"/>
    <p:sldId id="287" r:id="rId17"/>
    <p:sldId id="291" r:id="rId18"/>
    <p:sldId id="292" r:id="rId19"/>
    <p:sldId id="266" r:id="rId20"/>
    <p:sldId id="267" r:id="rId21"/>
    <p:sldId id="294" r:id="rId22"/>
    <p:sldId id="293" r:id="rId23"/>
    <p:sldId id="270" r:id="rId24"/>
    <p:sldId id="296" r:id="rId25"/>
    <p:sldId id="274" r:id="rId26"/>
    <p:sldId id="275" r:id="rId27"/>
    <p:sldId id="269" r:id="rId28"/>
    <p:sldId id="271" r:id="rId29"/>
    <p:sldId id="297" r:id="rId30"/>
    <p:sldId id="284" r:id="rId31"/>
    <p:sldId id="272" r:id="rId32"/>
    <p:sldId id="273" r:id="rId33"/>
    <p:sldId id="257" r:id="rId34"/>
    <p:sldId id="289" r:id="rId35"/>
    <p:sldId id="290" r:id="rId36"/>
    <p:sldId id="28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68" d="100"/>
          <a:sy n="68" d="100"/>
        </p:scale>
        <p:origin x="62" y="3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84C961-BD3E-4276-B899-A21D5EE48636}" type="datetimeFigureOut">
              <a:rPr lang="en-US" smtClean="0"/>
              <a:t>12/18/2018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9BC58-B4DC-4397-9A38-FBC1F03C017F}" type="slidenum">
              <a:rPr lang="en-US" smtClean="0"/>
              <a:t>‹#›</a:t>
            </a:fld>
            <a:endParaRPr lang="en-US"/>
          </a:p>
        </p:txBody>
      </p:sp>
    </p:spTree>
    <p:extLst>
      <p:ext uri="{BB962C8B-B14F-4D97-AF65-F5344CB8AC3E}">
        <p14:creationId xmlns:p14="http://schemas.microsoft.com/office/powerpoint/2010/main" val="2576748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69BC58-B4DC-4397-9A38-FBC1F03C017F}" type="slidenum">
              <a:rPr lang="en-US" smtClean="0"/>
              <a:t>25</a:t>
            </a:fld>
            <a:endParaRPr lang="en-US"/>
          </a:p>
        </p:txBody>
      </p:sp>
    </p:spTree>
    <p:extLst>
      <p:ext uri="{BB962C8B-B14F-4D97-AF65-F5344CB8AC3E}">
        <p14:creationId xmlns:p14="http://schemas.microsoft.com/office/powerpoint/2010/main" val="55269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69BC58-B4DC-4397-9A38-FBC1F03C017F}" type="slidenum">
              <a:rPr lang="en-US" smtClean="0"/>
              <a:t>31</a:t>
            </a:fld>
            <a:endParaRPr lang="en-US"/>
          </a:p>
        </p:txBody>
      </p:sp>
    </p:spTree>
    <p:extLst>
      <p:ext uri="{BB962C8B-B14F-4D97-AF65-F5344CB8AC3E}">
        <p14:creationId xmlns:p14="http://schemas.microsoft.com/office/powerpoint/2010/main" val="621835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1B4FB-7926-4BAA-BB09-35C9F9118E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D3D119-DFD7-47FF-BD73-4DFBA007D5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C87797-D8CE-4B4A-9A38-E95ACA29EF66}"/>
              </a:ext>
            </a:extLst>
          </p:cNvPr>
          <p:cNvSpPr>
            <a:spLocks noGrp="1"/>
          </p:cNvSpPr>
          <p:nvPr>
            <p:ph type="dt" sz="half" idx="10"/>
          </p:nvPr>
        </p:nvSpPr>
        <p:spPr/>
        <p:txBody>
          <a:bodyPr/>
          <a:lstStyle/>
          <a:p>
            <a:fld id="{A7F5FDE0-2216-4545-8205-E1AD62F93E2B}" type="datetimeFigureOut">
              <a:rPr lang="en-US" smtClean="0"/>
              <a:t>12/18/2018</a:t>
            </a:fld>
            <a:endParaRPr lang="en-US"/>
          </a:p>
        </p:txBody>
      </p:sp>
      <p:sp>
        <p:nvSpPr>
          <p:cNvPr id="5" name="Footer Placeholder 4">
            <a:extLst>
              <a:ext uri="{FF2B5EF4-FFF2-40B4-BE49-F238E27FC236}">
                <a16:creationId xmlns:a16="http://schemas.microsoft.com/office/drawing/2014/main" id="{DE763EB3-5C2D-48D8-AE9F-901A30A12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620A0-8D2F-4FCE-9145-B5FECC1E45BB}"/>
              </a:ext>
            </a:extLst>
          </p:cNvPr>
          <p:cNvSpPr>
            <a:spLocks noGrp="1"/>
          </p:cNvSpPr>
          <p:nvPr>
            <p:ph type="sldNum" sz="quarter" idx="12"/>
          </p:nvPr>
        </p:nvSpPr>
        <p:spPr/>
        <p:txBody>
          <a:bodyPr/>
          <a:lstStyle/>
          <a:p>
            <a:fld id="{8505C33B-70D3-4E4B-B1B1-FCAA51928833}" type="slidenum">
              <a:rPr lang="en-US" smtClean="0"/>
              <a:t>‹#›</a:t>
            </a:fld>
            <a:endParaRPr lang="en-US"/>
          </a:p>
        </p:txBody>
      </p:sp>
    </p:spTree>
    <p:extLst>
      <p:ext uri="{BB962C8B-B14F-4D97-AF65-F5344CB8AC3E}">
        <p14:creationId xmlns:p14="http://schemas.microsoft.com/office/powerpoint/2010/main" val="151776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BACCF-96F7-47D3-9E3B-04B2BB71E8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C59933-4CE3-4779-9290-52B71F2A61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74E85-EDF1-437E-8F66-2BFF7F53D2E7}"/>
              </a:ext>
            </a:extLst>
          </p:cNvPr>
          <p:cNvSpPr>
            <a:spLocks noGrp="1"/>
          </p:cNvSpPr>
          <p:nvPr>
            <p:ph type="dt" sz="half" idx="10"/>
          </p:nvPr>
        </p:nvSpPr>
        <p:spPr/>
        <p:txBody>
          <a:bodyPr/>
          <a:lstStyle/>
          <a:p>
            <a:fld id="{A7F5FDE0-2216-4545-8205-E1AD62F93E2B}" type="datetimeFigureOut">
              <a:rPr lang="en-US" smtClean="0"/>
              <a:t>12/18/2018</a:t>
            </a:fld>
            <a:endParaRPr lang="en-US"/>
          </a:p>
        </p:txBody>
      </p:sp>
      <p:sp>
        <p:nvSpPr>
          <p:cNvPr id="5" name="Footer Placeholder 4">
            <a:extLst>
              <a:ext uri="{FF2B5EF4-FFF2-40B4-BE49-F238E27FC236}">
                <a16:creationId xmlns:a16="http://schemas.microsoft.com/office/drawing/2014/main" id="{427F61DA-01E9-472A-9D2D-75EA63297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A3D183-BC36-4162-B264-8886BA90803B}"/>
              </a:ext>
            </a:extLst>
          </p:cNvPr>
          <p:cNvSpPr>
            <a:spLocks noGrp="1"/>
          </p:cNvSpPr>
          <p:nvPr>
            <p:ph type="sldNum" sz="quarter" idx="12"/>
          </p:nvPr>
        </p:nvSpPr>
        <p:spPr/>
        <p:txBody>
          <a:bodyPr/>
          <a:lstStyle/>
          <a:p>
            <a:fld id="{8505C33B-70D3-4E4B-B1B1-FCAA51928833}" type="slidenum">
              <a:rPr lang="en-US" smtClean="0"/>
              <a:t>‹#›</a:t>
            </a:fld>
            <a:endParaRPr lang="en-US"/>
          </a:p>
        </p:txBody>
      </p:sp>
    </p:spTree>
    <p:extLst>
      <p:ext uri="{BB962C8B-B14F-4D97-AF65-F5344CB8AC3E}">
        <p14:creationId xmlns:p14="http://schemas.microsoft.com/office/powerpoint/2010/main" val="954088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D807C9-115D-478E-8EB4-A73C232E24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536A33-8D57-42F7-8EEF-AFDCB699C0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915E5-C0BC-41F6-9D89-BBEE05FBEB53}"/>
              </a:ext>
            </a:extLst>
          </p:cNvPr>
          <p:cNvSpPr>
            <a:spLocks noGrp="1"/>
          </p:cNvSpPr>
          <p:nvPr>
            <p:ph type="dt" sz="half" idx="10"/>
          </p:nvPr>
        </p:nvSpPr>
        <p:spPr/>
        <p:txBody>
          <a:bodyPr/>
          <a:lstStyle/>
          <a:p>
            <a:fld id="{A7F5FDE0-2216-4545-8205-E1AD62F93E2B}" type="datetimeFigureOut">
              <a:rPr lang="en-US" smtClean="0"/>
              <a:t>12/18/2018</a:t>
            </a:fld>
            <a:endParaRPr lang="en-US"/>
          </a:p>
        </p:txBody>
      </p:sp>
      <p:sp>
        <p:nvSpPr>
          <p:cNvPr id="5" name="Footer Placeholder 4">
            <a:extLst>
              <a:ext uri="{FF2B5EF4-FFF2-40B4-BE49-F238E27FC236}">
                <a16:creationId xmlns:a16="http://schemas.microsoft.com/office/drawing/2014/main" id="{D19783A6-94B0-4F86-980F-67C501911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6577B-DA26-400E-AA9D-2F1D8C33D554}"/>
              </a:ext>
            </a:extLst>
          </p:cNvPr>
          <p:cNvSpPr>
            <a:spLocks noGrp="1"/>
          </p:cNvSpPr>
          <p:nvPr>
            <p:ph type="sldNum" sz="quarter" idx="12"/>
          </p:nvPr>
        </p:nvSpPr>
        <p:spPr/>
        <p:txBody>
          <a:bodyPr/>
          <a:lstStyle/>
          <a:p>
            <a:fld id="{8505C33B-70D3-4E4B-B1B1-FCAA51928833}" type="slidenum">
              <a:rPr lang="en-US" smtClean="0"/>
              <a:t>‹#›</a:t>
            </a:fld>
            <a:endParaRPr lang="en-US"/>
          </a:p>
        </p:txBody>
      </p:sp>
    </p:spTree>
    <p:extLst>
      <p:ext uri="{BB962C8B-B14F-4D97-AF65-F5344CB8AC3E}">
        <p14:creationId xmlns:p14="http://schemas.microsoft.com/office/powerpoint/2010/main" val="208054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1742F-C78E-469E-A057-250C2266EA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CD0475-15DE-4B42-86FF-4A452D726C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850AC-257F-4E09-A150-61026AF58738}"/>
              </a:ext>
            </a:extLst>
          </p:cNvPr>
          <p:cNvSpPr>
            <a:spLocks noGrp="1"/>
          </p:cNvSpPr>
          <p:nvPr>
            <p:ph type="dt" sz="half" idx="10"/>
          </p:nvPr>
        </p:nvSpPr>
        <p:spPr/>
        <p:txBody>
          <a:bodyPr/>
          <a:lstStyle/>
          <a:p>
            <a:fld id="{A7F5FDE0-2216-4545-8205-E1AD62F93E2B}" type="datetimeFigureOut">
              <a:rPr lang="en-US" smtClean="0"/>
              <a:t>12/18/2018</a:t>
            </a:fld>
            <a:endParaRPr lang="en-US"/>
          </a:p>
        </p:txBody>
      </p:sp>
      <p:sp>
        <p:nvSpPr>
          <p:cNvPr id="5" name="Footer Placeholder 4">
            <a:extLst>
              <a:ext uri="{FF2B5EF4-FFF2-40B4-BE49-F238E27FC236}">
                <a16:creationId xmlns:a16="http://schemas.microsoft.com/office/drawing/2014/main" id="{2E1C36FE-52B0-46F3-9A5C-57CE99083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A144D-E9C7-4BA7-A805-8827E8BA55B4}"/>
              </a:ext>
            </a:extLst>
          </p:cNvPr>
          <p:cNvSpPr>
            <a:spLocks noGrp="1"/>
          </p:cNvSpPr>
          <p:nvPr>
            <p:ph type="sldNum" sz="quarter" idx="12"/>
          </p:nvPr>
        </p:nvSpPr>
        <p:spPr/>
        <p:txBody>
          <a:bodyPr/>
          <a:lstStyle/>
          <a:p>
            <a:fld id="{8505C33B-70D3-4E4B-B1B1-FCAA51928833}" type="slidenum">
              <a:rPr lang="en-US" smtClean="0"/>
              <a:t>‹#›</a:t>
            </a:fld>
            <a:endParaRPr lang="en-US"/>
          </a:p>
        </p:txBody>
      </p:sp>
    </p:spTree>
    <p:extLst>
      <p:ext uri="{BB962C8B-B14F-4D97-AF65-F5344CB8AC3E}">
        <p14:creationId xmlns:p14="http://schemas.microsoft.com/office/powerpoint/2010/main" val="426136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F899-A4B7-4DC6-AA4C-175AD2B4FE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62C275-C116-49B6-A1E2-2EEFC05267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18A418-57D2-4CCA-B106-0D398C875EF5}"/>
              </a:ext>
            </a:extLst>
          </p:cNvPr>
          <p:cNvSpPr>
            <a:spLocks noGrp="1"/>
          </p:cNvSpPr>
          <p:nvPr>
            <p:ph type="dt" sz="half" idx="10"/>
          </p:nvPr>
        </p:nvSpPr>
        <p:spPr/>
        <p:txBody>
          <a:bodyPr/>
          <a:lstStyle/>
          <a:p>
            <a:fld id="{A7F5FDE0-2216-4545-8205-E1AD62F93E2B}" type="datetimeFigureOut">
              <a:rPr lang="en-US" smtClean="0"/>
              <a:t>12/18/2018</a:t>
            </a:fld>
            <a:endParaRPr lang="en-US"/>
          </a:p>
        </p:txBody>
      </p:sp>
      <p:sp>
        <p:nvSpPr>
          <p:cNvPr id="5" name="Footer Placeholder 4">
            <a:extLst>
              <a:ext uri="{FF2B5EF4-FFF2-40B4-BE49-F238E27FC236}">
                <a16:creationId xmlns:a16="http://schemas.microsoft.com/office/drawing/2014/main" id="{FD1898B5-9A15-4B25-8EE8-B3BC704EB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BFA5B-872E-41FC-B402-ACCF2CCD6C6D}"/>
              </a:ext>
            </a:extLst>
          </p:cNvPr>
          <p:cNvSpPr>
            <a:spLocks noGrp="1"/>
          </p:cNvSpPr>
          <p:nvPr>
            <p:ph type="sldNum" sz="quarter" idx="12"/>
          </p:nvPr>
        </p:nvSpPr>
        <p:spPr/>
        <p:txBody>
          <a:bodyPr/>
          <a:lstStyle/>
          <a:p>
            <a:fld id="{8505C33B-70D3-4E4B-B1B1-FCAA51928833}" type="slidenum">
              <a:rPr lang="en-US" smtClean="0"/>
              <a:t>‹#›</a:t>
            </a:fld>
            <a:endParaRPr lang="en-US"/>
          </a:p>
        </p:txBody>
      </p:sp>
    </p:spTree>
    <p:extLst>
      <p:ext uri="{BB962C8B-B14F-4D97-AF65-F5344CB8AC3E}">
        <p14:creationId xmlns:p14="http://schemas.microsoft.com/office/powerpoint/2010/main" val="411277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FDB59-CAD9-41C3-87FC-2ECD468D96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46467-A6A3-4C0E-9AD8-C01272B3B6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7B4225-1C40-472B-A87F-0CE46F809E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D5DA56-BD6B-4038-91E3-7B2AA9741D64}"/>
              </a:ext>
            </a:extLst>
          </p:cNvPr>
          <p:cNvSpPr>
            <a:spLocks noGrp="1"/>
          </p:cNvSpPr>
          <p:nvPr>
            <p:ph type="dt" sz="half" idx="10"/>
          </p:nvPr>
        </p:nvSpPr>
        <p:spPr/>
        <p:txBody>
          <a:bodyPr/>
          <a:lstStyle/>
          <a:p>
            <a:fld id="{A7F5FDE0-2216-4545-8205-E1AD62F93E2B}" type="datetimeFigureOut">
              <a:rPr lang="en-US" smtClean="0"/>
              <a:t>12/18/2018</a:t>
            </a:fld>
            <a:endParaRPr lang="en-US"/>
          </a:p>
        </p:txBody>
      </p:sp>
      <p:sp>
        <p:nvSpPr>
          <p:cNvPr id="6" name="Footer Placeholder 5">
            <a:extLst>
              <a:ext uri="{FF2B5EF4-FFF2-40B4-BE49-F238E27FC236}">
                <a16:creationId xmlns:a16="http://schemas.microsoft.com/office/drawing/2014/main" id="{56010DB1-184F-4C6B-AC63-C59511DB0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941B6-3B7E-4C14-BF51-2037935CB331}"/>
              </a:ext>
            </a:extLst>
          </p:cNvPr>
          <p:cNvSpPr>
            <a:spLocks noGrp="1"/>
          </p:cNvSpPr>
          <p:nvPr>
            <p:ph type="sldNum" sz="quarter" idx="12"/>
          </p:nvPr>
        </p:nvSpPr>
        <p:spPr/>
        <p:txBody>
          <a:bodyPr/>
          <a:lstStyle/>
          <a:p>
            <a:fld id="{8505C33B-70D3-4E4B-B1B1-FCAA51928833}" type="slidenum">
              <a:rPr lang="en-US" smtClean="0"/>
              <a:t>‹#›</a:t>
            </a:fld>
            <a:endParaRPr lang="en-US"/>
          </a:p>
        </p:txBody>
      </p:sp>
    </p:spTree>
    <p:extLst>
      <p:ext uri="{BB962C8B-B14F-4D97-AF65-F5344CB8AC3E}">
        <p14:creationId xmlns:p14="http://schemas.microsoft.com/office/powerpoint/2010/main" val="3679884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B9C0-19AE-4497-BB21-6B8AFD8B2F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638B4D-E21E-46B2-A377-06B94690F3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CECCDB-6701-43A4-9CC2-6B8AD48F9F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858854-D2BF-4939-8706-9DB88383B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75D9F7-11CC-41E9-A3AB-1CCE105B36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1DEB13-0E9A-4B3C-B2F1-B892F76EA518}"/>
              </a:ext>
            </a:extLst>
          </p:cNvPr>
          <p:cNvSpPr>
            <a:spLocks noGrp="1"/>
          </p:cNvSpPr>
          <p:nvPr>
            <p:ph type="dt" sz="half" idx="10"/>
          </p:nvPr>
        </p:nvSpPr>
        <p:spPr/>
        <p:txBody>
          <a:bodyPr/>
          <a:lstStyle/>
          <a:p>
            <a:fld id="{A7F5FDE0-2216-4545-8205-E1AD62F93E2B}" type="datetimeFigureOut">
              <a:rPr lang="en-US" smtClean="0"/>
              <a:t>12/18/2018</a:t>
            </a:fld>
            <a:endParaRPr lang="en-US"/>
          </a:p>
        </p:txBody>
      </p:sp>
      <p:sp>
        <p:nvSpPr>
          <p:cNvPr id="8" name="Footer Placeholder 7">
            <a:extLst>
              <a:ext uri="{FF2B5EF4-FFF2-40B4-BE49-F238E27FC236}">
                <a16:creationId xmlns:a16="http://schemas.microsoft.com/office/drawing/2014/main" id="{15E68F02-25D1-4F2D-B4B4-17A23AD207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5A8471-E2DF-4DBC-AFCC-D61CDB3547E6}"/>
              </a:ext>
            </a:extLst>
          </p:cNvPr>
          <p:cNvSpPr>
            <a:spLocks noGrp="1"/>
          </p:cNvSpPr>
          <p:nvPr>
            <p:ph type="sldNum" sz="quarter" idx="12"/>
          </p:nvPr>
        </p:nvSpPr>
        <p:spPr/>
        <p:txBody>
          <a:bodyPr/>
          <a:lstStyle/>
          <a:p>
            <a:fld id="{8505C33B-70D3-4E4B-B1B1-FCAA51928833}" type="slidenum">
              <a:rPr lang="en-US" smtClean="0"/>
              <a:t>‹#›</a:t>
            </a:fld>
            <a:endParaRPr lang="en-US"/>
          </a:p>
        </p:txBody>
      </p:sp>
    </p:spTree>
    <p:extLst>
      <p:ext uri="{BB962C8B-B14F-4D97-AF65-F5344CB8AC3E}">
        <p14:creationId xmlns:p14="http://schemas.microsoft.com/office/powerpoint/2010/main" val="3906340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0D386-C735-45CE-8AA7-54E91B7720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BC05C3-5AE7-4626-973B-0B2FA3D8E9EA}"/>
              </a:ext>
            </a:extLst>
          </p:cNvPr>
          <p:cNvSpPr>
            <a:spLocks noGrp="1"/>
          </p:cNvSpPr>
          <p:nvPr>
            <p:ph type="dt" sz="half" idx="10"/>
          </p:nvPr>
        </p:nvSpPr>
        <p:spPr/>
        <p:txBody>
          <a:bodyPr/>
          <a:lstStyle/>
          <a:p>
            <a:fld id="{A7F5FDE0-2216-4545-8205-E1AD62F93E2B}" type="datetimeFigureOut">
              <a:rPr lang="en-US" smtClean="0"/>
              <a:t>12/18/2018</a:t>
            </a:fld>
            <a:endParaRPr lang="en-US"/>
          </a:p>
        </p:txBody>
      </p:sp>
      <p:sp>
        <p:nvSpPr>
          <p:cNvPr id="4" name="Footer Placeholder 3">
            <a:extLst>
              <a:ext uri="{FF2B5EF4-FFF2-40B4-BE49-F238E27FC236}">
                <a16:creationId xmlns:a16="http://schemas.microsoft.com/office/drawing/2014/main" id="{2B162B0D-7956-462A-B650-B372C790AF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45AAEF-CD47-420B-B0A7-95748AF93E1F}"/>
              </a:ext>
            </a:extLst>
          </p:cNvPr>
          <p:cNvSpPr>
            <a:spLocks noGrp="1"/>
          </p:cNvSpPr>
          <p:nvPr>
            <p:ph type="sldNum" sz="quarter" idx="12"/>
          </p:nvPr>
        </p:nvSpPr>
        <p:spPr/>
        <p:txBody>
          <a:bodyPr/>
          <a:lstStyle/>
          <a:p>
            <a:fld id="{8505C33B-70D3-4E4B-B1B1-FCAA51928833}" type="slidenum">
              <a:rPr lang="en-US" smtClean="0"/>
              <a:t>‹#›</a:t>
            </a:fld>
            <a:endParaRPr lang="en-US"/>
          </a:p>
        </p:txBody>
      </p:sp>
    </p:spTree>
    <p:extLst>
      <p:ext uri="{BB962C8B-B14F-4D97-AF65-F5344CB8AC3E}">
        <p14:creationId xmlns:p14="http://schemas.microsoft.com/office/powerpoint/2010/main" val="171065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0C7091-DD5F-45E8-9048-E68D7862E713}"/>
              </a:ext>
            </a:extLst>
          </p:cNvPr>
          <p:cNvSpPr>
            <a:spLocks noGrp="1"/>
          </p:cNvSpPr>
          <p:nvPr>
            <p:ph type="dt" sz="half" idx="10"/>
          </p:nvPr>
        </p:nvSpPr>
        <p:spPr/>
        <p:txBody>
          <a:bodyPr/>
          <a:lstStyle/>
          <a:p>
            <a:fld id="{A7F5FDE0-2216-4545-8205-E1AD62F93E2B}" type="datetimeFigureOut">
              <a:rPr lang="en-US" smtClean="0"/>
              <a:t>12/18/2018</a:t>
            </a:fld>
            <a:endParaRPr lang="en-US"/>
          </a:p>
        </p:txBody>
      </p:sp>
      <p:sp>
        <p:nvSpPr>
          <p:cNvPr id="3" name="Footer Placeholder 2">
            <a:extLst>
              <a:ext uri="{FF2B5EF4-FFF2-40B4-BE49-F238E27FC236}">
                <a16:creationId xmlns:a16="http://schemas.microsoft.com/office/drawing/2014/main" id="{EE6A2432-E70B-4658-8397-6011535D08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73AFC7-F99B-4791-A0FD-33D80ACB0A75}"/>
              </a:ext>
            </a:extLst>
          </p:cNvPr>
          <p:cNvSpPr>
            <a:spLocks noGrp="1"/>
          </p:cNvSpPr>
          <p:nvPr>
            <p:ph type="sldNum" sz="quarter" idx="12"/>
          </p:nvPr>
        </p:nvSpPr>
        <p:spPr/>
        <p:txBody>
          <a:bodyPr/>
          <a:lstStyle/>
          <a:p>
            <a:fld id="{8505C33B-70D3-4E4B-B1B1-FCAA51928833}" type="slidenum">
              <a:rPr lang="en-US" smtClean="0"/>
              <a:t>‹#›</a:t>
            </a:fld>
            <a:endParaRPr lang="en-US"/>
          </a:p>
        </p:txBody>
      </p:sp>
    </p:spTree>
    <p:extLst>
      <p:ext uri="{BB962C8B-B14F-4D97-AF65-F5344CB8AC3E}">
        <p14:creationId xmlns:p14="http://schemas.microsoft.com/office/powerpoint/2010/main" val="299696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33AF7-C362-4443-873A-28B543E793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CE8B64-C157-45A4-9071-9BAABD12F8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6E8009-DA97-474B-B607-E20EDAB27A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3BC7D2-7E3D-493F-92BC-666721B15A85}"/>
              </a:ext>
            </a:extLst>
          </p:cNvPr>
          <p:cNvSpPr>
            <a:spLocks noGrp="1"/>
          </p:cNvSpPr>
          <p:nvPr>
            <p:ph type="dt" sz="half" idx="10"/>
          </p:nvPr>
        </p:nvSpPr>
        <p:spPr/>
        <p:txBody>
          <a:bodyPr/>
          <a:lstStyle/>
          <a:p>
            <a:fld id="{A7F5FDE0-2216-4545-8205-E1AD62F93E2B}" type="datetimeFigureOut">
              <a:rPr lang="en-US" smtClean="0"/>
              <a:t>12/18/2018</a:t>
            </a:fld>
            <a:endParaRPr lang="en-US"/>
          </a:p>
        </p:txBody>
      </p:sp>
      <p:sp>
        <p:nvSpPr>
          <p:cNvPr id="6" name="Footer Placeholder 5">
            <a:extLst>
              <a:ext uri="{FF2B5EF4-FFF2-40B4-BE49-F238E27FC236}">
                <a16:creationId xmlns:a16="http://schemas.microsoft.com/office/drawing/2014/main" id="{A575E369-1A74-4451-9214-88F69992C9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8612A-FFF7-4E5F-9338-054A48111476}"/>
              </a:ext>
            </a:extLst>
          </p:cNvPr>
          <p:cNvSpPr>
            <a:spLocks noGrp="1"/>
          </p:cNvSpPr>
          <p:nvPr>
            <p:ph type="sldNum" sz="quarter" idx="12"/>
          </p:nvPr>
        </p:nvSpPr>
        <p:spPr/>
        <p:txBody>
          <a:bodyPr/>
          <a:lstStyle/>
          <a:p>
            <a:fld id="{8505C33B-70D3-4E4B-B1B1-FCAA51928833}" type="slidenum">
              <a:rPr lang="en-US" smtClean="0"/>
              <a:t>‹#›</a:t>
            </a:fld>
            <a:endParaRPr lang="en-US"/>
          </a:p>
        </p:txBody>
      </p:sp>
    </p:spTree>
    <p:extLst>
      <p:ext uri="{BB962C8B-B14F-4D97-AF65-F5344CB8AC3E}">
        <p14:creationId xmlns:p14="http://schemas.microsoft.com/office/powerpoint/2010/main" val="401085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4D456-560E-4E77-8B65-5AE19EA8A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F286DA-6DF5-457E-88C7-4425CA7050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BC0BF4-464C-4C36-8470-2E4BFF921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049560-E61F-4D2C-A162-A1A69346D0EC}"/>
              </a:ext>
            </a:extLst>
          </p:cNvPr>
          <p:cNvSpPr>
            <a:spLocks noGrp="1"/>
          </p:cNvSpPr>
          <p:nvPr>
            <p:ph type="dt" sz="half" idx="10"/>
          </p:nvPr>
        </p:nvSpPr>
        <p:spPr/>
        <p:txBody>
          <a:bodyPr/>
          <a:lstStyle/>
          <a:p>
            <a:fld id="{A7F5FDE0-2216-4545-8205-E1AD62F93E2B}" type="datetimeFigureOut">
              <a:rPr lang="en-US" smtClean="0"/>
              <a:t>12/18/2018</a:t>
            </a:fld>
            <a:endParaRPr lang="en-US"/>
          </a:p>
        </p:txBody>
      </p:sp>
      <p:sp>
        <p:nvSpPr>
          <p:cNvPr id="6" name="Footer Placeholder 5">
            <a:extLst>
              <a:ext uri="{FF2B5EF4-FFF2-40B4-BE49-F238E27FC236}">
                <a16:creationId xmlns:a16="http://schemas.microsoft.com/office/drawing/2014/main" id="{DE885ED4-90F3-40B7-9852-2B7E7FBB4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6E6BFC-4359-41A9-AC8C-640E9B9D6B2E}"/>
              </a:ext>
            </a:extLst>
          </p:cNvPr>
          <p:cNvSpPr>
            <a:spLocks noGrp="1"/>
          </p:cNvSpPr>
          <p:nvPr>
            <p:ph type="sldNum" sz="quarter" idx="12"/>
          </p:nvPr>
        </p:nvSpPr>
        <p:spPr/>
        <p:txBody>
          <a:bodyPr/>
          <a:lstStyle/>
          <a:p>
            <a:fld id="{8505C33B-70D3-4E4B-B1B1-FCAA51928833}" type="slidenum">
              <a:rPr lang="en-US" smtClean="0"/>
              <a:t>‹#›</a:t>
            </a:fld>
            <a:endParaRPr lang="en-US"/>
          </a:p>
        </p:txBody>
      </p:sp>
    </p:spTree>
    <p:extLst>
      <p:ext uri="{BB962C8B-B14F-4D97-AF65-F5344CB8AC3E}">
        <p14:creationId xmlns:p14="http://schemas.microsoft.com/office/powerpoint/2010/main" val="678069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70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4AFF61-64CA-4ACB-AD19-53FBA09EA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5A3565-F3B8-49DF-95E3-8BEAF612B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66462-1CA6-4CC9-BC4D-7B22701461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5FDE0-2216-4545-8205-E1AD62F93E2B}" type="datetimeFigureOut">
              <a:rPr lang="en-US" smtClean="0"/>
              <a:t>12/18/2018</a:t>
            </a:fld>
            <a:endParaRPr lang="en-US"/>
          </a:p>
        </p:txBody>
      </p:sp>
      <p:sp>
        <p:nvSpPr>
          <p:cNvPr id="5" name="Footer Placeholder 4">
            <a:extLst>
              <a:ext uri="{FF2B5EF4-FFF2-40B4-BE49-F238E27FC236}">
                <a16:creationId xmlns:a16="http://schemas.microsoft.com/office/drawing/2014/main" id="{01F03107-A8F9-4ADD-AA5B-9CA2F75B1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706DDA-ECEE-4C3E-8245-A83668CD9F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5C33B-70D3-4E4B-B1B1-FCAA51928833}" type="slidenum">
              <a:rPr lang="en-US" smtClean="0"/>
              <a:t>‹#›</a:t>
            </a:fld>
            <a:endParaRPr lang="en-US"/>
          </a:p>
        </p:txBody>
      </p:sp>
    </p:spTree>
    <p:extLst>
      <p:ext uri="{BB962C8B-B14F-4D97-AF65-F5344CB8AC3E}">
        <p14:creationId xmlns:p14="http://schemas.microsoft.com/office/powerpoint/2010/main" val="3064794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ommons.wikimedia.org/wiki/User:Haselburg-m%C3%BCller" TargetMode="External"/><Relationship Id="rId2" Type="http://schemas.openxmlformats.org/officeDocument/2006/relationships/hyperlink" Target="http://www.goldschmiedehaus.com/" TargetMode="External"/><Relationship Id="rId1" Type="http://schemas.openxmlformats.org/officeDocument/2006/relationships/slideLayout" Target="../slideLayouts/slideLayout7.xml"/><Relationship Id="rId4" Type="http://schemas.openxmlformats.org/officeDocument/2006/relationships/hyperlink" Target="http://travelsandtipplescom.ipage.com/the-brothers-grimm-childhood-home-steinau-an-der-strase/"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metropostcard.com/war3e.html" TargetMode="External"/><Relationship Id="rId3" Type="http://schemas.openxmlformats.org/officeDocument/2006/relationships/hyperlink" Target="https://en.wikipedia.org/wiki/en:Joseph_Karl_Stieler" TargetMode="External"/><Relationship Id="rId7" Type="http://schemas.openxmlformats.org/officeDocument/2006/relationships/hyperlink" Target="https://en.wikipedia.org/wiki/en:Palace_of_Versailles" TargetMode="External"/><Relationship Id="rId2" Type="http://schemas.openxmlformats.org/officeDocument/2006/relationships/hyperlink" Target="https://www.uni-assist.de/en/tools/uni-assist-universities/detail/hochschule/93/" TargetMode="External"/><Relationship Id="rId1" Type="http://schemas.openxmlformats.org/officeDocument/2006/relationships/slideLayout" Target="../slideLayouts/slideLayout7.xml"/><Relationship Id="rId6" Type="http://schemas.openxmlformats.org/officeDocument/2006/relationships/hyperlink" Target="https://en.wikipedia.org/wiki/Fran%C3%A7ois_G%C3%A9rard" TargetMode="External"/><Relationship Id="rId5" Type="http://schemas.openxmlformats.org/officeDocument/2006/relationships/hyperlink" Target="https://militaryhistorynow.com/2018/10/25/the-legend-of-sleepy-hollow-and-the-hessians-of-the-american-revolution/" TargetMode="External"/><Relationship Id="rId4" Type="http://schemas.openxmlformats.org/officeDocument/2006/relationships/hyperlink" Target="https://en.wikipedia.org/wiki/Peter_Edward_Stroehling" TargetMode="External"/><Relationship Id="rId9" Type="http://schemas.openxmlformats.org/officeDocument/2006/relationships/hyperlink" Target="http://www.medicalantiques.com/medical/Apothecary_and_Drug_Kits.ht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FA88C43-06B5-4FC0-81F7-52F71552AFC8}"/>
              </a:ext>
            </a:extLst>
          </p:cNvPr>
          <p:cNvSpPr>
            <a:spLocks noGrp="1"/>
          </p:cNvSpPr>
          <p:nvPr>
            <p:ph type="subTitle" idx="1"/>
          </p:nvPr>
        </p:nvSpPr>
        <p:spPr>
          <a:xfrm>
            <a:off x="561975" y="1087437"/>
            <a:ext cx="5953125" cy="4922837"/>
          </a:xfrm>
        </p:spPr>
        <p:txBody>
          <a:bodyPr>
            <a:normAutofit/>
          </a:bodyPr>
          <a:lstStyle/>
          <a:p>
            <a:r>
              <a:rPr lang="en-US" sz="8800" b="1" dirty="0"/>
              <a:t>Die </a:t>
            </a:r>
          </a:p>
          <a:p>
            <a:r>
              <a:rPr lang="en-US" sz="8800" b="1" dirty="0" err="1"/>
              <a:t>Brüder</a:t>
            </a:r>
            <a:r>
              <a:rPr lang="en-US" sz="8800" b="1" dirty="0"/>
              <a:t> </a:t>
            </a:r>
          </a:p>
          <a:p>
            <a:r>
              <a:rPr lang="en-US" sz="8800" b="1" dirty="0"/>
              <a:t>Grimm</a:t>
            </a:r>
          </a:p>
        </p:txBody>
      </p:sp>
      <p:pic>
        <p:nvPicPr>
          <p:cNvPr id="5" name="Picture 4" descr="A person looking at the camera&#10;&#10;Description generated with very high confidence">
            <a:extLst>
              <a:ext uri="{FF2B5EF4-FFF2-40B4-BE49-F238E27FC236}">
                <a16:creationId xmlns:a16="http://schemas.microsoft.com/office/drawing/2014/main" id="{8616D8EA-5C24-484E-A890-30602AE884C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74265" y="1579367"/>
            <a:ext cx="5517735" cy="5278633"/>
          </a:xfrm>
          <a:prstGeom prst="rect">
            <a:avLst/>
          </a:prstGeom>
        </p:spPr>
      </p:pic>
      <p:sp>
        <p:nvSpPr>
          <p:cNvPr id="2" name="TextBox 1">
            <a:extLst>
              <a:ext uri="{FF2B5EF4-FFF2-40B4-BE49-F238E27FC236}">
                <a16:creationId xmlns:a16="http://schemas.microsoft.com/office/drawing/2014/main" id="{8B74682A-EA87-429B-9746-537F001C17FB}"/>
              </a:ext>
            </a:extLst>
          </p:cNvPr>
          <p:cNvSpPr txBox="1"/>
          <p:nvPr/>
        </p:nvSpPr>
        <p:spPr>
          <a:xfrm>
            <a:off x="0" y="6388343"/>
            <a:ext cx="3376246" cy="369332"/>
          </a:xfrm>
          <a:prstGeom prst="rect">
            <a:avLst/>
          </a:prstGeom>
          <a:noFill/>
        </p:spPr>
        <p:txBody>
          <a:bodyPr wrap="square" rtlCol="0">
            <a:spAutoFit/>
          </a:bodyPr>
          <a:lstStyle/>
          <a:p>
            <a:r>
              <a:rPr lang="en-US" dirty="0"/>
              <a:t>Whitney “Inge” </a:t>
            </a:r>
            <a:r>
              <a:rPr lang="en-US" dirty="0" err="1"/>
              <a:t>Schoellerman</a:t>
            </a:r>
            <a:endParaRPr lang="en-US" dirty="0"/>
          </a:p>
        </p:txBody>
      </p:sp>
    </p:spTree>
    <p:extLst>
      <p:ext uri="{BB962C8B-B14F-4D97-AF65-F5344CB8AC3E}">
        <p14:creationId xmlns:p14="http://schemas.microsoft.com/office/powerpoint/2010/main" val="403803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54D6-0187-470F-B1D0-1F03D318A249}"/>
              </a:ext>
            </a:extLst>
          </p:cNvPr>
          <p:cNvSpPr>
            <a:spLocks noGrp="1"/>
          </p:cNvSpPr>
          <p:nvPr>
            <p:ph type="title"/>
          </p:nvPr>
        </p:nvSpPr>
        <p:spPr>
          <a:xfrm>
            <a:off x="676275" y="69850"/>
            <a:ext cx="10515600" cy="1325563"/>
          </a:xfrm>
        </p:spPr>
        <p:txBody>
          <a:bodyPr/>
          <a:lstStyle/>
          <a:p>
            <a:r>
              <a:rPr lang="en-US" u="sng" dirty="0"/>
              <a:t>Friedrich Carl von Savigny</a:t>
            </a:r>
          </a:p>
        </p:txBody>
      </p:sp>
      <p:pic>
        <p:nvPicPr>
          <p:cNvPr id="5" name="Picture 4">
            <a:extLst>
              <a:ext uri="{FF2B5EF4-FFF2-40B4-BE49-F238E27FC236}">
                <a16:creationId xmlns:a16="http://schemas.microsoft.com/office/drawing/2014/main" id="{4010495C-11CD-4792-BC36-DCE8F3734E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13063" y="-119584"/>
            <a:ext cx="6405864" cy="6977584"/>
          </a:xfrm>
          <a:prstGeom prst="rect">
            <a:avLst/>
          </a:prstGeom>
        </p:spPr>
      </p:pic>
      <p:sp>
        <p:nvSpPr>
          <p:cNvPr id="6" name="TextBox 5">
            <a:extLst>
              <a:ext uri="{FF2B5EF4-FFF2-40B4-BE49-F238E27FC236}">
                <a16:creationId xmlns:a16="http://schemas.microsoft.com/office/drawing/2014/main" id="{612FBA91-5238-49B5-A1BC-6815F1967CA0}"/>
              </a:ext>
            </a:extLst>
          </p:cNvPr>
          <p:cNvSpPr txBox="1"/>
          <p:nvPr/>
        </p:nvSpPr>
        <p:spPr>
          <a:xfrm>
            <a:off x="314325" y="1054239"/>
            <a:ext cx="5238750" cy="6186309"/>
          </a:xfrm>
          <a:prstGeom prst="rect">
            <a:avLst/>
          </a:prstGeom>
          <a:noFill/>
        </p:spPr>
        <p:txBody>
          <a:bodyPr wrap="square" rtlCol="0">
            <a:spAutoFit/>
          </a:bodyPr>
          <a:lstStyle/>
          <a:p>
            <a:r>
              <a:rPr lang="en-US" dirty="0"/>
              <a:t>Arguably, the most influential figures in the </a:t>
            </a:r>
            <a:r>
              <a:rPr lang="en-US" dirty="0" err="1"/>
              <a:t>Grimms</a:t>
            </a:r>
            <a:r>
              <a:rPr lang="en-US" dirty="0"/>
              <a:t>’ lives.</a:t>
            </a:r>
          </a:p>
          <a:p>
            <a:endParaRPr lang="en-US" dirty="0"/>
          </a:p>
          <a:p>
            <a:r>
              <a:rPr lang="en-US" dirty="0"/>
              <a:t>He had unique thought provoking methods of teaching instead of the usual dryly read lectures.</a:t>
            </a:r>
          </a:p>
          <a:p>
            <a:endParaRPr lang="en-US" dirty="0"/>
          </a:p>
          <a:p>
            <a:r>
              <a:rPr lang="en-US" dirty="0"/>
              <a:t>Law Professor at Marburg who inspired and befriended Jacob and Wilhelm.</a:t>
            </a:r>
          </a:p>
          <a:p>
            <a:endParaRPr lang="en-US" dirty="0"/>
          </a:p>
          <a:p>
            <a:r>
              <a:rPr lang="en-US" dirty="0"/>
              <a:t>It was in Savigny’s personal library that they encountered their first medieval manuscripts on laws and folklore.</a:t>
            </a:r>
          </a:p>
          <a:p>
            <a:endParaRPr lang="en-US" dirty="0"/>
          </a:p>
          <a:p>
            <a:r>
              <a:rPr lang="en-US" dirty="0"/>
              <a:t>Had Jacob accompany him to Paris in </a:t>
            </a:r>
            <a:r>
              <a:rPr lang="en-US" b="1" dirty="0"/>
              <a:t>1805</a:t>
            </a:r>
            <a:r>
              <a:rPr lang="en-US" dirty="0"/>
              <a:t> to help research a book on law, acknowledges Jacob in his publications.</a:t>
            </a:r>
          </a:p>
          <a:p>
            <a:endParaRPr lang="en-US" dirty="0"/>
          </a:p>
          <a:p>
            <a:r>
              <a:rPr lang="en-US" dirty="0"/>
              <a:t>Introduced them to influential “aristocratic” circles.</a:t>
            </a:r>
          </a:p>
          <a:p>
            <a:endParaRPr lang="en-US" dirty="0"/>
          </a:p>
          <a:p>
            <a:r>
              <a:rPr lang="en-US" dirty="0"/>
              <a:t>Remained a mentor/source of encouragement and advice for the rest of the Grimm’s lives.</a:t>
            </a:r>
          </a:p>
          <a:p>
            <a:endParaRPr lang="en-US" dirty="0"/>
          </a:p>
        </p:txBody>
      </p:sp>
      <p:sp>
        <p:nvSpPr>
          <p:cNvPr id="3" name="TextBox 2">
            <a:extLst>
              <a:ext uri="{FF2B5EF4-FFF2-40B4-BE49-F238E27FC236}">
                <a16:creationId xmlns:a16="http://schemas.microsoft.com/office/drawing/2014/main" id="{942A1869-4734-4590-9913-C9720B4B3F79}"/>
              </a:ext>
            </a:extLst>
          </p:cNvPr>
          <p:cNvSpPr txBox="1"/>
          <p:nvPr/>
        </p:nvSpPr>
        <p:spPr>
          <a:xfrm>
            <a:off x="5553075" y="940777"/>
            <a:ext cx="1406769" cy="369332"/>
          </a:xfrm>
          <a:prstGeom prst="rect">
            <a:avLst/>
          </a:prstGeom>
          <a:noFill/>
        </p:spPr>
        <p:txBody>
          <a:bodyPr wrap="square" rtlCol="0">
            <a:spAutoFit/>
          </a:bodyPr>
          <a:lstStyle/>
          <a:p>
            <a:r>
              <a:rPr lang="en-US" dirty="0"/>
              <a:t>1779-1861</a:t>
            </a:r>
          </a:p>
        </p:txBody>
      </p:sp>
    </p:spTree>
    <p:extLst>
      <p:ext uri="{BB962C8B-B14F-4D97-AF65-F5344CB8AC3E}">
        <p14:creationId xmlns:p14="http://schemas.microsoft.com/office/powerpoint/2010/main" val="57208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23AF-2386-4D4C-9901-1467E86D8AB5}"/>
              </a:ext>
            </a:extLst>
          </p:cNvPr>
          <p:cNvSpPr>
            <a:spLocks noGrp="1"/>
          </p:cNvSpPr>
          <p:nvPr>
            <p:ph type="title"/>
          </p:nvPr>
        </p:nvSpPr>
        <p:spPr>
          <a:xfrm>
            <a:off x="3420207" y="-214246"/>
            <a:ext cx="5149362" cy="1325563"/>
          </a:xfrm>
        </p:spPr>
        <p:txBody>
          <a:bodyPr>
            <a:normAutofit/>
          </a:bodyPr>
          <a:lstStyle/>
          <a:p>
            <a:r>
              <a:rPr lang="en-US" u="sng" dirty="0"/>
              <a:t>A New Hobby is Born</a:t>
            </a:r>
          </a:p>
        </p:txBody>
      </p:sp>
      <p:sp>
        <p:nvSpPr>
          <p:cNvPr id="3" name="Rectangle 2">
            <a:extLst>
              <a:ext uri="{FF2B5EF4-FFF2-40B4-BE49-F238E27FC236}">
                <a16:creationId xmlns:a16="http://schemas.microsoft.com/office/drawing/2014/main" id="{6DF63054-1700-4120-BC7A-9C92CAC3D55E}"/>
              </a:ext>
            </a:extLst>
          </p:cNvPr>
          <p:cNvSpPr/>
          <p:nvPr/>
        </p:nvSpPr>
        <p:spPr>
          <a:xfrm>
            <a:off x="5711157" y="6409464"/>
            <a:ext cx="7011252" cy="430887"/>
          </a:xfrm>
          <a:prstGeom prst="rect">
            <a:avLst/>
          </a:prstGeom>
        </p:spPr>
        <p:txBody>
          <a:bodyPr wrap="square">
            <a:spAutoFit/>
          </a:bodyPr>
          <a:lstStyle/>
          <a:p>
            <a:r>
              <a:rPr lang="en-US" sz="1100" dirty="0"/>
              <a:t>The </a:t>
            </a:r>
            <a:r>
              <a:rPr lang="en-US" sz="1100" dirty="0" err="1"/>
              <a:t>Mckell</a:t>
            </a:r>
            <a:r>
              <a:rPr lang="en-US" sz="1100" dirty="0"/>
              <a:t> Medical Almanack in German, illuminated manuscript on parchment, Alsace, circa 1445, 12 leaves. Bloomsbury Auctions images</a:t>
            </a:r>
          </a:p>
        </p:txBody>
      </p:sp>
      <p:pic>
        <p:nvPicPr>
          <p:cNvPr id="4" name="Picture 3">
            <a:extLst>
              <a:ext uri="{FF2B5EF4-FFF2-40B4-BE49-F238E27FC236}">
                <a16:creationId xmlns:a16="http://schemas.microsoft.com/office/drawing/2014/main" id="{12D0A213-F0B8-4233-B5B9-3F257E0FCD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72956" y="2705339"/>
            <a:ext cx="5592337" cy="3704125"/>
          </a:xfrm>
          <a:prstGeom prst="rect">
            <a:avLst/>
          </a:prstGeom>
        </p:spPr>
      </p:pic>
      <p:sp>
        <p:nvSpPr>
          <p:cNvPr id="5" name="TextBox 4">
            <a:extLst>
              <a:ext uri="{FF2B5EF4-FFF2-40B4-BE49-F238E27FC236}">
                <a16:creationId xmlns:a16="http://schemas.microsoft.com/office/drawing/2014/main" id="{BCF797C3-FE50-40B4-86C8-AA0D398A6E4B}"/>
              </a:ext>
            </a:extLst>
          </p:cNvPr>
          <p:cNvSpPr txBox="1"/>
          <p:nvPr/>
        </p:nvSpPr>
        <p:spPr>
          <a:xfrm>
            <a:off x="3028585" y="1126045"/>
            <a:ext cx="9052046" cy="1477328"/>
          </a:xfrm>
          <a:prstGeom prst="rect">
            <a:avLst/>
          </a:prstGeom>
          <a:noFill/>
        </p:spPr>
        <p:txBody>
          <a:bodyPr wrap="square" rtlCol="0">
            <a:spAutoFit/>
          </a:bodyPr>
          <a:lstStyle/>
          <a:p>
            <a:r>
              <a:rPr lang="en-US" dirty="0"/>
              <a:t>While attending university the Grimm brothers started collecting copies of old stories on history, law and legends.</a:t>
            </a:r>
          </a:p>
          <a:p>
            <a:endParaRPr lang="en-US" dirty="0"/>
          </a:p>
          <a:p>
            <a:r>
              <a:rPr lang="en-US" dirty="0"/>
              <a:t>They would borrow manuscripts of interest from private and public libraries and laboriously copy them down word for word.</a:t>
            </a:r>
          </a:p>
        </p:txBody>
      </p:sp>
      <p:sp>
        <p:nvSpPr>
          <p:cNvPr id="6" name="Rectangle 5">
            <a:extLst>
              <a:ext uri="{FF2B5EF4-FFF2-40B4-BE49-F238E27FC236}">
                <a16:creationId xmlns:a16="http://schemas.microsoft.com/office/drawing/2014/main" id="{9054179E-3593-4F1A-8BB8-895C19AE11C2}"/>
              </a:ext>
            </a:extLst>
          </p:cNvPr>
          <p:cNvSpPr/>
          <p:nvPr/>
        </p:nvSpPr>
        <p:spPr>
          <a:xfrm>
            <a:off x="26707" y="6154616"/>
            <a:ext cx="3956208" cy="738664"/>
          </a:xfrm>
          <a:prstGeom prst="rect">
            <a:avLst/>
          </a:prstGeom>
        </p:spPr>
        <p:txBody>
          <a:bodyPr wrap="square">
            <a:spAutoFit/>
          </a:bodyPr>
          <a:lstStyle/>
          <a:p>
            <a:r>
              <a:rPr lang="en-US" sz="1400" dirty="0"/>
              <a:t>Page Illuminated Treats from a comment to the epistles of São Paulo - Ms. Lat. 11575-Bibliothèque </a:t>
            </a:r>
            <a:r>
              <a:rPr lang="en-US" sz="1400" dirty="0" err="1"/>
              <a:t>Nationale</a:t>
            </a:r>
            <a:r>
              <a:rPr lang="en-US" sz="1400" dirty="0"/>
              <a:t>, Paris</a:t>
            </a:r>
          </a:p>
        </p:txBody>
      </p:sp>
      <p:pic>
        <p:nvPicPr>
          <p:cNvPr id="7" name="Picture 6">
            <a:extLst>
              <a:ext uri="{FF2B5EF4-FFF2-40B4-BE49-F238E27FC236}">
                <a16:creationId xmlns:a16="http://schemas.microsoft.com/office/drawing/2014/main" id="{B7B4C775-7BC5-4D75-842F-2815B72576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707" y="870439"/>
            <a:ext cx="2825903" cy="5319346"/>
          </a:xfrm>
          <a:prstGeom prst="rect">
            <a:avLst/>
          </a:prstGeom>
        </p:spPr>
      </p:pic>
      <p:sp>
        <p:nvSpPr>
          <p:cNvPr id="8" name="TextBox 7">
            <a:extLst>
              <a:ext uri="{FF2B5EF4-FFF2-40B4-BE49-F238E27FC236}">
                <a16:creationId xmlns:a16="http://schemas.microsoft.com/office/drawing/2014/main" id="{A6952E8A-3AB9-4793-8B6A-327422267803}"/>
              </a:ext>
            </a:extLst>
          </p:cNvPr>
          <p:cNvSpPr txBox="1"/>
          <p:nvPr/>
        </p:nvSpPr>
        <p:spPr>
          <a:xfrm>
            <a:off x="3028585" y="2677775"/>
            <a:ext cx="3442894" cy="3416320"/>
          </a:xfrm>
          <a:prstGeom prst="rect">
            <a:avLst/>
          </a:prstGeom>
          <a:noFill/>
        </p:spPr>
        <p:txBody>
          <a:bodyPr wrap="square" rtlCol="0">
            <a:spAutoFit/>
          </a:bodyPr>
          <a:lstStyle/>
          <a:p>
            <a:r>
              <a:rPr lang="en-US" dirty="0"/>
              <a:t>Because of this the brothers became proficient in a multitude of languages, and began to develop a passion for language and what it could teach them about their countries past.</a:t>
            </a:r>
          </a:p>
          <a:p>
            <a:endParaRPr lang="en-US" dirty="0"/>
          </a:p>
          <a:p>
            <a:r>
              <a:rPr lang="en-US" dirty="0"/>
              <a:t>This drive to collect and understand historical written works would consume most of their free time.</a:t>
            </a:r>
          </a:p>
          <a:p>
            <a:endParaRPr lang="en-US" dirty="0"/>
          </a:p>
        </p:txBody>
      </p:sp>
    </p:spTree>
    <p:extLst>
      <p:ext uri="{BB962C8B-B14F-4D97-AF65-F5344CB8AC3E}">
        <p14:creationId xmlns:p14="http://schemas.microsoft.com/office/powerpoint/2010/main" val="3642146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6E98F-AF87-4BC2-B85C-FF5F2627F2D9}"/>
              </a:ext>
            </a:extLst>
          </p:cNvPr>
          <p:cNvSpPr>
            <a:spLocks noGrp="1"/>
          </p:cNvSpPr>
          <p:nvPr>
            <p:ph type="title"/>
          </p:nvPr>
        </p:nvSpPr>
        <p:spPr>
          <a:xfrm>
            <a:off x="710701" y="197110"/>
            <a:ext cx="3148332" cy="1325563"/>
          </a:xfrm>
        </p:spPr>
        <p:txBody>
          <a:bodyPr vert="horz" lIns="91440" tIns="45720" rIns="91440" bIns="45720" rtlCol="0" anchor="ctr">
            <a:normAutofit/>
          </a:bodyPr>
          <a:lstStyle/>
          <a:p>
            <a:r>
              <a:rPr lang="en-US" kern="1200" dirty="0">
                <a:solidFill>
                  <a:schemeClr val="bg1"/>
                </a:solidFill>
                <a:latin typeface="+mj-lt"/>
                <a:ea typeface="+mj-ea"/>
                <a:cs typeface="+mj-cs"/>
              </a:rPr>
              <a:t>Social Circle</a:t>
            </a:r>
          </a:p>
        </p:txBody>
      </p:sp>
      <p:sp>
        <p:nvSpPr>
          <p:cNvPr id="23" name="Oval 22">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sitting on a table&#10;&#10;Description generated with high confidence">
            <a:extLst>
              <a:ext uri="{FF2B5EF4-FFF2-40B4-BE49-F238E27FC236}">
                <a16:creationId xmlns:a16="http://schemas.microsoft.com/office/drawing/2014/main" id="{6C65C20C-20E9-466E-97D9-08A1FABCDA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5713954"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 name="TextBox 2">
            <a:extLst>
              <a:ext uri="{FF2B5EF4-FFF2-40B4-BE49-F238E27FC236}">
                <a16:creationId xmlns:a16="http://schemas.microsoft.com/office/drawing/2014/main" id="{91F9319F-89BB-4FB3-9FE5-BED55C5F43DA}"/>
              </a:ext>
            </a:extLst>
          </p:cNvPr>
          <p:cNvSpPr txBox="1"/>
          <p:nvPr/>
        </p:nvSpPr>
        <p:spPr>
          <a:xfrm>
            <a:off x="505002" y="1591748"/>
            <a:ext cx="5150382" cy="4750160"/>
          </a:xfrm>
          <a:prstGeom prst="rect">
            <a:avLst/>
          </a:prstGeom>
        </p:spPr>
        <p:txBody>
          <a:bodyPr vert="horz" lIns="91440" tIns="45720" rIns="91440" bIns="45720" rtlCol="0" anchor="t">
            <a:normAutofit fontScale="85000" lnSpcReduction="10000"/>
          </a:bodyPr>
          <a:lstStyle/>
          <a:p>
            <a:pPr>
              <a:lnSpc>
                <a:spcPct val="90000"/>
              </a:lnSpc>
              <a:spcAft>
                <a:spcPts val="600"/>
              </a:spcAft>
            </a:pPr>
            <a:r>
              <a:rPr lang="en-US" sz="1700" dirty="0">
                <a:solidFill>
                  <a:schemeClr val="bg1"/>
                </a:solidFill>
              </a:rPr>
              <a:t>Through Savigny they were able to mingle and befriend people of a higher social status (aristocrats) and writers.</a:t>
            </a:r>
          </a:p>
          <a:p>
            <a:pPr>
              <a:lnSpc>
                <a:spcPct val="90000"/>
              </a:lnSpc>
              <a:spcAft>
                <a:spcPts val="600"/>
              </a:spcAft>
            </a:pPr>
            <a:endParaRPr lang="en-US" sz="1700" dirty="0">
              <a:solidFill>
                <a:schemeClr val="bg1"/>
              </a:solidFill>
            </a:endParaRPr>
          </a:p>
          <a:p>
            <a:pPr>
              <a:lnSpc>
                <a:spcPct val="90000"/>
              </a:lnSpc>
              <a:spcAft>
                <a:spcPts val="600"/>
              </a:spcAft>
            </a:pPr>
            <a:r>
              <a:rPr lang="en-US" sz="1700" dirty="0">
                <a:solidFill>
                  <a:schemeClr val="bg1"/>
                </a:solidFill>
              </a:rPr>
              <a:t>Johann Wolfgang von Goethe – Famous free thinking, philosophical novel/poetry writer and statesman. Wrote Faust Jacob and Wilhelm started out as fans that eventually met and befriended him. While he praised the brothers’ works he had a habit of not committing when it came to writing openings for the brothers’ books.</a:t>
            </a:r>
          </a:p>
          <a:p>
            <a:pPr indent="-228600">
              <a:lnSpc>
                <a:spcPct val="90000"/>
              </a:lnSpc>
              <a:spcAft>
                <a:spcPts val="600"/>
              </a:spcAft>
              <a:buFont typeface="Arial" panose="020B0604020202020204" pitchFamily="34" charset="0"/>
              <a:buChar char="•"/>
            </a:pPr>
            <a:endParaRPr lang="en-US" sz="1700" dirty="0">
              <a:solidFill>
                <a:schemeClr val="bg1"/>
              </a:solidFill>
            </a:endParaRPr>
          </a:p>
          <a:p>
            <a:pPr>
              <a:lnSpc>
                <a:spcPct val="90000"/>
              </a:lnSpc>
              <a:spcAft>
                <a:spcPts val="600"/>
              </a:spcAft>
            </a:pPr>
            <a:r>
              <a:rPr lang="en-US" sz="1700" dirty="0">
                <a:solidFill>
                  <a:schemeClr val="bg1"/>
                </a:solidFill>
              </a:rPr>
              <a:t>Achim von Arnim- German writer poet, bit name in the German romanticism movement.</a:t>
            </a:r>
          </a:p>
          <a:p>
            <a:pPr indent="-228600">
              <a:lnSpc>
                <a:spcPct val="90000"/>
              </a:lnSpc>
              <a:spcAft>
                <a:spcPts val="600"/>
              </a:spcAft>
              <a:buFont typeface="Arial" panose="020B0604020202020204" pitchFamily="34" charset="0"/>
              <a:buChar char="•"/>
            </a:pPr>
            <a:endParaRPr lang="en-US" sz="1700" dirty="0">
              <a:solidFill>
                <a:schemeClr val="bg1"/>
              </a:solidFill>
            </a:endParaRPr>
          </a:p>
          <a:p>
            <a:pPr>
              <a:lnSpc>
                <a:spcPct val="90000"/>
              </a:lnSpc>
              <a:spcAft>
                <a:spcPts val="600"/>
              </a:spcAft>
            </a:pPr>
            <a:r>
              <a:rPr lang="en-US" sz="1700" dirty="0">
                <a:solidFill>
                  <a:schemeClr val="bg1"/>
                </a:solidFill>
              </a:rPr>
              <a:t>His wife Bettina von Arnim (also a writer)  played an even bigger role in the Grimm’s careers than her husband. Was a champion for their careers. Grimm’s dedicated an edition of their fairy tales to her.</a:t>
            </a:r>
          </a:p>
          <a:p>
            <a:pPr>
              <a:lnSpc>
                <a:spcPct val="90000"/>
              </a:lnSpc>
              <a:spcAft>
                <a:spcPts val="600"/>
              </a:spcAft>
            </a:pPr>
            <a:endParaRPr lang="en-US" sz="1700" dirty="0">
              <a:solidFill>
                <a:schemeClr val="bg1"/>
              </a:solidFill>
            </a:endParaRPr>
          </a:p>
          <a:p>
            <a:pPr>
              <a:lnSpc>
                <a:spcPct val="90000"/>
              </a:lnSpc>
              <a:spcAft>
                <a:spcPts val="600"/>
              </a:spcAft>
            </a:pPr>
            <a:r>
              <a:rPr lang="en-US" sz="1700" dirty="0" err="1">
                <a:solidFill>
                  <a:schemeClr val="bg1"/>
                </a:solidFill>
              </a:rPr>
              <a:t>Clemmens</a:t>
            </a:r>
            <a:r>
              <a:rPr lang="en-US" sz="1700" dirty="0">
                <a:solidFill>
                  <a:schemeClr val="bg1"/>
                </a:solidFill>
              </a:rPr>
              <a:t> Brentano- (Bettina’s brother) collected and “improved” local folklore before the brother’s did, but they questioned/ disapproved of his methods.</a:t>
            </a:r>
          </a:p>
          <a:p>
            <a:pPr>
              <a:lnSpc>
                <a:spcPct val="90000"/>
              </a:lnSpc>
              <a:spcAft>
                <a:spcPts val="600"/>
              </a:spcAft>
            </a:pPr>
            <a:endParaRPr lang="en-US" sz="1700" dirty="0">
              <a:solidFill>
                <a:schemeClr val="bg1"/>
              </a:solidFill>
            </a:endParaRPr>
          </a:p>
          <a:p>
            <a:pPr>
              <a:lnSpc>
                <a:spcPct val="90000"/>
              </a:lnSpc>
              <a:spcAft>
                <a:spcPts val="600"/>
              </a:spcAft>
            </a:pPr>
            <a:r>
              <a:rPr lang="en-US" sz="1700" dirty="0">
                <a:solidFill>
                  <a:schemeClr val="bg1"/>
                </a:solidFill>
              </a:rPr>
              <a:t>After a rocky first meeting the Brothers even became friendly with Hans Christian Andersen.</a:t>
            </a:r>
          </a:p>
          <a:p>
            <a:pPr indent="-228600">
              <a:lnSpc>
                <a:spcPct val="90000"/>
              </a:lnSpc>
              <a:spcAft>
                <a:spcPts val="600"/>
              </a:spcAft>
              <a:buFont typeface="Arial" panose="020B0604020202020204" pitchFamily="34" charset="0"/>
              <a:buChar char="•"/>
            </a:pPr>
            <a:endParaRPr lang="en-US" sz="900" dirty="0"/>
          </a:p>
        </p:txBody>
      </p:sp>
      <p:sp>
        <p:nvSpPr>
          <p:cNvPr id="25" name="Freeform: Shape 24">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person&#10;&#10;Description generated with very high confidence">
            <a:extLst>
              <a:ext uri="{FF2B5EF4-FFF2-40B4-BE49-F238E27FC236}">
                <a16:creationId xmlns:a16="http://schemas.microsoft.com/office/drawing/2014/main" id="{6294C0C0-9CF2-4BC4-9564-FDE4864AA4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38252" y="2722161"/>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7" name="Picture 6" descr="A vintage photo of a person&#10;&#10;Description generated with very high confidence">
            <a:extLst>
              <a:ext uri="{FF2B5EF4-FFF2-40B4-BE49-F238E27FC236}">
                <a16:creationId xmlns:a16="http://schemas.microsoft.com/office/drawing/2014/main" id="{7EF2B579-9038-4D58-AFE1-5C086BE8A8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12491"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9" name="Freeform: Shape 2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blurry image of a person&#10;&#10;Description generated with very high confidence">
            <a:extLst>
              <a:ext uri="{FF2B5EF4-FFF2-40B4-BE49-F238E27FC236}">
                <a16:creationId xmlns:a16="http://schemas.microsoft.com/office/drawing/2014/main" id="{99039996-1DF9-497B-A15E-7B3DB8B33BD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4"/>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6" name="Rectangle 5">
            <a:extLst>
              <a:ext uri="{FF2B5EF4-FFF2-40B4-BE49-F238E27FC236}">
                <a16:creationId xmlns:a16="http://schemas.microsoft.com/office/drawing/2014/main" id="{FDA5ECBF-DF3A-478D-B56F-54F3B08E30E7}"/>
              </a:ext>
            </a:extLst>
          </p:cNvPr>
          <p:cNvSpPr/>
          <p:nvPr/>
        </p:nvSpPr>
        <p:spPr>
          <a:xfrm>
            <a:off x="4587481" y="65857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83737557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964DE-300B-40F3-8E93-5131305C6604}"/>
              </a:ext>
            </a:extLst>
          </p:cNvPr>
          <p:cNvSpPr>
            <a:spLocks noGrp="1"/>
          </p:cNvSpPr>
          <p:nvPr>
            <p:ph type="title"/>
          </p:nvPr>
        </p:nvSpPr>
        <p:spPr>
          <a:xfrm>
            <a:off x="129494" y="1798178"/>
            <a:ext cx="2030260" cy="1325563"/>
          </a:xfrm>
        </p:spPr>
        <p:txBody>
          <a:bodyPr/>
          <a:lstStyle/>
          <a:p>
            <a:r>
              <a:rPr lang="en-US" u="sng" dirty="0"/>
              <a:t>1806</a:t>
            </a:r>
          </a:p>
        </p:txBody>
      </p:sp>
      <p:pic>
        <p:nvPicPr>
          <p:cNvPr id="3" name="Picture 2">
            <a:extLst>
              <a:ext uri="{FF2B5EF4-FFF2-40B4-BE49-F238E27FC236}">
                <a16:creationId xmlns:a16="http://schemas.microsoft.com/office/drawing/2014/main" id="{DD56C792-2C2E-4EC4-8073-83820068CF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483" y="3603490"/>
            <a:ext cx="7791363" cy="2420322"/>
          </a:xfrm>
          <a:prstGeom prst="rect">
            <a:avLst/>
          </a:prstGeom>
        </p:spPr>
      </p:pic>
      <p:pic>
        <p:nvPicPr>
          <p:cNvPr id="4" name="Picture 3">
            <a:extLst>
              <a:ext uri="{FF2B5EF4-FFF2-40B4-BE49-F238E27FC236}">
                <a16:creationId xmlns:a16="http://schemas.microsoft.com/office/drawing/2014/main" id="{64BD2E8A-9F7F-4C5C-8C9B-C60989C8B9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2224" y="0"/>
            <a:ext cx="5907536" cy="3145809"/>
          </a:xfrm>
          <a:prstGeom prst="rect">
            <a:avLst/>
          </a:prstGeom>
          <a:effectLst>
            <a:softEdge rad="0"/>
          </a:effectLst>
        </p:spPr>
      </p:pic>
      <p:pic>
        <p:nvPicPr>
          <p:cNvPr id="5" name="Picture 4">
            <a:extLst>
              <a:ext uri="{FF2B5EF4-FFF2-40B4-BE49-F238E27FC236}">
                <a16:creationId xmlns:a16="http://schemas.microsoft.com/office/drawing/2014/main" id="{947E55BB-756B-4983-BD8D-9E17918E2E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75846" y="1230463"/>
            <a:ext cx="2469094" cy="2024047"/>
          </a:xfrm>
          <a:prstGeom prst="rect">
            <a:avLst/>
          </a:prstGeom>
          <a:effectLst>
            <a:softEdge rad="38100"/>
          </a:effectLst>
        </p:spPr>
      </p:pic>
      <p:pic>
        <p:nvPicPr>
          <p:cNvPr id="7" name="Picture 6">
            <a:extLst>
              <a:ext uri="{FF2B5EF4-FFF2-40B4-BE49-F238E27FC236}">
                <a16:creationId xmlns:a16="http://schemas.microsoft.com/office/drawing/2014/main" id="{E15E446B-AED2-44EF-B2D5-53D11E026D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7060" y="101972"/>
            <a:ext cx="2091109" cy="3261643"/>
          </a:xfrm>
          <a:prstGeom prst="rect">
            <a:avLst/>
          </a:prstGeom>
          <a:effectLst>
            <a:softEdge rad="139700"/>
          </a:effectLst>
        </p:spPr>
      </p:pic>
      <p:pic>
        <p:nvPicPr>
          <p:cNvPr id="8" name="Picture 7">
            <a:extLst>
              <a:ext uri="{FF2B5EF4-FFF2-40B4-BE49-F238E27FC236}">
                <a16:creationId xmlns:a16="http://schemas.microsoft.com/office/drawing/2014/main" id="{C687D592-3E79-4195-8BFB-012014DB1B4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30532" y="5982308"/>
            <a:ext cx="3316511" cy="1042506"/>
          </a:xfrm>
          <a:prstGeom prst="rect">
            <a:avLst/>
          </a:prstGeom>
        </p:spPr>
      </p:pic>
      <p:pic>
        <p:nvPicPr>
          <p:cNvPr id="9" name="Picture 8">
            <a:extLst>
              <a:ext uri="{FF2B5EF4-FFF2-40B4-BE49-F238E27FC236}">
                <a16:creationId xmlns:a16="http://schemas.microsoft.com/office/drawing/2014/main" id="{A12F114F-9F51-49AA-983A-253055126C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49722" y="3524493"/>
            <a:ext cx="2642278" cy="3333507"/>
          </a:xfrm>
          <a:prstGeom prst="rect">
            <a:avLst/>
          </a:prstGeom>
        </p:spPr>
      </p:pic>
    </p:spTree>
    <p:extLst>
      <p:ext uri="{BB962C8B-B14F-4D97-AF65-F5344CB8AC3E}">
        <p14:creationId xmlns:p14="http://schemas.microsoft.com/office/powerpoint/2010/main" val="823268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A024-47F6-4C48-8CCB-798EA18503E8}"/>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u="sng" dirty="0"/>
              <a:t>French Occupation</a:t>
            </a:r>
          </a:p>
        </p:txBody>
      </p:sp>
      <p:sp>
        <p:nvSpPr>
          <p:cNvPr id="6" name="TextBox 5">
            <a:extLst>
              <a:ext uri="{FF2B5EF4-FFF2-40B4-BE49-F238E27FC236}">
                <a16:creationId xmlns:a16="http://schemas.microsoft.com/office/drawing/2014/main" id="{EDF7C7F4-C0C3-4514-9E7F-C74AE2D593E7}"/>
              </a:ext>
            </a:extLst>
          </p:cNvPr>
          <p:cNvSpPr txBox="1"/>
          <p:nvPr/>
        </p:nvSpPr>
        <p:spPr>
          <a:xfrm>
            <a:off x="648930" y="2438400"/>
            <a:ext cx="6586489" cy="3785419"/>
          </a:xfrm>
          <a:prstGeom prst="rect">
            <a:avLst/>
          </a:prstGeom>
        </p:spPr>
        <p:txBody>
          <a:bodyPr vert="horz" lIns="91440" tIns="45720" rIns="91440" bIns="45720" rtlCol="0">
            <a:normAutofit/>
          </a:bodyPr>
          <a:lstStyle/>
          <a:p>
            <a:pPr>
              <a:lnSpc>
                <a:spcPct val="90000"/>
              </a:lnSpc>
              <a:spcAft>
                <a:spcPts val="600"/>
              </a:spcAft>
            </a:pPr>
            <a:r>
              <a:rPr lang="en-US" sz="1700" dirty="0"/>
              <a:t>14 October 1806  Napoleon defeats Prussia and disregards earlier treaties that secured Hessian neutrality. French troops march to Cassel.</a:t>
            </a:r>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dirty="0"/>
              <a:t>War office is taken over by foreign soldiers and Jacob becomes unemployed.</a:t>
            </a:r>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dirty="0"/>
              <a:t>The German prince  Elector William I leaves in exile and Napoleon makes his youngest brother, Jerome, king of the new kingdom of Westphalia.</a:t>
            </a:r>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dirty="0"/>
              <a:t>1808 After a failed attempt, friends put in a good word and Jacob gets a position in the royal library.</a:t>
            </a:r>
          </a:p>
          <a:p>
            <a:pPr>
              <a:lnSpc>
                <a:spcPct val="90000"/>
              </a:lnSpc>
              <a:spcAft>
                <a:spcPts val="600"/>
              </a:spcAft>
            </a:pPr>
            <a:endParaRPr lang="en-US" sz="1700" dirty="0"/>
          </a:p>
          <a:p>
            <a:pPr>
              <a:lnSpc>
                <a:spcPct val="90000"/>
              </a:lnSpc>
              <a:spcAft>
                <a:spcPts val="600"/>
              </a:spcAft>
            </a:pPr>
            <a:r>
              <a:rPr lang="en-US" sz="1700" dirty="0"/>
              <a:t>Their mother </a:t>
            </a:r>
            <a:r>
              <a:rPr lang="en-US" sz="1700" dirty="0" err="1"/>
              <a:t>Dorethea</a:t>
            </a:r>
            <a:r>
              <a:rPr lang="en-US" sz="1700" dirty="0"/>
              <a:t> Grimm Dies the same year.</a:t>
            </a:r>
          </a:p>
        </p:txBody>
      </p:sp>
      <p:pic>
        <p:nvPicPr>
          <p:cNvPr id="7" name="Picture 6">
            <a:extLst>
              <a:ext uri="{FF2B5EF4-FFF2-40B4-BE49-F238E27FC236}">
                <a16:creationId xmlns:a16="http://schemas.microsoft.com/office/drawing/2014/main" id="{329AADB8-81D2-4543-B250-FA9BBD32C0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56408" y="10"/>
            <a:ext cx="4635591" cy="6857990"/>
          </a:xfrm>
          <a:prstGeom prst="rect">
            <a:avLst/>
          </a:prstGeom>
          <a:effectLst/>
        </p:spPr>
      </p:pic>
    </p:spTree>
    <p:extLst>
      <p:ext uri="{BB962C8B-B14F-4D97-AF65-F5344CB8AC3E}">
        <p14:creationId xmlns:p14="http://schemas.microsoft.com/office/powerpoint/2010/main" val="3846919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45BD-0CD4-4C5F-9682-4AA2F3F6F956}"/>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Wilhelm’s Health</a:t>
            </a:r>
          </a:p>
        </p:txBody>
      </p:sp>
      <p:cxnSp>
        <p:nvCxnSpPr>
          <p:cNvPr id="13"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2306316-CD8F-4AD4-B996-EFBF3E14B019}"/>
              </a:ext>
            </a:extLst>
          </p:cNvPr>
          <p:cNvSpPr txBox="1"/>
          <p:nvPr/>
        </p:nvSpPr>
        <p:spPr>
          <a:xfrm>
            <a:off x="363492" y="2613354"/>
            <a:ext cx="5120113" cy="3462228"/>
          </a:xfrm>
          <a:prstGeom prst="rect">
            <a:avLst/>
          </a:prstGeom>
        </p:spPr>
        <p:txBody>
          <a:bodyPr vert="horz" lIns="91440" tIns="45720" rIns="91440" bIns="45720" rtlCol="0">
            <a:normAutofit fontScale="85000" lnSpcReduction="20000"/>
          </a:bodyPr>
          <a:lstStyle/>
          <a:p>
            <a:pPr indent="-228600">
              <a:lnSpc>
                <a:spcPct val="90000"/>
              </a:lnSpc>
              <a:spcAft>
                <a:spcPts val="600"/>
              </a:spcAft>
              <a:buFont typeface="Arial" panose="020B0604020202020204" pitchFamily="34" charset="0"/>
              <a:buChar char="•"/>
            </a:pPr>
            <a:r>
              <a:rPr lang="en-US" sz="1600" dirty="0"/>
              <a:t>Wilhelm was repeatedly ill during this dark time in the Grimm brothers’ lives.</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a:t>After getting scarlet fever as a youth his illness remained an ongoing issue for the remainder of his life.</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a:t>Weakness of the heart (attacks of heart palpitations) and asthmatic symptoms are treated by visit health spas (when they can afford it), bathing in wine,  applying “Strong black” mercury ointment to the back of his neck every morning and a variety of tonics and healing powders.</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a:t>His health did improve after his stay at the spa in Halle.</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a:t>While he generally had a positive disposition about his ailing health, after the death of his mother that disposition disappears for awhile and he buries himself in their German studies.</a:t>
            </a:r>
          </a:p>
          <a:p>
            <a:pPr>
              <a:lnSpc>
                <a:spcPct val="90000"/>
              </a:lnSpc>
              <a:spcAft>
                <a:spcPts val="600"/>
              </a:spcAft>
            </a:pPr>
            <a:endParaRPr lang="en-US" sz="1100" dirty="0"/>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p:txBody>
      </p:sp>
      <p:pic>
        <p:nvPicPr>
          <p:cNvPr id="4" name="Picture 3">
            <a:extLst>
              <a:ext uri="{FF2B5EF4-FFF2-40B4-BE49-F238E27FC236}">
                <a16:creationId xmlns:a16="http://schemas.microsoft.com/office/drawing/2014/main" id="{24FE811E-4A83-4109-A8EE-AD8AD2C40E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965837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E841-7154-418C-BB87-68D55B141CB9}"/>
              </a:ext>
            </a:extLst>
          </p:cNvPr>
          <p:cNvSpPr>
            <a:spLocks noGrp="1"/>
          </p:cNvSpPr>
          <p:nvPr>
            <p:ph type="title"/>
          </p:nvPr>
        </p:nvSpPr>
        <p:spPr/>
        <p:txBody>
          <a:bodyPr/>
          <a:lstStyle/>
          <a:p>
            <a:r>
              <a:rPr lang="en-US" u="sng" dirty="0"/>
              <a:t>Motivated Studies</a:t>
            </a:r>
          </a:p>
        </p:txBody>
      </p:sp>
      <p:sp>
        <p:nvSpPr>
          <p:cNvPr id="3" name="TextBox 2">
            <a:extLst>
              <a:ext uri="{FF2B5EF4-FFF2-40B4-BE49-F238E27FC236}">
                <a16:creationId xmlns:a16="http://schemas.microsoft.com/office/drawing/2014/main" id="{DF2CEFA3-BBEB-45ED-AB04-A461E24C8B22}"/>
              </a:ext>
            </a:extLst>
          </p:cNvPr>
          <p:cNvSpPr txBox="1"/>
          <p:nvPr/>
        </p:nvSpPr>
        <p:spPr>
          <a:xfrm>
            <a:off x="838200" y="1410511"/>
            <a:ext cx="5476672" cy="4524315"/>
          </a:xfrm>
          <a:prstGeom prst="rect">
            <a:avLst/>
          </a:prstGeom>
          <a:noFill/>
        </p:spPr>
        <p:txBody>
          <a:bodyPr wrap="square" rtlCol="0">
            <a:spAutoFit/>
          </a:bodyPr>
          <a:lstStyle/>
          <a:p>
            <a:r>
              <a:rPr lang="en-US" dirty="0"/>
              <a:t>Kassel locals resented being under foreign rule. Protests and rebellions were happening on the Grimm’s doorsteps, but they continued obsessively in their studies of German literature and language. Why?</a:t>
            </a:r>
          </a:p>
          <a:p>
            <a:endParaRPr lang="en-US" dirty="0"/>
          </a:p>
          <a:p>
            <a:r>
              <a:rPr lang="en-US" i="1" dirty="0"/>
              <a:t>“Those days of collapse of all previously existing establishment will always be unforgettable for me…The ardor with which our studies in older German were pursued helped overcome our spiritual depression…Undoubtedly the world situation and the necessity of withdrawing in the peacefulness of scholarship contributed to the reawakening of the long-forgotten literature; but we did not only seek consolation in the past, but we hoped naturally that this course of ours would contribute somewhat to the return of a better day.” –Wilhelm Grimm</a:t>
            </a:r>
            <a:endParaRPr lang="en-US" dirty="0"/>
          </a:p>
        </p:txBody>
      </p:sp>
      <p:pic>
        <p:nvPicPr>
          <p:cNvPr id="5" name="Picture 4">
            <a:extLst>
              <a:ext uri="{FF2B5EF4-FFF2-40B4-BE49-F238E27FC236}">
                <a16:creationId xmlns:a16="http://schemas.microsoft.com/office/drawing/2014/main" id="{27938DA4-83C0-416F-BE4F-D214A7AD7B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4887" y="0"/>
            <a:ext cx="4389457" cy="6858000"/>
          </a:xfrm>
          <a:prstGeom prst="rect">
            <a:avLst/>
          </a:prstGeom>
        </p:spPr>
      </p:pic>
    </p:spTree>
    <p:extLst>
      <p:ext uri="{BB962C8B-B14F-4D97-AF65-F5344CB8AC3E}">
        <p14:creationId xmlns:p14="http://schemas.microsoft.com/office/powerpoint/2010/main" val="2070307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0771B-EB11-452E-A976-6B286D6D3856}"/>
              </a:ext>
            </a:extLst>
          </p:cNvPr>
          <p:cNvSpPr>
            <a:spLocks noGrp="1"/>
          </p:cNvSpPr>
          <p:nvPr>
            <p:ph type="title"/>
          </p:nvPr>
        </p:nvSpPr>
        <p:spPr>
          <a:xfrm>
            <a:off x="5614481" y="276126"/>
            <a:ext cx="5990617" cy="1325563"/>
          </a:xfrm>
        </p:spPr>
        <p:txBody>
          <a:bodyPr/>
          <a:lstStyle/>
          <a:p>
            <a:r>
              <a:rPr lang="en-US" dirty="0"/>
              <a:t>Fairy Tales before </a:t>
            </a:r>
            <a:r>
              <a:rPr lang="en-US" dirty="0" err="1"/>
              <a:t>Grimms</a:t>
            </a:r>
            <a:endParaRPr lang="en-US" dirty="0"/>
          </a:p>
        </p:txBody>
      </p:sp>
      <p:sp>
        <p:nvSpPr>
          <p:cNvPr id="3" name="TextBox 2">
            <a:extLst>
              <a:ext uri="{FF2B5EF4-FFF2-40B4-BE49-F238E27FC236}">
                <a16:creationId xmlns:a16="http://schemas.microsoft.com/office/drawing/2014/main" id="{AD75913B-8C37-4A3F-9C32-A31B225D42CE}"/>
              </a:ext>
            </a:extLst>
          </p:cNvPr>
          <p:cNvSpPr txBox="1"/>
          <p:nvPr/>
        </p:nvSpPr>
        <p:spPr>
          <a:xfrm>
            <a:off x="5721173" y="1408586"/>
            <a:ext cx="6470827" cy="2585323"/>
          </a:xfrm>
          <a:prstGeom prst="rect">
            <a:avLst/>
          </a:prstGeom>
          <a:noFill/>
        </p:spPr>
        <p:txBody>
          <a:bodyPr wrap="square" rtlCol="0">
            <a:spAutoFit/>
          </a:bodyPr>
          <a:lstStyle/>
          <a:p>
            <a:r>
              <a:rPr lang="en-US" dirty="0"/>
              <a:t>The </a:t>
            </a:r>
            <a:r>
              <a:rPr lang="en-US" dirty="0" err="1"/>
              <a:t>Grimms</a:t>
            </a:r>
            <a:r>
              <a:rPr lang="en-US" dirty="0"/>
              <a:t> weren’t the first to collect/publish fairy tales they heard</a:t>
            </a:r>
          </a:p>
          <a:p>
            <a:r>
              <a:rPr lang="en-US" dirty="0"/>
              <a:t>Charles Perrault (1628-1703) is argued to have set the base foundation for the genre</a:t>
            </a:r>
          </a:p>
          <a:p>
            <a:r>
              <a:rPr lang="en-US" dirty="0"/>
              <a:t>He wrote/tailored stories he had heard with the intended audience of the French aristocrats</a:t>
            </a:r>
          </a:p>
          <a:p>
            <a:r>
              <a:rPr lang="en-US" dirty="0"/>
              <a:t>His stories ended with a summation of the moral of the story. </a:t>
            </a:r>
          </a:p>
          <a:p>
            <a:endParaRPr lang="en-US" dirty="0"/>
          </a:p>
          <a:p>
            <a:endParaRPr lang="en-US" dirty="0"/>
          </a:p>
        </p:txBody>
      </p:sp>
      <p:sp>
        <p:nvSpPr>
          <p:cNvPr id="4" name="TextBox 3">
            <a:extLst>
              <a:ext uri="{FF2B5EF4-FFF2-40B4-BE49-F238E27FC236}">
                <a16:creationId xmlns:a16="http://schemas.microsoft.com/office/drawing/2014/main" id="{969D7DB3-1985-44C6-B5B7-014AD3A2DB86}"/>
              </a:ext>
            </a:extLst>
          </p:cNvPr>
          <p:cNvSpPr txBox="1"/>
          <p:nvPr/>
        </p:nvSpPr>
        <p:spPr>
          <a:xfrm>
            <a:off x="7266563" y="3534013"/>
            <a:ext cx="4925438" cy="3323987"/>
          </a:xfrm>
          <a:prstGeom prst="rect">
            <a:avLst/>
          </a:prstGeom>
          <a:noFill/>
          <a:ln>
            <a:solidFill>
              <a:schemeClr val="tx1"/>
            </a:solidFill>
          </a:ln>
        </p:spPr>
        <p:txBody>
          <a:bodyPr wrap="square" rtlCol="0">
            <a:spAutoFit/>
          </a:bodyPr>
          <a:lstStyle/>
          <a:p>
            <a:r>
              <a:rPr lang="en-US" sz="1600" dirty="0"/>
              <a:t>Perrault’s Moral for “Little Red Riding Cap”:</a:t>
            </a:r>
          </a:p>
          <a:p>
            <a:r>
              <a:rPr lang="en-US" sz="1600" dirty="0"/>
              <a:t>“One sees here that young children, especially pretty girls, polite, well-taught, and pure as pearls, should stay on guard against all sorts of men. For if one fails to stay alert, it won’t be strange to see one eaten by a wolf enraged. I say a wolf since not all types are wild, or can be said to be the same in kind. Some are winning and have sharp minds. Some are loud or smooth or mild. Others appear just kind and </a:t>
            </a:r>
            <a:r>
              <a:rPr lang="en-US" sz="1600" dirty="0" err="1"/>
              <a:t>unriled</a:t>
            </a:r>
            <a:r>
              <a:rPr lang="en-US" sz="1600" dirty="0"/>
              <a:t>. They follow young ladies wherever they go, right into the halls of their very own homes. Alas for those who’ve refused the teeth: Sweetest tongue has the sharpest tooth.”</a:t>
            </a:r>
          </a:p>
          <a:p>
            <a:endParaRPr lang="en-US" dirty="0"/>
          </a:p>
        </p:txBody>
      </p:sp>
      <p:pic>
        <p:nvPicPr>
          <p:cNvPr id="8" name="Picture 7">
            <a:extLst>
              <a:ext uri="{FF2B5EF4-FFF2-40B4-BE49-F238E27FC236}">
                <a16:creationId xmlns:a16="http://schemas.microsoft.com/office/drawing/2014/main" id="{BBCA746D-A124-4966-A1DB-C8B8A2BD04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21" y="0"/>
            <a:ext cx="5432079" cy="6858000"/>
          </a:xfrm>
          <a:prstGeom prst="rect">
            <a:avLst/>
          </a:prstGeom>
        </p:spPr>
      </p:pic>
    </p:spTree>
    <p:extLst>
      <p:ext uri="{BB962C8B-B14F-4D97-AF65-F5344CB8AC3E}">
        <p14:creationId xmlns:p14="http://schemas.microsoft.com/office/powerpoint/2010/main" val="2336311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2D566-4EF5-4677-95FD-2939BF1BF505}"/>
              </a:ext>
            </a:extLst>
          </p:cNvPr>
          <p:cNvSpPr>
            <a:spLocks noGrp="1"/>
          </p:cNvSpPr>
          <p:nvPr>
            <p:ph type="title"/>
          </p:nvPr>
        </p:nvSpPr>
        <p:spPr>
          <a:xfrm>
            <a:off x="648929" y="629266"/>
            <a:ext cx="3651467" cy="1676603"/>
          </a:xfrm>
        </p:spPr>
        <p:txBody>
          <a:bodyPr vert="horz" lIns="91440" tIns="45720" rIns="91440" bIns="45720" rtlCol="0" anchor="ctr">
            <a:normAutofit/>
          </a:bodyPr>
          <a:lstStyle/>
          <a:p>
            <a:r>
              <a:rPr lang="en-US"/>
              <a:t>Wunderhorn</a:t>
            </a:r>
            <a:r>
              <a:rPr lang="en-US" dirty="0"/>
              <a:t> 1806</a:t>
            </a:r>
          </a:p>
        </p:txBody>
      </p:sp>
      <p:sp>
        <p:nvSpPr>
          <p:cNvPr id="3" name="TextBox 2">
            <a:extLst>
              <a:ext uri="{FF2B5EF4-FFF2-40B4-BE49-F238E27FC236}">
                <a16:creationId xmlns:a16="http://schemas.microsoft.com/office/drawing/2014/main" id="{17D4F275-51B9-4449-AB7F-CC3638A962B3}"/>
              </a:ext>
            </a:extLst>
          </p:cNvPr>
          <p:cNvSpPr txBox="1"/>
          <p:nvPr/>
        </p:nvSpPr>
        <p:spPr>
          <a:xfrm>
            <a:off x="648931" y="2438400"/>
            <a:ext cx="3651466"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dirty="0"/>
              <a:t>Their friends Clemens Brentano and Achim Arnim actually published collected folksongs in their work </a:t>
            </a:r>
            <a:r>
              <a:rPr lang="en-US" sz="1400" i="1" dirty="0"/>
              <a:t>Des </a:t>
            </a:r>
            <a:r>
              <a:rPr lang="en-US" sz="1400" i="1" dirty="0" err="1"/>
              <a:t>Knaben</a:t>
            </a:r>
            <a:r>
              <a:rPr lang="en-US" sz="1400" i="1" dirty="0"/>
              <a:t> </a:t>
            </a:r>
            <a:r>
              <a:rPr lang="en-US" sz="1400" i="1" dirty="0" err="1"/>
              <a:t>Wunderhorn</a:t>
            </a:r>
            <a:r>
              <a:rPr lang="en-US" sz="1400" i="1" dirty="0"/>
              <a:t>.</a:t>
            </a:r>
          </a:p>
          <a:p>
            <a:pPr indent="-228600">
              <a:lnSpc>
                <a:spcPct val="90000"/>
              </a:lnSpc>
              <a:spcAft>
                <a:spcPts val="600"/>
              </a:spcAft>
              <a:buFont typeface="Arial" panose="020B0604020202020204" pitchFamily="34" charset="0"/>
              <a:buChar char="•"/>
            </a:pPr>
            <a:endParaRPr lang="en-US" sz="1400" i="1" dirty="0"/>
          </a:p>
          <a:p>
            <a:pPr indent="-228600">
              <a:lnSpc>
                <a:spcPct val="90000"/>
              </a:lnSpc>
              <a:spcAft>
                <a:spcPts val="600"/>
              </a:spcAft>
              <a:buFont typeface="Arial" panose="020B0604020202020204" pitchFamily="34" charset="0"/>
              <a:buChar char="•"/>
            </a:pPr>
            <a:r>
              <a:rPr lang="en-US" sz="1400" dirty="0"/>
              <a:t>Jacob and Wilhelm even contributed some of their own collection to help.</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Brentano actually never returned their stories. They were found  100 years later in Abbey of </a:t>
            </a:r>
            <a:r>
              <a:rPr lang="en-US" sz="1400" dirty="0" err="1"/>
              <a:t>Oldenberg</a:t>
            </a:r>
            <a:r>
              <a:rPr lang="en-US" sz="1400" dirty="0"/>
              <a:t>. Fortunately, the brothers anticipated this might happen and made copies.</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Arnim and Brentano, impressed with the brothers’ collection, encouraged them to publish them.</a:t>
            </a:r>
          </a:p>
          <a:p>
            <a:pPr indent="-228600">
              <a:lnSpc>
                <a:spcPct val="90000"/>
              </a:lnSpc>
              <a:spcAft>
                <a:spcPts val="600"/>
              </a:spcAft>
              <a:buFont typeface="Arial" panose="020B0604020202020204" pitchFamily="34" charset="0"/>
              <a:buChar char="•"/>
            </a:pPr>
            <a:endParaRPr lang="en-US" sz="1400" dirty="0"/>
          </a:p>
        </p:txBody>
      </p:sp>
      <p:pic>
        <p:nvPicPr>
          <p:cNvPr id="4" name="Picture 3">
            <a:extLst>
              <a:ext uri="{FF2B5EF4-FFF2-40B4-BE49-F238E27FC236}">
                <a16:creationId xmlns:a16="http://schemas.microsoft.com/office/drawing/2014/main" id="{AC0742AE-3345-45CA-87EE-D125FA2489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39056" y="10"/>
            <a:ext cx="7552944" cy="6857990"/>
          </a:xfrm>
          <a:prstGeom prst="rect">
            <a:avLst/>
          </a:prstGeom>
          <a:effectLst/>
        </p:spPr>
      </p:pic>
    </p:spTree>
    <p:extLst>
      <p:ext uri="{BB962C8B-B14F-4D97-AF65-F5344CB8AC3E}">
        <p14:creationId xmlns:p14="http://schemas.microsoft.com/office/powerpoint/2010/main" val="3366047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B5367-3447-4849-A795-E7BBE8C1DE0C}"/>
              </a:ext>
            </a:extLst>
          </p:cNvPr>
          <p:cNvSpPr>
            <a:spLocks noGrp="1"/>
          </p:cNvSpPr>
          <p:nvPr>
            <p:ph type="title"/>
          </p:nvPr>
        </p:nvSpPr>
        <p:spPr>
          <a:xfrm>
            <a:off x="6945550" y="1"/>
            <a:ext cx="2817778" cy="807396"/>
          </a:xfrm>
        </p:spPr>
        <p:txBody>
          <a:bodyPr/>
          <a:lstStyle/>
          <a:p>
            <a:r>
              <a:rPr lang="en-US" dirty="0"/>
              <a:t>Fairy Tales</a:t>
            </a:r>
          </a:p>
        </p:txBody>
      </p:sp>
      <p:sp>
        <p:nvSpPr>
          <p:cNvPr id="5" name="TextBox 4">
            <a:extLst>
              <a:ext uri="{FF2B5EF4-FFF2-40B4-BE49-F238E27FC236}">
                <a16:creationId xmlns:a16="http://schemas.microsoft.com/office/drawing/2014/main" id="{108FF05F-2EF1-4080-9BB6-FEA952A005BF}"/>
              </a:ext>
            </a:extLst>
          </p:cNvPr>
          <p:cNvSpPr txBox="1"/>
          <p:nvPr/>
        </p:nvSpPr>
        <p:spPr>
          <a:xfrm>
            <a:off x="5416684" y="640101"/>
            <a:ext cx="6386209" cy="7355860"/>
          </a:xfrm>
          <a:prstGeom prst="rect">
            <a:avLst/>
          </a:prstGeom>
          <a:noFill/>
        </p:spPr>
        <p:txBody>
          <a:bodyPr wrap="square" rtlCol="0">
            <a:spAutoFit/>
          </a:bodyPr>
          <a:lstStyle/>
          <a:p>
            <a:r>
              <a:rPr lang="en-US" sz="1600" dirty="0"/>
              <a:t>Encouraged by their friends , the brothers started publishing works and translations of their own. </a:t>
            </a:r>
          </a:p>
          <a:p>
            <a:endParaRPr lang="en-US" sz="1600" dirty="0"/>
          </a:p>
          <a:p>
            <a:r>
              <a:rPr lang="en-US" sz="1600" dirty="0"/>
              <a:t>The most well known being their volumes of </a:t>
            </a:r>
            <a:r>
              <a:rPr lang="de-DE" sz="1600" i="1" dirty="0"/>
              <a:t>Kinder- und Hausmärchen </a:t>
            </a:r>
            <a:r>
              <a:rPr lang="de-DE" sz="1600" dirty="0"/>
              <a:t>(Children‘s and household tales first published in </a:t>
            </a:r>
            <a:r>
              <a:rPr lang="de-DE" sz="1600" b="1" dirty="0"/>
              <a:t>1812</a:t>
            </a:r>
            <a:r>
              <a:rPr lang="de-DE" sz="1600" dirty="0"/>
              <a:t>). Had a total of 204 tales by 1856. Of the 86 stories in the first edition only 12 had been taken from literary sources.</a:t>
            </a:r>
          </a:p>
          <a:p>
            <a:endParaRPr lang="de-DE" sz="1600" dirty="0"/>
          </a:p>
          <a:p>
            <a:r>
              <a:rPr lang="de-DE" sz="1600" dirty="0"/>
              <a:t>Initially, they did not publish these stories for children. They had intended for these stories to be read by serious adults and scholars to study them like they did. They wanted it to be an Erziehungsbuch.</a:t>
            </a:r>
          </a:p>
          <a:p>
            <a:endParaRPr lang="de-DE" sz="1600" dirty="0"/>
          </a:p>
          <a:p>
            <a:r>
              <a:rPr lang="de-DE" sz="1600" dirty="0"/>
              <a:t>They felt the stories held great significance regarding the heritage of their </a:t>
            </a:r>
            <a:r>
              <a:rPr lang="de-DE" sz="1600" i="1" dirty="0"/>
              <a:t>Vaterland</a:t>
            </a:r>
            <a:r>
              <a:rPr lang="de-DE" sz="1600" dirty="0"/>
              <a:t> and the German language itself. Jacob was convined there were kernels of truth about their history within the stories.</a:t>
            </a:r>
          </a:p>
          <a:p>
            <a:endParaRPr lang="de-DE" sz="1600" dirty="0"/>
          </a:p>
          <a:p>
            <a:r>
              <a:rPr lang="de-DE" sz="1600" dirty="0"/>
              <a:t>They also had patriotic motivations. They realized the german speaking peoples were fragmented and understood they would be stronger united. They felt the common stories of the people could bring some sense of a connection.</a:t>
            </a:r>
          </a:p>
          <a:p>
            <a:endParaRPr lang="de-DE" sz="1600" dirty="0"/>
          </a:p>
          <a:p>
            <a:r>
              <a:rPr lang="de-DE" sz="1600" dirty="0"/>
              <a:t>They wanted to share stories orally shared by the common </a:t>
            </a:r>
            <a:r>
              <a:rPr lang="de-DE" sz="1600" i="1" dirty="0"/>
              <a:t>Volk </a:t>
            </a:r>
            <a:r>
              <a:rPr lang="de-DE" sz="1600" dirty="0"/>
              <a:t>unlike Perrault‘s versions.</a:t>
            </a:r>
          </a:p>
          <a:p>
            <a:r>
              <a:rPr lang="de-DE" sz="1600" dirty="0"/>
              <a:t>They also feared that these stories and their historical significance would be lost if they didn‘t.</a:t>
            </a:r>
          </a:p>
          <a:p>
            <a:endParaRPr lang="de-DE" dirty="0"/>
          </a:p>
          <a:p>
            <a:endParaRPr lang="de-DE" dirty="0"/>
          </a:p>
          <a:p>
            <a:endParaRPr lang="de-DE" i="1" dirty="0"/>
          </a:p>
          <a:p>
            <a:endParaRPr lang="en-US" dirty="0"/>
          </a:p>
        </p:txBody>
      </p:sp>
      <p:pic>
        <p:nvPicPr>
          <p:cNvPr id="6" name="Picture 5">
            <a:extLst>
              <a:ext uri="{FF2B5EF4-FFF2-40B4-BE49-F238E27FC236}">
                <a16:creationId xmlns:a16="http://schemas.microsoft.com/office/drawing/2014/main" id="{62DA99EB-7F01-405E-9685-74E6618BF87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5338964" cy="6858000"/>
          </a:xfrm>
          <a:prstGeom prst="rect">
            <a:avLst/>
          </a:prstGeom>
        </p:spPr>
      </p:pic>
    </p:spTree>
    <p:extLst>
      <p:ext uri="{BB962C8B-B14F-4D97-AF65-F5344CB8AC3E}">
        <p14:creationId xmlns:p14="http://schemas.microsoft.com/office/powerpoint/2010/main" val="4814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8D4255-9FE9-433A-B5D9-4C4E7173F09C}"/>
              </a:ext>
            </a:extLst>
          </p:cNvPr>
          <p:cNvSpPr>
            <a:spLocks noGrp="1"/>
          </p:cNvSpPr>
          <p:nvPr>
            <p:ph type="title"/>
          </p:nvPr>
        </p:nvSpPr>
        <p:spPr>
          <a:xfrm>
            <a:off x="6940295" y="1396289"/>
            <a:ext cx="4668257" cy="1325563"/>
          </a:xfrm>
        </p:spPr>
        <p:txBody>
          <a:bodyPr vert="horz" lIns="91440" tIns="45720" rIns="91440" bIns="45720" rtlCol="0" anchor="ctr">
            <a:normAutofit/>
          </a:bodyPr>
          <a:lstStyle/>
          <a:p>
            <a:r>
              <a:rPr lang="en-US" b="1" u="sng" kern="1200" dirty="0">
                <a:solidFill>
                  <a:schemeClr val="bg1"/>
                </a:solidFill>
                <a:latin typeface="+mj-lt"/>
                <a:ea typeface="+mj-ea"/>
                <a:cs typeface="+mj-cs"/>
              </a:rPr>
              <a:t>The Grimm Family</a:t>
            </a:r>
          </a:p>
        </p:txBody>
      </p:sp>
      <p:sp>
        <p:nvSpPr>
          <p:cNvPr id="16" name="Freeform: Shape 15">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E24F272-376D-4213-9DD0-84814ED3A5E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3559122" y="2661260"/>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1" name="Picture 10">
            <a:extLst>
              <a:ext uri="{FF2B5EF4-FFF2-40B4-BE49-F238E27FC236}">
                <a16:creationId xmlns:a16="http://schemas.microsoft.com/office/drawing/2014/main" id="{2DF3A87D-A4C0-470A-9DBE-336F3C18CA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7" name="Picture 6">
            <a:extLst>
              <a:ext uri="{FF2B5EF4-FFF2-40B4-BE49-F238E27FC236}">
                <a16:creationId xmlns:a16="http://schemas.microsoft.com/office/drawing/2014/main" id="{0228D86B-4D9D-49A2-A881-550824672E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p:blipFill>
        <p:spPr>
          <a:xfrm>
            <a:off x="4825" y="4007260"/>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6" name="TextBox 5">
            <a:extLst>
              <a:ext uri="{FF2B5EF4-FFF2-40B4-BE49-F238E27FC236}">
                <a16:creationId xmlns:a16="http://schemas.microsoft.com/office/drawing/2014/main" id="{47D09209-B03C-4DB7-A9CF-4348D95EC78A}"/>
              </a:ext>
            </a:extLst>
          </p:cNvPr>
          <p:cNvSpPr txBox="1"/>
          <p:nvPr/>
        </p:nvSpPr>
        <p:spPr>
          <a:xfrm>
            <a:off x="6940296" y="2871982"/>
            <a:ext cx="4668256" cy="3181684"/>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1700" dirty="0">
                <a:solidFill>
                  <a:schemeClr val="bg1"/>
                </a:solidFill>
              </a:rPr>
              <a:t>The Grimm brothers’ family was from Hanau STRONGLY Protestants</a:t>
            </a:r>
          </a:p>
          <a:p>
            <a:pPr marL="285750" indent="-228600">
              <a:lnSpc>
                <a:spcPct val="90000"/>
              </a:lnSpc>
              <a:spcAft>
                <a:spcPts val="600"/>
              </a:spcAft>
              <a:buFont typeface="Arial" panose="020B0604020202020204" pitchFamily="34" charset="0"/>
              <a:buChar char="•"/>
            </a:pPr>
            <a:r>
              <a:rPr lang="en-US" sz="1700" dirty="0">
                <a:solidFill>
                  <a:schemeClr val="bg1"/>
                </a:solidFill>
              </a:rPr>
              <a:t>Great-Grandfather (Friedrich) and Grandfather (Also Friedrich Grimm)were clergymen</a:t>
            </a:r>
          </a:p>
          <a:p>
            <a:pPr marL="285750" indent="-228600">
              <a:lnSpc>
                <a:spcPct val="90000"/>
              </a:lnSpc>
              <a:spcAft>
                <a:spcPts val="600"/>
              </a:spcAft>
              <a:buFont typeface="Arial" panose="020B0604020202020204" pitchFamily="34" charset="0"/>
              <a:buChar char="•"/>
            </a:pPr>
            <a:r>
              <a:rPr lang="en-US" sz="1700" dirty="0">
                <a:solidFill>
                  <a:schemeClr val="bg1"/>
                </a:solidFill>
              </a:rPr>
              <a:t>Father - Phillip Wilhelm Grimm broke family tradition and studied law</a:t>
            </a:r>
          </a:p>
          <a:p>
            <a:pPr marL="285750" indent="-228600">
              <a:lnSpc>
                <a:spcPct val="90000"/>
              </a:lnSpc>
              <a:spcAft>
                <a:spcPts val="600"/>
              </a:spcAft>
              <a:buFont typeface="Arial" panose="020B0604020202020204" pitchFamily="34" charset="0"/>
              <a:buChar char="•"/>
            </a:pPr>
            <a:r>
              <a:rPr lang="en-US" sz="1700" dirty="0">
                <a:solidFill>
                  <a:schemeClr val="bg1"/>
                </a:solidFill>
              </a:rPr>
              <a:t>Mother – </a:t>
            </a:r>
            <a:r>
              <a:rPr lang="en-US" sz="1700" dirty="0" err="1">
                <a:solidFill>
                  <a:schemeClr val="bg1"/>
                </a:solidFill>
              </a:rPr>
              <a:t>Dorothra</a:t>
            </a:r>
            <a:r>
              <a:rPr lang="en-US" sz="1700" dirty="0">
                <a:solidFill>
                  <a:schemeClr val="bg1"/>
                </a:solidFill>
              </a:rPr>
              <a:t> Zimmer (Grimm) – Family from Cassel (Later renamed Kassel)</a:t>
            </a:r>
          </a:p>
          <a:p>
            <a:pPr marL="285750" indent="-228600">
              <a:lnSpc>
                <a:spcPct val="90000"/>
              </a:lnSpc>
              <a:spcAft>
                <a:spcPts val="600"/>
              </a:spcAft>
              <a:buFont typeface="Arial" panose="020B0604020202020204" pitchFamily="34" charset="0"/>
              <a:buChar char="•"/>
            </a:pPr>
            <a:r>
              <a:rPr lang="en-US" sz="1700" dirty="0">
                <a:solidFill>
                  <a:schemeClr val="bg1"/>
                </a:solidFill>
              </a:rPr>
              <a:t>Maternal Grandfather was Johann Hermann Zimmer “</a:t>
            </a:r>
            <a:r>
              <a:rPr lang="en-US" sz="1700" dirty="0" err="1">
                <a:solidFill>
                  <a:schemeClr val="bg1"/>
                </a:solidFill>
              </a:rPr>
              <a:t>Kanzleirat</a:t>
            </a:r>
            <a:r>
              <a:rPr lang="en-US" sz="1700" dirty="0">
                <a:solidFill>
                  <a:schemeClr val="bg1"/>
                </a:solidFill>
              </a:rPr>
              <a:t> Zimmer”</a:t>
            </a:r>
          </a:p>
          <a:p>
            <a:pPr indent="-228600">
              <a:lnSpc>
                <a:spcPct val="90000"/>
              </a:lnSpc>
              <a:spcAft>
                <a:spcPts val="600"/>
              </a:spcAft>
              <a:buFont typeface="Arial" panose="020B0604020202020204" pitchFamily="34" charset="0"/>
              <a:buChar char="•"/>
            </a:pPr>
            <a:endParaRPr lang="en-US" sz="1700" dirty="0"/>
          </a:p>
        </p:txBody>
      </p:sp>
      <p:sp>
        <p:nvSpPr>
          <p:cNvPr id="19" name="TextBox 18">
            <a:extLst>
              <a:ext uri="{FF2B5EF4-FFF2-40B4-BE49-F238E27FC236}">
                <a16:creationId xmlns:a16="http://schemas.microsoft.com/office/drawing/2014/main" id="{E2643893-65DB-4105-B23F-15D24ADF58E8}"/>
              </a:ext>
            </a:extLst>
          </p:cNvPr>
          <p:cNvSpPr txBox="1"/>
          <p:nvPr/>
        </p:nvSpPr>
        <p:spPr>
          <a:xfrm>
            <a:off x="3159896" y="6203796"/>
            <a:ext cx="4009293" cy="646331"/>
          </a:xfrm>
          <a:prstGeom prst="rect">
            <a:avLst/>
          </a:prstGeom>
          <a:noFill/>
        </p:spPr>
        <p:txBody>
          <a:bodyPr wrap="square" rtlCol="0">
            <a:spAutoFit/>
          </a:bodyPr>
          <a:lstStyle/>
          <a:p>
            <a:r>
              <a:rPr lang="en-US" dirty="0">
                <a:solidFill>
                  <a:schemeClr val="bg1"/>
                </a:solidFill>
              </a:rPr>
              <a:t>Friedrich Grimm (The Elder)- Praised for his appreciation of science</a:t>
            </a:r>
            <a:r>
              <a:rPr lang="en-US" dirty="0"/>
              <a:t>.</a:t>
            </a:r>
          </a:p>
        </p:txBody>
      </p:sp>
      <p:sp>
        <p:nvSpPr>
          <p:cNvPr id="21" name="TextBox 20">
            <a:extLst>
              <a:ext uri="{FF2B5EF4-FFF2-40B4-BE49-F238E27FC236}">
                <a16:creationId xmlns:a16="http://schemas.microsoft.com/office/drawing/2014/main" id="{8A016345-C7DA-447E-9D82-CA7F52ECFE3B}"/>
              </a:ext>
            </a:extLst>
          </p:cNvPr>
          <p:cNvSpPr txBox="1"/>
          <p:nvPr/>
        </p:nvSpPr>
        <p:spPr>
          <a:xfrm>
            <a:off x="3803090" y="-7871"/>
            <a:ext cx="2875085" cy="369332"/>
          </a:xfrm>
          <a:prstGeom prst="rect">
            <a:avLst/>
          </a:prstGeom>
          <a:noFill/>
        </p:spPr>
        <p:txBody>
          <a:bodyPr wrap="square" rtlCol="0">
            <a:spAutoFit/>
          </a:bodyPr>
          <a:lstStyle/>
          <a:p>
            <a:r>
              <a:rPr lang="en-US" dirty="0">
                <a:solidFill>
                  <a:schemeClr val="bg1"/>
                </a:solidFill>
              </a:rPr>
              <a:t>Dorothea Grimm (Zimmer)</a:t>
            </a:r>
          </a:p>
        </p:txBody>
      </p:sp>
      <p:sp>
        <p:nvSpPr>
          <p:cNvPr id="22" name="TextBox 21">
            <a:extLst>
              <a:ext uri="{FF2B5EF4-FFF2-40B4-BE49-F238E27FC236}">
                <a16:creationId xmlns:a16="http://schemas.microsoft.com/office/drawing/2014/main" id="{8B5AE26B-4CDC-4BDE-9F21-18511BBCFE90}"/>
              </a:ext>
            </a:extLst>
          </p:cNvPr>
          <p:cNvSpPr txBox="1"/>
          <p:nvPr/>
        </p:nvSpPr>
        <p:spPr>
          <a:xfrm>
            <a:off x="5042228" y="2229786"/>
            <a:ext cx="1732818" cy="369332"/>
          </a:xfrm>
          <a:prstGeom prst="rect">
            <a:avLst/>
          </a:prstGeom>
          <a:noFill/>
        </p:spPr>
        <p:txBody>
          <a:bodyPr wrap="square" rtlCol="0">
            <a:spAutoFit/>
          </a:bodyPr>
          <a:lstStyle/>
          <a:p>
            <a:r>
              <a:rPr lang="en-US" dirty="0">
                <a:solidFill>
                  <a:schemeClr val="bg1"/>
                </a:solidFill>
              </a:rPr>
              <a:t>Phillip Grimm</a:t>
            </a:r>
          </a:p>
        </p:txBody>
      </p:sp>
      <p:sp>
        <p:nvSpPr>
          <p:cNvPr id="2" name="TextBox 1">
            <a:extLst>
              <a:ext uri="{FF2B5EF4-FFF2-40B4-BE49-F238E27FC236}">
                <a16:creationId xmlns:a16="http://schemas.microsoft.com/office/drawing/2014/main" id="{62B9E40E-4349-4296-A8A7-33D0C7974D39}"/>
              </a:ext>
            </a:extLst>
          </p:cNvPr>
          <p:cNvSpPr txBox="1"/>
          <p:nvPr/>
        </p:nvSpPr>
        <p:spPr>
          <a:xfrm>
            <a:off x="6678175" y="679650"/>
            <a:ext cx="4202349" cy="646331"/>
          </a:xfrm>
          <a:prstGeom prst="rect">
            <a:avLst/>
          </a:prstGeom>
          <a:noFill/>
        </p:spPr>
        <p:txBody>
          <a:bodyPr wrap="square" rtlCol="0">
            <a:spAutoFit/>
          </a:bodyPr>
          <a:lstStyle/>
          <a:p>
            <a:r>
              <a:rPr lang="en-US" dirty="0">
                <a:solidFill>
                  <a:schemeClr val="bg1"/>
                </a:solidFill>
              </a:rPr>
              <a:t>Father’s seal was </a:t>
            </a:r>
            <a:r>
              <a:rPr lang="en-US" dirty="0" err="1">
                <a:solidFill>
                  <a:schemeClr val="bg1"/>
                </a:solidFill>
              </a:rPr>
              <a:t>Tute</a:t>
            </a:r>
            <a:r>
              <a:rPr lang="en-US" dirty="0">
                <a:solidFill>
                  <a:schemeClr val="bg1"/>
                </a:solidFill>
              </a:rPr>
              <a:t> </a:t>
            </a:r>
            <a:r>
              <a:rPr lang="en-US" dirty="0" err="1">
                <a:solidFill>
                  <a:schemeClr val="bg1"/>
                </a:solidFill>
              </a:rPr>
              <a:t>si</a:t>
            </a:r>
            <a:r>
              <a:rPr lang="en-US" dirty="0">
                <a:solidFill>
                  <a:schemeClr val="bg1"/>
                </a:solidFill>
              </a:rPr>
              <a:t> </a:t>
            </a:r>
            <a:r>
              <a:rPr lang="en-US" dirty="0" err="1">
                <a:solidFill>
                  <a:schemeClr val="bg1"/>
                </a:solidFill>
              </a:rPr>
              <a:t>recte</a:t>
            </a:r>
            <a:r>
              <a:rPr lang="en-US" dirty="0">
                <a:solidFill>
                  <a:schemeClr val="bg1"/>
                </a:solidFill>
              </a:rPr>
              <a:t> </a:t>
            </a:r>
            <a:r>
              <a:rPr lang="en-US" dirty="0" err="1">
                <a:solidFill>
                  <a:schemeClr val="bg1"/>
                </a:solidFill>
              </a:rPr>
              <a:t>vixeris</a:t>
            </a:r>
            <a:r>
              <a:rPr lang="en-US" dirty="0">
                <a:solidFill>
                  <a:schemeClr val="bg1"/>
                </a:solidFill>
              </a:rPr>
              <a:t> – “He cannot go wrong whose life is in the right.”</a:t>
            </a:r>
          </a:p>
        </p:txBody>
      </p:sp>
    </p:spTree>
    <p:extLst>
      <p:ext uri="{BB962C8B-B14F-4D97-AF65-F5344CB8AC3E}">
        <p14:creationId xmlns:p14="http://schemas.microsoft.com/office/powerpoint/2010/main" val="319303215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1882-3A28-4B98-A7D6-C8171FA3CEE1}"/>
              </a:ext>
            </a:extLst>
          </p:cNvPr>
          <p:cNvSpPr>
            <a:spLocks noGrp="1"/>
          </p:cNvSpPr>
          <p:nvPr>
            <p:ph type="title"/>
          </p:nvPr>
        </p:nvSpPr>
        <p:spPr>
          <a:xfrm>
            <a:off x="1556272" y="110607"/>
            <a:ext cx="3500336" cy="1325563"/>
          </a:xfrm>
        </p:spPr>
        <p:txBody>
          <a:bodyPr>
            <a:normAutofit/>
          </a:bodyPr>
          <a:lstStyle/>
          <a:p>
            <a:r>
              <a:rPr lang="en-US" dirty="0"/>
              <a:t>Later Editions</a:t>
            </a:r>
          </a:p>
        </p:txBody>
      </p:sp>
      <p:sp>
        <p:nvSpPr>
          <p:cNvPr id="3" name="TextBox 2">
            <a:extLst>
              <a:ext uri="{FF2B5EF4-FFF2-40B4-BE49-F238E27FC236}">
                <a16:creationId xmlns:a16="http://schemas.microsoft.com/office/drawing/2014/main" id="{4590B9BE-2DDF-42EE-9403-813FCFDB9C0C}"/>
              </a:ext>
            </a:extLst>
          </p:cNvPr>
          <p:cNvSpPr txBox="1"/>
          <p:nvPr/>
        </p:nvSpPr>
        <p:spPr>
          <a:xfrm>
            <a:off x="516881" y="1531294"/>
            <a:ext cx="5579119" cy="5078313"/>
          </a:xfrm>
          <a:prstGeom prst="rect">
            <a:avLst/>
          </a:prstGeom>
          <a:noFill/>
        </p:spPr>
        <p:txBody>
          <a:bodyPr wrap="square" rtlCol="0">
            <a:spAutoFit/>
          </a:bodyPr>
          <a:lstStyle/>
          <a:p>
            <a:r>
              <a:rPr lang="en-US" dirty="0"/>
              <a:t>The initial reception to their stories was mixed. They got plenty of praise for their stories, but also a lot of criticisms.</a:t>
            </a:r>
          </a:p>
          <a:p>
            <a:endParaRPr lang="en-US" dirty="0"/>
          </a:p>
          <a:p>
            <a:r>
              <a:rPr lang="en-US" dirty="0"/>
              <a:t>Brentano was among the louder critics, saying the stories weren’t thrilling enough like his versions and needed illustrations. </a:t>
            </a:r>
          </a:p>
          <a:p>
            <a:endParaRPr lang="en-US" dirty="0"/>
          </a:p>
          <a:p>
            <a:r>
              <a:rPr lang="en-US" dirty="0"/>
              <a:t>The </a:t>
            </a:r>
            <a:r>
              <a:rPr lang="en-US" dirty="0" err="1"/>
              <a:t>Grimms</a:t>
            </a:r>
            <a:r>
              <a:rPr lang="en-US" dirty="0"/>
              <a:t>’ style (unlike his) was generally free of needless embellishments and tried to preserve the stories original themes and messages.</a:t>
            </a:r>
          </a:p>
          <a:p>
            <a:endParaRPr lang="en-US" dirty="0"/>
          </a:p>
          <a:p>
            <a:r>
              <a:rPr lang="en-US" dirty="0"/>
              <a:t>In future editions they did add illustrations (Their brother, Ludwig, did some of them), but they (particularly Jacob) was adamantly against adding anything beyond what was necessary.</a:t>
            </a:r>
          </a:p>
          <a:p>
            <a:endParaRPr lang="en-US" dirty="0"/>
          </a:p>
          <a:p>
            <a:endParaRPr lang="en-US" dirty="0"/>
          </a:p>
        </p:txBody>
      </p:sp>
      <p:pic>
        <p:nvPicPr>
          <p:cNvPr id="4" name="Picture 3">
            <a:extLst>
              <a:ext uri="{FF2B5EF4-FFF2-40B4-BE49-F238E27FC236}">
                <a16:creationId xmlns:a16="http://schemas.microsoft.com/office/drawing/2014/main" id="{304C2689-39B7-4447-827D-71DDE02BCAD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53321" y="4931"/>
            <a:ext cx="2772546" cy="3833644"/>
          </a:xfrm>
          <a:prstGeom prst="rect">
            <a:avLst/>
          </a:prstGeom>
        </p:spPr>
      </p:pic>
      <p:pic>
        <p:nvPicPr>
          <p:cNvPr id="5" name="Picture 4">
            <a:extLst>
              <a:ext uri="{FF2B5EF4-FFF2-40B4-BE49-F238E27FC236}">
                <a16:creationId xmlns:a16="http://schemas.microsoft.com/office/drawing/2014/main" id="{E0B34335-6572-4576-B657-69AE129455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2863" y="0"/>
            <a:ext cx="2650458" cy="3989540"/>
          </a:xfrm>
          <a:prstGeom prst="rect">
            <a:avLst/>
          </a:prstGeom>
        </p:spPr>
      </p:pic>
      <p:pic>
        <p:nvPicPr>
          <p:cNvPr id="6" name="Picture 5">
            <a:extLst>
              <a:ext uri="{FF2B5EF4-FFF2-40B4-BE49-F238E27FC236}">
                <a16:creationId xmlns:a16="http://schemas.microsoft.com/office/drawing/2014/main" id="{EFF59E94-0F52-426A-9F87-459C803E75F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21322" y="3838575"/>
            <a:ext cx="5372100" cy="3019425"/>
          </a:xfrm>
          <a:prstGeom prst="rect">
            <a:avLst/>
          </a:prstGeom>
        </p:spPr>
      </p:pic>
    </p:spTree>
    <p:extLst>
      <p:ext uri="{BB962C8B-B14F-4D97-AF65-F5344CB8AC3E}">
        <p14:creationId xmlns:p14="http://schemas.microsoft.com/office/powerpoint/2010/main" val="2430533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F6296-2FE6-45C4-AF31-40876943C5C2}"/>
              </a:ext>
            </a:extLst>
          </p:cNvPr>
          <p:cNvSpPr>
            <a:spLocks noGrp="1"/>
          </p:cNvSpPr>
          <p:nvPr>
            <p:ph type="title"/>
          </p:nvPr>
        </p:nvSpPr>
        <p:spPr>
          <a:xfrm>
            <a:off x="3706660" y="0"/>
            <a:ext cx="7178458" cy="1325563"/>
          </a:xfrm>
        </p:spPr>
        <p:txBody>
          <a:bodyPr/>
          <a:lstStyle/>
          <a:p>
            <a:r>
              <a:rPr lang="en-US" dirty="0"/>
              <a:t>How they altered their Stories</a:t>
            </a:r>
          </a:p>
        </p:txBody>
      </p:sp>
      <p:sp>
        <p:nvSpPr>
          <p:cNvPr id="3" name="TextBox 2">
            <a:extLst>
              <a:ext uri="{FF2B5EF4-FFF2-40B4-BE49-F238E27FC236}">
                <a16:creationId xmlns:a16="http://schemas.microsoft.com/office/drawing/2014/main" id="{8208E0E1-EF9E-4659-A7EB-9FA46F76E2AE}"/>
              </a:ext>
            </a:extLst>
          </p:cNvPr>
          <p:cNvSpPr txBox="1"/>
          <p:nvPr/>
        </p:nvSpPr>
        <p:spPr>
          <a:xfrm>
            <a:off x="2846092" y="1034246"/>
            <a:ext cx="5656329" cy="5632311"/>
          </a:xfrm>
          <a:prstGeom prst="rect">
            <a:avLst/>
          </a:prstGeom>
          <a:noFill/>
        </p:spPr>
        <p:txBody>
          <a:bodyPr wrap="square" rtlCol="0">
            <a:spAutoFit/>
          </a:bodyPr>
          <a:lstStyle/>
          <a:p>
            <a:r>
              <a:rPr lang="en-US" dirty="0"/>
              <a:t>In their prefaces of their Children and household stories they claimed they held the original integrity of the stories and their origins. That they had only added enough to have the stories stylistically make sense for the readers.</a:t>
            </a:r>
          </a:p>
          <a:p>
            <a:endParaRPr lang="en-US" dirty="0"/>
          </a:p>
          <a:p>
            <a:r>
              <a:rPr lang="en-US" dirty="0"/>
              <a:t>They rewrote additional editions of the original three volumes of Children’s and household tales adding, editing and removing tales they felt did not “fit the times.”</a:t>
            </a:r>
          </a:p>
          <a:p>
            <a:endParaRPr lang="en-US" dirty="0"/>
          </a:p>
          <a:p>
            <a:r>
              <a:rPr lang="en-US" dirty="0"/>
              <a:t>Anything erotic or sexual was taken out. (Rapunzel changed from pregnant to stupid.)</a:t>
            </a:r>
          </a:p>
          <a:p>
            <a:endParaRPr lang="en-US" dirty="0"/>
          </a:p>
          <a:p>
            <a:r>
              <a:rPr lang="en-US" dirty="0"/>
              <a:t>Some characters were altered to fit their heavy protestant mindsets. Some Pagan/Supernatural beings were turned into angels or demons.</a:t>
            </a:r>
          </a:p>
          <a:p>
            <a:endParaRPr lang="en-US" dirty="0"/>
          </a:p>
          <a:p>
            <a:r>
              <a:rPr lang="en-US" dirty="0"/>
              <a:t>Evil mothers who abused or murdered their children were often turned into the “Wicked Step mother.”</a:t>
            </a:r>
          </a:p>
          <a:p>
            <a:endParaRPr lang="en-US" dirty="0"/>
          </a:p>
          <a:p>
            <a:r>
              <a:rPr lang="en-US" dirty="0"/>
              <a:t>Heavily reinforced “Protestant” gender rolls</a:t>
            </a:r>
          </a:p>
        </p:txBody>
      </p:sp>
      <p:pic>
        <p:nvPicPr>
          <p:cNvPr id="4" name="Picture 3">
            <a:extLst>
              <a:ext uri="{FF2B5EF4-FFF2-40B4-BE49-F238E27FC236}">
                <a16:creationId xmlns:a16="http://schemas.microsoft.com/office/drawing/2014/main" id="{D2FE4564-1FE7-47A4-B2CD-5B3735264E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30156" y="2424661"/>
            <a:ext cx="3661843" cy="4540685"/>
          </a:xfrm>
          <a:prstGeom prst="rect">
            <a:avLst/>
          </a:prstGeom>
        </p:spPr>
      </p:pic>
      <p:pic>
        <p:nvPicPr>
          <p:cNvPr id="5" name="Picture 4">
            <a:extLst>
              <a:ext uri="{FF2B5EF4-FFF2-40B4-BE49-F238E27FC236}">
                <a16:creationId xmlns:a16="http://schemas.microsoft.com/office/drawing/2014/main" id="{20823E76-F8D4-4789-B85B-56FF4A0EA0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76" y="124178"/>
            <a:ext cx="2818356" cy="4600966"/>
          </a:xfrm>
          <a:prstGeom prst="rect">
            <a:avLst/>
          </a:prstGeom>
        </p:spPr>
      </p:pic>
      <p:pic>
        <p:nvPicPr>
          <p:cNvPr id="6" name="Picture 5">
            <a:extLst>
              <a:ext uri="{FF2B5EF4-FFF2-40B4-BE49-F238E27FC236}">
                <a16:creationId xmlns:a16="http://schemas.microsoft.com/office/drawing/2014/main" id="{70839BA4-D14A-4A89-B9FE-564D603A64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39" y="4394379"/>
            <a:ext cx="1380159" cy="2587799"/>
          </a:xfrm>
          <a:prstGeom prst="rect">
            <a:avLst/>
          </a:prstGeom>
        </p:spPr>
      </p:pic>
    </p:spTree>
    <p:extLst>
      <p:ext uri="{BB962C8B-B14F-4D97-AF65-F5344CB8AC3E}">
        <p14:creationId xmlns:p14="http://schemas.microsoft.com/office/powerpoint/2010/main" val="341412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81BCF0-BEF0-40F7-8437-DFDC687E6CFD}"/>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Common Themes</a:t>
            </a:r>
            <a:endParaRPr lang="en-US" dirty="0"/>
          </a:p>
        </p:txBody>
      </p:sp>
      <p:pic>
        <p:nvPicPr>
          <p:cNvPr id="6" name="Picture 5" descr="A picture containing text, book, outdoor&#10;&#10;Description generated with very high confidence">
            <a:extLst>
              <a:ext uri="{FF2B5EF4-FFF2-40B4-BE49-F238E27FC236}">
                <a16:creationId xmlns:a16="http://schemas.microsoft.com/office/drawing/2014/main" id="{C373FF62-05ED-4EE7-A58A-1E49E469740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13"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29C5E"/>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7FF8A3E-5C01-4DD5-B85C-FFCC39CE21E5}"/>
              </a:ext>
            </a:extLst>
          </p:cNvPr>
          <p:cNvSpPr txBox="1"/>
          <p:nvPr/>
        </p:nvSpPr>
        <p:spPr>
          <a:xfrm>
            <a:off x="4942369" y="2115117"/>
            <a:ext cx="7249611" cy="378541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endParaRPr lang="en-US" sz="1400" dirty="0"/>
          </a:p>
          <a:p>
            <a:pPr>
              <a:lnSpc>
                <a:spcPct val="90000"/>
              </a:lnSpc>
              <a:spcAft>
                <a:spcPts val="600"/>
              </a:spcAft>
            </a:pPr>
            <a:r>
              <a:rPr lang="en-US" sz="1400" dirty="0"/>
              <a:t>-Hardworking or clever characters were usually rewarded with a prince or a princess.</a:t>
            </a:r>
          </a:p>
          <a:p>
            <a:pPr>
              <a:lnSpc>
                <a:spcPct val="90000"/>
              </a:lnSpc>
              <a:spcAft>
                <a:spcPts val="600"/>
              </a:spcAft>
            </a:pPr>
            <a:r>
              <a:rPr lang="en-US" sz="1400" dirty="0"/>
              <a:t>Soldiers tended to be unhappy with the king/officers who had commanded and mistreat them.</a:t>
            </a:r>
          </a:p>
          <a:p>
            <a:pPr>
              <a:lnSpc>
                <a:spcPct val="90000"/>
              </a:lnSpc>
              <a:spcAft>
                <a:spcPts val="600"/>
              </a:spcAft>
            </a:pPr>
            <a:r>
              <a:rPr lang="en-US" sz="1400" dirty="0"/>
              <a:t>-Male Characters were described by their trades (The Miller, The Tailor, The Soldier…)</a:t>
            </a:r>
          </a:p>
          <a:p>
            <a:pPr>
              <a:lnSpc>
                <a:spcPct val="90000"/>
              </a:lnSpc>
              <a:spcAft>
                <a:spcPts val="600"/>
              </a:spcAft>
            </a:pPr>
            <a:r>
              <a:rPr lang="en-US" sz="1400" dirty="0"/>
              <a:t>-Tailors tended to be sly or tricky </a:t>
            </a:r>
          </a:p>
          <a:p>
            <a:pPr>
              <a:lnSpc>
                <a:spcPct val="90000"/>
              </a:lnSpc>
              <a:spcAft>
                <a:spcPts val="600"/>
              </a:spcAft>
            </a:pPr>
            <a:r>
              <a:rPr lang="en-US" sz="1400" dirty="0"/>
              <a:t>-Oddly enough, thieving was viewed as a noble profession.</a:t>
            </a:r>
          </a:p>
          <a:p>
            <a:pPr>
              <a:lnSpc>
                <a:spcPct val="90000"/>
              </a:lnSpc>
              <a:spcAft>
                <a:spcPts val="600"/>
              </a:spcAft>
            </a:pPr>
            <a:r>
              <a:rPr lang="en-US" sz="1400" dirty="0"/>
              <a:t>-Simpletons stumble into success.</a:t>
            </a:r>
          </a:p>
          <a:p>
            <a:pPr>
              <a:lnSpc>
                <a:spcPct val="90000"/>
              </a:lnSpc>
              <a:spcAft>
                <a:spcPts val="600"/>
              </a:spcAft>
            </a:pPr>
            <a:r>
              <a:rPr lang="en-US" sz="1400" dirty="0"/>
              <a:t>-Violent Endings</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a:p>
            <a:pPr>
              <a:lnSpc>
                <a:spcPct val="90000"/>
              </a:lnSpc>
              <a:spcAft>
                <a:spcPts val="600"/>
              </a:spcAft>
            </a:pPr>
            <a:r>
              <a:rPr lang="en-US" sz="1400" dirty="0"/>
              <a:t>Common plot:</a:t>
            </a:r>
          </a:p>
          <a:p>
            <a:pPr>
              <a:lnSpc>
                <a:spcPct val="90000"/>
              </a:lnSpc>
              <a:spcAft>
                <a:spcPts val="600"/>
              </a:spcAft>
            </a:pPr>
            <a:r>
              <a:rPr lang="en-US" sz="1400" dirty="0"/>
              <a:t>	1. Go out and Explore the world</a:t>
            </a:r>
          </a:p>
          <a:p>
            <a:pPr>
              <a:lnSpc>
                <a:spcPct val="90000"/>
              </a:lnSpc>
              <a:spcAft>
                <a:spcPts val="600"/>
              </a:spcAft>
            </a:pPr>
            <a:r>
              <a:rPr lang="en-US" sz="1400" dirty="0"/>
              <a:t>	2. Encounter Strangers that need to be helped or that help protagonist</a:t>
            </a:r>
          </a:p>
          <a:p>
            <a:pPr>
              <a:lnSpc>
                <a:spcPct val="90000"/>
              </a:lnSpc>
              <a:spcAft>
                <a:spcPts val="600"/>
              </a:spcAft>
            </a:pPr>
            <a:r>
              <a:rPr lang="en-US" sz="1400" dirty="0"/>
              <a:t>	3. Encounter powerful foe that threatens success or happiness</a:t>
            </a:r>
          </a:p>
          <a:p>
            <a:pPr>
              <a:lnSpc>
                <a:spcPct val="90000"/>
              </a:lnSpc>
              <a:spcAft>
                <a:spcPts val="600"/>
              </a:spcAft>
            </a:pPr>
            <a:r>
              <a:rPr lang="en-US" sz="1400" dirty="0"/>
              <a:t>	4. Using the gifts and skills found previously to defeat foe</a:t>
            </a:r>
          </a:p>
          <a:p>
            <a:pPr>
              <a:lnSpc>
                <a:spcPct val="90000"/>
              </a:lnSpc>
              <a:spcAft>
                <a:spcPts val="600"/>
              </a:spcAft>
            </a:pPr>
            <a:r>
              <a:rPr lang="en-US" sz="1400" dirty="0"/>
              <a:t>	5. Profit! (Reward or Marriage to Prince/Princess)</a:t>
            </a:r>
          </a:p>
        </p:txBody>
      </p:sp>
    </p:spTree>
    <p:extLst>
      <p:ext uri="{BB962C8B-B14F-4D97-AF65-F5344CB8AC3E}">
        <p14:creationId xmlns:p14="http://schemas.microsoft.com/office/powerpoint/2010/main" val="3154939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4F62-A656-40CA-B5FD-FE262F7EB848}"/>
              </a:ext>
            </a:extLst>
          </p:cNvPr>
          <p:cNvSpPr>
            <a:spLocks noGrp="1"/>
          </p:cNvSpPr>
          <p:nvPr>
            <p:ph type="title"/>
          </p:nvPr>
        </p:nvSpPr>
        <p:spPr>
          <a:xfrm>
            <a:off x="838200" y="365125"/>
            <a:ext cx="10515600" cy="1325563"/>
          </a:xfrm>
        </p:spPr>
        <p:txBody>
          <a:bodyPr/>
          <a:lstStyle/>
          <a:p>
            <a:r>
              <a:rPr lang="en-US" dirty="0"/>
              <a:t>Dark/violent stories</a:t>
            </a:r>
            <a:br>
              <a:rPr lang="en-US" dirty="0"/>
            </a:br>
            <a:endParaRPr lang="en-US" dirty="0"/>
          </a:p>
        </p:txBody>
      </p:sp>
      <p:sp>
        <p:nvSpPr>
          <p:cNvPr id="3" name="TextBox 2">
            <a:extLst>
              <a:ext uri="{FF2B5EF4-FFF2-40B4-BE49-F238E27FC236}">
                <a16:creationId xmlns:a16="http://schemas.microsoft.com/office/drawing/2014/main" id="{A8144499-61C8-47C7-A4F3-8C5798E7C81B}"/>
              </a:ext>
            </a:extLst>
          </p:cNvPr>
          <p:cNvSpPr txBox="1"/>
          <p:nvPr/>
        </p:nvSpPr>
        <p:spPr>
          <a:xfrm>
            <a:off x="380999" y="1107940"/>
            <a:ext cx="8620125" cy="6186309"/>
          </a:xfrm>
          <a:prstGeom prst="rect">
            <a:avLst/>
          </a:prstGeom>
          <a:noFill/>
        </p:spPr>
        <p:txBody>
          <a:bodyPr wrap="square" rtlCol="0">
            <a:spAutoFit/>
          </a:bodyPr>
          <a:lstStyle/>
          <a:p>
            <a:r>
              <a:rPr lang="en-US" dirty="0"/>
              <a:t>Contrary to what you may think, people of 1812 were not all okay with the scary and violent themes that made it into the </a:t>
            </a:r>
            <a:r>
              <a:rPr lang="en-US" dirty="0" err="1"/>
              <a:t>Grimms</a:t>
            </a:r>
            <a:r>
              <a:rPr lang="en-US" dirty="0"/>
              <a:t>’ tales.</a:t>
            </a:r>
          </a:p>
          <a:p>
            <a:endParaRPr lang="en-US" dirty="0"/>
          </a:p>
          <a:p>
            <a:endParaRPr lang="en-US" dirty="0"/>
          </a:p>
          <a:p>
            <a:pPr marL="285750" indent="-285750">
              <a:buFont typeface="Arial" panose="020B0604020202020204" pitchFamily="34" charset="0"/>
              <a:buChar char="•"/>
            </a:pPr>
            <a:r>
              <a:rPr lang="en-US" dirty="0"/>
              <a:t>Robber Bride Groom- A young girl gets engaged unknowingly to a cannibal/murderer until she sees him do 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Maiden Without Hands- A Miller chops off his daughter’s hands to save her from a demon.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Juniper Tree- Step mother kills her stepson via decapitation and then feeds him to her husband.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Rumpelstiltskin- Gets so angry he stomps his foot into the ground and then rips himself in half.</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Cinderella- The stepsisters cut off their big toes/heels to fit into the glass slipper.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Three Surgeons- Three Surgeons cut off parts of their body (eyes, hands and hearty) to prove they were so good they could sew them back the next day.</a:t>
            </a:r>
          </a:p>
          <a:p>
            <a:pPr marL="285750" indent="-285750">
              <a:buFont typeface="Arial" panose="020B0604020202020204" pitchFamily="34" charset="0"/>
              <a:buChar char="•"/>
            </a:pPr>
            <a:endParaRPr lang="en-US" dirty="0"/>
          </a:p>
          <a:p>
            <a:endParaRPr lang="en-US" dirty="0"/>
          </a:p>
        </p:txBody>
      </p:sp>
      <p:pic>
        <p:nvPicPr>
          <p:cNvPr id="5" name="Picture 4">
            <a:extLst>
              <a:ext uri="{FF2B5EF4-FFF2-40B4-BE49-F238E27FC236}">
                <a16:creationId xmlns:a16="http://schemas.microsoft.com/office/drawing/2014/main" id="{C143B0FA-8FCE-4A6E-A74D-956CA740699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58300" y="0"/>
            <a:ext cx="2933700" cy="3485236"/>
          </a:xfrm>
          <a:prstGeom prst="rect">
            <a:avLst/>
          </a:prstGeom>
        </p:spPr>
      </p:pic>
      <p:pic>
        <p:nvPicPr>
          <p:cNvPr id="6" name="Picture 5">
            <a:extLst>
              <a:ext uri="{FF2B5EF4-FFF2-40B4-BE49-F238E27FC236}">
                <a16:creationId xmlns:a16="http://schemas.microsoft.com/office/drawing/2014/main" id="{D977FB39-F66B-4662-8435-B6AC406A1A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4925" y="3048000"/>
            <a:ext cx="3267075" cy="3810000"/>
          </a:xfrm>
          <a:prstGeom prst="rect">
            <a:avLst/>
          </a:prstGeom>
        </p:spPr>
      </p:pic>
    </p:spTree>
    <p:extLst>
      <p:ext uri="{BB962C8B-B14F-4D97-AF65-F5344CB8AC3E}">
        <p14:creationId xmlns:p14="http://schemas.microsoft.com/office/powerpoint/2010/main" val="236597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F70F0-137B-4F4A-9B40-6410D65AE95A}"/>
              </a:ext>
            </a:extLst>
          </p:cNvPr>
          <p:cNvSpPr>
            <a:spLocks noGrp="1"/>
          </p:cNvSpPr>
          <p:nvPr>
            <p:ph type="title"/>
          </p:nvPr>
        </p:nvSpPr>
        <p:spPr>
          <a:xfrm>
            <a:off x="6581775" y="256777"/>
            <a:ext cx="5010150" cy="1325563"/>
          </a:xfrm>
        </p:spPr>
        <p:txBody>
          <a:bodyPr/>
          <a:lstStyle/>
          <a:p>
            <a:r>
              <a:rPr lang="en-US" dirty="0"/>
              <a:t>Fairy Tale Evolution</a:t>
            </a:r>
          </a:p>
        </p:txBody>
      </p:sp>
      <p:sp>
        <p:nvSpPr>
          <p:cNvPr id="3" name="TextBox 2">
            <a:extLst>
              <a:ext uri="{FF2B5EF4-FFF2-40B4-BE49-F238E27FC236}">
                <a16:creationId xmlns:a16="http://schemas.microsoft.com/office/drawing/2014/main" id="{1670D869-DD5D-4D05-AA18-E4F9461AAE06}"/>
              </a:ext>
            </a:extLst>
          </p:cNvPr>
          <p:cNvSpPr txBox="1"/>
          <p:nvPr/>
        </p:nvSpPr>
        <p:spPr>
          <a:xfrm>
            <a:off x="5143500" y="1239440"/>
            <a:ext cx="6877050" cy="5632311"/>
          </a:xfrm>
          <a:prstGeom prst="rect">
            <a:avLst/>
          </a:prstGeom>
          <a:noFill/>
        </p:spPr>
        <p:txBody>
          <a:bodyPr wrap="square" rtlCol="0">
            <a:spAutoFit/>
          </a:bodyPr>
          <a:lstStyle/>
          <a:p>
            <a:r>
              <a:rPr lang="en-US" dirty="0"/>
              <a:t>While collecting the Grimm brothers found some great similarities of tales from all across the world. Some of the tales they had been submitted locally were discovered to be versions of stories from </a:t>
            </a:r>
            <a:r>
              <a:rPr lang="en-US" i="1" dirty="0"/>
              <a:t>One Thousand and One nights</a:t>
            </a:r>
            <a:r>
              <a:rPr lang="en-US" dirty="0"/>
              <a:t> (Arabian nights) which originated in the middle east.</a:t>
            </a:r>
          </a:p>
          <a:p>
            <a:endParaRPr lang="en-US" dirty="0"/>
          </a:p>
          <a:p>
            <a:r>
              <a:rPr lang="en-US" dirty="0"/>
              <a:t>The old Muslim tale of </a:t>
            </a:r>
            <a:r>
              <a:rPr lang="en-US" i="1" dirty="0"/>
              <a:t>Moon-Brow</a:t>
            </a:r>
            <a:r>
              <a:rPr lang="en-US" dirty="0"/>
              <a:t> has also been found to have striking similarities to the story of Cinderella. Sleeping beauty believed to be based on a story about </a:t>
            </a:r>
            <a:r>
              <a:rPr lang="en-US" dirty="0" err="1"/>
              <a:t>Brunhilda</a:t>
            </a:r>
            <a:r>
              <a:rPr lang="en-US" dirty="0"/>
              <a:t>.</a:t>
            </a:r>
          </a:p>
          <a:p>
            <a:endParaRPr lang="en-US" dirty="0"/>
          </a:p>
          <a:p>
            <a:r>
              <a:rPr lang="en-US" dirty="0"/>
              <a:t>Stories the </a:t>
            </a:r>
            <a:r>
              <a:rPr lang="en-US" dirty="0" err="1"/>
              <a:t>Grimms</a:t>
            </a:r>
            <a:r>
              <a:rPr lang="en-US" dirty="0"/>
              <a:t> collected had been orally passed from one generation to the next and had origins from all over the world. Naturally, the stories evolved. </a:t>
            </a:r>
          </a:p>
          <a:p>
            <a:endParaRPr lang="en-US" dirty="0"/>
          </a:p>
          <a:p>
            <a:r>
              <a:rPr lang="en-US" dirty="0"/>
              <a:t>After the </a:t>
            </a:r>
            <a:r>
              <a:rPr lang="en-US" dirty="0" err="1"/>
              <a:t>Grimms</a:t>
            </a:r>
            <a:r>
              <a:rPr lang="en-US" dirty="0"/>
              <a:t> had shared their collection of fairy tales with the people through multiple translations, they became popular again and went on to evolve through new people passing them down to their children.</a:t>
            </a:r>
          </a:p>
          <a:p>
            <a:endParaRPr lang="en-US" dirty="0"/>
          </a:p>
          <a:p>
            <a:r>
              <a:rPr lang="en-US" dirty="0"/>
              <a:t>Disney “Americanized” </a:t>
            </a:r>
            <a:r>
              <a:rPr lang="en-US" dirty="0" err="1"/>
              <a:t>Grimms</a:t>
            </a:r>
            <a:r>
              <a:rPr lang="en-US" dirty="0"/>
              <a:t>’ fairy tales. Princes’ roles grew.</a:t>
            </a:r>
          </a:p>
        </p:txBody>
      </p:sp>
      <p:pic>
        <p:nvPicPr>
          <p:cNvPr id="4" name="Picture 3">
            <a:extLst>
              <a:ext uri="{FF2B5EF4-FFF2-40B4-BE49-F238E27FC236}">
                <a16:creationId xmlns:a16="http://schemas.microsoft.com/office/drawing/2014/main" id="{1368906E-8712-4E27-AFD1-26B721D7E6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5143500" cy="6858000"/>
          </a:xfrm>
          <a:prstGeom prst="rect">
            <a:avLst/>
          </a:prstGeom>
          <a:effectLst>
            <a:softEdge rad="393700"/>
          </a:effectLst>
          <a:scene3d>
            <a:camera prst="orthographicFront"/>
            <a:lightRig rig="threePt" dir="t"/>
          </a:scene3d>
          <a:sp3d>
            <a:bevelT/>
          </a:sp3d>
        </p:spPr>
      </p:pic>
    </p:spTree>
    <p:extLst>
      <p:ext uri="{BB962C8B-B14F-4D97-AF65-F5344CB8AC3E}">
        <p14:creationId xmlns:p14="http://schemas.microsoft.com/office/powerpoint/2010/main" val="3821946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8669D3-F9B0-4922-9FFE-BA6519AB4533}"/>
              </a:ext>
            </a:extLst>
          </p:cNvPr>
          <p:cNvSpPr txBox="1"/>
          <p:nvPr/>
        </p:nvSpPr>
        <p:spPr>
          <a:xfrm>
            <a:off x="306030" y="514350"/>
            <a:ext cx="4075469" cy="5943600"/>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1400" dirty="0"/>
              <a:t>King Jerome appointed Jacob as state auditor to the council of state of the kingdom of Westphalia (He was the only native German on the council)</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b="1" dirty="0"/>
              <a:t>1812 </a:t>
            </a:r>
            <a:r>
              <a:rPr lang="en-US" sz="1400" dirty="0"/>
              <a:t>Napoleon orders Jerome hastily to pack up as much wealth as he can, he even tries to take all the best books from the royal library. (Jacob saves some by heavily downplaying them to the king.)</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b="1" dirty="0"/>
              <a:t>1813 </a:t>
            </a:r>
            <a:r>
              <a:rPr lang="en-US" sz="1400" dirty="0"/>
              <a:t>After Napoleon’s defeat at the Battle of </a:t>
            </a:r>
            <a:r>
              <a:rPr lang="en-US" sz="1400" dirty="0" err="1"/>
              <a:t>Leipzip</a:t>
            </a:r>
            <a:r>
              <a:rPr lang="en-US" sz="1400" dirty="0"/>
              <a:t>, William I returns to Kassel and restores himself, once again as Elector of Hesse. William I appoints Jacob secretary of legation and sends him to accompany the ambassador to Paris for countries to work out the new order of Europe. In his travels, Jacob encounters many soldiers coming to and from fighting Napoleon’s troops.</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b="1" dirty="0"/>
              <a:t>1814 </a:t>
            </a:r>
            <a:r>
              <a:rPr lang="en-US" sz="1400" dirty="0"/>
              <a:t>Jacob goes to Parliament in Vienna as a diplomat where Russia, Austria, Prussia, Great Britain, France and minor German states assembled to again attempt to decide the future of Europe. Carl and Ferdinand Grimm join the army against. Unfortunately, it doesn’t end up going anywhere. Jacob was disappointed there was no move to unify the German states. Wilhelm gets a job working in the Elector’s library.</a:t>
            </a:r>
          </a:p>
          <a:p>
            <a:pPr indent="-228600">
              <a:lnSpc>
                <a:spcPct val="90000"/>
              </a:lnSpc>
              <a:spcAft>
                <a:spcPts val="600"/>
              </a:spcAft>
              <a:buFont typeface="Arial" panose="020B0604020202020204" pitchFamily="34" charset="0"/>
              <a:buChar char="•"/>
            </a:pPr>
            <a:endParaRPr lang="en-US" sz="1400" dirty="0"/>
          </a:p>
          <a:p>
            <a:pPr>
              <a:lnSpc>
                <a:spcPct val="90000"/>
              </a:lnSpc>
              <a:spcAft>
                <a:spcPts val="600"/>
              </a:spcAft>
            </a:pPr>
            <a:r>
              <a:rPr lang="en-US" sz="1400" dirty="0"/>
              <a:t>*In </a:t>
            </a:r>
            <a:r>
              <a:rPr lang="en-US" sz="1400" b="1" dirty="0"/>
              <a:t>1848</a:t>
            </a:r>
            <a:r>
              <a:rPr lang="en-US" sz="1400" dirty="0"/>
              <a:t> Jacob is elected as a representative to attend the Frankfurt Parliament. That falls apart when the King of Prussia refuses to become the emperor the parliament decided was needed to unite Germany.</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endParaRPr lang="en-US" sz="1000" dirty="0"/>
          </a:p>
        </p:txBody>
      </p:sp>
      <p:pic>
        <p:nvPicPr>
          <p:cNvPr id="3" name="Picture 2">
            <a:extLst>
              <a:ext uri="{FF2B5EF4-FFF2-40B4-BE49-F238E27FC236}">
                <a16:creationId xmlns:a16="http://schemas.microsoft.com/office/drawing/2014/main" id="{295F51D7-3081-43B1-A9DD-75DC4BD0EF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39056" y="10"/>
            <a:ext cx="7552944" cy="6857990"/>
          </a:xfrm>
          <a:prstGeom prst="rect">
            <a:avLst/>
          </a:prstGeom>
          <a:effectLst/>
        </p:spPr>
      </p:pic>
    </p:spTree>
    <p:extLst>
      <p:ext uri="{BB962C8B-B14F-4D97-AF65-F5344CB8AC3E}">
        <p14:creationId xmlns:p14="http://schemas.microsoft.com/office/powerpoint/2010/main" val="1518948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74ED-1B3B-4AC7-860B-CCCCE4AB9BFF}"/>
              </a:ext>
            </a:extLst>
          </p:cNvPr>
          <p:cNvSpPr>
            <a:spLocks noGrp="1"/>
          </p:cNvSpPr>
          <p:nvPr>
            <p:ph type="title"/>
          </p:nvPr>
        </p:nvSpPr>
        <p:spPr>
          <a:xfrm>
            <a:off x="4318064" y="177234"/>
            <a:ext cx="7145055" cy="1325563"/>
          </a:xfrm>
        </p:spPr>
        <p:txBody>
          <a:bodyPr/>
          <a:lstStyle/>
          <a:p>
            <a:r>
              <a:rPr lang="en-US" dirty="0"/>
              <a:t>“What did the Grimm bother’s ever do for me?”</a:t>
            </a:r>
          </a:p>
        </p:txBody>
      </p:sp>
      <p:sp>
        <p:nvSpPr>
          <p:cNvPr id="3" name="TextBox 2">
            <a:extLst>
              <a:ext uri="{FF2B5EF4-FFF2-40B4-BE49-F238E27FC236}">
                <a16:creationId xmlns:a16="http://schemas.microsoft.com/office/drawing/2014/main" id="{1E725AA3-11FE-46F0-B2F4-86FC70845CFC}"/>
              </a:ext>
            </a:extLst>
          </p:cNvPr>
          <p:cNvSpPr txBox="1"/>
          <p:nvPr/>
        </p:nvSpPr>
        <p:spPr>
          <a:xfrm>
            <a:off x="4007088" y="1502797"/>
            <a:ext cx="7767009" cy="4801314"/>
          </a:xfrm>
          <a:prstGeom prst="rect">
            <a:avLst/>
          </a:prstGeom>
          <a:noFill/>
        </p:spPr>
        <p:txBody>
          <a:bodyPr wrap="square" rtlCol="0">
            <a:spAutoFit/>
          </a:bodyPr>
          <a:lstStyle/>
          <a:p>
            <a:r>
              <a:rPr lang="en-US" b="1" dirty="0"/>
              <a:t>1821 </a:t>
            </a:r>
            <a:r>
              <a:rPr lang="en-US" dirty="0"/>
              <a:t>William II becomes Elector when his father dies. The Grimm brothers sympathize with his wife </a:t>
            </a:r>
            <a:r>
              <a:rPr lang="en-US" dirty="0" err="1"/>
              <a:t>Electress</a:t>
            </a:r>
            <a:r>
              <a:rPr lang="en-US" dirty="0"/>
              <a:t> Auguste because of how poorly she’s treated by her husband. This doesn’t endear them at all to the new Elector.</a:t>
            </a:r>
          </a:p>
          <a:p>
            <a:endParaRPr lang="en-US" dirty="0"/>
          </a:p>
          <a:p>
            <a:r>
              <a:rPr lang="en-US" dirty="0"/>
              <a:t>Ends up being very hostile toward the brothers works hinting that he hopes they aren’t doing this on his time.</a:t>
            </a:r>
          </a:p>
          <a:p>
            <a:endParaRPr lang="en-US" dirty="0"/>
          </a:p>
          <a:p>
            <a:r>
              <a:rPr lang="en-US" b="1" dirty="0"/>
              <a:t>1825 </a:t>
            </a:r>
            <a:r>
              <a:rPr lang="en-US" dirty="0"/>
              <a:t>Wilhelm marries Dorothea Wild, one of their oldest friends.</a:t>
            </a:r>
          </a:p>
          <a:p>
            <a:endParaRPr lang="en-US" b="1" dirty="0"/>
          </a:p>
          <a:p>
            <a:r>
              <a:rPr lang="en-US" b="1" dirty="0"/>
              <a:t>1829 </a:t>
            </a:r>
            <a:r>
              <a:rPr lang="en-US" dirty="0"/>
              <a:t>The director of the elector’s library passes away, but both brothers are denied the promotion. They were more than qualified, the elector just didn’t want them to have the job. They dread the thought of leaving their home in Kassel,  but when they are offered a better paying positions at Göttingen university being professors so they take them.</a:t>
            </a:r>
          </a:p>
          <a:p>
            <a:endParaRPr lang="en-US" dirty="0"/>
          </a:p>
          <a:p>
            <a:r>
              <a:rPr lang="en-US" dirty="0"/>
              <a:t>The king, after hearing about their high scholarly reputation offers too little too late.</a:t>
            </a:r>
          </a:p>
        </p:txBody>
      </p:sp>
      <p:pic>
        <p:nvPicPr>
          <p:cNvPr id="5" name="Picture 4">
            <a:extLst>
              <a:ext uri="{FF2B5EF4-FFF2-40B4-BE49-F238E27FC236}">
                <a16:creationId xmlns:a16="http://schemas.microsoft.com/office/drawing/2014/main" id="{E3CD6F84-5B42-4EAC-BFAC-0C442F1BC2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007088" cy="6858000"/>
          </a:xfrm>
          <a:prstGeom prst="rect">
            <a:avLst/>
          </a:prstGeom>
        </p:spPr>
      </p:pic>
    </p:spTree>
    <p:extLst>
      <p:ext uri="{BB962C8B-B14F-4D97-AF65-F5344CB8AC3E}">
        <p14:creationId xmlns:p14="http://schemas.microsoft.com/office/powerpoint/2010/main" val="187129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0547-815B-4C15-AD27-10850EF539B4}"/>
              </a:ext>
            </a:extLst>
          </p:cNvPr>
          <p:cNvSpPr>
            <a:spLocks noGrp="1"/>
          </p:cNvSpPr>
          <p:nvPr>
            <p:ph type="title"/>
          </p:nvPr>
        </p:nvSpPr>
        <p:spPr>
          <a:xfrm>
            <a:off x="447675" y="0"/>
            <a:ext cx="9410699" cy="1325563"/>
          </a:xfrm>
        </p:spPr>
        <p:txBody>
          <a:bodyPr>
            <a:normAutofit/>
          </a:bodyPr>
          <a:lstStyle/>
          <a:p>
            <a:r>
              <a:rPr lang="en-US" dirty="0"/>
              <a:t>Göttingen Seven </a:t>
            </a:r>
            <a:br>
              <a:rPr lang="en-US" dirty="0"/>
            </a:br>
            <a:r>
              <a:rPr lang="en-US" dirty="0" err="1"/>
              <a:t>Grimms</a:t>
            </a:r>
            <a:r>
              <a:rPr lang="en-US" dirty="0"/>
              <a:t> become legends of their own</a:t>
            </a:r>
          </a:p>
        </p:txBody>
      </p:sp>
      <p:sp>
        <p:nvSpPr>
          <p:cNvPr id="3" name="TextBox 2">
            <a:extLst>
              <a:ext uri="{FF2B5EF4-FFF2-40B4-BE49-F238E27FC236}">
                <a16:creationId xmlns:a16="http://schemas.microsoft.com/office/drawing/2014/main" id="{A66B1C3B-04B3-42EB-B593-DAB55D3F2263}"/>
              </a:ext>
            </a:extLst>
          </p:cNvPr>
          <p:cNvSpPr txBox="1"/>
          <p:nvPr/>
        </p:nvSpPr>
        <p:spPr>
          <a:xfrm>
            <a:off x="114299" y="1325563"/>
            <a:ext cx="10515600" cy="4801314"/>
          </a:xfrm>
          <a:prstGeom prst="rect">
            <a:avLst/>
          </a:prstGeom>
          <a:noFill/>
        </p:spPr>
        <p:txBody>
          <a:bodyPr wrap="square" rtlCol="0">
            <a:spAutoFit/>
          </a:bodyPr>
          <a:lstStyle/>
          <a:p>
            <a:r>
              <a:rPr lang="en-US" dirty="0"/>
              <a:t>Jacob and Wilhelm aren’t thrilled to be lecturers but they enjoy getting to spend time in the library.</a:t>
            </a:r>
          </a:p>
          <a:p>
            <a:endParaRPr lang="en-US" dirty="0"/>
          </a:p>
          <a:p>
            <a:r>
              <a:rPr lang="en-US" b="1" dirty="0"/>
              <a:t>1830</a:t>
            </a:r>
            <a:r>
              <a:rPr lang="en-US" dirty="0"/>
              <a:t> They take an oath to King William IV of England who also happened to be the King of Hannover.            (King George II of England actually founded the university of Gottingen)</a:t>
            </a:r>
          </a:p>
          <a:p>
            <a:endParaRPr lang="en-US" dirty="0"/>
          </a:p>
          <a:p>
            <a:r>
              <a:rPr lang="en-US" b="1" dirty="0"/>
              <a:t>1837 </a:t>
            </a:r>
            <a:r>
              <a:rPr lang="en-US" dirty="0"/>
              <a:t>King William IV of England dies and is succeeded by Ernst August.  He’s not well loved. Has a really high opinion of “divine rights” as a ruler. Ernst felt he had the authority to absolve the professors of their oath made previously, and then demanded the university professors swear an oath to him. The </a:t>
            </a:r>
            <a:r>
              <a:rPr lang="en-US" dirty="0" err="1"/>
              <a:t>Grimms</a:t>
            </a:r>
            <a:r>
              <a:rPr lang="en-US" dirty="0"/>
              <a:t> and 5 other professors have a problem with this.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0C9A1AFB-6B0A-4A02-8472-04489DEAC8C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868559" y="0"/>
            <a:ext cx="2323441" cy="2714404"/>
          </a:xfrm>
          <a:prstGeom prst="rect">
            <a:avLst/>
          </a:prstGeom>
        </p:spPr>
      </p:pic>
      <p:pic>
        <p:nvPicPr>
          <p:cNvPr id="5" name="Picture 4">
            <a:extLst>
              <a:ext uri="{FF2B5EF4-FFF2-40B4-BE49-F238E27FC236}">
                <a16:creationId xmlns:a16="http://schemas.microsoft.com/office/drawing/2014/main" id="{5706AB1A-CCFE-4558-94CB-4339B3AA46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81179"/>
            <a:ext cx="3722488" cy="2939233"/>
          </a:xfrm>
          <a:prstGeom prst="rect">
            <a:avLst/>
          </a:prstGeom>
        </p:spPr>
      </p:pic>
      <p:sp>
        <p:nvSpPr>
          <p:cNvPr id="6" name="TextBox 5">
            <a:extLst>
              <a:ext uri="{FF2B5EF4-FFF2-40B4-BE49-F238E27FC236}">
                <a16:creationId xmlns:a16="http://schemas.microsoft.com/office/drawing/2014/main" id="{C277D44D-36AB-4E42-B18C-FC90F649D778}"/>
              </a:ext>
            </a:extLst>
          </p:cNvPr>
          <p:cNvSpPr txBox="1"/>
          <p:nvPr/>
        </p:nvSpPr>
        <p:spPr>
          <a:xfrm>
            <a:off x="3846313" y="4033777"/>
            <a:ext cx="8145661" cy="2862322"/>
          </a:xfrm>
          <a:prstGeom prst="rect">
            <a:avLst/>
          </a:prstGeom>
          <a:noFill/>
        </p:spPr>
        <p:txBody>
          <a:bodyPr wrap="square" rtlCol="0">
            <a:spAutoFit/>
          </a:bodyPr>
          <a:lstStyle/>
          <a:p>
            <a:r>
              <a:rPr lang="en-US" dirty="0"/>
              <a:t>These seven professors (Wilhelm Grimm, Jacob Grimm, Wilhelm Eduard Albrecht, Friedrich Christoph </a:t>
            </a:r>
            <a:r>
              <a:rPr lang="en-US" dirty="0" err="1"/>
              <a:t>Dahlmann</a:t>
            </a:r>
            <a:r>
              <a:rPr lang="en-US" dirty="0"/>
              <a:t>, Georg Gottfried </a:t>
            </a:r>
            <a:r>
              <a:rPr lang="en-US" dirty="0" err="1"/>
              <a:t>Gervinus</a:t>
            </a:r>
            <a:r>
              <a:rPr lang="en-US" dirty="0"/>
              <a:t>, Wilhelm Eduard Weber, and Heinrich Georg August Ewald) protest against this.</a:t>
            </a:r>
            <a:r>
              <a:rPr lang="en-US" i="1" dirty="0"/>
              <a:t> </a:t>
            </a:r>
            <a:r>
              <a:rPr lang="en-US" dirty="0"/>
              <a:t>When they publicly declare why they feel their stance is the moral one the king fires all seven professors and exiles three of them who he deems to be the ringleaders (Jacob being one of them).</a:t>
            </a:r>
          </a:p>
          <a:p>
            <a:endParaRPr lang="en-US" dirty="0"/>
          </a:p>
          <a:p>
            <a:r>
              <a:rPr lang="en-US" dirty="0"/>
              <a:t>They receive great support from their students who escorted them out of Hannover in a giant group, as well as people who hear about it in other German states (People were getting really sick of he high and mighty rulers of the German states).</a:t>
            </a:r>
          </a:p>
          <a:p>
            <a:endParaRPr lang="en-US" dirty="0"/>
          </a:p>
        </p:txBody>
      </p:sp>
    </p:spTree>
    <p:extLst>
      <p:ext uri="{BB962C8B-B14F-4D97-AF65-F5344CB8AC3E}">
        <p14:creationId xmlns:p14="http://schemas.microsoft.com/office/powerpoint/2010/main" val="1197596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7A41-1466-4854-B83F-6E1EEB6E4159}"/>
              </a:ext>
            </a:extLst>
          </p:cNvPr>
          <p:cNvSpPr>
            <a:spLocks noGrp="1"/>
          </p:cNvSpPr>
          <p:nvPr>
            <p:ph type="title"/>
          </p:nvPr>
        </p:nvSpPr>
        <p:spPr>
          <a:xfrm>
            <a:off x="8232506" y="4626333"/>
            <a:ext cx="5610486" cy="1325563"/>
          </a:xfrm>
        </p:spPr>
        <p:txBody>
          <a:bodyPr/>
          <a:lstStyle/>
          <a:p>
            <a:r>
              <a:rPr lang="en-US" dirty="0" err="1"/>
              <a:t>Deutsches</a:t>
            </a:r>
            <a:r>
              <a:rPr lang="en-US" dirty="0"/>
              <a:t> </a:t>
            </a:r>
            <a:br>
              <a:rPr lang="en-US" dirty="0"/>
            </a:br>
            <a:r>
              <a:rPr lang="en-US" dirty="0" err="1"/>
              <a:t>Wörterbuch</a:t>
            </a:r>
            <a:endParaRPr lang="en-US" dirty="0"/>
          </a:p>
        </p:txBody>
      </p:sp>
      <p:sp>
        <p:nvSpPr>
          <p:cNvPr id="3" name="TextBox 2">
            <a:extLst>
              <a:ext uri="{FF2B5EF4-FFF2-40B4-BE49-F238E27FC236}">
                <a16:creationId xmlns:a16="http://schemas.microsoft.com/office/drawing/2014/main" id="{4A5C60F5-164C-4A07-885C-F59BE4D74E14}"/>
              </a:ext>
            </a:extLst>
          </p:cNvPr>
          <p:cNvSpPr txBox="1"/>
          <p:nvPr/>
        </p:nvSpPr>
        <p:spPr>
          <a:xfrm>
            <a:off x="129436" y="237132"/>
            <a:ext cx="9754061" cy="3416320"/>
          </a:xfrm>
          <a:prstGeom prst="rect">
            <a:avLst/>
          </a:prstGeom>
          <a:noFill/>
        </p:spPr>
        <p:txBody>
          <a:bodyPr wrap="square" rtlCol="0">
            <a:spAutoFit/>
          </a:bodyPr>
          <a:lstStyle/>
          <a:p>
            <a:r>
              <a:rPr lang="en-US" dirty="0"/>
              <a:t>The brothers return to Cassel (The elector reluctantly lets them come back) but no one will hire them because of the Göttingen scandal.</a:t>
            </a:r>
          </a:p>
          <a:p>
            <a:endParaRPr lang="en-US" dirty="0"/>
          </a:p>
          <a:p>
            <a:r>
              <a:rPr lang="en-US" dirty="0"/>
              <a:t>To support themselves they start what could arguably be called their life’s work. The German Dictionary.</a:t>
            </a:r>
          </a:p>
          <a:p>
            <a:endParaRPr lang="en-US" dirty="0"/>
          </a:p>
          <a:p>
            <a:r>
              <a:rPr lang="en-US" b="1" dirty="0"/>
              <a:t>1840 </a:t>
            </a:r>
            <a:r>
              <a:rPr lang="en-US" dirty="0"/>
              <a:t>Eventually, their friends are able to persuade King Frederick William III of Prussia, who was a great patron of scholars and the arts, to invite the </a:t>
            </a:r>
            <a:r>
              <a:rPr lang="en-US" dirty="0" err="1"/>
              <a:t>Grimms</a:t>
            </a:r>
            <a:r>
              <a:rPr lang="en-US" dirty="0"/>
              <a:t> to live in Berlin and be paid to finish work on the German dictionary. The largest and most comprehensive dictionary of the German language.</a:t>
            </a:r>
          </a:p>
          <a:p>
            <a:endParaRPr lang="en-US" dirty="0"/>
          </a:p>
          <a:p>
            <a:r>
              <a:rPr lang="en-US" dirty="0"/>
              <a:t>They live for the rest of their lives in Berlin and are recorded to have had many happy walks through the nearby </a:t>
            </a:r>
            <a:r>
              <a:rPr lang="en-US" dirty="0" err="1"/>
              <a:t>Tiergarten</a:t>
            </a:r>
            <a:r>
              <a:rPr lang="en-US" dirty="0"/>
              <a:t>.</a:t>
            </a:r>
          </a:p>
        </p:txBody>
      </p:sp>
      <p:pic>
        <p:nvPicPr>
          <p:cNvPr id="5" name="Picture 4">
            <a:extLst>
              <a:ext uri="{FF2B5EF4-FFF2-40B4-BE49-F238E27FC236}">
                <a16:creationId xmlns:a16="http://schemas.microsoft.com/office/drawing/2014/main" id="{F04AA66D-3F0D-43D7-98B2-CBB19617F5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83497" y="0"/>
            <a:ext cx="2308504" cy="3281819"/>
          </a:xfrm>
          <a:prstGeom prst="rect">
            <a:avLst/>
          </a:prstGeom>
        </p:spPr>
      </p:pic>
      <p:pic>
        <p:nvPicPr>
          <p:cNvPr id="6" name="Picture 5">
            <a:extLst>
              <a:ext uri="{FF2B5EF4-FFF2-40B4-BE49-F238E27FC236}">
                <a16:creationId xmlns:a16="http://schemas.microsoft.com/office/drawing/2014/main" id="{AE2173EB-7959-4D03-8914-3AEB8F2D6C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7123" y="3543985"/>
            <a:ext cx="4418685" cy="3314015"/>
          </a:xfrm>
          <a:prstGeom prst="rect">
            <a:avLst/>
          </a:prstGeom>
        </p:spPr>
      </p:pic>
    </p:spTree>
    <p:extLst>
      <p:ext uri="{BB962C8B-B14F-4D97-AF65-F5344CB8AC3E}">
        <p14:creationId xmlns:p14="http://schemas.microsoft.com/office/powerpoint/2010/main" val="251136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8F8E67-AD66-47DA-9CA2-50AEBBFBE0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EBB445D-6E73-4C02-B847-6367B4DCF84E}"/>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dirty="0"/>
              <a:t>Grimm’s Law</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0DA50BA-7D3C-469B-8027-D63930040A34}"/>
              </a:ext>
            </a:extLst>
          </p:cNvPr>
          <p:cNvSpPr txBox="1"/>
          <p:nvPr/>
        </p:nvSpPr>
        <p:spPr>
          <a:xfrm>
            <a:off x="525516" y="3417573"/>
            <a:ext cx="4593021" cy="2619839"/>
          </a:xfrm>
          <a:prstGeom prst="rect">
            <a:avLst/>
          </a:prstGeom>
        </p:spPr>
        <p:txBody>
          <a:bodyPr vert="horz" lIns="91440" tIns="45720" rIns="91440" bIns="45720" rtlCol="0" anchor="ctr">
            <a:normAutofit fontScale="92500" lnSpcReduction="20000"/>
          </a:bodyPr>
          <a:lstStyle/>
          <a:p>
            <a:pPr indent="-228600">
              <a:lnSpc>
                <a:spcPct val="90000"/>
              </a:lnSpc>
              <a:spcAft>
                <a:spcPts val="600"/>
              </a:spcAft>
              <a:buFont typeface="Arial" panose="020B0604020202020204" pitchFamily="34" charset="0"/>
              <a:buChar char="•"/>
            </a:pPr>
            <a:endParaRPr lang="en-US" sz="1600" b="1" dirty="0"/>
          </a:p>
          <a:p>
            <a:pPr>
              <a:lnSpc>
                <a:spcPct val="90000"/>
              </a:lnSpc>
              <a:spcAft>
                <a:spcPts val="600"/>
              </a:spcAft>
            </a:pPr>
            <a:r>
              <a:rPr lang="en-US" sz="1600" b="1" dirty="0"/>
              <a:t>Jacob Grimm worked out a system of “sound shifting” later called Grimm’s law. His research revealed that the German language came from a common Indo-European language with Russian, Greek, Celtic and Old Norse.</a:t>
            </a:r>
          </a:p>
          <a:p>
            <a:pPr>
              <a:lnSpc>
                <a:spcPct val="90000"/>
              </a:lnSpc>
              <a:spcAft>
                <a:spcPts val="600"/>
              </a:spcAft>
            </a:pPr>
            <a:endParaRPr lang="en-US" sz="1600" b="1" dirty="0"/>
          </a:p>
          <a:p>
            <a:pPr>
              <a:lnSpc>
                <a:spcPct val="90000"/>
              </a:lnSpc>
              <a:spcAft>
                <a:spcPts val="600"/>
              </a:spcAft>
            </a:pPr>
            <a:r>
              <a:rPr lang="en-US" sz="1600" b="1" dirty="0"/>
              <a:t>Prior to this German, as a language, was considered Barbaric and inferior to the classical languages like French and Italian.</a:t>
            </a:r>
          </a:p>
          <a:p>
            <a:pPr indent="-228600">
              <a:lnSpc>
                <a:spcPct val="90000"/>
              </a:lnSpc>
              <a:spcAft>
                <a:spcPts val="600"/>
              </a:spcAft>
              <a:buFont typeface="Arial" panose="020B0604020202020204" pitchFamily="34" charset="0"/>
              <a:buChar char="•"/>
            </a:pPr>
            <a:endParaRPr lang="en-US" sz="1600" b="1" dirty="0"/>
          </a:p>
          <a:p>
            <a:pPr>
              <a:lnSpc>
                <a:spcPct val="90000"/>
              </a:lnSpc>
              <a:spcAft>
                <a:spcPts val="600"/>
              </a:spcAft>
            </a:pPr>
            <a:r>
              <a:rPr lang="en-US" sz="1600" b="1" dirty="0"/>
              <a:t>Grimm’s law is still relevant in the study of languages and how they are connected (philology)</a:t>
            </a:r>
          </a:p>
          <a:p>
            <a:pPr>
              <a:lnSpc>
                <a:spcPct val="90000"/>
              </a:lnSpc>
              <a:spcAft>
                <a:spcPts val="600"/>
              </a:spcAft>
            </a:pPr>
            <a:endParaRPr lang="en-US" sz="1400" dirty="0"/>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880104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7E1F7E-D5DD-4D15-8046-E6657F8A7C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61641" y="-2606"/>
            <a:ext cx="2720293" cy="4171695"/>
          </a:xfrm>
          <a:prstGeom prst="rect">
            <a:avLst/>
          </a:prstGeom>
        </p:spPr>
      </p:pic>
      <p:pic>
        <p:nvPicPr>
          <p:cNvPr id="6" name="Picture 5">
            <a:extLst>
              <a:ext uri="{FF2B5EF4-FFF2-40B4-BE49-F238E27FC236}">
                <a16:creationId xmlns:a16="http://schemas.microsoft.com/office/drawing/2014/main" id="{A6F44EAE-3F98-495A-B372-3CB7560F9A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12281" y="3524745"/>
            <a:ext cx="3336681" cy="3306485"/>
          </a:xfrm>
          <a:prstGeom prst="rect">
            <a:avLst/>
          </a:prstGeom>
        </p:spPr>
      </p:pic>
      <p:sp>
        <p:nvSpPr>
          <p:cNvPr id="5" name="Title 4">
            <a:extLst>
              <a:ext uri="{FF2B5EF4-FFF2-40B4-BE49-F238E27FC236}">
                <a16:creationId xmlns:a16="http://schemas.microsoft.com/office/drawing/2014/main" id="{05B4400F-B5C1-413D-B846-8BCE080F9F86}"/>
              </a:ext>
            </a:extLst>
          </p:cNvPr>
          <p:cNvSpPr>
            <a:spLocks noGrp="1"/>
          </p:cNvSpPr>
          <p:nvPr>
            <p:ph type="title"/>
          </p:nvPr>
        </p:nvSpPr>
        <p:spPr>
          <a:xfrm>
            <a:off x="838200" y="365125"/>
            <a:ext cx="10515600" cy="1325563"/>
          </a:xfrm>
        </p:spPr>
        <p:txBody>
          <a:bodyPr/>
          <a:lstStyle/>
          <a:p>
            <a:r>
              <a:rPr lang="en-US" u="sng" dirty="0"/>
              <a:t>The Grimm Children</a:t>
            </a:r>
          </a:p>
        </p:txBody>
      </p:sp>
      <p:sp>
        <p:nvSpPr>
          <p:cNvPr id="4" name="Text Placeholder 3">
            <a:extLst>
              <a:ext uri="{FF2B5EF4-FFF2-40B4-BE49-F238E27FC236}">
                <a16:creationId xmlns:a16="http://schemas.microsoft.com/office/drawing/2014/main" id="{D845F365-B7AC-4BFB-BFBC-1032CC3B43E5}"/>
              </a:ext>
            </a:extLst>
          </p:cNvPr>
          <p:cNvSpPr>
            <a:spLocks noGrp="1"/>
          </p:cNvSpPr>
          <p:nvPr>
            <p:ph type="body" sz="half" idx="4294967295"/>
          </p:nvPr>
        </p:nvSpPr>
        <p:spPr>
          <a:xfrm>
            <a:off x="665855" y="1377950"/>
            <a:ext cx="5496403" cy="5114925"/>
          </a:xfrm>
        </p:spPr>
        <p:txBody>
          <a:bodyPr>
            <a:normAutofit/>
          </a:bodyPr>
          <a:lstStyle/>
          <a:p>
            <a:r>
              <a:rPr lang="en-US" dirty="0"/>
              <a:t>Two of 9 children- 6 survived to adulthood</a:t>
            </a:r>
          </a:p>
          <a:p>
            <a:r>
              <a:rPr lang="en-US" dirty="0"/>
              <a:t>Jacob Ludwig Carl- January 1785</a:t>
            </a:r>
          </a:p>
          <a:p>
            <a:r>
              <a:rPr lang="en-US" dirty="0"/>
              <a:t>Wilhelm Carl- February 1786</a:t>
            </a:r>
          </a:p>
          <a:p>
            <a:r>
              <a:rPr lang="en-US" dirty="0"/>
              <a:t>Carl Friedrich – 1787*</a:t>
            </a:r>
          </a:p>
          <a:p>
            <a:r>
              <a:rPr lang="en-US" dirty="0"/>
              <a:t>Ferdinand Phillip – 1788</a:t>
            </a:r>
          </a:p>
          <a:p>
            <a:r>
              <a:rPr lang="en-US" dirty="0"/>
              <a:t>Ludwig Emil – 1790</a:t>
            </a:r>
          </a:p>
          <a:p>
            <a:r>
              <a:rPr lang="en-US" dirty="0"/>
              <a:t>Charlotte Amalie- 1793</a:t>
            </a:r>
          </a:p>
          <a:p>
            <a:endParaRPr lang="en-US" dirty="0"/>
          </a:p>
        </p:txBody>
      </p:sp>
      <p:pic>
        <p:nvPicPr>
          <p:cNvPr id="7" name="Picture 6">
            <a:extLst>
              <a:ext uri="{FF2B5EF4-FFF2-40B4-BE49-F238E27FC236}">
                <a16:creationId xmlns:a16="http://schemas.microsoft.com/office/drawing/2014/main" id="{33DDC81A-788E-44BA-8E23-F3F6E481EB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85578" y="-1"/>
            <a:ext cx="2540288" cy="3810432"/>
          </a:xfrm>
          <a:prstGeom prst="rect">
            <a:avLst/>
          </a:prstGeom>
        </p:spPr>
      </p:pic>
      <p:pic>
        <p:nvPicPr>
          <p:cNvPr id="8" name="Picture 7">
            <a:extLst>
              <a:ext uri="{FF2B5EF4-FFF2-40B4-BE49-F238E27FC236}">
                <a16:creationId xmlns:a16="http://schemas.microsoft.com/office/drawing/2014/main" id="{099EC554-200C-45CF-A74C-78A93AE2F4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4125" y="3603328"/>
            <a:ext cx="2540288" cy="3224212"/>
          </a:xfrm>
          <a:prstGeom prst="rect">
            <a:avLst/>
          </a:prstGeom>
        </p:spPr>
      </p:pic>
      <p:pic>
        <p:nvPicPr>
          <p:cNvPr id="9" name="Picture 8">
            <a:extLst>
              <a:ext uri="{FF2B5EF4-FFF2-40B4-BE49-F238E27FC236}">
                <a16:creationId xmlns:a16="http://schemas.microsoft.com/office/drawing/2014/main" id="{590E7DBB-9215-44B4-B77D-20503ED8A0E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87523" y="4159300"/>
            <a:ext cx="2106602" cy="2662141"/>
          </a:xfrm>
          <a:prstGeom prst="rect">
            <a:avLst/>
          </a:prstGeom>
        </p:spPr>
      </p:pic>
    </p:spTree>
    <p:extLst>
      <p:ext uri="{BB962C8B-B14F-4D97-AF65-F5344CB8AC3E}">
        <p14:creationId xmlns:p14="http://schemas.microsoft.com/office/powerpoint/2010/main" val="732626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CCED9-C66A-4C56-8022-A16CE52A0494}"/>
              </a:ext>
            </a:extLst>
          </p:cNvPr>
          <p:cNvSpPr>
            <a:spLocks noGrp="1"/>
          </p:cNvSpPr>
          <p:nvPr>
            <p:ph type="title"/>
          </p:nvPr>
        </p:nvSpPr>
        <p:spPr>
          <a:xfrm>
            <a:off x="323850" y="288925"/>
            <a:ext cx="11763375" cy="1325563"/>
          </a:xfrm>
        </p:spPr>
        <p:txBody>
          <a:bodyPr/>
          <a:lstStyle/>
          <a:p>
            <a:r>
              <a:rPr lang="en-US" dirty="0"/>
              <a:t>Other Works/Accomplishments</a:t>
            </a:r>
          </a:p>
        </p:txBody>
      </p:sp>
      <p:pic>
        <p:nvPicPr>
          <p:cNvPr id="3" name="Picture 2">
            <a:extLst>
              <a:ext uri="{FF2B5EF4-FFF2-40B4-BE49-F238E27FC236}">
                <a16:creationId xmlns:a16="http://schemas.microsoft.com/office/drawing/2014/main" id="{5CC2489F-4056-436A-BD98-2AA890B85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6336" y="3542143"/>
            <a:ext cx="4090890" cy="3315858"/>
          </a:xfrm>
          <a:prstGeom prst="rect">
            <a:avLst/>
          </a:prstGeom>
        </p:spPr>
      </p:pic>
      <p:sp>
        <p:nvSpPr>
          <p:cNvPr id="4" name="TextBox 3">
            <a:extLst>
              <a:ext uri="{FF2B5EF4-FFF2-40B4-BE49-F238E27FC236}">
                <a16:creationId xmlns:a16="http://schemas.microsoft.com/office/drawing/2014/main" id="{7E39D4E1-3A34-4798-81DB-BFD1B60300F5}"/>
              </a:ext>
            </a:extLst>
          </p:cNvPr>
          <p:cNvSpPr txBox="1"/>
          <p:nvPr/>
        </p:nvSpPr>
        <p:spPr>
          <a:xfrm>
            <a:off x="236181" y="1297539"/>
            <a:ext cx="11631969" cy="5632311"/>
          </a:xfrm>
          <a:prstGeom prst="rect">
            <a:avLst/>
          </a:prstGeom>
          <a:noFill/>
        </p:spPr>
        <p:txBody>
          <a:bodyPr wrap="square" rtlCol="0">
            <a:spAutoFit/>
          </a:bodyPr>
          <a:lstStyle/>
          <a:p>
            <a:r>
              <a:rPr lang="en-US" dirty="0"/>
              <a:t>1808 Both Brothers published in Arnim’s </a:t>
            </a:r>
            <a:r>
              <a:rPr lang="en-US" i="1" dirty="0"/>
              <a:t>Zeitung </a:t>
            </a:r>
            <a:r>
              <a:rPr lang="en-US" i="1" dirty="0" err="1"/>
              <a:t>für</a:t>
            </a:r>
            <a:r>
              <a:rPr lang="en-US" i="1" dirty="0"/>
              <a:t> </a:t>
            </a:r>
            <a:r>
              <a:rPr lang="en-US" i="1" dirty="0" err="1"/>
              <a:t>Einsiedler</a:t>
            </a:r>
            <a:r>
              <a:rPr lang="en-US" i="1" dirty="0"/>
              <a:t> </a:t>
            </a:r>
            <a:r>
              <a:rPr lang="en-US" dirty="0"/>
              <a:t>(Newspaper for hermits)</a:t>
            </a:r>
          </a:p>
          <a:p>
            <a:r>
              <a:rPr lang="en-US" dirty="0"/>
              <a:t>1811 Jacob published his first essay, </a:t>
            </a:r>
            <a:r>
              <a:rPr lang="en-US" i="1" dirty="0"/>
              <a:t>On the Old German </a:t>
            </a:r>
            <a:r>
              <a:rPr lang="en-US" i="1" dirty="0" err="1"/>
              <a:t>Meistergesang</a:t>
            </a:r>
            <a:r>
              <a:rPr lang="en-US" dirty="0"/>
              <a:t>(master singers)</a:t>
            </a:r>
          </a:p>
          <a:p>
            <a:r>
              <a:rPr lang="en-US" dirty="0"/>
              <a:t>Wilhelm published </a:t>
            </a:r>
            <a:r>
              <a:rPr lang="en-US" i="1" dirty="0"/>
              <a:t>Old Danish Heroic Songs</a:t>
            </a:r>
          </a:p>
          <a:p>
            <a:pPr marL="342900" indent="-342900">
              <a:buAutoNum type="arabicPlain" startAt="1812"/>
            </a:pPr>
            <a:r>
              <a:rPr lang="en-US" dirty="0"/>
              <a:t>Both brothers published </a:t>
            </a:r>
            <a:r>
              <a:rPr lang="en-US" i="1" dirty="0" err="1"/>
              <a:t>Hildebrandslied</a:t>
            </a:r>
            <a:r>
              <a:rPr lang="en-US" dirty="0"/>
              <a:t> (An old </a:t>
            </a:r>
            <a:r>
              <a:rPr lang="en-US" dirty="0" err="1"/>
              <a:t>german</a:t>
            </a:r>
            <a:r>
              <a:rPr lang="en-US" dirty="0"/>
              <a:t> heroic tale) and </a:t>
            </a:r>
            <a:r>
              <a:rPr lang="en-US" i="1" dirty="0" err="1"/>
              <a:t>Wessobrunner</a:t>
            </a:r>
            <a:r>
              <a:rPr lang="en-US" i="1" dirty="0"/>
              <a:t> </a:t>
            </a:r>
            <a:r>
              <a:rPr lang="en-US" i="1" dirty="0" err="1"/>
              <a:t>Gebet</a:t>
            </a:r>
            <a:r>
              <a:rPr lang="en-US" i="1" dirty="0"/>
              <a:t> </a:t>
            </a:r>
            <a:r>
              <a:rPr lang="en-US" dirty="0"/>
              <a:t>(Old German </a:t>
            </a:r>
            <a:r>
              <a:rPr lang="en-US" dirty="0" err="1"/>
              <a:t>Wessobrunner</a:t>
            </a:r>
            <a:r>
              <a:rPr lang="en-US" dirty="0"/>
              <a:t> prayer) As well as Volume one of Fairy Tales</a:t>
            </a:r>
          </a:p>
          <a:p>
            <a:pPr marL="342900" indent="-342900">
              <a:buAutoNum type="arabicPlain" startAt="1812"/>
            </a:pPr>
            <a:r>
              <a:rPr lang="en-US" dirty="0"/>
              <a:t> Brothers started their own periodical </a:t>
            </a:r>
            <a:r>
              <a:rPr lang="en-US" i="1" dirty="0" err="1"/>
              <a:t>Altdeutsche</a:t>
            </a:r>
            <a:r>
              <a:rPr lang="en-US" i="1" dirty="0"/>
              <a:t> </a:t>
            </a:r>
            <a:r>
              <a:rPr lang="en-US" i="1" dirty="0" err="1"/>
              <a:t>Walder</a:t>
            </a:r>
            <a:r>
              <a:rPr lang="en-US" i="1" dirty="0"/>
              <a:t> </a:t>
            </a:r>
            <a:r>
              <a:rPr lang="en-US" dirty="0"/>
              <a:t>(Old German forest) (Until 1816) </a:t>
            </a:r>
          </a:p>
          <a:p>
            <a:r>
              <a:rPr lang="en-US" dirty="0"/>
              <a:t>1815 Both Publish Fairy Tales Volume II, </a:t>
            </a:r>
            <a:r>
              <a:rPr lang="en-US" i="1" dirty="0"/>
              <a:t>Der </a:t>
            </a:r>
            <a:r>
              <a:rPr lang="en-US" i="1" dirty="0" err="1"/>
              <a:t>Arme</a:t>
            </a:r>
            <a:r>
              <a:rPr lang="en-US" i="1" dirty="0"/>
              <a:t> Heinrich</a:t>
            </a:r>
            <a:r>
              <a:rPr lang="en-US" dirty="0"/>
              <a:t>(The Poor Heinrich)</a:t>
            </a:r>
            <a:r>
              <a:rPr lang="en-US" i="1" dirty="0"/>
              <a:t>, Songs of the Elder Edda.</a:t>
            </a:r>
          </a:p>
          <a:p>
            <a:r>
              <a:rPr lang="en-US" dirty="0"/>
              <a:t>Jacob published </a:t>
            </a:r>
            <a:r>
              <a:rPr lang="en-US" i="1" dirty="0" err="1"/>
              <a:t>Irmenstrasse</a:t>
            </a:r>
            <a:r>
              <a:rPr lang="en-US" i="1" dirty="0"/>
              <a:t> und </a:t>
            </a:r>
            <a:r>
              <a:rPr lang="en-US" i="1" dirty="0" err="1"/>
              <a:t>Irmen</a:t>
            </a:r>
            <a:r>
              <a:rPr lang="en-US" i="1" dirty="0"/>
              <a:t> </a:t>
            </a:r>
            <a:r>
              <a:rPr lang="en-US" i="1" dirty="0" err="1"/>
              <a:t>säule</a:t>
            </a:r>
            <a:r>
              <a:rPr lang="en-US" i="1" dirty="0"/>
              <a:t> </a:t>
            </a:r>
            <a:r>
              <a:rPr lang="en-US" dirty="0"/>
              <a:t>and </a:t>
            </a:r>
            <a:r>
              <a:rPr lang="en-US" i="1" dirty="0"/>
              <a:t>Silva de Romances </a:t>
            </a:r>
            <a:r>
              <a:rPr lang="en-US" i="1" dirty="0" err="1"/>
              <a:t>Viejos</a:t>
            </a:r>
            <a:r>
              <a:rPr lang="en-US" i="1" dirty="0"/>
              <a:t> </a:t>
            </a:r>
            <a:r>
              <a:rPr lang="en-US" dirty="0"/>
              <a:t>(Concerning Poetry in Law)</a:t>
            </a:r>
          </a:p>
          <a:p>
            <a:r>
              <a:rPr lang="en-US" dirty="0"/>
              <a:t>1819 Both brothers receive honorary Doctorates from University of Marburg</a:t>
            </a:r>
          </a:p>
          <a:p>
            <a:r>
              <a:rPr lang="en-US" dirty="0"/>
              <a:t>Jacob published first volume of </a:t>
            </a:r>
            <a:r>
              <a:rPr lang="en-US" i="1" dirty="0"/>
              <a:t>German Grammar</a:t>
            </a:r>
          </a:p>
          <a:p>
            <a:r>
              <a:rPr lang="en-US" dirty="0"/>
              <a:t>1821 Wilhelm published </a:t>
            </a:r>
            <a:r>
              <a:rPr lang="en-US" i="1" dirty="0" err="1"/>
              <a:t>Über</a:t>
            </a:r>
            <a:r>
              <a:rPr lang="en-US" i="1" dirty="0"/>
              <a:t> deutsche </a:t>
            </a:r>
            <a:r>
              <a:rPr lang="en-US" i="1" dirty="0" err="1"/>
              <a:t>Runen</a:t>
            </a:r>
            <a:r>
              <a:rPr lang="en-US" i="1" dirty="0"/>
              <a:t> </a:t>
            </a:r>
            <a:r>
              <a:rPr lang="en-US" dirty="0"/>
              <a:t>(About German Runes)</a:t>
            </a:r>
          </a:p>
          <a:p>
            <a:r>
              <a:rPr lang="en-US" dirty="0"/>
              <a:t>1822 Both published third volume of </a:t>
            </a:r>
            <a:r>
              <a:rPr lang="en-US" i="1" dirty="0"/>
              <a:t>Fairy Tales</a:t>
            </a:r>
          </a:p>
          <a:p>
            <a:r>
              <a:rPr lang="en-US" dirty="0"/>
              <a:t>1826 </a:t>
            </a:r>
            <a:r>
              <a:rPr lang="en-US" i="1" dirty="0"/>
              <a:t>Irish Tales of Elves</a:t>
            </a:r>
            <a:r>
              <a:rPr lang="en-US" dirty="0"/>
              <a:t> and Volume II of </a:t>
            </a:r>
            <a:r>
              <a:rPr lang="en-US" i="1" dirty="0"/>
              <a:t>German Grammar</a:t>
            </a:r>
            <a:endParaRPr lang="en-US" dirty="0"/>
          </a:p>
          <a:p>
            <a:r>
              <a:rPr lang="en-US" dirty="0"/>
              <a:t>1828 </a:t>
            </a:r>
            <a:r>
              <a:rPr lang="en-US" i="1" dirty="0"/>
              <a:t>German Legal Antiquities</a:t>
            </a:r>
          </a:p>
          <a:p>
            <a:r>
              <a:rPr lang="en-US" dirty="0"/>
              <a:t>1829 </a:t>
            </a:r>
            <a:r>
              <a:rPr lang="en-US" i="1" dirty="0"/>
              <a:t>German Heroic Tales</a:t>
            </a:r>
          </a:p>
          <a:p>
            <a:r>
              <a:rPr lang="en-US" dirty="0"/>
              <a:t>1831 </a:t>
            </a:r>
            <a:r>
              <a:rPr lang="en-US" i="1" dirty="0"/>
              <a:t>German Grammar </a:t>
            </a:r>
            <a:r>
              <a:rPr lang="en-US" dirty="0"/>
              <a:t>Volume III</a:t>
            </a:r>
          </a:p>
          <a:p>
            <a:r>
              <a:rPr lang="en-US" dirty="0"/>
              <a:t>1834 Jacob: </a:t>
            </a:r>
            <a:r>
              <a:rPr lang="en-US" i="1" dirty="0"/>
              <a:t>Reinhard Fuchs </a:t>
            </a:r>
            <a:r>
              <a:rPr lang="en-US" dirty="0"/>
              <a:t>Wilhelm:</a:t>
            </a:r>
            <a:r>
              <a:rPr lang="en-US" i="1" dirty="0"/>
              <a:t> </a:t>
            </a:r>
            <a:r>
              <a:rPr lang="en-US" i="1" dirty="0" err="1"/>
              <a:t>Freidank</a:t>
            </a:r>
            <a:endParaRPr lang="en-US" i="1" dirty="0"/>
          </a:p>
          <a:p>
            <a:r>
              <a:rPr lang="en-US" dirty="0"/>
              <a:t>1835 </a:t>
            </a:r>
            <a:r>
              <a:rPr lang="en-US" i="1" dirty="0"/>
              <a:t>German Mythology</a:t>
            </a:r>
            <a:endParaRPr lang="en-US" dirty="0"/>
          </a:p>
          <a:p>
            <a:r>
              <a:rPr lang="en-US" dirty="0"/>
              <a:t>1848 </a:t>
            </a:r>
            <a:r>
              <a:rPr lang="en-US" i="1" dirty="0"/>
              <a:t>History of the German Language</a:t>
            </a:r>
            <a:endParaRPr lang="en-US" dirty="0"/>
          </a:p>
          <a:p>
            <a:endParaRPr lang="en-US" dirty="0"/>
          </a:p>
        </p:txBody>
      </p:sp>
    </p:spTree>
    <p:extLst>
      <p:ext uri="{BB962C8B-B14F-4D97-AF65-F5344CB8AC3E}">
        <p14:creationId xmlns:p14="http://schemas.microsoft.com/office/powerpoint/2010/main" val="801929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ED5AC-6B83-4718-A2A1-6E3D3AC927CA}"/>
              </a:ext>
            </a:extLst>
          </p:cNvPr>
          <p:cNvSpPr>
            <a:spLocks noGrp="1"/>
          </p:cNvSpPr>
          <p:nvPr>
            <p:ph type="title"/>
          </p:nvPr>
        </p:nvSpPr>
        <p:spPr/>
        <p:txBody>
          <a:bodyPr/>
          <a:lstStyle/>
          <a:p>
            <a:r>
              <a:rPr lang="en-US" dirty="0"/>
              <a:t>Deaths/burial</a:t>
            </a:r>
          </a:p>
        </p:txBody>
      </p:sp>
      <p:pic>
        <p:nvPicPr>
          <p:cNvPr id="3" name="Picture 2">
            <a:extLst>
              <a:ext uri="{FF2B5EF4-FFF2-40B4-BE49-F238E27FC236}">
                <a16:creationId xmlns:a16="http://schemas.microsoft.com/office/drawing/2014/main" id="{570B4517-BEBA-4FA0-835F-8B0B665C27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6797" y="1909762"/>
            <a:ext cx="4805203" cy="4948238"/>
          </a:xfrm>
          <a:prstGeom prst="rect">
            <a:avLst/>
          </a:prstGeom>
        </p:spPr>
      </p:pic>
      <p:sp>
        <p:nvSpPr>
          <p:cNvPr id="4" name="TextBox 3">
            <a:extLst>
              <a:ext uri="{FF2B5EF4-FFF2-40B4-BE49-F238E27FC236}">
                <a16:creationId xmlns:a16="http://schemas.microsoft.com/office/drawing/2014/main" id="{07694C39-D1E1-4485-B429-66873959B488}"/>
              </a:ext>
            </a:extLst>
          </p:cNvPr>
          <p:cNvSpPr txBox="1"/>
          <p:nvPr/>
        </p:nvSpPr>
        <p:spPr>
          <a:xfrm>
            <a:off x="768485" y="1478604"/>
            <a:ext cx="6245158" cy="5355312"/>
          </a:xfrm>
          <a:prstGeom prst="rect">
            <a:avLst/>
          </a:prstGeom>
          <a:noFill/>
        </p:spPr>
        <p:txBody>
          <a:bodyPr wrap="square" rtlCol="0">
            <a:spAutoFit/>
          </a:bodyPr>
          <a:lstStyle/>
          <a:p>
            <a:r>
              <a:rPr lang="en-US" dirty="0"/>
              <a:t>Wilhelm passed away in </a:t>
            </a:r>
            <a:r>
              <a:rPr lang="en-US" b="1" dirty="0"/>
              <a:t>1859</a:t>
            </a:r>
            <a:r>
              <a:rPr lang="en-US" dirty="0"/>
              <a:t> at the age of 73 with Jacob by his side.</a:t>
            </a:r>
          </a:p>
          <a:p>
            <a:endParaRPr lang="en-US" dirty="0"/>
          </a:p>
          <a:p>
            <a:r>
              <a:rPr lang="en-US" dirty="0"/>
              <a:t>As the brothers were very close the loss was taken very hard.</a:t>
            </a:r>
          </a:p>
          <a:p>
            <a:endParaRPr lang="en-US" dirty="0"/>
          </a:p>
          <a:p>
            <a:r>
              <a:rPr lang="en-US" dirty="0"/>
              <a:t>Jacob continued working on the German dictionary alone until he died in </a:t>
            </a:r>
            <a:r>
              <a:rPr lang="en-US" b="1" dirty="0"/>
              <a:t>1863</a:t>
            </a:r>
            <a:r>
              <a:rPr lang="en-US" dirty="0"/>
              <a:t> at the age of 78. Near the end he was still lucid enough to reach out to grab a picture of Wilhelm and bring it close to himself before he passed so that they could be together near the end.</a:t>
            </a:r>
          </a:p>
          <a:p>
            <a:endParaRPr lang="en-US" dirty="0"/>
          </a:p>
          <a:p>
            <a:r>
              <a:rPr lang="en-US" dirty="0"/>
              <a:t>They had known early on that their great work could not be finished in their lifetime. Jacob was still only on the letter F (</a:t>
            </a:r>
            <a:r>
              <a:rPr lang="en-US" dirty="0" err="1"/>
              <a:t>Frucht</a:t>
            </a:r>
            <a:r>
              <a:rPr lang="en-US" dirty="0"/>
              <a:t>) when he died.</a:t>
            </a:r>
          </a:p>
          <a:p>
            <a:endParaRPr lang="en-US" dirty="0"/>
          </a:p>
          <a:p>
            <a:r>
              <a:rPr lang="en-US" dirty="0"/>
              <a:t>Rudolf Hildebrand and  Karl Weigand took up the task after the brother passed, but the dictionary was not completed until 1962.</a:t>
            </a:r>
          </a:p>
          <a:p>
            <a:endParaRPr lang="en-US" dirty="0"/>
          </a:p>
          <a:p>
            <a:r>
              <a:rPr lang="en-US" dirty="0"/>
              <a:t>The brothers are buried next to each other in Berlin.</a:t>
            </a:r>
          </a:p>
        </p:txBody>
      </p:sp>
      <p:pic>
        <p:nvPicPr>
          <p:cNvPr id="5" name="Picture 4">
            <a:extLst>
              <a:ext uri="{FF2B5EF4-FFF2-40B4-BE49-F238E27FC236}">
                <a16:creationId xmlns:a16="http://schemas.microsoft.com/office/drawing/2014/main" id="{F448DA1B-997E-4F50-94BD-5B04E3AE00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31948" y="0"/>
            <a:ext cx="4860052" cy="3565346"/>
          </a:xfrm>
          <a:prstGeom prst="rect">
            <a:avLst/>
          </a:prstGeom>
        </p:spPr>
      </p:pic>
    </p:spTree>
    <p:extLst>
      <p:ext uri="{BB962C8B-B14F-4D97-AF65-F5344CB8AC3E}">
        <p14:creationId xmlns:p14="http://schemas.microsoft.com/office/powerpoint/2010/main" val="2024114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2F92-2CF9-41C0-8C89-D05BA04A27CC}"/>
              </a:ext>
            </a:extLst>
          </p:cNvPr>
          <p:cNvSpPr>
            <a:spLocks noGrp="1"/>
          </p:cNvSpPr>
          <p:nvPr>
            <p:ph type="title"/>
          </p:nvPr>
        </p:nvSpPr>
        <p:spPr>
          <a:xfrm>
            <a:off x="9237701" y="5532437"/>
            <a:ext cx="2887494" cy="1325563"/>
          </a:xfrm>
        </p:spPr>
        <p:txBody>
          <a:bodyPr/>
          <a:lstStyle/>
          <a:p>
            <a:r>
              <a:rPr lang="en-US" dirty="0"/>
              <a:t>Das Ende</a:t>
            </a:r>
          </a:p>
        </p:txBody>
      </p:sp>
      <p:pic>
        <p:nvPicPr>
          <p:cNvPr id="3" name="Picture 2">
            <a:extLst>
              <a:ext uri="{FF2B5EF4-FFF2-40B4-BE49-F238E27FC236}">
                <a16:creationId xmlns:a16="http://schemas.microsoft.com/office/drawing/2014/main" id="{11719B04-11DC-41F4-9289-9EA006FBE7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86685" y="8501"/>
            <a:ext cx="5168110" cy="6858000"/>
          </a:xfrm>
          <a:prstGeom prst="rect">
            <a:avLst/>
          </a:prstGeom>
        </p:spPr>
      </p:pic>
    </p:spTree>
    <p:extLst>
      <p:ext uri="{BB962C8B-B14F-4D97-AF65-F5344CB8AC3E}">
        <p14:creationId xmlns:p14="http://schemas.microsoft.com/office/powerpoint/2010/main" val="4072445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623B-FEAB-411C-BB0F-AF112D12F2A8}"/>
              </a:ext>
            </a:extLst>
          </p:cNvPr>
          <p:cNvSpPr>
            <a:spLocks noGrp="1"/>
          </p:cNvSpPr>
          <p:nvPr>
            <p:ph type="title"/>
          </p:nvPr>
        </p:nvSpPr>
        <p:spPr>
          <a:xfrm>
            <a:off x="838200" y="365125"/>
            <a:ext cx="2353408" cy="1325563"/>
          </a:xfrm>
        </p:spPr>
        <p:txBody>
          <a:bodyPr/>
          <a:lstStyle/>
          <a:p>
            <a:r>
              <a:rPr lang="en-US" dirty="0"/>
              <a:t>Sources</a:t>
            </a:r>
          </a:p>
        </p:txBody>
      </p:sp>
      <p:sp>
        <p:nvSpPr>
          <p:cNvPr id="3" name="Content Placeholder 2">
            <a:extLst>
              <a:ext uri="{FF2B5EF4-FFF2-40B4-BE49-F238E27FC236}">
                <a16:creationId xmlns:a16="http://schemas.microsoft.com/office/drawing/2014/main" id="{0AA22246-2162-4925-8360-D608C2B0BB17}"/>
              </a:ext>
            </a:extLst>
          </p:cNvPr>
          <p:cNvSpPr>
            <a:spLocks noGrp="1"/>
          </p:cNvSpPr>
          <p:nvPr>
            <p:ph idx="1"/>
          </p:nvPr>
        </p:nvSpPr>
        <p:spPr>
          <a:xfrm>
            <a:off x="838200" y="1439694"/>
            <a:ext cx="10515600" cy="4737269"/>
          </a:xfrm>
        </p:spPr>
        <p:txBody>
          <a:bodyPr>
            <a:normAutofit fontScale="85000" lnSpcReduction="20000"/>
          </a:bodyPr>
          <a:lstStyle/>
          <a:p>
            <a:pPr marL="0" indent="0">
              <a:buNone/>
            </a:pPr>
            <a:r>
              <a:rPr lang="en-US" dirty="0" err="1"/>
              <a:t>Michaelis</a:t>
            </a:r>
            <a:r>
              <a:rPr lang="en-US" dirty="0"/>
              <a:t>-Jena, Ruth. </a:t>
            </a:r>
            <a:r>
              <a:rPr lang="en-US" i="1" dirty="0"/>
              <a:t>The Brothers Grimm. </a:t>
            </a:r>
            <a:r>
              <a:rPr lang="en-US" dirty="0"/>
              <a:t>Praeger, 1970.</a:t>
            </a:r>
          </a:p>
          <a:p>
            <a:pPr marL="0" indent="0">
              <a:buNone/>
            </a:pPr>
            <a:r>
              <a:rPr lang="en-US" dirty="0" err="1"/>
              <a:t>Peppard</a:t>
            </a:r>
            <a:r>
              <a:rPr lang="en-US" dirty="0"/>
              <a:t>, Murray B. </a:t>
            </a:r>
            <a:r>
              <a:rPr lang="en-US" i="1" dirty="0"/>
              <a:t>Paths Through the Forest: A Bibliography of the Brothers Grimm. </a:t>
            </a:r>
            <a:r>
              <a:rPr lang="en-US" dirty="0"/>
              <a:t>Holt, Rhinehart and Winston, 1971.</a:t>
            </a:r>
          </a:p>
          <a:p>
            <a:pPr marL="0" indent="0">
              <a:buNone/>
            </a:pPr>
            <a:r>
              <a:rPr lang="en-US" dirty="0"/>
              <a:t>Zipes, Jack. </a:t>
            </a:r>
            <a:r>
              <a:rPr lang="en-US" i="1" dirty="0"/>
              <a:t>The Brothers Grimm: From Enchanted Forests to the Modern World. </a:t>
            </a:r>
            <a:r>
              <a:rPr lang="en-US" dirty="0"/>
              <a:t>Routledge, 1988.</a:t>
            </a:r>
          </a:p>
          <a:p>
            <a:pPr marL="0" indent="0">
              <a:buNone/>
            </a:pPr>
            <a:r>
              <a:rPr lang="en-US" dirty="0"/>
              <a:t>Zipes, Jack. Paul, </a:t>
            </a:r>
            <a:r>
              <a:rPr lang="en-US" dirty="0" err="1"/>
              <a:t>Lissa</a:t>
            </a:r>
            <a:r>
              <a:rPr lang="en-US" dirty="0"/>
              <a:t>. And Vallone, Lynne. </a:t>
            </a:r>
            <a:r>
              <a:rPr lang="en-US" i="1" dirty="0"/>
              <a:t>The Norton Anthology of Children’s Literature. </a:t>
            </a:r>
            <a:r>
              <a:rPr lang="en-US" dirty="0"/>
              <a:t>W.W. Norton and Company, 2005.</a:t>
            </a:r>
          </a:p>
          <a:p>
            <a:pPr marL="0" indent="0">
              <a:buNone/>
            </a:pPr>
            <a:r>
              <a:rPr lang="en-US" dirty="0" err="1"/>
              <a:t>Dollerup</a:t>
            </a:r>
            <a:r>
              <a:rPr lang="en-US" dirty="0"/>
              <a:t>, Cay. “Translation as a Creative Force in Literature: The Birth of the European Bourgeois Fairy-Tale.” </a:t>
            </a:r>
            <a:r>
              <a:rPr lang="en-US" i="1" dirty="0"/>
              <a:t>Modern Language Review</a:t>
            </a:r>
            <a:r>
              <a:rPr lang="en-US" dirty="0"/>
              <a:t>, vol. 90, no. 1, Jan. 1995, pp. 94–102. </a:t>
            </a:r>
            <a:r>
              <a:rPr lang="en-US" i="1" dirty="0"/>
              <a:t>EBSCOhost</a:t>
            </a:r>
            <a:r>
              <a:rPr lang="en-US" dirty="0"/>
              <a:t>, search.ebscohost.com/</a:t>
            </a:r>
            <a:r>
              <a:rPr lang="en-US" dirty="0" err="1"/>
              <a:t>login.aspx?direct</a:t>
            </a:r>
            <a:r>
              <a:rPr lang="en-US" dirty="0"/>
              <a:t>=</a:t>
            </a:r>
            <a:r>
              <a:rPr lang="en-US" dirty="0" err="1"/>
              <a:t>true&amp;db</a:t>
            </a:r>
            <a:r>
              <a:rPr lang="en-US" dirty="0"/>
              <a:t>=a9h&amp;AN=9505311013&amp;site=</a:t>
            </a:r>
            <a:r>
              <a:rPr lang="en-US" dirty="0" err="1"/>
              <a:t>ehost</a:t>
            </a:r>
            <a:r>
              <a:rPr lang="en-US" dirty="0"/>
              <a:t>-live.</a:t>
            </a:r>
          </a:p>
          <a:p>
            <a:pPr marL="0" indent="0">
              <a:buNone/>
            </a:pPr>
            <a:r>
              <a:rPr lang="en-US" dirty="0"/>
              <a:t>Grimm, Jacob, Wilhelm Grimm, Clarissa </a:t>
            </a:r>
            <a:r>
              <a:rPr lang="en-US" dirty="0" err="1"/>
              <a:t>Pinkola</a:t>
            </a:r>
            <a:r>
              <a:rPr lang="en-US" dirty="0"/>
              <a:t> Estes. </a:t>
            </a:r>
            <a:r>
              <a:rPr lang="en-US" i="1" dirty="0"/>
              <a:t>Tales of the Brothers Grimm: Edited, Selected, and Introduced by Clarissa </a:t>
            </a:r>
            <a:r>
              <a:rPr lang="en-US" i="1" dirty="0" err="1"/>
              <a:t>Pinkola</a:t>
            </a:r>
            <a:r>
              <a:rPr lang="en-US" dirty="0"/>
              <a:t>. Book-of-the-month club, 1999. Print. </a:t>
            </a:r>
          </a:p>
          <a:p>
            <a:pPr marL="0" indent="0">
              <a:buNone/>
            </a:pPr>
            <a:endParaRPr lang="en-US" dirty="0"/>
          </a:p>
        </p:txBody>
      </p:sp>
    </p:spTree>
    <p:extLst>
      <p:ext uri="{BB962C8B-B14F-4D97-AF65-F5344CB8AC3E}">
        <p14:creationId xmlns:p14="http://schemas.microsoft.com/office/powerpoint/2010/main" val="165864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0338F8-4EBD-44B6-884E-74377495425A}"/>
              </a:ext>
            </a:extLst>
          </p:cNvPr>
          <p:cNvSpPr txBox="1"/>
          <p:nvPr/>
        </p:nvSpPr>
        <p:spPr>
          <a:xfrm>
            <a:off x="376993" y="299836"/>
            <a:ext cx="10867292" cy="7940635"/>
          </a:xfrm>
          <a:prstGeom prst="rect">
            <a:avLst/>
          </a:prstGeom>
          <a:noFill/>
        </p:spPr>
        <p:txBody>
          <a:bodyPr wrap="square" rtlCol="0">
            <a:spAutoFit/>
          </a:bodyPr>
          <a:lstStyle/>
          <a:p>
            <a:r>
              <a:rPr lang="en-US" sz="2400" u="sng" dirty="0"/>
              <a:t>Picture Sources:</a:t>
            </a:r>
          </a:p>
          <a:p>
            <a:r>
              <a:rPr lang="en-US" dirty="0"/>
              <a:t>Double Portrait of Brothers done by Ludwig Emil Grimm</a:t>
            </a:r>
          </a:p>
          <a:p>
            <a:r>
              <a:rPr lang="en-US" dirty="0"/>
              <a:t>Oil painting of Phillip Wilhelm Grimm by K. G. </a:t>
            </a:r>
            <a:r>
              <a:rPr lang="en-US" dirty="0" err="1"/>
              <a:t>Urlaub</a:t>
            </a:r>
            <a:r>
              <a:rPr lang="en-US" dirty="0"/>
              <a:t>, </a:t>
            </a:r>
            <a:r>
              <a:rPr lang="en-US" dirty="0" err="1"/>
              <a:t>Straatsarchiv</a:t>
            </a:r>
            <a:r>
              <a:rPr lang="en-US" dirty="0"/>
              <a:t>, Marburg/</a:t>
            </a:r>
            <a:r>
              <a:rPr lang="en-US" dirty="0" err="1"/>
              <a:t>Lahn</a:t>
            </a:r>
            <a:endParaRPr lang="en-US" dirty="0"/>
          </a:p>
          <a:p>
            <a:r>
              <a:rPr lang="en-US" dirty="0"/>
              <a:t>Oil painting of Dorothea Grimm by K.G. </a:t>
            </a:r>
            <a:r>
              <a:rPr lang="en-US" dirty="0" err="1"/>
              <a:t>Urlaub</a:t>
            </a:r>
            <a:r>
              <a:rPr lang="en-US" dirty="0"/>
              <a:t>, </a:t>
            </a:r>
            <a:r>
              <a:rPr lang="en-US" dirty="0" err="1"/>
              <a:t>Straatsarchiv</a:t>
            </a:r>
            <a:r>
              <a:rPr lang="en-US" dirty="0"/>
              <a:t>, Marburg/</a:t>
            </a:r>
            <a:r>
              <a:rPr lang="en-US" dirty="0" err="1"/>
              <a:t>Lahn</a:t>
            </a:r>
            <a:endParaRPr lang="en-US" dirty="0"/>
          </a:p>
          <a:p>
            <a:r>
              <a:rPr lang="en-US" dirty="0"/>
              <a:t>Oil painting of </a:t>
            </a:r>
            <a:r>
              <a:rPr lang="en-US" dirty="0" err="1"/>
              <a:t>Freidrich</a:t>
            </a:r>
            <a:r>
              <a:rPr lang="en-US" dirty="0"/>
              <a:t> Grimm Sr </a:t>
            </a:r>
          </a:p>
          <a:p>
            <a:r>
              <a:rPr lang="en-US" dirty="0"/>
              <a:t>Pencil Sketches of the Grimm Children by Ludwig Emil Grimm</a:t>
            </a:r>
          </a:p>
          <a:p>
            <a:r>
              <a:rPr lang="en-US" dirty="0"/>
              <a:t>Portrait of Jacob Grimm by </a:t>
            </a:r>
            <a:r>
              <a:rPr lang="en-US" dirty="0" err="1"/>
              <a:t>Begas</a:t>
            </a:r>
            <a:endParaRPr lang="en-US" dirty="0"/>
          </a:p>
          <a:p>
            <a:r>
              <a:rPr lang="en-US" dirty="0"/>
              <a:t>Drawing of Jacob at his desk by Ludwig Emil Grimm</a:t>
            </a:r>
          </a:p>
          <a:p>
            <a:r>
              <a:rPr lang="en-US" dirty="0"/>
              <a:t>Sketch of Wilhelm Grimm by Ludwig Grimm</a:t>
            </a:r>
          </a:p>
          <a:p>
            <a:r>
              <a:rPr lang="en-US" dirty="0"/>
              <a:t>Painting of William I, Elector of Hesse (1743-1821) wearing the </a:t>
            </a:r>
            <a:r>
              <a:rPr lang="en-US" dirty="0" err="1"/>
              <a:t>danish</a:t>
            </a:r>
            <a:r>
              <a:rPr lang="en-US" dirty="0"/>
              <a:t> Order of the Elephant by Carl Gustaf </a:t>
            </a:r>
            <a:r>
              <a:rPr lang="en-US" dirty="0" err="1"/>
              <a:t>Pilo</a:t>
            </a:r>
            <a:endParaRPr lang="en-US" dirty="0"/>
          </a:p>
          <a:p>
            <a:r>
              <a:rPr lang="en-US" dirty="0"/>
              <a:t>William II, Elector of Hesse (1777-1847) Conrad </a:t>
            </a:r>
            <a:r>
              <a:rPr lang="en-US" dirty="0" err="1"/>
              <a:t>Bodenstein</a:t>
            </a:r>
            <a:endParaRPr lang="en-US" dirty="0"/>
          </a:p>
          <a:p>
            <a:r>
              <a:rPr lang="en-US" dirty="0"/>
              <a:t>Map of German Empire © German Historical Institute, Washington, DC / James </a:t>
            </a:r>
            <a:r>
              <a:rPr lang="en-US" dirty="0" err="1"/>
              <a:t>Retallack</a:t>
            </a:r>
            <a:r>
              <a:rPr lang="en-US" dirty="0"/>
              <a:t>, 2007.</a:t>
            </a:r>
          </a:p>
          <a:p>
            <a:r>
              <a:rPr lang="en-US" dirty="0" err="1"/>
              <a:t>Steinau</a:t>
            </a:r>
            <a:r>
              <a:rPr lang="en-US" dirty="0"/>
              <a:t> Street by Charley Robinson</a:t>
            </a:r>
          </a:p>
          <a:p>
            <a:r>
              <a:rPr lang="en-US" dirty="0"/>
              <a:t>Originally built as a city hall in the 1530's, this building now houses the Gesellschaft </a:t>
            </a:r>
            <a:r>
              <a:rPr lang="en-US" dirty="0" err="1"/>
              <a:t>für</a:t>
            </a:r>
            <a:r>
              <a:rPr lang="en-US" dirty="0"/>
              <a:t> </a:t>
            </a:r>
            <a:r>
              <a:rPr lang="en-US" dirty="0" err="1"/>
              <a:t>Goldschmiedkunst</a:t>
            </a:r>
            <a:r>
              <a:rPr lang="en-US" dirty="0"/>
              <a:t> (Society for Goldsmith Art). Picture from </a:t>
            </a:r>
            <a:r>
              <a:rPr lang="en-US" dirty="0">
                <a:hlinkClick r:id="rId2"/>
              </a:rPr>
              <a:t>http://www.goldschmiedehaus.com/</a:t>
            </a:r>
            <a:endParaRPr lang="en-US" dirty="0"/>
          </a:p>
          <a:p>
            <a:r>
              <a:rPr lang="en-US" dirty="0"/>
              <a:t>Picture of Hanau’s Town hall with the Brother’s Grimm Monument in front of it</a:t>
            </a:r>
          </a:p>
          <a:p>
            <a:r>
              <a:rPr lang="en-US" dirty="0"/>
              <a:t>Ruins of Monastery of St Wolfgang in Hanau - </a:t>
            </a:r>
            <a:r>
              <a:rPr lang="en-US" dirty="0" err="1">
                <a:hlinkClick r:id="rId3" tooltip="User:Haselburg-müller"/>
              </a:rPr>
              <a:t>Haselburg-müller</a:t>
            </a:r>
            <a:r>
              <a:rPr lang="en-US" dirty="0"/>
              <a:t> - </a:t>
            </a:r>
            <a:r>
              <a:rPr lang="en-US" dirty="0" err="1"/>
              <a:t>Eigenes</a:t>
            </a:r>
            <a:r>
              <a:rPr lang="en-US" dirty="0"/>
              <a:t> </a:t>
            </a:r>
            <a:r>
              <a:rPr lang="en-US" dirty="0" err="1"/>
              <a:t>Werk</a:t>
            </a:r>
            <a:endParaRPr lang="en-US" dirty="0"/>
          </a:p>
          <a:p>
            <a:r>
              <a:rPr lang="en-US" dirty="0"/>
              <a:t>Grimm house in </a:t>
            </a:r>
            <a:r>
              <a:rPr lang="en-US" dirty="0" err="1"/>
              <a:t>Steinau</a:t>
            </a:r>
            <a:r>
              <a:rPr lang="en-US" dirty="0"/>
              <a:t> from Travel and Tipples blog - </a:t>
            </a:r>
            <a:r>
              <a:rPr lang="en-US" dirty="0">
                <a:hlinkClick r:id="rId4"/>
              </a:rPr>
              <a:t>http://travelsandtipplescom.ipage.com/the-brothers-grimm-childhood-home-steinau-an-der-strase/</a:t>
            </a:r>
            <a:endParaRPr lang="en-US" dirty="0"/>
          </a:p>
          <a:p>
            <a:r>
              <a:rPr lang="en-US" dirty="0" err="1"/>
              <a:t>Steinau</a:t>
            </a:r>
            <a:r>
              <a:rPr lang="en-US" dirty="0"/>
              <a:t> Palace - Werner Funk</a:t>
            </a:r>
          </a:p>
          <a:p>
            <a:r>
              <a:rPr lang="en-US" dirty="0"/>
              <a:t>Henriette Zimmer, Etching by Ludwig Grimm</a:t>
            </a:r>
          </a:p>
          <a:p>
            <a:r>
              <a:rPr lang="en-US" dirty="0" err="1"/>
              <a:t>Löwenburg</a:t>
            </a:r>
            <a:r>
              <a:rPr lang="en-US" dirty="0"/>
              <a:t> Castle -</a:t>
            </a:r>
            <a:r>
              <a:rPr lang="de-DE" dirty="0"/>
              <a:t>Außenansicht der Löwenburg, Foto: MHK, Arno Hensmanns</a:t>
            </a: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35121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AE279D-9E69-4E06-9D81-004B64EAD8C7}"/>
              </a:ext>
            </a:extLst>
          </p:cNvPr>
          <p:cNvSpPr txBox="1"/>
          <p:nvPr/>
        </p:nvSpPr>
        <p:spPr>
          <a:xfrm>
            <a:off x="510817" y="191209"/>
            <a:ext cx="10358651" cy="8679299"/>
          </a:xfrm>
          <a:prstGeom prst="rect">
            <a:avLst/>
          </a:prstGeom>
          <a:noFill/>
        </p:spPr>
        <p:txBody>
          <a:bodyPr wrap="square" rtlCol="0">
            <a:spAutoFit/>
          </a:bodyPr>
          <a:lstStyle/>
          <a:p>
            <a:r>
              <a:rPr lang="en-US" sz="2400" u="sng" dirty="0"/>
              <a:t>Pictures Sources Cont.</a:t>
            </a:r>
          </a:p>
          <a:p>
            <a:r>
              <a:rPr lang="en-US" dirty="0"/>
              <a:t>Marburg University - </a:t>
            </a:r>
            <a:r>
              <a:rPr lang="en-US" dirty="0">
                <a:hlinkClick r:id="rId2"/>
              </a:rPr>
              <a:t>https://www.uni-assist.de/en/tools/uni-assist-universities/detail/hochschule/93/</a:t>
            </a:r>
            <a:endParaRPr lang="en-US" dirty="0"/>
          </a:p>
          <a:p>
            <a:r>
              <a:rPr lang="en-US" dirty="0"/>
              <a:t>Portrait of Savigny - lithograph by Franz </a:t>
            </a:r>
            <a:r>
              <a:rPr lang="en-US" dirty="0" err="1"/>
              <a:t>Xaver</a:t>
            </a:r>
            <a:r>
              <a:rPr lang="en-US" dirty="0"/>
              <a:t> </a:t>
            </a:r>
            <a:r>
              <a:rPr lang="en-US" dirty="0" err="1"/>
              <a:t>Winterhalter</a:t>
            </a:r>
            <a:endParaRPr lang="en-US" dirty="0"/>
          </a:p>
          <a:p>
            <a:r>
              <a:rPr lang="en-US" dirty="0"/>
              <a:t>Manuscripts sited on slide</a:t>
            </a:r>
          </a:p>
          <a:p>
            <a:r>
              <a:rPr lang="en-US" dirty="0"/>
              <a:t>Portrait of </a:t>
            </a:r>
            <a:r>
              <a:rPr lang="en-US" dirty="0" err="1"/>
              <a:t>Goete</a:t>
            </a:r>
            <a:r>
              <a:rPr lang="en-US" dirty="0"/>
              <a:t> by </a:t>
            </a:r>
            <a:r>
              <a:rPr lang="en-US" dirty="0">
                <a:hlinkClick r:id="rId3" tooltip="w:en:Joseph Karl Stieler"/>
              </a:rPr>
              <a:t>Joseph Karl </a:t>
            </a:r>
            <a:r>
              <a:rPr lang="en-US" dirty="0" err="1">
                <a:hlinkClick r:id="rId3" tooltip="w:en:Joseph Karl Stieler"/>
              </a:rPr>
              <a:t>Stieler</a:t>
            </a:r>
            <a:r>
              <a:rPr lang="en-US" dirty="0"/>
              <a:t> </a:t>
            </a:r>
          </a:p>
          <a:p>
            <a:r>
              <a:rPr lang="en-US" dirty="0"/>
              <a:t>Portrait of Ludwig </a:t>
            </a:r>
            <a:r>
              <a:rPr lang="en-US" dirty="0" err="1"/>
              <a:t>Achin</a:t>
            </a:r>
            <a:r>
              <a:rPr lang="en-US" dirty="0"/>
              <a:t> von Arnim by </a:t>
            </a:r>
            <a:r>
              <a:rPr lang="en-US" dirty="0">
                <a:hlinkClick r:id="rId4" tooltip="Peter Edward Stroehling"/>
              </a:rPr>
              <a:t>Peter Edward </a:t>
            </a:r>
            <a:r>
              <a:rPr lang="en-US" dirty="0" err="1">
                <a:hlinkClick r:id="rId4" tooltip="Peter Edward Stroehling"/>
              </a:rPr>
              <a:t>Stroehling</a:t>
            </a:r>
            <a:endParaRPr lang="en-US" dirty="0"/>
          </a:p>
          <a:p>
            <a:r>
              <a:rPr lang="en-US" dirty="0"/>
              <a:t>Portrait of Bettina von Arnim- unknown</a:t>
            </a:r>
          </a:p>
          <a:p>
            <a:r>
              <a:rPr lang="en-US" dirty="0"/>
              <a:t>Etching of Clemens Brentano by Ludwig Grimm</a:t>
            </a:r>
          </a:p>
          <a:p>
            <a:r>
              <a:rPr lang="en-US" dirty="0"/>
              <a:t>Chapbook of Jack the Giant Killer</a:t>
            </a:r>
          </a:p>
          <a:p>
            <a:r>
              <a:rPr lang="en-US" dirty="0"/>
              <a:t>Hessian grenadiers - </a:t>
            </a:r>
            <a:r>
              <a:rPr lang="en-US" dirty="0">
                <a:hlinkClick r:id="rId5"/>
              </a:rPr>
              <a:t>https://militaryhistorynow.com/2018/10/25/the-legend-of-sleepy-hollow-and-the-hessians-of-the-american-revolution/</a:t>
            </a:r>
            <a:endParaRPr lang="en-US" dirty="0"/>
          </a:p>
          <a:p>
            <a:r>
              <a:rPr lang="en-US" dirty="0"/>
              <a:t>Jerome Bonaparte portrait by Portrait by </a:t>
            </a:r>
            <a:r>
              <a:rPr lang="en-US" dirty="0">
                <a:hlinkClick r:id="rId6" tooltip="François Gérard"/>
              </a:rPr>
              <a:t>François Gérard</a:t>
            </a:r>
            <a:endParaRPr lang="en-US" dirty="0"/>
          </a:p>
          <a:p>
            <a:r>
              <a:rPr lang="fr-FR" dirty="0"/>
              <a:t>Portrait of Charles </a:t>
            </a:r>
            <a:r>
              <a:rPr lang="fr-FR" dirty="0" err="1"/>
              <a:t>Perralt</a:t>
            </a:r>
            <a:r>
              <a:rPr lang="fr-FR" dirty="0"/>
              <a:t> by Philippe Lallemand - </a:t>
            </a:r>
            <a:r>
              <a:rPr lang="fr-FR" dirty="0">
                <a:hlinkClick r:id="rId7" tooltip="w:en:Palace of Versailles"/>
              </a:rPr>
              <a:t>Palace of Versailles</a:t>
            </a:r>
            <a:r>
              <a:rPr lang="fr-FR" dirty="0"/>
              <a:t> </a:t>
            </a:r>
            <a:endParaRPr lang="en-US" dirty="0"/>
          </a:p>
          <a:p>
            <a:r>
              <a:rPr lang="de-DE" dirty="0"/>
              <a:t>Title-page of </a:t>
            </a:r>
            <a:r>
              <a:rPr lang="de-DE" i="1" dirty="0"/>
              <a:t>Des Knaben Wunderhorn: Alte deutsche Lieder</a:t>
            </a:r>
            <a:r>
              <a:rPr lang="de-DE" dirty="0"/>
              <a:t>, Volume 1, published in 1806</a:t>
            </a:r>
          </a:p>
          <a:p>
            <a:r>
              <a:rPr lang="de-DE" dirty="0"/>
              <a:t>MetroPostcard depicting Napoleanic war with Prussia - </a:t>
            </a:r>
            <a:r>
              <a:rPr lang="de-DE" dirty="0">
                <a:hlinkClick r:id="rId8"/>
              </a:rPr>
              <a:t>http://www.metropostcard.com/war3e.html</a:t>
            </a:r>
            <a:endParaRPr lang="de-DE" dirty="0"/>
          </a:p>
          <a:p>
            <a:r>
              <a:rPr lang="de-DE" dirty="0"/>
              <a:t>1800s Apothecary Kit - </a:t>
            </a:r>
            <a:r>
              <a:rPr lang="de-DE" dirty="0">
                <a:hlinkClick r:id="rId9"/>
              </a:rPr>
              <a:t>http://www.medicalantiques.com/medical/Apothecary_and_Drug_Kits.htm</a:t>
            </a:r>
            <a:endParaRPr lang="de-DE" dirty="0"/>
          </a:p>
          <a:p>
            <a:r>
              <a:rPr lang="en-US" dirty="0"/>
              <a:t>Title page of first volume of </a:t>
            </a:r>
            <a:r>
              <a:rPr lang="en-US" dirty="0" err="1"/>
              <a:t>Grimms</a:t>
            </a:r>
            <a:r>
              <a:rPr lang="en-US" dirty="0"/>
              <a:t>' </a:t>
            </a:r>
            <a:r>
              <a:rPr lang="en-US" i="1" dirty="0"/>
              <a:t>Kinder- und </a:t>
            </a:r>
            <a:r>
              <a:rPr lang="en-US" i="1" dirty="0" err="1"/>
              <a:t>Hausmärchen</a:t>
            </a:r>
            <a:r>
              <a:rPr lang="en-US" dirty="0"/>
              <a:t> (1819) 2nd Ed. </a:t>
            </a:r>
            <a:r>
              <a:rPr lang="en-US" dirty="0" err="1"/>
              <a:t>Erster</a:t>
            </a:r>
            <a:r>
              <a:rPr lang="en-US" dirty="0"/>
              <a:t> Theil</a:t>
            </a:r>
            <a:endParaRPr lang="de-DE" dirty="0"/>
          </a:p>
          <a:p>
            <a:r>
              <a:rPr lang="de-DE" dirty="0"/>
              <a:t>Cinderella, Little Red Riding Hood &amp; Sleeping Illustrations by Ludwig Grimm.</a:t>
            </a:r>
          </a:p>
          <a:p>
            <a:r>
              <a:rPr lang="de-DE" dirty="0"/>
              <a:t>Rapunzel Illustration by Arthur Rackham</a:t>
            </a:r>
          </a:p>
          <a:p>
            <a:r>
              <a:rPr lang="de-DE" dirty="0"/>
              <a:t>Evil Queen from Snow White by Arthur Rackham</a:t>
            </a:r>
          </a:p>
          <a:p>
            <a:r>
              <a:rPr lang="en-US" dirty="0"/>
              <a:t>Arthur Rackham, Illustrations to the 1909 "The Valiant Tailor" from Grimm Fairy Tales</a:t>
            </a:r>
            <a:endParaRPr lang="de-DE" dirty="0"/>
          </a:p>
          <a:p>
            <a:r>
              <a:rPr lang="de-DE" dirty="0"/>
              <a:t>Jacob Grimm Lecturing by Ludwig Grimm 1830</a:t>
            </a:r>
          </a:p>
          <a:p>
            <a:r>
              <a:rPr lang="de-DE" dirty="0"/>
              <a:t>Photograph of the Grimm Brothers later in life</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83838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1B10F8-ECD1-4848-BBB1-AA118168F686}"/>
              </a:ext>
            </a:extLst>
          </p:cNvPr>
          <p:cNvSpPr txBox="1"/>
          <p:nvPr/>
        </p:nvSpPr>
        <p:spPr>
          <a:xfrm>
            <a:off x="247389" y="736005"/>
            <a:ext cx="11697222" cy="4401205"/>
          </a:xfrm>
          <a:prstGeom prst="rect">
            <a:avLst/>
          </a:prstGeom>
          <a:noFill/>
        </p:spPr>
        <p:txBody>
          <a:bodyPr wrap="square" rtlCol="0">
            <a:spAutoFit/>
          </a:bodyPr>
          <a:lstStyle/>
          <a:p>
            <a:r>
              <a:rPr lang="en-US" sz="2800" u="sng" dirty="0"/>
              <a:t>Picture Sources Cont.</a:t>
            </a:r>
          </a:p>
          <a:p>
            <a:r>
              <a:rPr lang="en-US" i="1" dirty="0"/>
              <a:t>Juniper Tree </a:t>
            </a:r>
            <a:r>
              <a:rPr lang="de-DE" dirty="0"/>
              <a:t>drawing by Moritz von Schwind (1804 - 1871)</a:t>
            </a:r>
          </a:p>
          <a:p>
            <a:r>
              <a:rPr lang="de-DE" i="1" dirty="0"/>
              <a:t>Stepsister cutting off toe </a:t>
            </a:r>
            <a:r>
              <a:rPr lang="en-US" dirty="0"/>
              <a:t>Jacobs, Joseph, ed. </a:t>
            </a:r>
            <a:r>
              <a:rPr lang="en-US" i="1" dirty="0"/>
              <a:t>European Folk and Fairy Tales</a:t>
            </a:r>
            <a:r>
              <a:rPr lang="en-US" dirty="0"/>
              <a:t>. John D. Batten, illustrator. New York: G. P Putnam's Sons, 1916.</a:t>
            </a:r>
          </a:p>
          <a:p>
            <a:r>
              <a:rPr lang="en-US" i="1" dirty="0"/>
              <a:t>The nanny at </a:t>
            </a:r>
            <a:r>
              <a:rPr lang="en-US" i="1" dirty="0" err="1"/>
              <a:t>Hassenpflug’s</a:t>
            </a:r>
            <a:r>
              <a:rPr lang="en-US" i="1" dirty="0"/>
              <a:t> telling fairytales Christmas 1829. Pen and ink drawing by Ludwig Emil Grimm.</a:t>
            </a:r>
          </a:p>
          <a:p>
            <a:r>
              <a:rPr lang="en-US" i="1" dirty="0"/>
              <a:t>The Congress of Vienna</a:t>
            </a:r>
            <a:r>
              <a:rPr lang="en-US" dirty="0"/>
              <a:t>, watercolor etching by August Friedrich Andreas </a:t>
            </a:r>
            <a:r>
              <a:rPr lang="en-US" dirty="0" err="1"/>
              <a:t>Campe</a:t>
            </a:r>
            <a:r>
              <a:rPr lang="en-US" dirty="0"/>
              <a:t>, in the collection of the State Borodino War and History Museum, Moscow. </a:t>
            </a:r>
          </a:p>
          <a:p>
            <a:r>
              <a:rPr lang="en-US" i="1" dirty="0" err="1"/>
              <a:t>Dorethea</a:t>
            </a:r>
            <a:r>
              <a:rPr lang="en-US" i="1" dirty="0"/>
              <a:t> Wild.</a:t>
            </a:r>
            <a:r>
              <a:rPr lang="en-US" dirty="0"/>
              <a:t> Pencil Drawing by Ludwig Emil Grimm.</a:t>
            </a:r>
          </a:p>
          <a:p>
            <a:r>
              <a:rPr lang="en-US" dirty="0"/>
              <a:t>The Göttingen Seven. Top row: Wilhelm Grimm, Jacob Grimm. Middle </a:t>
            </a:r>
            <a:r>
              <a:rPr lang="en-US" dirty="0" err="1"/>
              <a:t>Row:Wilhelm</a:t>
            </a:r>
            <a:r>
              <a:rPr lang="en-US" dirty="0"/>
              <a:t> Eduard Albrecht, Friedrich Christoph </a:t>
            </a:r>
            <a:r>
              <a:rPr lang="en-US" dirty="0" err="1"/>
              <a:t>Dahlmann</a:t>
            </a:r>
            <a:r>
              <a:rPr lang="en-US" dirty="0"/>
              <a:t>, Georg Gottfried </a:t>
            </a:r>
            <a:r>
              <a:rPr lang="en-US" dirty="0" err="1"/>
              <a:t>Gervinus</a:t>
            </a:r>
            <a:r>
              <a:rPr lang="en-US" dirty="0"/>
              <a:t>. Bottom Row: Wilhelm Eduard Weber, Heinrich Georg August Ewald</a:t>
            </a:r>
          </a:p>
          <a:p>
            <a:r>
              <a:rPr lang="en-US" dirty="0"/>
              <a:t>The bronze statues of the Göttingen Seven seen near to the federal state parliament in Hanover.</a:t>
            </a:r>
          </a:p>
          <a:p>
            <a:r>
              <a:rPr lang="en-US" dirty="0"/>
              <a:t>The original title page of the </a:t>
            </a:r>
            <a:r>
              <a:rPr lang="en-US" i="1" dirty="0" err="1"/>
              <a:t>Deutsches</a:t>
            </a:r>
            <a:r>
              <a:rPr lang="en-US" i="1" dirty="0"/>
              <a:t> </a:t>
            </a:r>
            <a:r>
              <a:rPr lang="en-US" i="1" dirty="0" err="1"/>
              <a:t>Wörterbuch</a:t>
            </a:r>
            <a:r>
              <a:rPr lang="en-US" dirty="0"/>
              <a:t>, 1854</a:t>
            </a:r>
          </a:p>
          <a:p>
            <a:r>
              <a:rPr lang="en-US" dirty="0" err="1"/>
              <a:t>Tiergarten</a:t>
            </a:r>
            <a:r>
              <a:rPr lang="en-US" dirty="0"/>
              <a:t> Park in Berlin in </a:t>
            </a:r>
            <a:r>
              <a:rPr lang="en-US" dirty="0" err="1"/>
              <a:t>Autum</a:t>
            </a:r>
            <a:r>
              <a:rPr lang="en-US" dirty="0"/>
              <a:t> https://en.wikipedia.org/wiki/Tiergarten_(park)#/media/File:Berlin_Tiergarten4.jpg</a:t>
            </a:r>
          </a:p>
          <a:p>
            <a:r>
              <a:rPr lang="en-US" dirty="0"/>
              <a:t>The Berlin Academy of Sciences staff working to complete the Grimm dictionary, 1952</a:t>
            </a:r>
            <a:endParaRPr lang="en-US" i="1" dirty="0"/>
          </a:p>
          <a:p>
            <a:endParaRPr lang="en-US" dirty="0"/>
          </a:p>
        </p:txBody>
      </p:sp>
    </p:spTree>
    <p:extLst>
      <p:ext uri="{BB962C8B-B14F-4D97-AF65-F5344CB8AC3E}">
        <p14:creationId xmlns:p14="http://schemas.microsoft.com/office/powerpoint/2010/main" val="256099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7C2305-4974-4242-A8C0-F0EB7DA70D4D}"/>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b="1" u="sng" dirty="0"/>
              <a:t>Jacob Grimm</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79263"/>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3C95B21-920A-413E-B836-A611C7437133}"/>
              </a:ext>
            </a:extLst>
          </p:cNvPr>
          <p:cNvSpPr>
            <a:spLocks noGrp="1"/>
          </p:cNvSpPr>
          <p:nvPr>
            <p:ph type="body" sz="half" idx="4294967295"/>
          </p:nvPr>
        </p:nvSpPr>
        <p:spPr>
          <a:xfrm>
            <a:off x="4965431" y="2438400"/>
            <a:ext cx="6586489" cy="3785419"/>
          </a:xfrm>
        </p:spPr>
        <p:txBody>
          <a:bodyPr vert="horz" lIns="91440" tIns="45720" rIns="91440" bIns="45720" rtlCol="0">
            <a:normAutofit fontScale="92500" lnSpcReduction="20000"/>
          </a:bodyPr>
          <a:lstStyle/>
          <a:p>
            <a:r>
              <a:rPr lang="en-US" sz="1700" dirty="0"/>
              <a:t>Took the role as eldest brother seriously</a:t>
            </a:r>
          </a:p>
          <a:p>
            <a:r>
              <a:rPr lang="en-US" sz="1700" dirty="0"/>
              <a:t>Very Studious (</a:t>
            </a:r>
            <a:r>
              <a:rPr lang="en-US" sz="1700" dirty="0" err="1"/>
              <a:t>Fleissig</a:t>
            </a:r>
            <a:r>
              <a:rPr lang="en-US" sz="1700" dirty="0"/>
              <a:t>!)</a:t>
            </a:r>
          </a:p>
          <a:p>
            <a:r>
              <a:rPr lang="en-US" sz="1700" dirty="0"/>
              <a:t>Sarcastic/Blunt</a:t>
            </a:r>
          </a:p>
          <a:p>
            <a:r>
              <a:rPr lang="en-US" sz="1700" dirty="0"/>
              <a:t>More of an Introvert</a:t>
            </a:r>
          </a:p>
          <a:p>
            <a:r>
              <a:rPr lang="en-US" sz="1700" dirty="0"/>
              <a:t>Less Social</a:t>
            </a:r>
          </a:p>
          <a:p>
            <a:r>
              <a:rPr lang="en-US" sz="1700" dirty="0"/>
              <a:t>Very Meticulous</a:t>
            </a:r>
          </a:p>
          <a:p>
            <a:r>
              <a:rPr lang="en-US" sz="1700" dirty="0"/>
              <a:t>Generally took Charge on Projects</a:t>
            </a:r>
          </a:p>
          <a:p>
            <a:r>
              <a:rPr lang="en-US" sz="1700" dirty="0"/>
              <a:t>More Well Travelled</a:t>
            </a:r>
          </a:p>
          <a:p>
            <a:r>
              <a:rPr lang="en-US" sz="1700" dirty="0"/>
              <a:t>Nick named “The Old man” in college</a:t>
            </a:r>
          </a:p>
          <a:p>
            <a:r>
              <a:rPr lang="en-US" sz="1700" dirty="0"/>
              <a:t>Never Married</a:t>
            </a:r>
          </a:p>
          <a:p>
            <a:r>
              <a:rPr lang="en-US" sz="1700" dirty="0"/>
              <a:t>Slightly more Academic Recognition</a:t>
            </a:r>
          </a:p>
          <a:p>
            <a:r>
              <a:rPr lang="en-US" sz="1700" dirty="0"/>
              <a:t>Really hated tobacco smoke</a:t>
            </a:r>
          </a:p>
          <a:p>
            <a:pPr marL="0" indent="0">
              <a:buNone/>
            </a:pPr>
            <a:endParaRPr lang="en-US" sz="1700" dirty="0"/>
          </a:p>
          <a:p>
            <a:endParaRPr lang="en-US" sz="1700" dirty="0"/>
          </a:p>
        </p:txBody>
      </p:sp>
      <p:pic>
        <p:nvPicPr>
          <p:cNvPr id="2" name="Picture 1">
            <a:extLst>
              <a:ext uri="{FF2B5EF4-FFF2-40B4-BE49-F238E27FC236}">
                <a16:creationId xmlns:a16="http://schemas.microsoft.com/office/drawing/2014/main" id="{5788D550-1147-4691-A7B4-FABF443C87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79110" y="2438400"/>
            <a:ext cx="3212870" cy="4462659"/>
          </a:xfrm>
          <a:prstGeom prst="rect">
            <a:avLst/>
          </a:prstGeom>
        </p:spPr>
      </p:pic>
      <p:pic>
        <p:nvPicPr>
          <p:cNvPr id="3" name="Picture 2">
            <a:extLst>
              <a:ext uri="{FF2B5EF4-FFF2-40B4-BE49-F238E27FC236}">
                <a16:creationId xmlns:a16="http://schemas.microsoft.com/office/drawing/2014/main" id="{5A95D583-6A13-4544-83ED-34551E0B93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2400" y="0"/>
            <a:ext cx="5497830" cy="6858000"/>
          </a:xfrm>
          <a:prstGeom prst="rect">
            <a:avLst/>
          </a:prstGeom>
        </p:spPr>
      </p:pic>
    </p:spTree>
    <p:extLst>
      <p:ext uri="{BB962C8B-B14F-4D97-AF65-F5344CB8AC3E}">
        <p14:creationId xmlns:p14="http://schemas.microsoft.com/office/powerpoint/2010/main" val="1026229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5BF7FE-B865-49B9-B878-EE7D74821A40}"/>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b="1" dirty="0"/>
              <a:t>Wilhelm Grimm</a:t>
            </a:r>
          </a:p>
        </p:txBody>
      </p:sp>
      <p:pic>
        <p:nvPicPr>
          <p:cNvPr id="2" name="Picture 1">
            <a:extLst>
              <a:ext uri="{FF2B5EF4-FFF2-40B4-BE49-F238E27FC236}">
                <a16:creationId xmlns:a16="http://schemas.microsoft.com/office/drawing/2014/main" id="{261CA3A6-D9F1-4F79-95F3-B402A034769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21" name="Straight Connector 2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702716B-61BB-49C3-BC95-055AAE595A92}"/>
              </a:ext>
            </a:extLst>
          </p:cNvPr>
          <p:cNvSpPr>
            <a:spLocks noGrp="1"/>
          </p:cNvSpPr>
          <p:nvPr>
            <p:ph type="body" sz="half" idx="4294967295"/>
          </p:nvPr>
        </p:nvSpPr>
        <p:spPr>
          <a:xfrm>
            <a:off x="4965431" y="2438400"/>
            <a:ext cx="6586489" cy="3785419"/>
          </a:xfrm>
        </p:spPr>
        <p:txBody>
          <a:bodyPr vert="horz" lIns="91440" tIns="45720" rIns="91440" bIns="45720" rtlCol="0">
            <a:normAutofit/>
          </a:bodyPr>
          <a:lstStyle/>
          <a:p>
            <a:r>
              <a:rPr lang="en-US" sz="2000" dirty="0"/>
              <a:t>Kind Natured</a:t>
            </a:r>
          </a:p>
          <a:p>
            <a:r>
              <a:rPr lang="en-US" sz="2000" dirty="0"/>
              <a:t>Very Amiable/</a:t>
            </a:r>
            <a:r>
              <a:rPr lang="en-US" sz="2000" dirty="0" err="1"/>
              <a:t>Socialable</a:t>
            </a:r>
            <a:endParaRPr lang="en-US" sz="2000" dirty="0"/>
          </a:p>
          <a:p>
            <a:r>
              <a:rPr lang="en-US" sz="2000" dirty="0"/>
              <a:t>Suffered from poor health</a:t>
            </a:r>
          </a:p>
          <a:p>
            <a:r>
              <a:rPr lang="en-US" sz="2000" dirty="0"/>
              <a:t>Couldn’t travel as much due to health</a:t>
            </a:r>
          </a:p>
          <a:p>
            <a:r>
              <a:rPr lang="en-US" sz="2000" dirty="0"/>
              <a:t>Jovial disposition despite health</a:t>
            </a:r>
          </a:p>
          <a:p>
            <a:r>
              <a:rPr lang="en-US" sz="2000" dirty="0"/>
              <a:t>Married Henriette Dorothea Wild, also known as </a:t>
            </a:r>
            <a:r>
              <a:rPr lang="en-US" sz="2000" dirty="0" err="1"/>
              <a:t>Dortchen</a:t>
            </a:r>
            <a:endParaRPr lang="en-US" sz="2000" dirty="0"/>
          </a:p>
          <a:p>
            <a:r>
              <a:rPr lang="en-US" sz="2000" dirty="0"/>
              <a:t>Had four Children</a:t>
            </a:r>
          </a:p>
          <a:p>
            <a:r>
              <a:rPr lang="en-US" sz="2000" dirty="0"/>
              <a:t>Was more the Editor of the pair</a:t>
            </a:r>
          </a:p>
          <a:p>
            <a:r>
              <a:rPr lang="en-US" sz="2000" dirty="0"/>
              <a:t>Made sure finished stories were cohesive</a:t>
            </a:r>
          </a:p>
        </p:txBody>
      </p:sp>
    </p:spTree>
    <p:extLst>
      <p:ext uri="{BB962C8B-B14F-4D97-AF65-F5344CB8AC3E}">
        <p14:creationId xmlns:p14="http://schemas.microsoft.com/office/powerpoint/2010/main" val="385593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E46E-0309-4093-BF72-FBB905E19A69}"/>
              </a:ext>
            </a:extLst>
          </p:cNvPr>
          <p:cNvSpPr>
            <a:spLocks noGrp="1"/>
          </p:cNvSpPr>
          <p:nvPr>
            <p:ph type="title"/>
          </p:nvPr>
        </p:nvSpPr>
        <p:spPr>
          <a:xfrm>
            <a:off x="174762" y="-263262"/>
            <a:ext cx="4623148" cy="1325563"/>
          </a:xfrm>
        </p:spPr>
        <p:txBody>
          <a:bodyPr/>
          <a:lstStyle/>
          <a:p>
            <a:r>
              <a:rPr lang="en-US" u="sng" dirty="0"/>
              <a:t>States of Germany</a:t>
            </a:r>
          </a:p>
        </p:txBody>
      </p:sp>
      <p:sp>
        <p:nvSpPr>
          <p:cNvPr id="6" name="TextBox 5">
            <a:extLst>
              <a:ext uri="{FF2B5EF4-FFF2-40B4-BE49-F238E27FC236}">
                <a16:creationId xmlns:a16="http://schemas.microsoft.com/office/drawing/2014/main" id="{D00DFAF0-2690-4A52-A911-239461F30FE7}"/>
              </a:ext>
            </a:extLst>
          </p:cNvPr>
          <p:cNvSpPr txBox="1"/>
          <p:nvPr/>
        </p:nvSpPr>
        <p:spPr>
          <a:xfrm>
            <a:off x="265176" y="613392"/>
            <a:ext cx="5562601" cy="3416320"/>
          </a:xfrm>
          <a:prstGeom prst="rect">
            <a:avLst/>
          </a:prstGeom>
          <a:noFill/>
        </p:spPr>
        <p:txBody>
          <a:bodyPr wrap="square" rtlCol="0">
            <a:spAutoFit/>
          </a:bodyPr>
          <a:lstStyle/>
          <a:p>
            <a:r>
              <a:rPr lang="en-US" dirty="0"/>
              <a:t>During the Grimm brother’s lifetimes Germany wasn’t a unified country. It consisted of a group of smaller German speaking states ruled by German princes.</a:t>
            </a:r>
          </a:p>
          <a:p>
            <a:endParaRPr lang="en-US" dirty="0"/>
          </a:p>
          <a:p>
            <a:r>
              <a:rPr lang="en-US" dirty="0"/>
              <a:t>Most of the German Princes cared more for hunting or finding new mistresses than the well being of their people.</a:t>
            </a:r>
          </a:p>
          <a:p>
            <a:endParaRPr lang="en-US" dirty="0"/>
          </a:p>
          <a:p>
            <a:r>
              <a:rPr lang="en-US" dirty="0"/>
              <a:t>They lived in unstable times where wards and revolutions happened near them.</a:t>
            </a:r>
          </a:p>
          <a:p>
            <a:endParaRPr lang="en-US" dirty="0"/>
          </a:p>
          <a:p>
            <a:endParaRPr lang="en-US" dirty="0"/>
          </a:p>
        </p:txBody>
      </p:sp>
      <p:pic>
        <p:nvPicPr>
          <p:cNvPr id="10" name="Picture 9">
            <a:extLst>
              <a:ext uri="{FF2B5EF4-FFF2-40B4-BE49-F238E27FC236}">
                <a16:creationId xmlns:a16="http://schemas.microsoft.com/office/drawing/2014/main" id="{DFE7CB5E-1EBF-49CF-9A95-F666015277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933824"/>
            <a:ext cx="1892011" cy="2906816"/>
          </a:xfrm>
          <a:prstGeom prst="rect">
            <a:avLst/>
          </a:prstGeom>
        </p:spPr>
      </p:pic>
      <p:pic>
        <p:nvPicPr>
          <p:cNvPr id="12" name="Picture 11">
            <a:extLst>
              <a:ext uri="{FF2B5EF4-FFF2-40B4-BE49-F238E27FC236}">
                <a16:creationId xmlns:a16="http://schemas.microsoft.com/office/drawing/2014/main" id="{345181EE-3663-4A58-B579-4B38386B97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54586" y="-50199"/>
            <a:ext cx="1737414" cy="2135031"/>
          </a:xfrm>
          <a:prstGeom prst="rect">
            <a:avLst/>
          </a:prstGeom>
        </p:spPr>
      </p:pic>
      <p:pic>
        <p:nvPicPr>
          <p:cNvPr id="14" name="Picture 13">
            <a:extLst>
              <a:ext uri="{FF2B5EF4-FFF2-40B4-BE49-F238E27FC236}">
                <a16:creationId xmlns:a16="http://schemas.microsoft.com/office/drawing/2014/main" id="{97931D8F-6600-4ACE-997A-C8C0365612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92011" y="3956854"/>
            <a:ext cx="2840982" cy="1603387"/>
          </a:xfrm>
          <a:prstGeom prst="rect">
            <a:avLst/>
          </a:prstGeom>
        </p:spPr>
      </p:pic>
      <p:sp>
        <p:nvSpPr>
          <p:cNvPr id="18" name="TextBox 17">
            <a:extLst>
              <a:ext uri="{FF2B5EF4-FFF2-40B4-BE49-F238E27FC236}">
                <a16:creationId xmlns:a16="http://schemas.microsoft.com/office/drawing/2014/main" id="{030D89BC-33F0-421C-9391-A1D672854616}"/>
              </a:ext>
            </a:extLst>
          </p:cNvPr>
          <p:cNvSpPr txBox="1"/>
          <p:nvPr/>
        </p:nvSpPr>
        <p:spPr>
          <a:xfrm>
            <a:off x="7653670" y="651893"/>
            <a:ext cx="3028950" cy="1200329"/>
          </a:xfrm>
          <a:prstGeom prst="rect">
            <a:avLst/>
          </a:prstGeom>
          <a:noFill/>
        </p:spPr>
        <p:txBody>
          <a:bodyPr wrap="square" rtlCol="0">
            <a:spAutoFit/>
          </a:bodyPr>
          <a:lstStyle/>
          <a:p>
            <a:r>
              <a:rPr lang="en-US" b="1" i="1" dirty="0"/>
              <a:t>William II, “His Royal and Serene Highness</a:t>
            </a:r>
            <a:r>
              <a:rPr lang="en-US" b="1" dirty="0"/>
              <a:t> The Elector and Sovereign Landgrave of Hesse” </a:t>
            </a:r>
            <a:r>
              <a:rPr lang="en-US" dirty="0"/>
              <a:t>1821-1847</a:t>
            </a:r>
          </a:p>
        </p:txBody>
      </p:sp>
      <p:sp>
        <p:nvSpPr>
          <p:cNvPr id="19" name="TextBox 18">
            <a:extLst>
              <a:ext uri="{FF2B5EF4-FFF2-40B4-BE49-F238E27FC236}">
                <a16:creationId xmlns:a16="http://schemas.microsoft.com/office/drawing/2014/main" id="{D928B9D7-B8FC-491B-A116-7C7322501CA0}"/>
              </a:ext>
            </a:extLst>
          </p:cNvPr>
          <p:cNvSpPr txBox="1"/>
          <p:nvPr/>
        </p:nvSpPr>
        <p:spPr>
          <a:xfrm>
            <a:off x="2714625" y="6164743"/>
            <a:ext cx="3381375" cy="646331"/>
          </a:xfrm>
          <a:prstGeom prst="rect">
            <a:avLst/>
          </a:prstGeom>
          <a:noFill/>
        </p:spPr>
        <p:txBody>
          <a:bodyPr wrap="square" rtlCol="0">
            <a:spAutoFit/>
          </a:bodyPr>
          <a:lstStyle/>
          <a:p>
            <a:r>
              <a:rPr lang="en-US" b="1" dirty="0"/>
              <a:t>1789</a:t>
            </a:r>
            <a:r>
              <a:rPr lang="en-US" dirty="0"/>
              <a:t> French revolution stormed the Bastille</a:t>
            </a:r>
          </a:p>
        </p:txBody>
      </p:sp>
      <p:pic>
        <p:nvPicPr>
          <p:cNvPr id="3" name="Picture 2">
            <a:extLst>
              <a:ext uri="{FF2B5EF4-FFF2-40B4-BE49-F238E27FC236}">
                <a16:creationId xmlns:a16="http://schemas.microsoft.com/office/drawing/2014/main" id="{BE149A11-7325-407F-9EC1-F01C0AC6681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27777" y="2084832"/>
            <a:ext cx="6364223" cy="4773168"/>
          </a:xfrm>
          <a:prstGeom prst="rect">
            <a:avLst/>
          </a:prstGeom>
        </p:spPr>
      </p:pic>
    </p:spTree>
    <p:extLst>
      <p:ext uri="{BB962C8B-B14F-4D97-AF65-F5344CB8AC3E}">
        <p14:creationId xmlns:p14="http://schemas.microsoft.com/office/powerpoint/2010/main" val="1242302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EEFF0DB-7FDA-4FC0-95EB-B599C0CA15AA}"/>
              </a:ext>
            </a:extLst>
          </p:cNvPr>
          <p:cNvSpPr txBox="1"/>
          <p:nvPr/>
        </p:nvSpPr>
        <p:spPr>
          <a:xfrm>
            <a:off x="4603468" y="4741948"/>
            <a:ext cx="6829520" cy="86203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kern="1200" dirty="0">
                <a:solidFill>
                  <a:srgbClr val="FFFFFF"/>
                </a:solidFill>
                <a:latin typeface="+mj-lt"/>
                <a:ea typeface="+mj-ea"/>
                <a:cs typeface="+mj-cs"/>
              </a:rPr>
              <a:t>Early Influences</a:t>
            </a:r>
          </a:p>
        </p:txBody>
      </p:sp>
      <p:pic>
        <p:nvPicPr>
          <p:cNvPr id="3" name="Picture 2">
            <a:extLst>
              <a:ext uri="{FF2B5EF4-FFF2-40B4-BE49-F238E27FC236}">
                <a16:creationId xmlns:a16="http://schemas.microsoft.com/office/drawing/2014/main" id="{D6E1B39A-32EC-43BA-93AE-464319DE2A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
          <a:stretch/>
        </p:blipFill>
        <p:spPr>
          <a:xfrm>
            <a:off x="307840" y="304147"/>
            <a:ext cx="3793472" cy="4111323"/>
          </a:xfrm>
          <a:prstGeom prst="rect">
            <a:avLst/>
          </a:prstGeom>
        </p:spPr>
      </p:pic>
      <p:pic>
        <p:nvPicPr>
          <p:cNvPr id="5" name="Picture 4">
            <a:extLst>
              <a:ext uri="{FF2B5EF4-FFF2-40B4-BE49-F238E27FC236}">
                <a16:creationId xmlns:a16="http://schemas.microsoft.com/office/drawing/2014/main" id="{184C427E-CF37-4420-B068-CC9B791257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94959" y="321734"/>
            <a:ext cx="3797570" cy="2010551"/>
          </a:xfrm>
          <a:prstGeom prst="rect">
            <a:avLst/>
          </a:prstGeom>
        </p:spPr>
      </p:pic>
      <p:pic>
        <p:nvPicPr>
          <p:cNvPr id="12" name="Picture 11">
            <a:extLst>
              <a:ext uri="{FF2B5EF4-FFF2-40B4-BE49-F238E27FC236}">
                <a16:creationId xmlns:a16="http://schemas.microsoft.com/office/drawing/2014/main" id="{7194BBFC-D430-4BEB-AC96-275844C44B7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90180" y="2422097"/>
            <a:ext cx="3794760" cy="2013804"/>
          </a:xfrm>
          <a:prstGeom prst="rect">
            <a:avLst/>
          </a:prstGeom>
        </p:spPr>
      </p:pic>
      <p:pic>
        <p:nvPicPr>
          <p:cNvPr id="10" name="Picture 9">
            <a:extLst>
              <a:ext uri="{FF2B5EF4-FFF2-40B4-BE49-F238E27FC236}">
                <a16:creationId xmlns:a16="http://schemas.microsoft.com/office/drawing/2014/main" id="{4557C4D3-9B81-42EF-8A5B-6CC24B0C04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
          <a:stretch/>
        </p:blipFill>
        <p:spPr>
          <a:xfrm>
            <a:off x="8086176" y="321733"/>
            <a:ext cx="3797984" cy="4111321"/>
          </a:xfrm>
          <a:prstGeom prst="rect">
            <a:avLst/>
          </a:prstGeom>
        </p:spPr>
      </p:pic>
      <p:cxnSp>
        <p:nvCxnSpPr>
          <p:cNvPr id="24" name="Straight Connector 23">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165DD65-3653-4EE8-BDA3-70C9A83E9C9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07840" y="4525715"/>
            <a:ext cx="3794760" cy="2010551"/>
          </a:xfrm>
          <a:prstGeom prst="rect">
            <a:avLst/>
          </a:prstGeom>
        </p:spPr>
      </p:pic>
      <p:pic>
        <p:nvPicPr>
          <p:cNvPr id="14" name="Picture 13">
            <a:extLst>
              <a:ext uri="{FF2B5EF4-FFF2-40B4-BE49-F238E27FC236}">
                <a16:creationId xmlns:a16="http://schemas.microsoft.com/office/drawing/2014/main" id="{C55A8000-7AD8-47CC-8516-7F1228549BA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80354" y="4644328"/>
            <a:ext cx="884548" cy="959651"/>
          </a:xfrm>
          <a:prstGeom prst="rect">
            <a:avLst/>
          </a:prstGeom>
        </p:spPr>
      </p:pic>
      <p:pic>
        <p:nvPicPr>
          <p:cNvPr id="6" name="Picture 5">
            <a:extLst>
              <a:ext uri="{FF2B5EF4-FFF2-40B4-BE49-F238E27FC236}">
                <a16:creationId xmlns:a16="http://schemas.microsoft.com/office/drawing/2014/main" id="{48D98791-AF55-4003-AC4A-688F64676A4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01285" y="4406935"/>
            <a:ext cx="2768519" cy="2424761"/>
          </a:xfrm>
          <a:prstGeom prst="rect">
            <a:avLst/>
          </a:prstGeom>
        </p:spPr>
      </p:pic>
    </p:spTree>
    <p:extLst>
      <p:ext uri="{BB962C8B-B14F-4D97-AF65-F5344CB8AC3E}">
        <p14:creationId xmlns:p14="http://schemas.microsoft.com/office/powerpoint/2010/main" val="325943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3739-A6DC-4FB6-9F2B-BBD7259700B8}"/>
              </a:ext>
            </a:extLst>
          </p:cNvPr>
          <p:cNvSpPr>
            <a:spLocks noGrp="1"/>
          </p:cNvSpPr>
          <p:nvPr>
            <p:ph type="title"/>
          </p:nvPr>
        </p:nvSpPr>
        <p:spPr>
          <a:xfrm>
            <a:off x="10091672" y="2667311"/>
            <a:ext cx="1952493" cy="641283"/>
          </a:xfrm>
        </p:spPr>
        <p:txBody>
          <a:bodyPr>
            <a:normAutofit/>
          </a:bodyPr>
          <a:lstStyle/>
          <a:p>
            <a:r>
              <a:rPr lang="en-US" sz="2800" i="1" u="sng" dirty="0"/>
              <a:t>Growing Up</a:t>
            </a:r>
          </a:p>
        </p:txBody>
      </p:sp>
      <p:sp>
        <p:nvSpPr>
          <p:cNvPr id="5" name="TextBox 4">
            <a:extLst>
              <a:ext uri="{FF2B5EF4-FFF2-40B4-BE49-F238E27FC236}">
                <a16:creationId xmlns:a16="http://schemas.microsoft.com/office/drawing/2014/main" id="{757F9F33-FCFF-44DC-8864-D52CB2533E88}"/>
              </a:ext>
            </a:extLst>
          </p:cNvPr>
          <p:cNvSpPr txBox="1"/>
          <p:nvPr/>
        </p:nvSpPr>
        <p:spPr>
          <a:xfrm>
            <a:off x="0" y="3308594"/>
            <a:ext cx="11442005" cy="3970318"/>
          </a:xfrm>
          <a:prstGeom prst="rect">
            <a:avLst/>
          </a:prstGeom>
          <a:noFill/>
        </p:spPr>
        <p:txBody>
          <a:bodyPr wrap="square" rtlCol="0">
            <a:spAutoFit/>
          </a:bodyPr>
          <a:lstStyle/>
          <a:p>
            <a:r>
              <a:rPr lang="en-US" dirty="0"/>
              <a:t>The </a:t>
            </a:r>
            <a:r>
              <a:rPr lang="en-US" dirty="0" err="1"/>
              <a:t>Grimms</a:t>
            </a:r>
            <a:r>
              <a:rPr lang="en-US" dirty="0"/>
              <a:t>  lived well as a middle class family of the time.</a:t>
            </a:r>
          </a:p>
          <a:p>
            <a:endParaRPr lang="en-US" u="sng" dirty="0"/>
          </a:p>
          <a:p>
            <a:r>
              <a:rPr lang="en-US" dirty="0"/>
              <a:t>In 1796 their father, Phillip, dies of Pneumonia. This event is seen to have marked the end of their childhood. (The same year their aunt </a:t>
            </a:r>
            <a:r>
              <a:rPr lang="en-US" dirty="0" err="1"/>
              <a:t>Schlemmer</a:t>
            </a:r>
            <a:r>
              <a:rPr lang="en-US" dirty="0"/>
              <a:t> died)</a:t>
            </a:r>
          </a:p>
          <a:p>
            <a:endParaRPr lang="en-US" dirty="0"/>
          </a:p>
          <a:p>
            <a:r>
              <a:rPr lang="en-US" dirty="0"/>
              <a:t>Their mother was widowed with 6 children to take care of money became a pretty central issue for them.</a:t>
            </a:r>
          </a:p>
          <a:p>
            <a:endParaRPr lang="en-US" dirty="0"/>
          </a:p>
          <a:p>
            <a:r>
              <a:rPr lang="en-US" dirty="0"/>
              <a:t>Their mother’s sister Henriette Zimmer takes in Jacob and Wilhelm to ease financial burdens so they can continue their education in Cassel.</a:t>
            </a:r>
          </a:p>
          <a:p>
            <a:endParaRPr lang="en-US" dirty="0"/>
          </a:p>
          <a:p>
            <a:r>
              <a:rPr lang="en-US" dirty="0"/>
              <a:t>While Jacob and Wilhelm had done well in their small town school they were behind at their new school and required tutors to catch up academically</a:t>
            </a:r>
          </a:p>
          <a:p>
            <a:endParaRPr lang="en-US" dirty="0"/>
          </a:p>
          <a:p>
            <a:endParaRPr lang="en-US" dirty="0"/>
          </a:p>
        </p:txBody>
      </p:sp>
      <p:pic>
        <p:nvPicPr>
          <p:cNvPr id="6" name="Picture 5">
            <a:extLst>
              <a:ext uri="{FF2B5EF4-FFF2-40B4-BE49-F238E27FC236}">
                <a16:creationId xmlns:a16="http://schemas.microsoft.com/office/drawing/2014/main" id="{22A82E7E-B01D-4137-85AF-0984AE710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91672" y="0"/>
            <a:ext cx="2100328" cy="2647686"/>
          </a:xfrm>
          <a:prstGeom prst="rect">
            <a:avLst/>
          </a:prstGeom>
        </p:spPr>
      </p:pic>
      <p:pic>
        <p:nvPicPr>
          <p:cNvPr id="7" name="Picture 6">
            <a:extLst>
              <a:ext uri="{FF2B5EF4-FFF2-40B4-BE49-F238E27FC236}">
                <a16:creationId xmlns:a16="http://schemas.microsoft.com/office/drawing/2014/main" id="{21E94A1D-A20A-4A58-B1C4-9D8362EEE7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260"/>
            <a:ext cx="10091672" cy="3308594"/>
          </a:xfrm>
          <a:prstGeom prst="rect">
            <a:avLst/>
          </a:prstGeom>
        </p:spPr>
      </p:pic>
    </p:spTree>
    <p:extLst>
      <p:ext uri="{BB962C8B-B14F-4D97-AF65-F5344CB8AC3E}">
        <p14:creationId xmlns:p14="http://schemas.microsoft.com/office/powerpoint/2010/main" val="1011014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4D0E-5976-4A3B-8B7A-65CF6181A3DF}"/>
              </a:ext>
            </a:extLst>
          </p:cNvPr>
          <p:cNvSpPr>
            <a:spLocks noGrp="1"/>
          </p:cNvSpPr>
          <p:nvPr>
            <p:ph type="title"/>
          </p:nvPr>
        </p:nvSpPr>
        <p:spPr>
          <a:xfrm>
            <a:off x="152400" y="629266"/>
            <a:ext cx="4581525" cy="1676603"/>
          </a:xfrm>
        </p:spPr>
        <p:txBody>
          <a:bodyPr vert="horz" lIns="91440" tIns="45720" rIns="91440" bIns="45720" rtlCol="0" anchor="ctr">
            <a:normAutofit/>
          </a:bodyPr>
          <a:lstStyle/>
          <a:p>
            <a:r>
              <a:rPr lang="en-US" u="sng" dirty="0"/>
              <a:t>Marburg University</a:t>
            </a:r>
          </a:p>
        </p:txBody>
      </p:sp>
      <p:sp>
        <p:nvSpPr>
          <p:cNvPr id="3" name="TextBox 2">
            <a:extLst>
              <a:ext uri="{FF2B5EF4-FFF2-40B4-BE49-F238E27FC236}">
                <a16:creationId xmlns:a16="http://schemas.microsoft.com/office/drawing/2014/main" id="{F7B55036-DCB7-40EB-A81B-4CE955B07BBD}"/>
              </a:ext>
            </a:extLst>
          </p:cNvPr>
          <p:cNvSpPr txBox="1"/>
          <p:nvPr/>
        </p:nvSpPr>
        <p:spPr>
          <a:xfrm>
            <a:off x="648931" y="2438400"/>
            <a:ext cx="3651466" cy="3785419"/>
          </a:xfrm>
          <a:prstGeom prst="rect">
            <a:avLst/>
          </a:prstGeom>
        </p:spPr>
        <p:txBody>
          <a:bodyPr vert="horz" lIns="91440" tIns="45720" rIns="91440" bIns="45720" rtlCol="0">
            <a:normAutofit/>
          </a:bodyPr>
          <a:lstStyle/>
          <a:p>
            <a:pPr>
              <a:lnSpc>
                <a:spcPct val="90000"/>
              </a:lnSpc>
              <a:spcAft>
                <a:spcPts val="600"/>
              </a:spcAft>
            </a:pPr>
            <a:r>
              <a:rPr lang="en-US" dirty="0"/>
              <a:t>Jacob started attending in 1802.</a:t>
            </a:r>
          </a:p>
          <a:p>
            <a:pPr>
              <a:lnSpc>
                <a:spcPct val="90000"/>
              </a:lnSpc>
              <a:spcAft>
                <a:spcPts val="600"/>
              </a:spcAft>
            </a:pPr>
            <a:r>
              <a:rPr lang="en-US" dirty="0"/>
              <a:t>Wilhelm followed in 1803.</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Both of them pursued degrees in law after their father, but both later admitted they never really had a passion for that path.</a:t>
            </a:r>
          </a:p>
          <a:p>
            <a:pPr>
              <a:lnSpc>
                <a:spcPct val="90000"/>
              </a:lnSpc>
              <a:spcAft>
                <a:spcPts val="600"/>
              </a:spcAft>
            </a:pPr>
            <a:endParaRPr lang="en-US" dirty="0"/>
          </a:p>
          <a:p>
            <a:pPr>
              <a:lnSpc>
                <a:spcPct val="90000"/>
              </a:lnSpc>
              <a:spcAft>
                <a:spcPts val="600"/>
              </a:spcAft>
            </a:pPr>
            <a:r>
              <a:rPr lang="en-US" dirty="0"/>
              <a:t>It was here that they developed the skills and interests that would later come to define their careers</a:t>
            </a:r>
          </a:p>
        </p:txBody>
      </p:sp>
      <p:pic>
        <p:nvPicPr>
          <p:cNvPr id="4" name="Picture 3">
            <a:extLst>
              <a:ext uri="{FF2B5EF4-FFF2-40B4-BE49-F238E27FC236}">
                <a16:creationId xmlns:a16="http://schemas.microsoft.com/office/drawing/2014/main" id="{DC876F9C-6CD8-482C-9ED2-ECCEDE700F2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639056" y="10"/>
            <a:ext cx="7552944" cy="6857990"/>
          </a:xfrm>
          <a:prstGeom prst="rect">
            <a:avLst/>
          </a:prstGeom>
          <a:effectLst>
            <a:softEdge rad="215900"/>
          </a:effectLst>
        </p:spPr>
      </p:pic>
      <p:sp>
        <p:nvSpPr>
          <p:cNvPr id="5" name="TextBox 4">
            <a:extLst>
              <a:ext uri="{FF2B5EF4-FFF2-40B4-BE49-F238E27FC236}">
                <a16:creationId xmlns:a16="http://schemas.microsoft.com/office/drawing/2014/main" id="{D24956C3-6192-4E0F-9252-80D8D0959FD2}"/>
              </a:ext>
            </a:extLst>
          </p:cNvPr>
          <p:cNvSpPr txBox="1"/>
          <p:nvPr/>
        </p:nvSpPr>
        <p:spPr>
          <a:xfrm>
            <a:off x="581025" y="5810250"/>
            <a:ext cx="3305175" cy="646331"/>
          </a:xfrm>
          <a:prstGeom prst="rect">
            <a:avLst/>
          </a:prstGeom>
          <a:noFill/>
        </p:spPr>
        <p:txBody>
          <a:bodyPr wrap="square" rtlCol="0">
            <a:spAutoFit/>
          </a:bodyPr>
          <a:lstStyle/>
          <a:p>
            <a:r>
              <a:rPr lang="nl-NL" b="1" dirty="0"/>
              <a:t>1802</a:t>
            </a:r>
            <a:r>
              <a:rPr lang="nl-NL" dirty="0"/>
              <a:t> Ludwig van Beethoven performed Moonlight Sonata</a:t>
            </a:r>
            <a:endParaRPr lang="en-US" dirty="0"/>
          </a:p>
        </p:txBody>
      </p:sp>
    </p:spTree>
    <p:extLst>
      <p:ext uri="{BB962C8B-B14F-4D97-AF65-F5344CB8AC3E}">
        <p14:creationId xmlns:p14="http://schemas.microsoft.com/office/powerpoint/2010/main" val="149129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7595</TotalTime>
  <Words>4492</Words>
  <Application>Microsoft Office PowerPoint</Application>
  <PresentationFormat>Widescreen</PresentationFormat>
  <Paragraphs>382</Paragraphs>
  <Slides>36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PowerPoint Presentation</vt:lpstr>
      <vt:lpstr>The Grimm Family</vt:lpstr>
      <vt:lpstr>The Grimm Children</vt:lpstr>
      <vt:lpstr>Jacob Grimm</vt:lpstr>
      <vt:lpstr>Wilhelm Grimm</vt:lpstr>
      <vt:lpstr>States of Germany</vt:lpstr>
      <vt:lpstr>PowerPoint Presentation</vt:lpstr>
      <vt:lpstr>Growing Up</vt:lpstr>
      <vt:lpstr>Marburg University</vt:lpstr>
      <vt:lpstr>Friedrich Carl von Savigny</vt:lpstr>
      <vt:lpstr>A New Hobby is Born</vt:lpstr>
      <vt:lpstr>Social Circle</vt:lpstr>
      <vt:lpstr>1806</vt:lpstr>
      <vt:lpstr>French Occupation</vt:lpstr>
      <vt:lpstr>Wilhelm’s Health</vt:lpstr>
      <vt:lpstr>Motivated Studies</vt:lpstr>
      <vt:lpstr>Fairy Tales before Grimms</vt:lpstr>
      <vt:lpstr>Wunderhorn 1806</vt:lpstr>
      <vt:lpstr>Fairy Tales</vt:lpstr>
      <vt:lpstr>Later Editions</vt:lpstr>
      <vt:lpstr>How they altered their Stories</vt:lpstr>
      <vt:lpstr>Common Themes</vt:lpstr>
      <vt:lpstr>Dark/violent stories </vt:lpstr>
      <vt:lpstr>Fairy Tale Evolution</vt:lpstr>
      <vt:lpstr>PowerPoint Presentation</vt:lpstr>
      <vt:lpstr>“What did the Grimm bother’s ever do for me?”</vt:lpstr>
      <vt:lpstr>Göttingen Seven  Grimms become legends of their own</vt:lpstr>
      <vt:lpstr>Deutsches  Wörterbuch</vt:lpstr>
      <vt:lpstr>Grimm’s Law</vt:lpstr>
      <vt:lpstr>Other Works/Accomplishments</vt:lpstr>
      <vt:lpstr>Deaths/burial</vt:lpstr>
      <vt:lpstr>Das Ende</vt:lpstr>
      <vt:lpstr>Sources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Whitney</dc:creator>
  <cp:lastModifiedBy>Whitney</cp:lastModifiedBy>
  <cp:revision>163</cp:revision>
  <dcterms:created xsi:type="dcterms:W3CDTF">2018-11-13T00:19:39Z</dcterms:created>
  <dcterms:modified xsi:type="dcterms:W3CDTF">2018-12-18T19:22:52Z</dcterms:modified>
</cp:coreProperties>
</file>