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356" r:id="rId5"/>
    <p:sldId id="358" r:id="rId6"/>
    <p:sldId id="359" r:id="rId7"/>
    <p:sldId id="363" r:id="rId8"/>
    <p:sldId id="364" r:id="rId9"/>
    <p:sldId id="365" r:id="rId10"/>
    <p:sldId id="366" r:id="rId11"/>
    <p:sldId id="368" r:id="rId12"/>
    <p:sldId id="369" r:id="rId13"/>
    <p:sldId id="370" r:id="rId14"/>
    <p:sldId id="372" r:id="rId15"/>
    <p:sldId id="373" r:id="rId16"/>
    <p:sldId id="374" r:id="rId17"/>
    <p:sldId id="376" r:id="rId18"/>
    <p:sldId id="377" r:id="rId19"/>
    <p:sldId id="378" r:id="rId20"/>
    <p:sldId id="379" r:id="rId21"/>
    <p:sldId id="381" r:id="rId22"/>
    <p:sldId id="383" r:id="rId23"/>
    <p:sldId id="384" r:id="rId24"/>
    <p:sldId id="387" r:id="rId25"/>
    <p:sldId id="388" r:id="rId26"/>
    <p:sldId id="390" r:id="rId27"/>
    <p:sldId id="391" r:id="rId28"/>
    <p:sldId id="392" r:id="rId29"/>
    <p:sldId id="393" r:id="rId30"/>
    <p:sldId id="394" r:id="rId31"/>
    <p:sldId id="404" r:id="rId32"/>
    <p:sldId id="395" r:id="rId33"/>
    <p:sldId id="397" r:id="rId34"/>
    <p:sldId id="399" r:id="rId35"/>
    <p:sldId id="405" r:id="rId36"/>
    <p:sldId id="400" r:id="rId37"/>
    <p:sldId id="402" r:id="rId38"/>
    <p:sldId id="403"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snapToGrid="0">
      <p:cViewPr varScale="1">
        <p:scale>
          <a:sx n="103" d="100"/>
          <a:sy n="103" d="100"/>
        </p:scale>
        <p:origin x="58" y="82"/>
      </p:cViewPr>
      <p:guideLst>
        <p:guide orient="horz"/>
        <p:guide pos="1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BF944-3588-4818-A96A-91C9E4748A2A}" type="datetimeFigureOut">
              <a:rPr lang="en-US" smtClean="0"/>
              <a:t>4/8/2016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227B-2E3E-4273-93F9-A2E5FEC0ACB4}" type="slidenum">
              <a:rPr lang="en-US" smtClean="0"/>
              <a:t>‹#›</a:t>
            </a:fld>
            <a:endParaRPr lang="en-US"/>
          </a:p>
        </p:txBody>
      </p:sp>
    </p:spTree>
    <p:extLst>
      <p:ext uri="{BB962C8B-B14F-4D97-AF65-F5344CB8AC3E}">
        <p14:creationId xmlns:p14="http://schemas.microsoft.com/office/powerpoint/2010/main" val="404649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extLst>
      <p:ext uri="{BB962C8B-B14F-4D97-AF65-F5344CB8AC3E}">
        <p14:creationId xmlns:p14="http://schemas.microsoft.com/office/powerpoint/2010/main" val="230414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extLst>
      <p:ext uri="{BB962C8B-B14F-4D97-AF65-F5344CB8AC3E}">
        <p14:creationId xmlns:p14="http://schemas.microsoft.com/office/powerpoint/2010/main" val="356634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extLst>
      <p:ext uri="{BB962C8B-B14F-4D97-AF65-F5344CB8AC3E}">
        <p14:creationId xmlns:p14="http://schemas.microsoft.com/office/powerpoint/2010/main" val="201564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extLst>
      <p:ext uri="{BB962C8B-B14F-4D97-AF65-F5344CB8AC3E}">
        <p14:creationId xmlns:p14="http://schemas.microsoft.com/office/powerpoint/2010/main" val="11453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extLst>
      <p:ext uri="{BB962C8B-B14F-4D97-AF65-F5344CB8AC3E}">
        <p14:creationId xmlns:p14="http://schemas.microsoft.com/office/powerpoint/2010/main" val="114718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extLst>
      <p:ext uri="{BB962C8B-B14F-4D97-AF65-F5344CB8AC3E}">
        <p14:creationId xmlns:p14="http://schemas.microsoft.com/office/powerpoint/2010/main" val="229225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extLst>
      <p:ext uri="{BB962C8B-B14F-4D97-AF65-F5344CB8AC3E}">
        <p14:creationId xmlns:p14="http://schemas.microsoft.com/office/powerpoint/2010/main" val="25690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extLst>
      <p:ext uri="{BB962C8B-B14F-4D97-AF65-F5344CB8AC3E}">
        <p14:creationId xmlns:p14="http://schemas.microsoft.com/office/powerpoint/2010/main" val="23394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extLst>
      <p:ext uri="{BB962C8B-B14F-4D97-AF65-F5344CB8AC3E}">
        <p14:creationId xmlns:p14="http://schemas.microsoft.com/office/powerpoint/2010/main" val="156965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extLst>
      <p:ext uri="{BB962C8B-B14F-4D97-AF65-F5344CB8AC3E}">
        <p14:creationId xmlns:p14="http://schemas.microsoft.com/office/powerpoint/2010/main" val="49449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extLst>
      <p:ext uri="{BB962C8B-B14F-4D97-AF65-F5344CB8AC3E}">
        <p14:creationId xmlns:p14="http://schemas.microsoft.com/office/powerpoint/2010/main" val="227845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extLst>
      <p:ext uri="{BB962C8B-B14F-4D97-AF65-F5344CB8AC3E}">
        <p14:creationId xmlns:p14="http://schemas.microsoft.com/office/powerpoint/2010/main" val="28021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extLst>
      <p:ext uri="{BB962C8B-B14F-4D97-AF65-F5344CB8AC3E}">
        <p14:creationId xmlns:p14="http://schemas.microsoft.com/office/powerpoint/2010/main" val="4563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extLst>
      <p:ext uri="{BB962C8B-B14F-4D97-AF65-F5344CB8AC3E}">
        <p14:creationId xmlns:p14="http://schemas.microsoft.com/office/powerpoint/2010/main" val="134531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extLst>
      <p:ext uri="{BB962C8B-B14F-4D97-AF65-F5344CB8AC3E}">
        <p14:creationId xmlns:p14="http://schemas.microsoft.com/office/powerpoint/2010/main" val="379445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24</a:t>
            </a:fld>
            <a:endParaRPr lang="en-US" dirty="0" smtClean="0"/>
          </a:p>
        </p:txBody>
      </p:sp>
    </p:spTree>
    <p:extLst>
      <p:ext uri="{BB962C8B-B14F-4D97-AF65-F5344CB8AC3E}">
        <p14:creationId xmlns:p14="http://schemas.microsoft.com/office/powerpoint/2010/main" val="27183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25</a:t>
            </a:fld>
            <a:endParaRPr lang="en-US" dirty="0" smtClean="0"/>
          </a:p>
        </p:txBody>
      </p:sp>
    </p:spTree>
    <p:extLst>
      <p:ext uri="{BB962C8B-B14F-4D97-AF65-F5344CB8AC3E}">
        <p14:creationId xmlns:p14="http://schemas.microsoft.com/office/powerpoint/2010/main" val="373492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26</a:t>
            </a:fld>
            <a:endParaRPr lang="en-US" dirty="0" smtClean="0"/>
          </a:p>
        </p:txBody>
      </p:sp>
    </p:spTree>
    <p:extLst>
      <p:ext uri="{BB962C8B-B14F-4D97-AF65-F5344CB8AC3E}">
        <p14:creationId xmlns:p14="http://schemas.microsoft.com/office/powerpoint/2010/main" val="1092690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27</a:t>
            </a:fld>
            <a:endParaRPr lang="en-US" dirty="0" smtClean="0"/>
          </a:p>
        </p:txBody>
      </p:sp>
    </p:spTree>
    <p:extLst>
      <p:ext uri="{BB962C8B-B14F-4D97-AF65-F5344CB8AC3E}">
        <p14:creationId xmlns:p14="http://schemas.microsoft.com/office/powerpoint/2010/main" val="2726929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29</a:t>
            </a:fld>
            <a:endParaRPr lang="en-US" dirty="0" smtClean="0"/>
          </a:p>
        </p:txBody>
      </p:sp>
    </p:spTree>
    <p:extLst>
      <p:ext uri="{BB962C8B-B14F-4D97-AF65-F5344CB8AC3E}">
        <p14:creationId xmlns:p14="http://schemas.microsoft.com/office/powerpoint/2010/main" val="122211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30</a:t>
            </a:fld>
            <a:endParaRPr lang="en-US" dirty="0" smtClean="0"/>
          </a:p>
        </p:txBody>
      </p:sp>
    </p:spTree>
    <p:extLst>
      <p:ext uri="{BB962C8B-B14F-4D97-AF65-F5344CB8AC3E}">
        <p14:creationId xmlns:p14="http://schemas.microsoft.com/office/powerpoint/2010/main" val="277239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31</a:t>
            </a:fld>
            <a:endParaRPr lang="en-US" dirty="0" smtClean="0"/>
          </a:p>
        </p:txBody>
      </p:sp>
    </p:spTree>
    <p:extLst>
      <p:ext uri="{BB962C8B-B14F-4D97-AF65-F5344CB8AC3E}">
        <p14:creationId xmlns:p14="http://schemas.microsoft.com/office/powerpoint/2010/main" val="359183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extLst>
      <p:ext uri="{BB962C8B-B14F-4D97-AF65-F5344CB8AC3E}">
        <p14:creationId xmlns:p14="http://schemas.microsoft.com/office/powerpoint/2010/main" val="1611751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33</a:t>
            </a:fld>
            <a:endParaRPr lang="en-US" dirty="0" smtClean="0"/>
          </a:p>
        </p:txBody>
      </p:sp>
    </p:spTree>
    <p:extLst>
      <p:ext uri="{BB962C8B-B14F-4D97-AF65-F5344CB8AC3E}">
        <p14:creationId xmlns:p14="http://schemas.microsoft.com/office/powerpoint/2010/main" val="130975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34</a:t>
            </a:fld>
            <a:endParaRPr lang="en-US" dirty="0" smtClean="0"/>
          </a:p>
        </p:txBody>
      </p:sp>
    </p:spTree>
    <p:extLst>
      <p:ext uri="{BB962C8B-B14F-4D97-AF65-F5344CB8AC3E}">
        <p14:creationId xmlns:p14="http://schemas.microsoft.com/office/powerpoint/2010/main" val="132988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35</a:t>
            </a:fld>
            <a:endParaRPr lang="en-US" dirty="0" smtClean="0"/>
          </a:p>
        </p:txBody>
      </p:sp>
    </p:spTree>
    <p:extLst>
      <p:ext uri="{BB962C8B-B14F-4D97-AF65-F5344CB8AC3E}">
        <p14:creationId xmlns:p14="http://schemas.microsoft.com/office/powerpoint/2010/main" val="414515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extLst>
      <p:ext uri="{BB962C8B-B14F-4D97-AF65-F5344CB8AC3E}">
        <p14:creationId xmlns:p14="http://schemas.microsoft.com/office/powerpoint/2010/main" val="31348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extLst>
      <p:ext uri="{BB962C8B-B14F-4D97-AF65-F5344CB8AC3E}">
        <p14:creationId xmlns:p14="http://schemas.microsoft.com/office/powerpoint/2010/main" val="40852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extLst>
      <p:ext uri="{BB962C8B-B14F-4D97-AF65-F5344CB8AC3E}">
        <p14:creationId xmlns:p14="http://schemas.microsoft.com/office/powerpoint/2010/main" val="45314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extLst>
      <p:ext uri="{BB962C8B-B14F-4D97-AF65-F5344CB8AC3E}">
        <p14:creationId xmlns:p14="http://schemas.microsoft.com/office/powerpoint/2010/main" val="13226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extLst>
      <p:ext uri="{BB962C8B-B14F-4D97-AF65-F5344CB8AC3E}">
        <p14:creationId xmlns:p14="http://schemas.microsoft.com/office/powerpoint/2010/main" val="330491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extLst>
      <p:ext uri="{BB962C8B-B14F-4D97-AF65-F5344CB8AC3E}">
        <p14:creationId xmlns:p14="http://schemas.microsoft.com/office/powerpoint/2010/main" val="14120098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190500"/>
            <a:ext cx="8713465" cy="4895064"/>
          </a:xfrm>
          <a:prstGeom prst="rect">
            <a:avLst/>
          </a:prstGeom>
        </p:spPr>
      </p:pic>
      <p:sp>
        <p:nvSpPr>
          <p:cNvPr id="2" name="Title 1"/>
          <p:cNvSpPr>
            <a:spLocks noGrp="1"/>
          </p:cNvSpPr>
          <p:nvPr>
            <p:ph type="ctrTitle"/>
          </p:nvPr>
        </p:nvSpPr>
        <p:spPr>
          <a:xfrm>
            <a:off x="698500" y="1940267"/>
            <a:ext cx="7747000" cy="377026"/>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2514600"/>
            <a:ext cx="7747000" cy="8128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167640"/>
            <a:ext cx="212598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360976"/>
            <a:ext cx="10034016" cy="74335"/>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7" y="4693417"/>
            <a:ext cx="634845" cy="196818"/>
          </a:xfrm>
          <a:prstGeom prst="rect">
            <a:avLst/>
          </a:prstGeom>
        </p:spPr>
      </p:pic>
      <p:sp>
        <p:nvSpPr>
          <p:cNvPr id="5" name="Rectangle 4"/>
          <p:cNvSpPr/>
          <p:nvPr userDrawn="1"/>
        </p:nvSpPr>
        <p:spPr>
          <a:xfrm>
            <a:off x="6812280" y="3663828"/>
            <a:ext cx="2080291" cy="144459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4042138"/>
            <a:ext cx="987056" cy="780711"/>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5" y="3841306"/>
            <a:ext cx="275507" cy="532574"/>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5" y="4794764"/>
            <a:ext cx="386047" cy="213804"/>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82310" y="4056284"/>
            <a:ext cx="443623"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1" y="4373880"/>
            <a:ext cx="672857" cy="559410"/>
          </a:xfrm>
          <a:prstGeom prst="rect">
            <a:avLst/>
          </a:prstGeom>
        </p:spPr>
      </p:pic>
      <p:sp>
        <p:nvSpPr>
          <p:cNvPr id="6" name="Footer Placeholder 5"/>
          <p:cNvSpPr>
            <a:spLocks noGrp="1"/>
          </p:cNvSpPr>
          <p:nvPr>
            <p:ph type="ftr" sz="quarter" idx="10"/>
          </p:nvPr>
        </p:nvSpPr>
        <p:spPr>
          <a:xfrm>
            <a:off x="1015922" y="4842611"/>
            <a:ext cx="6399830" cy="274637"/>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1624013"/>
            <a:ext cx="6172200" cy="377026"/>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207001"/>
            <a:ext cx="6172200" cy="40919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4" y="271463"/>
            <a:ext cx="1840495" cy="1455737"/>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437203"/>
            <a:ext cx="908570" cy="503193"/>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317501" y="2559169"/>
            <a:ext cx="596900"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1953688"/>
            <a:ext cx="1101550" cy="915823"/>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3401066"/>
            <a:ext cx="596838" cy="596838"/>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3603563"/>
            <a:ext cx="252342" cy="487795"/>
          </a:xfrm>
          <a:prstGeom prst="rect">
            <a:avLst/>
          </a:prstGeom>
        </p:spPr>
      </p:pic>
      <p:sp>
        <p:nvSpPr>
          <p:cNvPr id="7" name="Footer Placeholder 6"/>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2" name="Footer Placeholder 1"/>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3" name="Footer Placeholder 2"/>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154113"/>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79372" y="4858377"/>
            <a:ext cx="309700"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323559"/>
            <a:ext cx="8415338" cy="296235"/>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5" y="4958255"/>
            <a:ext cx="8014247" cy="158993"/>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581579"/>
            <a:ext cx="7747000" cy="735714"/>
          </a:xfrm>
        </p:spPr>
        <p:txBody>
          <a:bodyPr/>
          <a:lstStyle/>
          <a:p>
            <a:r>
              <a:rPr lang="en-US" dirty="0"/>
              <a:t>New Perspectives on </a:t>
            </a:r>
            <a:br>
              <a:rPr lang="en-US" dirty="0"/>
            </a:br>
            <a:r>
              <a:rPr lang="en-US" dirty="0"/>
              <a:t>Microsoft Access 2016</a:t>
            </a:r>
            <a:endParaRPr lang="en-US" dirty="0"/>
          </a:p>
        </p:txBody>
      </p:sp>
      <p:sp>
        <p:nvSpPr>
          <p:cNvPr id="3" name="TextBox 2"/>
          <p:cNvSpPr txBox="1"/>
          <p:nvPr/>
        </p:nvSpPr>
        <p:spPr>
          <a:xfrm>
            <a:off x="406879" y="2318198"/>
            <a:ext cx="8223897" cy="707886"/>
          </a:xfrm>
          <a:prstGeom prst="rect">
            <a:avLst/>
          </a:prstGeom>
          <a:noFill/>
        </p:spPr>
        <p:txBody>
          <a:bodyPr wrap="square" rtlCol="0">
            <a:spAutoFit/>
          </a:bodyPr>
          <a:lstStyle/>
          <a:p>
            <a:pPr algn="ctr"/>
            <a:r>
              <a:rPr lang="en-US" sz="2000" dirty="0" smtClean="0">
                <a:solidFill>
                  <a:srgbClr val="055C91"/>
                </a:solidFill>
              </a:rPr>
              <a:t>Module 3:</a:t>
            </a:r>
          </a:p>
          <a:p>
            <a:pPr algn="ctr"/>
            <a:r>
              <a:rPr lang="en-US" sz="2000" dirty="0" smtClean="0">
                <a:solidFill>
                  <a:srgbClr val="055C91"/>
                </a:solidFill>
              </a:rPr>
              <a:t>Maintaining and Querying a Database</a:t>
            </a:r>
            <a:endParaRPr lang="en-US" sz="2000" dirty="0">
              <a:solidFill>
                <a:srgbClr val="055C91"/>
              </a:solidFill>
            </a:endParaRPr>
          </a:p>
        </p:txBody>
      </p:sp>
    </p:spTree>
    <p:extLst>
      <p:ext uri="{BB962C8B-B14F-4D97-AF65-F5344CB8AC3E}">
        <p14:creationId xmlns:p14="http://schemas.microsoft.com/office/powerpoint/2010/main" val="26852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99719" y="260059"/>
            <a:ext cx="8026400" cy="311441"/>
          </a:xfrm>
        </p:spPr>
        <p:txBody>
          <a:bodyPr/>
          <a:lstStyle/>
          <a:p>
            <a:r>
              <a:rPr lang="en-US" dirty="0" smtClean="0"/>
              <a:t>Creating and Running a Query</a:t>
            </a:r>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07.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85" y="862383"/>
            <a:ext cx="7306482" cy="3818570"/>
          </a:xfrm>
          <a:prstGeom prst="rect">
            <a:avLst/>
          </a:prstGeom>
        </p:spPr>
      </p:pic>
    </p:spTree>
    <p:extLst>
      <p:ext uri="{BB962C8B-B14F-4D97-AF65-F5344CB8AC3E}">
        <p14:creationId xmlns:p14="http://schemas.microsoft.com/office/powerpoint/2010/main" val="128481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78657"/>
            <a:ext cx="8415338" cy="2404761"/>
          </a:xfrm>
        </p:spPr>
        <p:txBody>
          <a:bodyPr/>
          <a:lstStyle/>
          <a:p>
            <a:r>
              <a:rPr lang="en-US" dirty="0" smtClean="0"/>
              <a:t>A query datasheet is temporary and its contents are based on the criteria in the query design grid</a:t>
            </a:r>
          </a:p>
          <a:p>
            <a:pPr lvl="1"/>
            <a:r>
              <a:rPr lang="en-US" dirty="0" smtClean="0"/>
              <a:t>You can still update the data in a table using a query datasheet</a:t>
            </a:r>
          </a:p>
          <a:p>
            <a:r>
              <a:rPr lang="en-US" dirty="0" smtClean="0"/>
              <a:t>Instead of making the changes in the table datasheet, you can make them in the </a:t>
            </a:r>
            <a:r>
              <a:rPr lang="en-US" dirty="0" err="1" smtClean="0"/>
              <a:t>OwnerEmail</a:t>
            </a:r>
            <a:r>
              <a:rPr lang="en-US" dirty="0" smtClean="0"/>
              <a:t> query datasheet because the query is based on the Owner table</a:t>
            </a:r>
          </a:p>
          <a:p>
            <a:r>
              <a:rPr lang="en-US" dirty="0" smtClean="0"/>
              <a:t>The underlying Owner table will be updated with the changes you make</a:t>
            </a:r>
            <a:endParaRPr lang="en-US" dirty="0"/>
          </a:p>
        </p:txBody>
      </p:sp>
      <p:sp>
        <p:nvSpPr>
          <p:cNvPr id="17409" name="Rectangle 2"/>
          <p:cNvSpPr>
            <a:spLocks noGrp="1"/>
          </p:cNvSpPr>
          <p:nvPr>
            <p:ph type="title"/>
          </p:nvPr>
        </p:nvSpPr>
        <p:spPr>
          <a:xfrm>
            <a:off x="812292" y="260059"/>
            <a:ext cx="8026400" cy="311441"/>
          </a:xfrm>
        </p:spPr>
        <p:txBody>
          <a:bodyPr/>
          <a:lstStyle/>
          <a:p>
            <a:r>
              <a:rPr lang="en-US" dirty="0" smtClean="0"/>
              <a:t>Updating Data Using a Query </a:t>
            </a:r>
          </a:p>
        </p:txBody>
      </p:sp>
      <p:sp>
        <p:nvSpPr>
          <p:cNvPr id="10"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2564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125" y="1154113"/>
            <a:ext cx="8415338" cy="1033616"/>
          </a:xfrm>
        </p:spPr>
        <p:txBody>
          <a:bodyPr/>
          <a:lstStyle/>
          <a:p>
            <a:pPr marL="457200" indent="-457200"/>
            <a:r>
              <a:rPr lang="en-US" dirty="0"/>
              <a:t>A </a:t>
            </a:r>
            <a:r>
              <a:rPr lang="en-US" dirty="0" err="1"/>
              <a:t>multitable</a:t>
            </a:r>
            <a:r>
              <a:rPr lang="en-US" dirty="0"/>
              <a:t> query is a query based on more than </a:t>
            </a:r>
            <a:r>
              <a:rPr lang="en-US" dirty="0" smtClean="0"/>
              <a:t>one </a:t>
            </a:r>
            <a:r>
              <a:rPr lang="en-US" dirty="0"/>
              <a:t>table</a:t>
            </a:r>
          </a:p>
          <a:p>
            <a:pPr marL="457200" indent="-457200"/>
            <a:r>
              <a:rPr lang="en-US" dirty="0"/>
              <a:t>If you want to </a:t>
            </a:r>
            <a:r>
              <a:rPr lang="en-US" dirty="0" smtClean="0"/>
              <a:t>create </a:t>
            </a:r>
            <a:r>
              <a:rPr lang="en-US" dirty="0"/>
              <a:t>a query </a:t>
            </a:r>
            <a:r>
              <a:rPr lang="en-US" dirty="0" smtClean="0"/>
              <a:t>that </a:t>
            </a:r>
            <a:r>
              <a:rPr lang="en-US" dirty="0"/>
              <a:t>retrieves </a:t>
            </a:r>
            <a:r>
              <a:rPr lang="en-US" dirty="0" smtClean="0"/>
              <a:t>data </a:t>
            </a:r>
            <a:r>
              <a:rPr lang="en-US" dirty="0"/>
              <a:t>from multiple </a:t>
            </a:r>
            <a:br>
              <a:rPr lang="en-US" dirty="0"/>
            </a:br>
            <a:r>
              <a:rPr lang="en-US" dirty="0"/>
              <a:t>tables, the tables </a:t>
            </a:r>
            <a:r>
              <a:rPr lang="en-US" dirty="0" smtClean="0"/>
              <a:t>must </a:t>
            </a:r>
            <a:r>
              <a:rPr lang="en-US" dirty="0"/>
              <a:t>have a </a:t>
            </a:r>
            <a:r>
              <a:rPr lang="en-US" dirty="0" smtClean="0"/>
              <a:t>common field</a:t>
            </a:r>
            <a:endParaRPr lang="en-US" dirty="0"/>
          </a:p>
        </p:txBody>
      </p:sp>
      <p:sp>
        <p:nvSpPr>
          <p:cNvPr id="17409" name="Rectangle 2"/>
          <p:cNvSpPr>
            <a:spLocks noGrp="1"/>
          </p:cNvSpPr>
          <p:nvPr>
            <p:ph type="title"/>
          </p:nvPr>
        </p:nvSpPr>
        <p:spPr/>
        <p:txBody>
          <a:bodyPr/>
          <a:lstStyle/>
          <a:p>
            <a:r>
              <a:rPr lang="en-US" smtClean="0"/>
              <a:t>Creating a Multitable Query</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3632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154113"/>
            <a:ext cx="8415338" cy="2978508"/>
          </a:xfrm>
        </p:spPr>
        <p:txBody>
          <a:bodyPr/>
          <a:lstStyle/>
          <a:p>
            <a:r>
              <a:rPr lang="en-US" dirty="0" smtClean="0"/>
              <a:t>Sorting is the process of rearranging records in a specified order or sequence</a:t>
            </a:r>
          </a:p>
          <a:p>
            <a:pPr lvl="1"/>
            <a:r>
              <a:rPr lang="en-US" dirty="0" smtClean="0"/>
              <a:t>Sometimes you might need to sort data before displaying or printing it to meet a specific request</a:t>
            </a:r>
          </a:p>
          <a:p>
            <a:r>
              <a:rPr lang="en-US" dirty="0" smtClean="0"/>
              <a:t>To sort records, you must select the sort field, which is the field used to determine the order of records in the datasheet</a:t>
            </a:r>
          </a:p>
          <a:p>
            <a:r>
              <a:rPr lang="en-US" dirty="0"/>
              <a:t>When working in </a:t>
            </a:r>
            <a:r>
              <a:rPr lang="en-US" dirty="0" smtClean="0"/>
              <a:t>Datasheet </a:t>
            </a:r>
            <a:r>
              <a:rPr lang="en-US" dirty="0"/>
              <a:t>view for a </a:t>
            </a:r>
            <a:r>
              <a:rPr lang="en-US" dirty="0" smtClean="0"/>
              <a:t>table </a:t>
            </a:r>
            <a:r>
              <a:rPr lang="en-US" dirty="0"/>
              <a:t>or query, </a:t>
            </a:r>
            <a:r>
              <a:rPr lang="en-US" dirty="0" smtClean="0"/>
              <a:t>each </a:t>
            </a:r>
            <a:r>
              <a:rPr lang="en-US" dirty="0"/>
              <a:t>column </a:t>
            </a:r>
            <a:r>
              <a:rPr lang="en-US" dirty="0" smtClean="0"/>
              <a:t>heading </a:t>
            </a:r>
            <a:r>
              <a:rPr lang="en-US" dirty="0"/>
              <a:t>has an </a:t>
            </a:r>
            <a:r>
              <a:rPr lang="en-US" dirty="0" smtClean="0"/>
              <a:t>arrow </a:t>
            </a:r>
            <a:r>
              <a:rPr lang="en-US" dirty="0"/>
              <a:t>to the right </a:t>
            </a:r>
            <a:r>
              <a:rPr lang="en-US" dirty="0" smtClean="0"/>
              <a:t>of </a:t>
            </a:r>
            <a:r>
              <a:rPr lang="en-US" dirty="0"/>
              <a:t>the field name</a:t>
            </a:r>
          </a:p>
          <a:p>
            <a:pPr lvl="1"/>
            <a:r>
              <a:rPr lang="en-US" dirty="0"/>
              <a:t>Arrow gives you access </a:t>
            </a:r>
            <a:r>
              <a:rPr lang="en-US" dirty="0" smtClean="0"/>
              <a:t>to </a:t>
            </a:r>
            <a:r>
              <a:rPr lang="en-US" dirty="0"/>
              <a:t>the AutoFilter feature, </a:t>
            </a:r>
            <a:r>
              <a:rPr lang="en-US" dirty="0" smtClean="0"/>
              <a:t>which </a:t>
            </a:r>
            <a:r>
              <a:rPr lang="en-US" dirty="0"/>
              <a:t>enables you to quickly sort and display field values in various </a:t>
            </a:r>
            <a:r>
              <a:rPr lang="en-US" dirty="0" smtClean="0"/>
              <a:t>ways</a:t>
            </a:r>
            <a:endParaRPr lang="en-US" dirty="0"/>
          </a:p>
        </p:txBody>
      </p:sp>
      <p:sp>
        <p:nvSpPr>
          <p:cNvPr id="17409" name="Rectangle 2"/>
          <p:cNvSpPr>
            <a:spLocks noGrp="1"/>
          </p:cNvSpPr>
          <p:nvPr>
            <p:ph type="title"/>
          </p:nvPr>
        </p:nvSpPr>
        <p:spPr/>
        <p:txBody>
          <a:bodyPr/>
          <a:lstStyle/>
          <a:p>
            <a:r>
              <a:rPr lang="en-US" smtClean="0"/>
              <a:t>Sorting Data in a Query</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0889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74733"/>
            <a:ext cx="8415338" cy="1411156"/>
          </a:xfrm>
        </p:spPr>
        <p:txBody>
          <a:bodyPr/>
          <a:lstStyle/>
          <a:p>
            <a:r>
              <a:rPr lang="en-US" dirty="0" smtClean="0"/>
              <a:t>Sorting on Multiple Fields in Design View</a:t>
            </a:r>
          </a:p>
          <a:p>
            <a:pPr lvl="1"/>
            <a:r>
              <a:rPr lang="en-US" dirty="0" smtClean="0"/>
              <a:t>Sort fields can be unique or </a:t>
            </a:r>
            <a:r>
              <a:rPr lang="en-US" dirty="0" err="1" smtClean="0"/>
              <a:t>nonunique</a:t>
            </a:r>
            <a:endParaRPr lang="en-US" dirty="0" smtClean="0"/>
          </a:p>
          <a:p>
            <a:pPr lvl="2"/>
            <a:r>
              <a:rPr lang="en-US" dirty="0" smtClean="0"/>
              <a:t>A sort field is unique if the value in the sort field for each record is different</a:t>
            </a:r>
          </a:p>
          <a:p>
            <a:pPr lvl="2"/>
            <a:r>
              <a:rPr lang="en-US" dirty="0" smtClean="0"/>
              <a:t>A sort field is </a:t>
            </a:r>
            <a:r>
              <a:rPr lang="en-US" dirty="0" err="1" smtClean="0"/>
              <a:t>nonunique</a:t>
            </a:r>
            <a:r>
              <a:rPr lang="en-US" dirty="0" smtClean="0"/>
              <a:t> if more than one record can have the same value for the sort field</a:t>
            </a:r>
          </a:p>
          <a:p>
            <a:pPr lvl="3"/>
            <a:r>
              <a:rPr lang="en-US" dirty="0" smtClean="0"/>
              <a:t>When the sort field is </a:t>
            </a:r>
            <a:r>
              <a:rPr lang="en-US" dirty="0" err="1" smtClean="0"/>
              <a:t>nonunique</a:t>
            </a:r>
            <a:r>
              <a:rPr lang="en-US" dirty="0" smtClean="0"/>
              <a:t>, records with the same sort field value are grouped together, but they are not sorted in a specific order within the group</a:t>
            </a:r>
          </a:p>
          <a:p>
            <a:pPr lvl="3"/>
            <a:r>
              <a:rPr lang="en-US" dirty="0" smtClean="0"/>
              <a:t>To arrange these grouped records in a specific order, you can specify a secondary sort field, which is a second field that determines the order of records that are already sorted by the primary sort field (the first sort field specified)</a:t>
            </a:r>
            <a:endParaRPr lang="en-US" dirty="0"/>
          </a:p>
        </p:txBody>
      </p:sp>
      <p:sp>
        <p:nvSpPr>
          <p:cNvPr id="17409" name="Rectangle 2"/>
          <p:cNvSpPr>
            <a:spLocks noGrp="1"/>
          </p:cNvSpPr>
          <p:nvPr>
            <p:ph type="title"/>
          </p:nvPr>
        </p:nvSpPr>
        <p:spPr/>
        <p:txBody>
          <a:bodyPr/>
          <a:lstStyle/>
          <a:p>
            <a:r>
              <a:rPr lang="en-US" smtClean="0"/>
              <a:t>Sorting Data in a Query (Cont.)</a:t>
            </a:r>
            <a:endParaRPr lang="en-US" dirty="0" smtClean="0"/>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80314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Sorting Data in a Query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10.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86" y="1077879"/>
            <a:ext cx="8723312" cy="2512229"/>
          </a:xfrm>
          <a:prstGeom prst="rect">
            <a:avLst/>
          </a:prstGeom>
        </p:spPr>
      </p:pic>
    </p:spTree>
    <p:extLst>
      <p:ext uri="{BB962C8B-B14F-4D97-AF65-F5344CB8AC3E}">
        <p14:creationId xmlns:p14="http://schemas.microsoft.com/office/powerpoint/2010/main" val="57902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63601"/>
            <a:ext cx="8415338" cy="3446328"/>
          </a:xfrm>
        </p:spPr>
        <p:txBody>
          <a:bodyPr/>
          <a:lstStyle/>
          <a:p>
            <a:r>
              <a:rPr lang="en-US" dirty="0" smtClean="0"/>
              <a:t>A filter is a set of restrictions you place on the records to </a:t>
            </a:r>
            <a:r>
              <a:rPr lang="en-US" i="1" dirty="0" smtClean="0"/>
              <a:t>temporarily</a:t>
            </a:r>
            <a:r>
              <a:rPr lang="en-US" dirty="0" smtClean="0"/>
              <a:t> isolate a subset of the records</a:t>
            </a:r>
          </a:p>
          <a:p>
            <a:pPr lvl="1"/>
            <a:r>
              <a:rPr lang="en-US" dirty="0" smtClean="0"/>
              <a:t>Lets you view different subsets of displayed records so that you can focus on only the data you need</a:t>
            </a:r>
          </a:p>
          <a:p>
            <a:pPr lvl="1"/>
            <a:r>
              <a:rPr lang="en-US" dirty="0" smtClean="0"/>
              <a:t>An applied filter is not available the next time you run the query or open the form (unless it has been saved)</a:t>
            </a:r>
          </a:p>
          <a:p>
            <a:r>
              <a:rPr lang="en-US" dirty="0" smtClean="0"/>
              <a:t>The simplest technique for filtering records is Filter By Selection</a:t>
            </a:r>
          </a:p>
          <a:p>
            <a:pPr lvl="1"/>
            <a:r>
              <a:rPr lang="en-US" dirty="0" smtClean="0"/>
              <a:t>Lets you select all or part of a field value in a datasheet or form, and then display only those records that contain the selected value in the field</a:t>
            </a:r>
          </a:p>
          <a:p>
            <a:pPr lvl="1"/>
            <a:r>
              <a:rPr lang="en-US" dirty="0" smtClean="0"/>
              <a:t>Another technique for filtering records is to use Filter By Form, which changes your datasheet to display blank field</a:t>
            </a:r>
            <a:endParaRPr lang="en-US" dirty="0"/>
          </a:p>
        </p:txBody>
      </p:sp>
      <p:sp>
        <p:nvSpPr>
          <p:cNvPr id="17409" name="Rectangle 2"/>
          <p:cNvSpPr>
            <a:spLocks noGrp="1"/>
          </p:cNvSpPr>
          <p:nvPr>
            <p:ph type="title"/>
          </p:nvPr>
        </p:nvSpPr>
        <p:spPr/>
        <p:txBody>
          <a:bodyPr/>
          <a:lstStyle/>
          <a:p>
            <a:r>
              <a:rPr lang="en-US" smtClean="0"/>
              <a:t>Filtering Data</a:t>
            </a:r>
            <a:endParaRPr lang="en-US" dirty="0" smtClean="0"/>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70166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Filtering Data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1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707" y="829218"/>
            <a:ext cx="6402936" cy="3807673"/>
          </a:xfrm>
          <a:prstGeom prst="rect">
            <a:avLst/>
          </a:prstGeom>
        </p:spPr>
      </p:pic>
    </p:spTree>
    <p:extLst>
      <p:ext uri="{BB962C8B-B14F-4D97-AF65-F5344CB8AC3E}">
        <p14:creationId xmlns:p14="http://schemas.microsoft.com/office/powerpoint/2010/main" val="163009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27105"/>
            <a:ext cx="8415338" cy="2230354"/>
          </a:xfrm>
        </p:spPr>
        <p:txBody>
          <a:bodyPr/>
          <a:lstStyle/>
          <a:p>
            <a:r>
              <a:rPr lang="en-US" dirty="0" smtClean="0"/>
              <a:t>To tell Access which records you want to select, you must specify a condition as part of the query</a:t>
            </a:r>
          </a:p>
          <a:p>
            <a:pPr lvl="1"/>
            <a:r>
              <a:rPr lang="en-US" dirty="0" smtClean="0"/>
              <a:t>A condition usually includes one of the comparison operators</a:t>
            </a:r>
          </a:p>
          <a:p>
            <a:r>
              <a:rPr lang="en-US" dirty="0"/>
              <a:t>Specifying an Exact Match</a:t>
            </a:r>
          </a:p>
          <a:p>
            <a:pPr lvl="1"/>
            <a:r>
              <a:rPr lang="en-US" dirty="0"/>
              <a:t>Create a query that will display specific records </a:t>
            </a:r>
          </a:p>
          <a:p>
            <a:pPr lvl="2"/>
            <a:r>
              <a:rPr lang="en-US" dirty="0"/>
              <a:t>This type of </a:t>
            </a:r>
            <a:r>
              <a:rPr lang="en-US" dirty="0" smtClean="0"/>
              <a:t>condition </a:t>
            </a:r>
            <a:r>
              <a:rPr lang="en-US" dirty="0"/>
              <a:t>is an </a:t>
            </a:r>
            <a:r>
              <a:rPr lang="en-US" dirty="0" smtClean="0"/>
              <a:t>exact </a:t>
            </a:r>
            <a:r>
              <a:rPr lang="en-US" dirty="0"/>
              <a:t>match </a:t>
            </a:r>
            <a:r>
              <a:rPr lang="en-US" dirty="0" smtClean="0"/>
              <a:t>because </a:t>
            </a:r>
            <a:r>
              <a:rPr lang="en-US" dirty="0"/>
              <a:t>the </a:t>
            </a:r>
            <a:r>
              <a:rPr lang="en-US" dirty="0" smtClean="0"/>
              <a:t>value </a:t>
            </a:r>
            <a:r>
              <a:rPr lang="en-US" dirty="0"/>
              <a:t>in the </a:t>
            </a:r>
            <a:r>
              <a:rPr lang="en-US" dirty="0" smtClean="0"/>
              <a:t>specified </a:t>
            </a:r>
            <a:r>
              <a:rPr lang="en-US" dirty="0"/>
              <a:t>field </a:t>
            </a:r>
            <a:r>
              <a:rPr lang="en-US" dirty="0" smtClean="0"/>
              <a:t>must </a:t>
            </a:r>
            <a:r>
              <a:rPr lang="en-US" dirty="0"/>
              <a:t>match the </a:t>
            </a:r>
            <a:r>
              <a:rPr lang="en-US" dirty="0" smtClean="0"/>
              <a:t>condition </a:t>
            </a:r>
            <a:r>
              <a:rPr lang="en-US" dirty="0"/>
              <a:t>exactly </a:t>
            </a:r>
            <a:r>
              <a:rPr lang="en-US" dirty="0" smtClean="0"/>
              <a:t>in </a:t>
            </a:r>
            <a:r>
              <a:rPr lang="en-US" dirty="0"/>
              <a:t>order for the </a:t>
            </a:r>
            <a:r>
              <a:rPr lang="en-US" dirty="0" smtClean="0"/>
              <a:t>record </a:t>
            </a:r>
            <a:r>
              <a:rPr lang="en-US" dirty="0"/>
              <a:t>to be </a:t>
            </a:r>
            <a:r>
              <a:rPr lang="en-US" dirty="0" smtClean="0"/>
              <a:t>included </a:t>
            </a:r>
            <a:r>
              <a:rPr lang="en-US" dirty="0"/>
              <a:t>in the </a:t>
            </a:r>
            <a:r>
              <a:rPr lang="en-US" dirty="0" smtClean="0"/>
              <a:t>query results</a:t>
            </a:r>
            <a:endParaRPr lang="en-US" dirty="0"/>
          </a:p>
        </p:txBody>
      </p:sp>
      <p:sp>
        <p:nvSpPr>
          <p:cNvPr id="17409" name="Rectangle 2"/>
          <p:cNvSpPr>
            <a:spLocks noGrp="1"/>
          </p:cNvSpPr>
          <p:nvPr>
            <p:ph type="title"/>
          </p:nvPr>
        </p:nvSpPr>
        <p:spPr/>
        <p:txBody>
          <a:bodyPr/>
          <a:lstStyle/>
          <a:p>
            <a:r>
              <a:rPr lang="en-US" smtClean="0"/>
              <a:t>Defining Record Selection Criteria for Queries</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46177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971539"/>
            <a:ext cx="8415338" cy="2627643"/>
          </a:xfrm>
        </p:spPr>
        <p:txBody>
          <a:bodyPr/>
          <a:lstStyle/>
          <a:p>
            <a:r>
              <a:rPr lang="en-US" dirty="0" smtClean="0"/>
              <a:t>Modifying a Query</a:t>
            </a:r>
          </a:p>
          <a:p>
            <a:pPr lvl="1"/>
            <a:r>
              <a:rPr lang="en-US" dirty="0" smtClean="0"/>
              <a:t>After you create a query and view the results, you might need to make changes to the query if the results are not what you expected or require</a:t>
            </a:r>
          </a:p>
          <a:p>
            <a:r>
              <a:rPr lang="en-US" dirty="0"/>
              <a:t>Using a Comparison Operator to Match a Range of Values</a:t>
            </a:r>
          </a:p>
          <a:p>
            <a:pPr lvl="1"/>
            <a:r>
              <a:rPr lang="en-US" dirty="0"/>
              <a:t>After you create and save a query, you can double-click the query name in the Navigation Pane to run the query again</a:t>
            </a:r>
          </a:p>
          <a:p>
            <a:pPr lvl="1"/>
            <a:r>
              <a:rPr lang="en-US" dirty="0"/>
              <a:t>Click the View button to change its design</a:t>
            </a:r>
          </a:p>
          <a:p>
            <a:pPr lvl="1"/>
            <a:r>
              <a:rPr lang="en-US" dirty="0"/>
              <a:t>You can also </a:t>
            </a:r>
            <a:r>
              <a:rPr lang="en-US" dirty="0" smtClean="0"/>
              <a:t>use </a:t>
            </a:r>
            <a:r>
              <a:rPr lang="en-US" dirty="0"/>
              <a:t>an </a:t>
            </a:r>
            <a:r>
              <a:rPr lang="en-US" dirty="0" smtClean="0"/>
              <a:t>existing </a:t>
            </a:r>
            <a:r>
              <a:rPr lang="en-US" dirty="0"/>
              <a:t>query </a:t>
            </a:r>
            <a:r>
              <a:rPr lang="en-US" dirty="0" smtClean="0"/>
              <a:t>as </a:t>
            </a:r>
            <a:r>
              <a:rPr lang="en-US" dirty="0"/>
              <a:t>the basis </a:t>
            </a:r>
            <a:r>
              <a:rPr lang="en-US" dirty="0" smtClean="0"/>
              <a:t>for </a:t>
            </a:r>
            <a:r>
              <a:rPr lang="en-US" dirty="0"/>
              <a:t>creating </a:t>
            </a:r>
            <a:r>
              <a:rPr lang="en-US" dirty="0" smtClean="0"/>
              <a:t>another query</a:t>
            </a:r>
            <a:endParaRPr lang="en-US" dirty="0"/>
          </a:p>
        </p:txBody>
      </p:sp>
      <p:sp>
        <p:nvSpPr>
          <p:cNvPr id="17409" name="Rectangle 2"/>
          <p:cNvSpPr>
            <a:spLocks noGrp="1"/>
          </p:cNvSpPr>
          <p:nvPr>
            <p:ph type="title"/>
          </p:nvPr>
        </p:nvSpPr>
        <p:spPr/>
        <p:txBody>
          <a:bodyPr/>
          <a:lstStyle/>
          <a:p>
            <a:r>
              <a:rPr lang="en-US" smtClean="0"/>
              <a:t>Defining Record Selection Criteria for Queries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49921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03201"/>
            <a:ext cx="8415338" cy="1411156"/>
          </a:xfrm>
        </p:spPr>
        <p:txBody>
          <a:bodyPr/>
          <a:lstStyle/>
          <a:p>
            <a:r>
              <a:rPr lang="en-US" dirty="0" smtClean="0"/>
              <a:t>Session 3.1</a:t>
            </a:r>
          </a:p>
          <a:p>
            <a:pPr lvl="1"/>
            <a:r>
              <a:rPr lang="en-US" dirty="0" smtClean="0"/>
              <a:t>Find, modify, and delete records in a table</a:t>
            </a:r>
          </a:p>
          <a:p>
            <a:pPr lvl="1"/>
            <a:r>
              <a:rPr lang="en-US" dirty="0" smtClean="0"/>
              <a:t>Hide and unhide fields in a datasheet</a:t>
            </a:r>
          </a:p>
          <a:p>
            <a:pPr lvl="1"/>
            <a:r>
              <a:rPr lang="en-US" dirty="0" smtClean="0"/>
              <a:t>Work in the Query window in Design view</a:t>
            </a:r>
          </a:p>
          <a:p>
            <a:pPr lvl="1"/>
            <a:r>
              <a:rPr lang="en-US" dirty="0" smtClean="0"/>
              <a:t>Create, run, and save queries </a:t>
            </a:r>
          </a:p>
          <a:p>
            <a:pPr lvl="1"/>
            <a:r>
              <a:rPr lang="en-US" dirty="0" smtClean="0"/>
              <a:t>Update data using a query datasheet</a:t>
            </a:r>
          </a:p>
          <a:p>
            <a:pPr lvl="1"/>
            <a:r>
              <a:rPr lang="en-US" dirty="0" smtClean="0"/>
              <a:t>Create a query based on multiple tables</a:t>
            </a:r>
          </a:p>
          <a:p>
            <a:pPr lvl="1"/>
            <a:r>
              <a:rPr lang="it-IT" dirty="0" err="1" smtClean="0"/>
              <a:t>Sort</a:t>
            </a:r>
            <a:r>
              <a:rPr lang="it-IT" dirty="0" smtClean="0"/>
              <a:t> data in a </a:t>
            </a:r>
            <a:r>
              <a:rPr lang="it-IT" dirty="0" err="1" smtClean="0"/>
              <a:t>query</a:t>
            </a:r>
            <a:endParaRPr lang="it-IT" dirty="0" smtClean="0"/>
          </a:p>
          <a:p>
            <a:pPr lvl="1"/>
            <a:r>
              <a:rPr lang="it-IT" dirty="0" err="1" smtClean="0"/>
              <a:t>Filter</a:t>
            </a:r>
            <a:r>
              <a:rPr lang="it-IT" dirty="0" smtClean="0"/>
              <a:t> data in a </a:t>
            </a:r>
            <a:r>
              <a:rPr lang="it-IT" dirty="0" err="1" smtClean="0"/>
              <a:t>query</a:t>
            </a:r>
            <a:endParaRPr lang="en-US" dirty="0" smtClean="0"/>
          </a:p>
        </p:txBody>
      </p:sp>
      <p:sp>
        <p:nvSpPr>
          <p:cNvPr id="17409" name="Rectangle 2"/>
          <p:cNvSpPr>
            <a:spLocks noGrp="1"/>
          </p:cNvSpPr>
          <p:nvPr>
            <p:ph type="title"/>
          </p:nvPr>
        </p:nvSpPr>
        <p:spPr>
          <a:xfrm>
            <a:off x="824865" y="260059"/>
            <a:ext cx="8026400" cy="311441"/>
          </a:xfrm>
        </p:spPr>
        <p:txBody>
          <a:bodyPr/>
          <a:lstStyle/>
          <a:p>
            <a:r>
              <a:rPr lang="en-US" dirty="0" smtClean="0"/>
              <a:t>Objectives</a:t>
            </a:r>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8361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Defining Record Selection Criteria for Queries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16.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2" y="900077"/>
            <a:ext cx="8890000" cy="3540748"/>
          </a:xfrm>
          <a:prstGeom prst="rect">
            <a:avLst/>
          </a:prstGeom>
        </p:spPr>
      </p:pic>
    </p:spTree>
    <p:extLst>
      <p:ext uri="{BB962C8B-B14F-4D97-AF65-F5344CB8AC3E}">
        <p14:creationId xmlns:p14="http://schemas.microsoft.com/office/powerpoint/2010/main" val="7934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979477"/>
            <a:ext cx="8415338" cy="1411156"/>
          </a:xfrm>
        </p:spPr>
        <p:txBody>
          <a:bodyPr/>
          <a:lstStyle/>
          <a:p>
            <a:r>
              <a:rPr lang="en-US" dirty="0" smtClean="0"/>
              <a:t>Multiple conditions require you to use logical operators to combine two or more conditions</a:t>
            </a:r>
          </a:p>
          <a:p>
            <a:pPr lvl="1"/>
            <a:r>
              <a:rPr lang="en-US" dirty="0" smtClean="0"/>
              <a:t>Need to use the And logical operator</a:t>
            </a:r>
          </a:p>
          <a:p>
            <a:pPr lvl="1"/>
            <a:r>
              <a:rPr lang="en-US" dirty="0" smtClean="0"/>
              <a:t>If you place conditions in separate fields in the same Criteria row of the design grid, all conditions in that row must be met in order for a record to be included in the query results</a:t>
            </a:r>
          </a:p>
          <a:p>
            <a:pPr lvl="1"/>
            <a:r>
              <a:rPr lang="en-US" dirty="0" smtClean="0"/>
              <a:t>If you place conditions in different Criteria rows, a record will be selected if at least one of the conditions is met</a:t>
            </a:r>
          </a:p>
          <a:p>
            <a:pPr lvl="1"/>
            <a:r>
              <a:rPr lang="en-US" dirty="0" smtClean="0"/>
              <a:t>If none of the conditions are met, no records are selected</a:t>
            </a:r>
          </a:p>
          <a:p>
            <a:pPr lvl="1"/>
            <a:r>
              <a:rPr lang="en-US" dirty="0" smtClean="0"/>
              <a:t>When you place conditions in different Criteria rows, you are using the Or logical operator</a:t>
            </a:r>
            <a:endParaRPr lang="en-US" dirty="0"/>
          </a:p>
        </p:txBody>
      </p:sp>
      <p:sp>
        <p:nvSpPr>
          <p:cNvPr id="17409" name="Rectangle 2"/>
          <p:cNvSpPr>
            <a:spLocks noGrp="1"/>
          </p:cNvSpPr>
          <p:nvPr>
            <p:ph type="title"/>
          </p:nvPr>
        </p:nvSpPr>
        <p:spPr/>
        <p:txBody>
          <a:bodyPr/>
          <a:lstStyle/>
          <a:p>
            <a:r>
              <a:rPr lang="en-US" smtClean="0"/>
              <a:t>Defining Multiple Selection Criteria for Queries</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98451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Defining Multiple Selection Criteria for Queries (Cont.)</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26.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910" y="795515"/>
            <a:ext cx="5715297" cy="3822815"/>
          </a:xfrm>
          <a:prstGeom prst="rect">
            <a:avLst/>
          </a:prstGeom>
        </p:spPr>
      </p:pic>
    </p:spTree>
    <p:extLst>
      <p:ext uri="{BB962C8B-B14F-4D97-AF65-F5344CB8AC3E}">
        <p14:creationId xmlns:p14="http://schemas.microsoft.com/office/powerpoint/2010/main" val="136458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03291"/>
            <a:ext cx="8415338" cy="1947456"/>
          </a:xfrm>
        </p:spPr>
        <p:txBody>
          <a:bodyPr/>
          <a:lstStyle/>
          <a:p>
            <a:r>
              <a:rPr lang="en-US" dirty="0" smtClean="0"/>
              <a:t>The And Logical Operator</a:t>
            </a:r>
          </a:p>
          <a:p>
            <a:pPr lvl="1"/>
            <a:r>
              <a:rPr lang="en-US" dirty="0" smtClean="0"/>
              <a:t>In the query design, both conditions you specify will appear in the same Criteria row; therefore, the query will select records only if both conditions are met</a:t>
            </a:r>
          </a:p>
          <a:p>
            <a:r>
              <a:rPr lang="en-US" dirty="0" smtClean="0"/>
              <a:t>The Or Logical Operator</a:t>
            </a:r>
          </a:p>
          <a:p>
            <a:pPr lvl="1"/>
            <a:r>
              <a:rPr lang="en-US" dirty="0" smtClean="0"/>
              <a:t>In the query design, either one of two conditions is satisfied or when both conditions are satisfied </a:t>
            </a:r>
            <a:endParaRPr lang="en-US" dirty="0"/>
          </a:p>
        </p:txBody>
      </p:sp>
      <p:sp>
        <p:nvSpPr>
          <p:cNvPr id="17409" name="Rectangle 2"/>
          <p:cNvSpPr>
            <a:spLocks noGrp="1"/>
          </p:cNvSpPr>
          <p:nvPr>
            <p:ph type="title"/>
          </p:nvPr>
        </p:nvSpPr>
        <p:spPr/>
        <p:txBody>
          <a:bodyPr/>
          <a:lstStyle/>
          <a:p>
            <a:r>
              <a:rPr lang="en-US" smtClean="0"/>
              <a:t>Defining Multiple Selection Criteria for Queries (Cont.)</a:t>
            </a:r>
            <a:endParaRPr lang="en-US" dirty="0" smtClean="0"/>
          </a:p>
        </p:txBody>
      </p:sp>
      <p:sp>
        <p:nvSpPr>
          <p:cNvPr id="12"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15105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35043"/>
            <a:ext cx="8415338" cy="1411156"/>
          </a:xfrm>
        </p:spPr>
        <p:txBody>
          <a:bodyPr/>
          <a:lstStyle/>
          <a:p>
            <a:r>
              <a:rPr lang="en-US" dirty="0" smtClean="0"/>
              <a:t>You can make many formatting changes to a datasheet to improve its appearance or readability</a:t>
            </a:r>
          </a:p>
          <a:p>
            <a:pPr lvl="1"/>
            <a:r>
              <a:rPr lang="en-US" dirty="0" smtClean="0"/>
              <a:t>Font type, size, color, alignment of text, apply different colors to the rows and columns</a:t>
            </a:r>
          </a:p>
          <a:p>
            <a:r>
              <a:rPr lang="en-US" dirty="0" smtClean="0"/>
              <a:t>Modifying the Font Size</a:t>
            </a:r>
          </a:p>
          <a:p>
            <a:pPr lvl="1"/>
            <a:r>
              <a:rPr lang="en-US" dirty="0" smtClean="0"/>
              <a:t>Depending on the size of the monitor you are using or the screen resolution, you might need to increase or decrease the size of the font to view more or fewer columns of data</a:t>
            </a:r>
          </a:p>
        </p:txBody>
      </p:sp>
      <p:sp>
        <p:nvSpPr>
          <p:cNvPr id="17409" name="Rectangle 2"/>
          <p:cNvSpPr>
            <a:spLocks noGrp="1"/>
          </p:cNvSpPr>
          <p:nvPr>
            <p:ph type="title"/>
          </p:nvPr>
        </p:nvSpPr>
        <p:spPr/>
        <p:txBody>
          <a:bodyPr/>
          <a:lstStyle/>
          <a:p>
            <a:r>
              <a:rPr lang="en-US" smtClean="0"/>
              <a:t>Changing a Datasheet’s Appearance</a:t>
            </a:r>
            <a:endParaRPr lang="en-US" dirty="0" smtClean="0"/>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2956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66795"/>
            <a:ext cx="8415338" cy="1411156"/>
          </a:xfrm>
        </p:spPr>
        <p:txBody>
          <a:bodyPr/>
          <a:lstStyle/>
          <a:p>
            <a:r>
              <a:rPr lang="en-US" dirty="0" smtClean="0"/>
              <a:t>Changing the Alternate Row Color in a Datasheet</a:t>
            </a:r>
          </a:p>
          <a:p>
            <a:pPr lvl="1"/>
            <a:r>
              <a:rPr lang="en-US" dirty="0" smtClean="0"/>
              <a:t>Access uses themes to format the objects in a database. A theme is a predefined set of formats including colors, fonts, and other effects that enhance an object’s appearance and usability</a:t>
            </a:r>
          </a:p>
          <a:p>
            <a:pPr lvl="2"/>
            <a:r>
              <a:rPr lang="en-US" dirty="0" smtClean="0"/>
              <a:t>The Office theme, which formats every other row in a datasheet with a gray background color to distinguish one row from another, is the default</a:t>
            </a:r>
            <a:endParaRPr lang="en-US" dirty="0"/>
          </a:p>
        </p:txBody>
      </p:sp>
      <p:sp>
        <p:nvSpPr>
          <p:cNvPr id="17409" name="Rectangle 2"/>
          <p:cNvSpPr>
            <a:spLocks noGrp="1"/>
          </p:cNvSpPr>
          <p:nvPr>
            <p:ph type="title"/>
          </p:nvPr>
        </p:nvSpPr>
        <p:spPr/>
        <p:txBody>
          <a:bodyPr/>
          <a:lstStyle/>
          <a:p>
            <a:r>
              <a:rPr lang="en-US" smtClean="0"/>
              <a:t>Changing a Datasheet’s Appearance (Cont.)</a:t>
            </a:r>
            <a:endParaRPr lang="en-US" dirty="0" smtClean="0"/>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4736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Changing a Datasheet’s Appearance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31.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32" y="871860"/>
            <a:ext cx="8451492" cy="3356159"/>
          </a:xfrm>
          <a:prstGeom prst="rect">
            <a:avLst/>
          </a:prstGeom>
        </p:spPr>
      </p:pic>
    </p:spTree>
    <p:extLst>
      <p:ext uri="{BB962C8B-B14F-4D97-AF65-F5344CB8AC3E}">
        <p14:creationId xmlns:p14="http://schemas.microsoft.com/office/powerpoint/2010/main" val="255299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987415"/>
            <a:ext cx="8415338" cy="2961323"/>
          </a:xfrm>
        </p:spPr>
        <p:txBody>
          <a:bodyPr/>
          <a:lstStyle/>
          <a:p>
            <a:r>
              <a:rPr lang="en-US" dirty="0" smtClean="0"/>
              <a:t>Queries can perform calculations</a:t>
            </a:r>
          </a:p>
          <a:p>
            <a:pPr lvl="1"/>
            <a:r>
              <a:rPr lang="en-US" dirty="0" smtClean="0"/>
              <a:t>Must define an expression containing a combination of database fields, constants, and operators</a:t>
            </a:r>
          </a:p>
          <a:p>
            <a:pPr lvl="1"/>
            <a:r>
              <a:rPr lang="en-US" dirty="0" smtClean="0"/>
              <a:t>A calculated field is a field that displays the results of an expression but it does not exist in a database</a:t>
            </a:r>
          </a:p>
          <a:p>
            <a:pPr lvl="1"/>
            <a:r>
              <a:rPr lang="en-US" dirty="0" smtClean="0"/>
              <a:t>The Zoom box is a dialog box that you can use to enter text, expressions, or other values</a:t>
            </a:r>
          </a:p>
          <a:p>
            <a:pPr lvl="1"/>
            <a:r>
              <a:rPr lang="en-US" dirty="0" smtClean="0"/>
              <a:t>Expression Builder is an Access tool that makes it easy for you to create an expression</a:t>
            </a:r>
          </a:p>
          <a:p>
            <a:pPr lvl="2"/>
            <a:r>
              <a:rPr lang="en-US" dirty="0" smtClean="0"/>
              <a:t>It contains a box for entering the expression, an option for displaying and choosing common operators, and one or more lists of expression elements, such as table and field names</a:t>
            </a:r>
          </a:p>
        </p:txBody>
      </p:sp>
      <p:sp>
        <p:nvSpPr>
          <p:cNvPr id="17409" name="Rectangle 2"/>
          <p:cNvSpPr>
            <a:spLocks noGrp="1"/>
          </p:cNvSpPr>
          <p:nvPr>
            <p:ph type="title"/>
          </p:nvPr>
        </p:nvSpPr>
        <p:spPr/>
        <p:txBody>
          <a:bodyPr/>
          <a:lstStyle/>
          <a:p>
            <a:r>
              <a:rPr lang="en-US" dirty="0" smtClean="0"/>
              <a:t>Creating a Calculated Field</a:t>
            </a:r>
          </a:p>
        </p:txBody>
      </p:sp>
      <p:sp>
        <p:nvSpPr>
          <p:cNvPr id="9"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2369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019167"/>
            <a:ext cx="8415338" cy="1033616"/>
          </a:xfrm>
        </p:spPr>
        <p:txBody>
          <a:bodyPr/>
          <a:lstStyle/>
          <a:p>
            <a:r>
              <a:rPr lang="en-US" dirty="0"/>
              <a:t>Formatting a Calculated Field</a:t>
            </a:r>
          </a:p>
          <a:p>
            <a:r>
              <a:rPr lang="en-US" dirty="0"/>
              <a:t>You can specify a particular format for a calculated field, just as you can for any field, by modifying its </a:t>
            </a:r>
            <a:r>
              <a:rPr lang="en-US" dirty="0" smtClean="0"/>
              <a:t>properties</a:t>
            </a:r>
            <a:endParaRPr lang="en-US" dirty="0"/>
          </a:p>
        </p:txBody>
      </p:sp>
      <p:sp>
        <p:nvSpPr>
          <p:cNvPr id="3" name="Title 2"/>
          <p:cNvSpPr>
            <a:spLocks noGrp="1"/>
          </p:cNvSpPr>
          <p:nvPr>
            <p:ph type="title"/>
          </p:nvPr>
        </p:nvSpPr>
        <p:spPr>
          <a:xfrm>
            <a:off x="762000" y="267662"/>
            <a:ext cx="8026400" cy="296235"/>
          </a:xfrm>
        </p:spPr>
        <p:txBody>
          <a:bodyPr/>
          <a:lstStyle/>
          <a:p>
            <a:r>
              <a:rPr lang="en-US" dirty="0"/>
              <a:t>Creating a Calculated Field</a:t>
            </a:r>
          </a:p>
        </p:txBody>
      </p:sp>
      <p:sp>
        <p:nvSpPr>
          <p:cNvPr id="4" name="Footer Placeholder 3"/>
          <p:cNvSpPr>
            <a:spLocks noGrp="1"/>
          </p:cNvSpPr>
          <p:nvPr>
            <p:ph type="ftr" sz="quarter" idx="10"/>
          </p:nvPr>
        </p:nvSpPr>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a:t>
            </a:r>
            <a:r>
              <a:rPr lang="en-US" dirty="0" err="1" smtClean="0"/>
              <a:t>ebsite</a:t>
            </a:r>
            <a:r>
              <a:rPr lang="en-US" dirty="0" smtClean="0"/>
              <a:t> for classroom use.</a:t>
            </a:r>
            <a:endParaRPr lang="en-US" dirty="0"/>
          </a:p>
        </p:txBody>
      </p:sp>
    </p:spTree>
    <p:extLst>
      <p:ext uri="{BB962C8B-B14F-4D97-AF65-F5344CB8AC3E}">
        <p14:creationId xmlns:p14="http://schemas.microsoft.com/office/powerpoint/2010/main" val="359513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Creating a Calculated Field (Cont.)</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33.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10" y="810103"/>
            <a:ext cx="7532722" cy="3868646"/>
          </a:xfrm>
          <a:prstGeom prst="rect">
            <a:avLst/>
          </a:prstGeom>
        </p:spPr>
      </p:pic>
    </p:spTree>
    <p:extLst>
      <p:ext uri="{BB962C8B-B14F-4D97-AF65-F5344CB8AC3E}">
        <p14:creationId xmlns:p14="http://schemas.microsoft.com/office/powerpoint/2010/main" val="206648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40929"/>
            <a:ext cx="8415338" cy="1411156"/>
          </a:xfrm>
        </p:spPr>
        <p:txBody>
          <a:bodyPr/>
          <a:lstStyle/>
          <a:p>
            <a:r>
              <a:rPr lang="en-US" dirty="0" smtClean="0"/>
              <a:t>Session 3.2</a:t>
            </a:r>
          </a:p>
          <a:p>
            <a:pPr lvl="1"/>
            <a:r>
              <a:rPr lang="en-US" dirty="0" smtClean="0"/>
              <a:t>Specify an exact match condition in a query</a:t>
            </a:r>
          </a:p>
          <a:p>
            <a:pPr lvl="1"/>
            <a:r>
              <a:rPr lang="en-US" dirty="0" smtClean="0"/>
              <a:t>Use a comparison operator in a query to match a range of values</a:t>
            </a:r>
          </a:p>
          <a:p>
            <a:pPr lvl="1"/>
            <a:r>
              <a:rPr lang="en-US" dirty="0" smtClean="0"/>
              <a:t>Use the And and Or logical operators in queries</a:t>
            </a:r>
          </a:p>
          <a:p>
            <a:pPr lvl="1"/>
            <a:r>
              <a:rPr lang="en-US" dirty="0" smtClean="0"/>
              <a:t>Change the font size and alternate row color in a datasheet</a:t>
            </a:r>
          </a:p>
          <a:p>
            <a:pPr lvl="1"/>
            <a:r>
              <a:rPr lang="en-US" dirty="0" smtClean="0"/>
              <a:t>Create and format a calculated field in a query</a:t>
            </a:r>
          </a:p>
          <a:p>
            <a:pPr lvl="1"/>
            <a:r>
              <a:rPr lang="en-US" dirty="0" smtClean="0"/>
              <a:t>Perform calculations in a query using aggregate functions and record group calculations</a:t>
            </a:r>
          </a:p>
          <a:p>
            <a:pPr lvl="1"/>
            <a:r>
              <a:rPr lang="en-US" dirty="0" smtClean="0"/>
              <a:t>Change the display of database objects in the Navigation Pane</a:t>
            </a:r>
          </a:p>
        </p:txBody>
      </p:sp>
      <p:sp>
        <p:nvSpPr>
          <p:cNvPr id="17409" name="Rectangle 2"/>
          <p:cNvSpPr>
            <a:spLocks noGrp="1"/>
          </p:cNvSpPr>
          <p:nvPr>
            <p:ph type="title"/>
          </p:nvPr>
        </p:nvSpPr>
        <p:spPr>
          <a:xfrm>
            <a:off x="799719" y="260059"/>
            <a:ext cx="8026400" cy="311441"/>
          </a:xfrm>
        </p:spPr>
        <p:txBody>
          <a:bodyPr/>
          <a:lstStyle/>
          <a:p>
            <a:r>
              <a:rPr lang="en-US" dirty="0" smtClean="0"/>
              <a:t>Objectives (Cont.)</a:t>
            </a:r>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58582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990625"/>
            <a:ext cx="8415338" cy="2805896"/>
          </a:xfrm>
        </p:spPr>
        <p:txBody>
          <a:bodyPr/>
          <a:lstStyle/>
          <a:p>
            <a:r>
              <a:rPr lang="en-US" dirty="0" smtClean="0"/>
              <a:t>You can calculate statistical information, such as totals and averages, on the records displayed in a table datasheet or selected by a query</a:t>
            </a:r>
          </a:p>
          <a:p>
            <a:pPr lvl="1"/>
            <a:r>
              <a:rPr lang="en-US" dirty="0" smtClean="0"/>
              <a:t>Use the Access Aggregate functions which perform arithmetic operations on selected records in a database</a:t>
            </a:r>
          </a:p>
          <a:p>
            <a:r>
              <a:rPr lang="en-US" dirty="0"/>
              <a:t>Working with Aggregate Functions Using the Total Row</a:t>
            </a:r>
          </a:p>
          <a:p>
            <a:pPr lvl="1"/>
            <a:r>
              <a:rPr lang="en-US" dirty="0"/>
              <a:t>To quickly perform a calculation using an aggregate function in a table or query datasheet, you can use the Totals button in the Records group on the HOME tab</a:t>
            </a:r>
          </a:p>
          <a:p>
            <a:pPr lvl="2"/>
            <a:r>
              <a:rPr lang="en-US" dirty="0"/>
              <a:t>When you click </a:t>
            </a:r>
            <a:r>
              <a:rPr lang="en-US" dirty="0" smtClean="0"/>
              <a:t>this </a:t>
            </a:r>
            <a:r>
              <a:rPr lang="en-US" dirty="0"/>
              <a:t>button, a </a:t>
            </a:r>
            <a:r>
              <a:rPr lang="en-US" dirty="0" smtClean="0"/>
              <a:t>row </a:t>
            </a:r>
            <a:r>
              <a:rPr lang="en-US" dirty="0"/>
              <a:t>labeled </a:t>
            </a:r>
            <a:r>
              <a:rPr lang="en-US" dirty="0" smtClean="0"/>
              <a:t>“</a:t>
            </a:r>
            <a:r>
              <a:rPr lang="en-US" dirty="0"/>
              <a:t>Total” appears </a:t>
            </a:r>
            <a:r>
              <a:rPr lang="en-US" dirty="0" smtClean="0"/>
              <a:t>at </a:t>
            </a:r>
            <a:r>
              <a:rPr lang="en-US" dirty="0"/>
              <a:t>the bottom </a:t>
            </a:r>
            <a:r>
              <a:rPr lang="en-US" dirty="0" smtClean="0"/>
              <a:t>of </a:t>
            </a:r>
            <a:r>
              <a:rPr lang="en-US" dirty="0"/>
              <a:t>the datasheet</a:t>
            </a:r>
          </a:p>
          <a:p>
            <a:pPr lvl="2"/>
            <a:r>
              <a:rPr lang="en-US" dirty="0"/>
              <a:t>Choose one of </a:t>
            </a:r>
            <a:r>
              <a:rPr lang="en-US" dirty="0" smtClean="0"/>
              <a:t>the </a:t>
            </a:r>
            <a:r>
              <a:rPr lang="en-US" dirty="0"/>
              <a:t>aggregate </a:t>
            </a:r>
            <a:r>
              <a:rPr lang="en-US" dirty="0" smtClean="0"/>
              <a:t>functions </a:t>
            </a:r>
            <a:endParaRPr lang="en-US" dirty="0"/>
          </a:p>
        </p:txBody>
      </p:sp>
      <p:sp>
        <p:nvSpPr>
          <p:cNvPr id="17409" name="Rectangle 2"/>
          <p:cNvSpPr>
            <a:spLocks noGrp="1"/>
          </p:cNvSpPr>
          <p:nvPr>
            <p:ph type="title"/>
          </p:nvPr>
        </p:nvSpPr>
        <p:spPr/>
        <p:txBody>
          <a:bodyPr/>
          <a:lstStyle/>
          <a:p>
            <a:r>
              <a:rPr lang="en-US" smtClean="0"/>
              <a:t>Using Aggregate Functions</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2877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990625"/>
            <a:ext cx="8415338" cy="2890792"/>
          </a:xfrm>
        </p:spPr>
        <p:txBody>
          <a:bodyPr/>
          <a:lstStyle/>
          <a:p>
            <a:r>
              <a:rPr lang="en-US" dirty="0" smtClean="0"/>
              <a:t>Creating Queries with Aggregate Functions</a:t>
            </a:r>
          </a:p>
          <a:p>
            <a:pPr lvl="1"/>
            <a:r>
              <a:rPr lang="en-US" dirty="0" smtClean="0"/>
              <a:t>Aggregate functions operate on the records that meet a query’s selection criteria</a:t>
            </a:r>
          </a:p>
          <a:p>
            <a:pPr lvl="1"/>
            <a:r>
              <a:rPr lang="en-US" dirty="0" smtClean="0"/>
              <a:t>You specify an aggregate function for a specific field, and the appropriate operation applies to that field’s values for the selected records</a:t>
            </a:r>
          </a:p>
          <a:p>
            <a:r>
              <a:rPr lang="en-US" dirty="0" smtClean="0"/>
              <a:t>Using Record Group Calculations</a:t>
            </a:r>
          </a:p>
          <a:p>
            <a:pPr lvl="1"/>
            <a:r>
              <a:rPr lang="en-US" dirty="0" smtClean="0"/>
              <a:t>In addition to calculating statistical information on all or selected records, you can calculate statistics for groups of records </a:t>
            </a:r>
          </a:p>
          <a:p>
            <a:pPr lvl="1"/>
            <a:r>
              <a:rPr lang="en-US" dirty="0" smtClean="0"/>
              <a:t>The Group By operator divides the selected records into groups based on the values in the specified field</a:t>
            </a:r>
          </a:p>
        </p:txBody>
      </p:sp>
      <p:sp>
        <p:nvSpPr>
          <p:cNvPr id="17409" name="Rectangle 2"/>
          <p:cNvSpPr>
            <a:spLocks noGrp="1"/>
          </p:cNvSpPr>
          <p:nvPr>
            <p:ph type="title"/>
          </p:nvPr>
        </p:nvSpPr>
        <p:spPr/>
        <p:txBody>
          <a:bodyPr/>
          <a:lstStyle/>
          <a:p>
            <a:r>
              <a:rPr lang="en-US" dirty="0" smtClean="0"/>
              <a:t>Using Aggregate Functions (Cont.)</a:t>
            </a:r>
          </a:p>
        </p:txBody>
      </p:sp>
      <p:sp>
        <p:nvSpPr>
          <p:cNvPr id="10"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5515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154113"/>
            <a:ext cx="8415338" cy="986937"/>
          </a:xfrm>
        </p:spPr>
        <p:txBody>
          <a:bodyPr/>
          <a:lstStyle/>
          <a:p>
            <a:pPr lvl="2"/>
            <a:r>
              <a:rPr lang="en-US" dirty="0"/>
              <a:t>Those records with the same value for the field are grouped together, and the  datasheet displays one record for each group</a:t>
            </a:r>
          </a:p>
          <a:p>
            <a:pPr lvl="2"/>
            <a:r>
              <a:rPr lang="en-US" dirty="0"/>
              <a:t>Aggregate functions, which appear in the other columns of </a:t>
            </a:r>
            <a:r>
              <a:rPr lang="en-US" dirty="0" smtClean="0"/>
              <a:t>the </a:t>
            </a:r>
            <a:r>
              <a:rPr lang="en-US" dirty="0"/>
              <a:t>design </a:t>
            </a:r>
            <a:r>
              <a:rPr lang="en-US" dirty="0" smtClean="0"/>
              <a:t>grid</a:t>
            </a:r>
            <a:r>
              <a:rPr lang="en-US" dirty="0"/>
              <a:t>, provide </a:t>
            </a:r>
            <a:r>
              <a:rPr lang="en-US" dirty="0" smtClean="0"/>
              <a:t>statistical information for </a:t>
            </a:r>
            <a:r>
              <a:rPr lang="en-US" dirty="0"/>
              <a:t>each </a:t>
            </a:r>
            <a:r>
              <a:rPr lang="en-US" dirty="0" smtClean="0"/>
              <a:t>group</a:t>
            </a:r>
            <a:endParaRPr lang="en-US" dirty="0"/>
          </a:p>
        </p:txBody>
      </p:sp>
      <p:sp>
        <p:nvSpPr>
          <p:cNvPr id="3" name="Title 2"/>
          <p:cNvSpPr>
            <a:spLocks noGrp="1"/>
          </p:cNvSpPr>
          <p:nvPr>
            <p:ph type="title"/>
          </p:nvPr>
        </p:nvSpPr>
        <p:spPr>
          <a:xfrm>
            <a:off x="762000" y="267662"/>
            <a:ext cx="8026400" cy="296235"/>
          </a:xfrm>
        </p:spPr>
        <p:txBody>
          <a:bodyPr/>
          <a:lstStyle/>
          <a:p>
            <a:r>
              <a:rPr lang="en-US" dirty="0"/>
              <a:t>Using Aggregate Functions (Cont.)</a:t>
            </a:r>
          </a:p>
        </p:txBody>
      </p:sp>
      <p:sp>
        <p:nvSpPr>
          <p:cNvPr id="4" name="Footer Placeholder 3"/>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831072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Using Aggregate Functions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36.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9" y="910126"/>
            <a:ext cx="8523000" cy="3339177"/>
          </a:xfrm>
          <a:prstGeom prst="rect">
            <a:avLst/>
          </a:prstGeom>
        </p:spPr>
      </p:pic>
    </p:spTree>
    <p:extLst>
      <p:ext uri="{BB962C8B-B14F-4D97-AF65-F5344CB8AC3E}">
        <p14:creationId xmlns:p14="http://schemas.microsoft.com/office/powerpoint/2010/main" val="35445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154113"/>
            <a:ext cx="8415338" cy="2181366"/>
          </a:xfrm>
        </p:spPr>
        <p:txBody>
          <a:bodyPr/>
          <a:lstStyle/>
          <a:p>
            <a:r>
              <a:rPr lang="en-US" dirty="0" smtClean="0"/>
              <a:t>The Navigation Pane is the main area for working with the objects in a database</a:t>
            </a:r>
          </a:p>
          <a:p>
            <a:pPr lvl="1"/>
            <a:r>
              <a:rPr lang="en-US" dirty="0" smtClean="0"/>
              <a:t>Provides options for grouping database objects in various ways to suit your needs</a:t>
            </a:r>
          </a:p>
          <a:p>
            <a:pPr lvl="1"/>
            <a:r>
              <a:rPr lang="en-US" dirty="0" smtClean="0"/>
              <a:t>Divides database objects into categories, and each category contains groups</a:t>
            </a:r>
          </a:p>
          <a:p>
            <a:pPr lvl="1"/>
            <a:r>
              <a:rPr lang="en-US" dirty="0" smtClean="0"/>
              <a:t>The default category is Object Type, which arranges objects by type—tables, queries, forms, and reports</a:t>
            </a:r>
          </a:p>
          <a:p>
            <a:pPr lvl="1"/>
            <a:r>
              <a:rPr lang="en-US" dirty="0" smtClean="0"/>
              <a:t>The default group is All Access Objects, which appears at the top of the Navigation Pane</a:t>
            </a:r>
            <a:endParaRPr lang="en-US" dirty="0"/>
          </a:p>
        </p:txBody>
      </p:sp>
      <p:sp>
        <p:nvSpPr>
          <p:cNvPr id="17409" name="Rectangle 2"/>
          <p:cNvSpPr>
            <a:spLocks noGrp="1"/>
          </p:cNvSpPr>
          <p:nvPr>
            <p:ph type="title"/>
          </p:nvPr>
        </p:nvSpPr>
        <p:spPr/>
        <p:txBody>
          <a:bodyPr/>
          <a:lstStyle/>
          <a:p>
            <a:r>
              <a:rPr lang="en-US" smtClean="0"/>
              <a:t>Working with the Navigation Pane</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259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Working with the Navigation Pane (Cont.)</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42.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43" y="896134"/>
            <a:ext cx="7418788" cy="3515353"/>
          </a:xfrm>
          <a:prstGeom prst="rect">
            <a:avLst/>
          </a:prstGeom>
        </p:spPr>
      </p:pic>
    </p:spTree>
    <p:extLst>
      <p:ext uri="{BB962C8B-B14F-4D97-AF65-F5344CB8AC3E}">
        <p14:creationId xmlns:p14="http://schemas.microsoft.com/office/powerpoint/2010/main" val="17960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84025"/>
            <a:ext cx="8415338" cy="1411156"/>
          </a:xfrm>
        </p:spPr>
        <p:txBody>
          <a:bodyPr/>
          <a:lstStyle/>
          <a:p>
            <a:r>
              <a:rPr lang="en-US" dirty="0" smtClean="0"/>
              <a:t>Updating, or maintaining, a database is the process of adding, modifying, and deleting records in database tables to keep them current and accurate</a:t>
            </a:r>
          </a:p>
          <a:p>
            <a:r>
              <a:rPr lang="en-US" dirty="0" smtClean="0"/>
              <a:t>Modifying Records</a:t>
            </a:r>
          </a:p>
          <a:p>
            <a:pPr lvl="1"/>
            <a:r>
              <a:rPr lang="en-US" dirty="0" smtClean="0"/>
              <a:t>To make minor changes, or select the field value to replace it entirely</a:t>
            </a:r>
          </a:p>
          <a:p>
            <a:pPr lvl="2"/>
            <a:r>
              <a:rPr lang="en-US" dirty="0" smtClean="0"/>
              <a:t>The F2 key is a toggle that you use to switch between navigation mode and editing mode</a:t>
            </a:r>
          </a:p>
          <a:p>
            <a:pPr lvl="1"/>
            <a:r>
              <a:rPr lang="en-US" dirty="0" smtClean="0"/>
              <a:t>In navigation mode, Access selects an entire field value. If you type while you are in navigation mode, your typed entry replaces the highlighted field value</a:t>
            </a:r>
          </a:p>
          <a:p>
            <a:pPr lvl="1"/>
            <a:r>
              <a:rPr lang="en-US" dirty="0" smtClean="0"/>
              <a:t>In editing mode, you can insert or delete characters in a field value based on the location of the insertion point</a:t>
            </a:r>
            <a:endParaRPr lang="en-US" dirty="0"/>
          </a:p>
        </p:txBody>
      </p:sp>
      <p:sp>
        <p:nvSpPr>
          <p:cNvPr id="17409" name="Rectangle 2"/>
          <p:cNvSpPr>
            <a:spLocks noGrp="1"/>
          </p:cNvSpPr>
          <p:nvPr>
            <p:ph type="title"/>
          </p:nvPr>
        </p:nvSpPr>
        <p:spPr>
          <a:xfrm>
            <a:off x="799719" y="260059"/>
            <a:ext cx="8026400" cy="311441"/>
          </a:xfrm>
        </p:spPr>
        <p:txBody>
          <a:bodyPr/>
          <a:lstStyle/>
          <a:p>
            <a:r>
              <a:rPr lang="en-US" dirty="0" smtClean="0"/>
              <a:t>Updating a Database</a:t>
            </a:r>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5442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87146" y="260059"/>
            <a:ext cx="8026400" cy="311441"/>
          </a:xfrm>
        </p:spPr>
        <p:txBody>
          <a:bodyPr/>
          <a:lstStyle/>
          <a:p>
            <a:r>
              <a:rPr lang="en-US" dirty="0" smtClean="0"/>
              <a:t>Updating a Database (Cont.)</a:t>
            </a:r>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01.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93" y="858922"/>
            <a:ext cx="6388598" cy="3668545"/>
          </a:xfrm>
          <a:prstGeom prst="rect">
            <a:avLst/>
          </a:prstGeom>
        </p:spPr>
      </p:pic>
    </p:spTree>
    <p:extLst>
      <p:ext uri="{BB962C8B-B14F-4D97-AF65-F5344CB8AC3E}">
        <p14:creationId xmlns:p14="http://schemas.microsoft.com/office/powerpoint/2010/main" val="81069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66081"/>
            <a:ext cx="8206592" cy="2124428"/>
          </a:xfrm>
        </p:spPr>
        <p:txBody>
          <a:bodyPr/>
          <a:lstStyle/>
          <a:p>
            <a:r>
              <a:rPr lang="en-US" dirty="0" smtClean="0"/>
              <a:t>Hiding and </a:t>
            </a:r>
            <a:r>
              <a:rPr lang="en-US" dirty="0" err="1" smtClean="0"/>
              <a:t>Unhiding</a:t>
            </a:r>
            <a:r>
              <a:rPr lang="en-US" dirty="0" smtClean="0"/>
              <a:t> Fields</a:t>
            </a:r>
          </a:p>
          <a:p>
            <a:pPr lvl="1"/>
            <a:r>
              <a:rPr lang="en-US" dirty="0" smtClean="0"/>
              <a:t>When you are viewing a table or query datasheet in Datasheet view, you might want to temporarily remove certain fields from the displayed datasheet, making it easier to focus on the data you’re interested in viewing</a:t>
            </a:r>
          </a:p>
          <a:p>
            <a:pPr lvl="1"/>
            <a:r>
              <a:rPr lang="en-US" dirty="0" smtClean="0"/>
              <a:t>The Hide Fields command removes the display of one or more fields</a:t>
            </a:r>
          </a:p>
          <a:p>
            <a:pPr lvl="2"/>
            <a:r>
              <a:rPr lang="en-US" dirty="0" smtClean="0"/>
              <a:t>Can be especially useful in a table with many fields</a:t>
            </a:r>
          </a:p>
          <a:p>
            <a:pPr lvl="1"/>
            <a:r>
              <a:rPr lang="en-US" dirty="0" smtClean="0"/>
              <a:t>The Unhide Fields command redisplays any hidden fields</a:t>
            </a:r>
            <a:endParaRPr lang="en-US" dirty="0"/>
          </a:p>
        </p:txBody>
      </p:sp>
      <p:sp>
        <p:nvSpPr>
          <p:cNvPr id="17409" name="Rectangle 2"/>
          <p:cNvSpPr>
            <a:spLocks noGrp="1"/>
          </p:cNvSpPr>
          <p:nvPr>
            <p:ph type="title"/>
          </p:nvPr>
        </p:nvSpPr>
        <p:spPr>
          <a:xfrm>
            <a:off x="777876" y="260059"/>
            <a:ext cx="8026400" cy="311441"/>
          </a:xfrm>
        </p:spPr>
        <p:txBody>
          <a:bodyPr/>
          <a:lstStyle/>
          <a:p>
            <a:r>
              <a:rPr lang="en-US" dirty="0" smtClean="0"/>
              <a:t>Updating a Database (Cont.)</a:t>
            </a:r>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1810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15777"/>
            <a:ext cx="8415338" cy="2464521"/>
          </a:xfrm>
        </p:spPr>
        <p:txBody>
          <a:bodyPr/>
          <a:lstStyle/>
          <a:p>
            <a:r>
              <a:rPr lang="en-US" dirty="0" smtClean="0"/>
              <a:t>Finding Data in a Table</a:t>
            </a:r>
          </a:p>
          <a:p>
            <a:pPr lvl="1"/>
            <a:r>
              <a:rPr lang="en-US" dirty="0" smtClean="0"/>
              <a:t>Access provides options you can use to locate specific field values in a table</a:t>
            </a:r>
          </a:p>
          <a:p>
            <a:pPr lvl="2"/>
            <a:r>
              <a:rPr lang="en-US" dirty="0" smtClean="0"/>
              <a:t> The Find command searches a table or query datasheet, or a form, to locate a specific field value or part of a field value</a:t>
            </a:r>
          </a:p>
          <a:p>
            <a:r>
              <a:rPr lang="en-US" dirty="0"/>
              <a:t>Deleting Records</a:t>
            </a:r>
          </a:p>
          <a:p>
            <a:pPr lvl="1"/>
            <a:r>
              <a:rPr lang="en-US" dirty="0"/>
              <a:t>To delete a record, you need to select the record in Datasheet view, and then delete it using the Delete button in the Records group on the HOME tab or the Delete Record option on the shortcut </a:t>
            </a:r>
            <a:r>
              <a:rPr lang="en-US" dirty="0" smtClean="0"/>
              <a:t>menu</a:t>
            </a:r>
            <a:endParaRPr lang="en-US" dirty="0"/>
          </a:p>
        </p:txBody>
      </p:sp>
      <p:sp>
        <p:nvSpPr>
          <p:cNvPr id="17409" name="Rectangle 2"/>
          <p:cNvSpPr>
            <a:spLocks noGrp="1"/>
          </p:cNvSpPr>
          <p:nvPr>
            <p:ph type="title"/>
          </p:nvPr>
        </p:nvSpPr>
        <p:spPr>
          <a:xfrm>
            <a:off x="812292" y="260059"/>
            <a:ext cx="8026400" cy="311441"/>
          </a:xfrm>
        </p:spPr>
        <p:txBody>
          <a:bodyPr/>
          <a:lstStyle/>
          <a:p>
            <a:r>
              <a:rPr lang="en-US" dirty="0" smtClean="0"/>
              <a:t>Updating a Database (Cont.)</a:t>
            </a:r>
          </a:p>
        </p:txBody>
      </p:sp>
      <p:sp>
        <p:nvSpPr>
          <p:cNvPr id="7"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18741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78049"/>
            <a:ext cx="8415338" cy="1411156"/>
          </a:xfrm>
        </p:spPr>
        <p:txBody>
          <a:bodyPr/>
          <a:lstStyle/>
          <a:p>
            <a:r>
              <a:rPr lang="en-US" dirty="0" smtClean="0"/>
              <a:t>Access provides powerful query capabilities that allow you to do the following:</a:t>
            </a:r>
          </a:p>
          <a:p>
            <a:pPr lvl="1"/>
            <a:r>
              <a:rPr lang="en-US" dirty="0" smtClean="0"/>
              <a:t>Display selected fields and records from a table</a:t>
            </a:r>
          </a:p>
          <a:p>
            <a:pPr lvl="1"/>
            <a:r>
              <a:rPr lang="en-US" dirty="0" smtClean="0"/>
              <a:t>Sort records</a:t>
            </a:r>
          </a:p>
          <a:p>
            <a:pPr lvl="1"/>
            <a:r>
              <a:rPr lang="en-US" dirty="0" smtClean="0"/>
              <a:t>Perform calculations</a:t>
            </a:r>
          </a:p>
          <a:p>
            <a:pPr lvl="1"/>
            <a:r>
              <a:rPr lang="en-US" dirty="0" smtClean="0"/>
              <a:t>Generate data for forms, reports, and other queries</a:t>
            </a:r>
          </a:p>
          <a:p>
            <a:pPr lvl="1"/>
            <a:r>
              <a:rPr lang="en-US" dirty="0" smtClean="0"/>
              <a:t>Update data in the tables in a database</a:t>
            </a:r>
          </a:p>
          <a:p>
            <a:pPr lvl="1"/>
            <a:r>
              <a:rPr lang="en-US" dirty="0" smtClean="0"/>
              <a:t>Find and display data from two or more tables</a:t>
            </a:r>
          </a:p>
          <a:p>
            <a:r>
              <a:rPr lang="en-US" dirty="0" smtClean="0"/>
              <a:t>The answer to a select query is returned in the form of a datasheet</a:t>
            </a:r>
          </a:p>
          <a:p>
            <a:pPr lvl="1"/>
            <a:r>
              <a:rPr lang="en-US" dirty="0" smtClean="0"/>
              <a:t>The result of a query is also referred to as a </a:t>
            </a:r>
            <a:r>
              <a:rPr lang="en-US" dirty="0" err="1" smtClean="0"/>
              <a:t>recordset</a:t>
            </a:r>
            <a:r>
              <a:rPr lang="en-US" dirty="0" smtClean="0"/>
              <a:t> because the query produces a set of records that answers your question</a:t>
            </a:r>
            <a:endParaRPr lang="en-US" dirty="0"/>
          </a:p>
        </p:txBody>
      </p:sp>
      <p:sp>
        <p:nvSpPr>
          <p:cNvPr id="17409" name="Rectangle 2"/>
          <p:cNvSpPr>
            <a:spLocks noGrp="1"/>
          </p:cNvSpPr>
          <p:nvPr>
            <p:ph type="title"/>
          </p:nvPr>
        </p:nvSpPr>
        <p:spPr>
          <a:xfrm>
            <a:off x="824865" y="260059"/>
            <a:ext cx="8026400" cy="311441"/>
          </a:xfrm>
        </p:spPr>
        <p:txBody>
          <a:bodyPr/>
          <a:lstStyle/>
          <a:p>
            <a:r>
              <a:rPr lang="en-US" dirty="0" smtClean="0"/>
              <a:t>Introduction to Queries</a:t>
            </a:r>
          </a:p>
        </p:txBody>
      </p:sp>
      <p:sp>
        <p:nvSpPr>
          <p:cNvPr id="6"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7989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824865" y="260059"/>
            <a:ext cx="8026400" cy="311441"/>
          </a:xfrm>
        </p:spPr>
        <p:txBody>
          <a:bodyPr/>
          <a:lstStyle/>
          <a:p>
            <a:r>
              <a:rPr lang="en-US" dirty="0" smtClean="0"/>
              <a:t>Introduction to Queries (Cont.)</a:t>
            </a:r>
          </a:p>
        </p:txBody>
      </p:sp>
      <p:sp>
        <p:nvSpPr>
          <p:cNvPr id="8" name="Footer Placeholder 3"/>
          <p:cNvSpPr>
            <a:spLocks noGrp="1"/>
          </p:cNvSpPr>
          <p:nvPr>
            <p:ph type="ftr" sz="quarter" idx="10"/>
          </p:nvPr>
        </p:nvSpPr>
        <p:spPr>
          <a:xfrm>
            <a:off x="1597679" y="4933847"/>
            <a:ext cx="6781693" cy="183401"/>
          </a:xfrm>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3-06.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674" y="1091314"/>
            <a:ext cx="6332169" cy="3069865"/>
          </a:xfrm>
          <a:prstGeom prst="rect">
            <a:avLst/>
          </a:prstGeom>
        </p:spPr>
      </p:pic>
    </p:spTree>
    <p:extLst>
      <p:ext uri="{BB962C8B-B14F-4D97-AF65-F5344CB8AC3E}">
        <p14:creationId xmlns:p14="http://schemas.microsoft.com/office/powerpoint/2010/main" val="284856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1D53F618ADE46BF233FE4F46F27AC" ma:contentTypeVersion="0" ma:contentTypeDescription="Create a new document." ma:contentTypeScope="" ma:versionID="3d2b600632870d5641a6ad7e6a32fdd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C6F02-0A6E-44AC-ADCA-0316485B7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1B63B1-DD9B-456D-8A4C-AEA4937E99D7}">
  <ds:schemaRefs>
    <ds:schemaRef ds:uri="http://schemas.microsoft.com/sharepoint/v3/contenttype/forms"/>
  </ds:schemaRefs>
</ds:datastoreItem>
</file>

<file path=customXml/itemProps3.xml><?xml version="1.0" encoding="utf-8"?>
<ds:datastoreItem xmlns:ds="http://schemas.openxmlformats.org/officeDocument/2006/customXml" ds:itemID="{12EB1CD8-B777-471F-BC9C-EF0BFF5A30E9}">
  <ds:schemaRef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403</TotalTime>
  <Words>3776</Words>
  <Application>Microsoft Office PowerPoint</Application>
  <PresentationFormat>On-screen Show (16:9)</PresentationFormat>
  <Paragraphs>223</Paragraphs>
  <Slides>35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New Perspectives on  Microsoft Access 2016</vt:lpstr>
      <vt:lpstr>Objectives</vt:lpstr>
      <vt:lpstr>Objectives (Cont.)</vt:lpstr>
      <vt:lpstr>Updating a Database</vt:lpstr>
      <vt:lpstr>Updating a Database (Cont.)</vt:lpstr>
      <vt:lpstr>Updating a Database (Cont.)</vt:lpstr>
      <vt:lpstr>Updating a Database (Cont.)</vt:lpstr>
      <vt:lpstr>Introduction to Queries</vt:lpstr>
      <vt:lpstr>Introduction to Queries (Cont.)</vt:lpstr>
      <vt:lpstr>Creating and Running a Query</vt:lpstr>
      <vt:lpstr>Updating Data Using a Query </vt:lpstr>
      <vt:lpstr>Creating a Multitable Query</vt:lpstr>
      <vt:lpstr>Sorting Data in a Query</vt:lpstr>
      <vt:lpstr>Sorting Data in a Query (Cont.)</vt:lpstr>
      <vt:lpstr>Sorting Data in a Query (Cont.)</vt:lpstr>
      <vt:lpstr>Filtering Data</vt:lpstr>
      <vt:lpstr>Filtering Data (Cont.)</vt:lpstr>
      <vt:lpstr>Defining Record Selection Criteria for Queries</vt:lpstr>
      <vt:lpstr>Defining Record Selection Criteria for Queries (Cont.)</vt:lpstr>
      <vt:lpstr>Defining Record Selection Criteria for Queries (Cont.)</vt:lpstr>
      <vt:lpstr>Defining Multiple Selection Criteria for Queries</vt:lpstr>
      <vt:lpstr>Defining Multiple Selection Criteria for Queries (Cont.)</vt:lpstr>
      <vt:lpstr>Defining Multiple Selection Criteria for Queries (Cont.)</vt:lpstr>
      <vt:lpstr>Changing a Datasheet’s Appearance</vt:lpstr>
      <vt:lpstr>Changing a Datasheet’s Appearance (Cont.)</vt:lpstr>
      <vt:lpstr>Changing a Datasheet’s Appearance (Cont.)</vt:lpstr>
      <vt:lpstr>Creating a Calculated Field</vt:lpstr>
      <vt:lpstr>Creating a Calculated Field</vt:lpstr>
      <vt:lpstr>Creating a Calculated Field (Cont.)</vt:lpstr>
      <vt:lpstr>Using Aggregate Functions</vt:lpstr>
      <vt:lpstr>Using Aggregate Functions (Cont.)</vt:lpstr>
      <vt:lpstr>Using Aggregate Functions (Cont.)</vt:lpstr>
      <vt:lpstr>Using Aggregate Functions (Cont.)</vt:lpstr>
      <vt:lpstr>Working with the Navigation Pane</vt:lpstr>
      <vt:lpstr>Working with the Navigation Pane (Cont.)</vt:lpstr>
    </vt:vector>
  </TitlesOfParts>
  <Manager/>
  <Company>Ruder Finn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Carolyn</dc:creator>
  <cp:keywords/>
  <dc:description/>
  <cp:lastModifiedBy>Hunt, Marjorie</cp:lastModifiedBy>
  <cp:revision>70</cp:revision>
  <dcterms:created xsi:type="dcterms:W3CDTF">2014-09-17T20:41:57Z</dcterms:created>
  <dcterms:modified xsi:type="dcterms:W3CDTF">2016-04-08T16:18:08Z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0x0101002411D53F618ADE46BF233FE4F46F27AC</vt:lpwstr>
  </property>
  <property fmtid="{D5CDD505-2E9C-101B-9397-08002B2CF9AE}" pid="3" name="_NewReviewCycle">
    <vt:lpwstr/>
  </property>
</Properties>
</file>