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sldIdLst>
    <p:sldId id="356" r:id="rId5"/>
    <p:sldId id="358" r:id="rId6"/>
    <p:sldId id="359" r:id="rId7"/>
    <p:sldId id="399" r:id="rId8"/>
    <p:sldId id="362" r:id="rId9"/>
    <p:sldId id="364" r:id="rId10"/>
    <p:sldId id="366" r:id="rId11"/>
    <p:sldId id="367" r:id="rId12"/>
    <p:sldId id="368" r:id="rId13"/>
    <p:sldId id="369" r:id="rId14"/>
    <p:sldId id="370" r:id="rId15"/>
    <p:sldId id="375" r:id="rId16"/>
    <p:sldId id="376" r:id="rId17"/>
    <p:sldId id="377" r:id="rId18"/>
    <p:sldId id="379" r:id="rId19"/>
    <p:sldId id="382" r:id="rId20"/>
    <p:sldId id="383" r:id="rId21"/>
    <p:sldId id="384" r:id="rId22"/>
    <p:sldId id="385" r:id="rId23"/>
    <p:sldId id="388" r:id="rId24"/>
    <p:sldId id="389" r:id="rId25"/>
    <p:sldId id="390" r:id="rId26"/>
    <p:sldId id="391" r:id="rId27"/>
    <p:sldId id="392" r:id="rId28"/>
    <p:sldId id="394" r:id="rId29"/>
    <p:sldId id="395" r:id="rId30"/>
    <p:sldId id="396" r:id="rId31"/>
    <p:sldId id="397" r:id="rId32"/>
    <p:sldId id="398"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9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4660"/>
  </p:normalViewPr>
  <p:slideViewPr>
    <p:cSldViewPr snapToGrid="0">
      <p:cViewPr varScale="1">
        <p:scale>
          <a:sx n="103" d="100"/>
          <a:sy n="103" d="100"/>
        </p:scale>
        <p:origin x="58" y="82"/>
      </p:cViewPr>
      <p:guideLst>
        <p:guide orient="horz"/>
        <p:guide pos="1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BF944-3588-4818-A96A-91C9E4748A2A}" type="datetimeFigureOut">
              <a:rPr lang="en-US" smtClean="0"/>
              <a:t>4/8/2016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1227B-2E3E-4273-93F9-A2E5FEC0ACB4}" type="slidenum">
              <a:rPr lang="en-US" smtClean="0"/>
              <a:t>‹#›</a:t>
            </a:fld>
            <a:endParaRPr lang="en-US"/>
          </a:p>
        </p:txBody>
      </p:sp>
    </p:spTree>
    <p:extLst>
      <p:ext uri="{BB962C8B-B14F-4D97-AF65-F5344CB8AC3E}">
        <p14:creationId xmlns:p14="http://schemas.microsoft.com/office/powerpoint/2010/main" val="404649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a:t>
            </a:fld>
            <a:endParaRPr lang="en-US" dirty="0" smtClean="0"/>
          </a:p>
        </p:txBody>
      </p:sp>
    </p:spTree>
    <p:extLst>
      <p:ext uri="{BB962C8B-B14F-4D97-AF65-F5344CB8AC3E}">
        <p14:creationId xmlns:p14="http://schemas.microsoft.com/office/powerpoint/2010/main" val="424297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11</a:t>
            </a:fld>
            <a:endParaRPr lang="en-US" dirty="0" smtClean="0"/>
          </a:p>
        </p:txBody>
      </p:sp>
    </p:spTree>
    <p:extLst>
      <p:ext uri="{BB962C8B-B14F-4D97-AF65-F5344CB8AC3E}">
        <p14:creationId xmlns:p14="http://schemas.microsoft.com/office/powerpoint/2010/main" val="392630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12</a:t>
            </a:fld>
            <a:endParaRPr lang="en-US" dirty="0" smtClean="0"/>
          </a:p>
        </p:txBody>
      </p:sp>
    </p:spTree>
    <p:extLst>
      <p:ext uri="{BB962C8B-B14F-4D97-AF65-F5344CB8AC3E}">
        <p14:creationId xmlns:p14="http://schemas.microsoft.com/office/powerpoint/2010/main" val="1702350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13</a:t>
            </a:fld>
            <a:endParaRPr lang="en-US" dirty="0" smtClean="0"/>
          </a:p>
        </p:txBody>
      </p:sp>
    </p:spTree>
    <p:extLst>
      <p:ext uri="{BB962C8B-B14F-4D97-AF65-F5344CB8AC3E}">
        <p14:creationId xmlns:p14="http://schemas.microsoft.com/office/powerpoint/2010/main" val="209695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14</a:t>
            </a:fld>
            <a:endParaRPr lang="en-US" dirty="0" smtClean="0"/>
          </a:p>
        </p:txBody>
      </p:sp>
    </p:spTree>
    <p:extLst>
      <p:ext uri="{BB962C8B-B14F-4D97-AF65-F5344CB8AC3E}">
        <p14:creationId xmlns:p14="http://schemas.microsoft.com/office/powerpoint/2010/main" val="68224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15</a:t>
            </a:fld>
            <a:endParaRPr lang="en-US" dirty="0" smtClean="0"/>
          </a:p>
        </p:txBody>
      </p:sp>
    </p:spTree>
    <p:extLst>
      <p:ext uri="{BB962C8B-B14F-4D97-AF65-F5344CB8AC3E}">
        <p14:creationId xmlns:p14="http://schemas.microsoft.com/office/powerpoint/2010/main" val="2221876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16</a:t>
            </a:fld>
            <a:endParaRPr lang="en-US" dirty="0" smtClean="0"/>
          </a:p>
        </p:txBody>
      </p:sp>
    </p:spTree>
    <p:extLst>
      <p:ext uri="{BB962C8B-B14F-4D97-AF65-F5344CB8AC3E}">
        <p14:creationId xmlns:p14="http://schemas.microsoft.com/office/powerpoint/2010/main" val="384132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17</a:t>
            </a:fld>
            <a:endParaRPr lang="en-US" dirty="0" smtClean="0"/>
          </a:p>
        </p:txBody>
      </p:sp>
    </p:spTree>
    <p:extLst>
      <p:ext uri="{BB962C8B-B14F-4D97-AF65-F5344CB8AC3E}">
        <p14:creationId xmlns:p14="http://schemas.microsoft.com/office/powerpoint/2010/main" val="2172695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18</a:t>
            </a:fld>
            <a:endParaRPr lang="en-US" dirty="0" smtClean="0"/>
          </a:p>
        </p:txBody>
      </p:sp>
    </p:spTree>
    <p:extLst>
      <p:ext uri="{BB962C8B-B14F-4D97-AF65-F5344CB8AC3E}">
        <p14:creationId xmlns:p14="http://schemas.microsoft.com/office/powerpoint/2010/main" val="3879865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19</a:t>
            </a:fld>
            <a:endParaRPr lang="en-US" dirty="0" smtClean="0"/>
          </a:p>
        </p:txBody>
      </p:sp>
    </p:spTree>
    <p:extLst>
      <p:ext uri="{BB962C8B-B14F-4D97-AF65-F5344CB8AC3E}">
        <p14:creationId xmlns:p14="http://schemas.microsoft.com/office/powerpoint/2010/main" val="148320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20</a:t>
            </a:fld>
            <a:endParaRPr lang="en-US" dirty="0" smtClean="0"/>
          </a:p>
        </p:txBody>
      </p:sp>
    </p:spTree>
    <p:extLst>
      <p:ext uri="{BB962C8B-B14F-4D97-AF65-F5344CB8AC3E}">
        <p14:creationId xmlns:p14="http://schemas.microsoft.com/office/powerpoint/2010/main" val="27008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a:t>
            </a:fld>
            <a:endParaRPr lang="en-US" dirty="0" smtClean="0"/>
          </a:p>
        </p:txBody>
      </p:sp>
    </p:spTree>
    <p:extLst>
      <p:ext uri="{BB962C8B-B14F-4D97-AF65-F5344CB8AC3E}">
        <p14:creationId xmlns:p14="http://schemas.microsoft.com/office/powerpoint/2010/main" val="155977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21</a:t>
            </a:fld>
            <a:endParaRPr lang="en-US" dirty="0" smtClean="0"/>
          </a:p>
        </p:txBody>
      </p:sp>
    </p:spTree>
    <p:extLst>
      <p:ext uri="{BB962C8B-B14F-4D97-AF65-F5344CB8AC3E}">
        <p14:creationId xmlns:p14="http://schemas.microsoft.com/office/powerpoint/2010/main" val="657487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22</a:t>
            </a:fld>
            <a:endParaRPr lang="en-US" dirty="0" smtClean="0"/>
          </a:p>
        </p:txBody>
      </p:sp>
    </p:spTree>
    <p:extLst>
      <p:ext uri="{BB962C8B-B14F-4D97-AF65-F5344CB8AC3E}">
        <p14:creationId xmlns:p14="http://schemas.microsoft.com/office/powerpoint/2010/main" val="979848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23</a:t>
            </a:fld>
            <a:endParaRPr lang="en-US" dirty="0" smtClean="0"/>
          </a:p>
        </p:txBody>
      </p:sp>
    </p:spTree>
    <p:extLst>
      <p:ext uri="{BB962C8B-B14F-4D97-AF65-F5344CB8AC3E}">
        <p14:creationId xmlns:p14="http://schemas.microsoft.com/office/powerpoint/2010/main" val="881875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24</a:t>
            </a:fld>
            <a:endParaRPr lang="en-US" dirty="0" smtClean="0"/>
          </a:p>
        </p:txBody>
      </p:sp>
    </p:spTree>
    <p:extLst>
      <p:ext uri="{BB962C8B-B14F-4D97-AF65-F5344CB8AC3E}">
        <p14:creationId xmlns:p14="http://schemas.microsoft.com/office/powerpoint/2010/main" val="1466496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25</a:t>
            </a:fld>
            <a:endParaRPr lang="en-US" dirty="0" smtClean="0"/>
          </a:p>
        </p:txBody>
      </p:sp>
    </p:spTree>
    <p:extLst>
      <p:ext uri="{BB962C8B-B14F-4D97-AF65-F5344CB8AC3E}">
        <p14:creationId xmlns:p14="http://schemas.microsoft.com/office/powerpoint/2010/main" val="2037186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26</a:t>
            </a:fld>
            <a:endParaRPr lang="en-US" dirty="0" smtClean="0"/>
          </a:p>
        </p:txBody>
      </p:sp>
    </p:spTree>
    <p:extLst>
      <p:ext uri="{BB962C8B-B14F-4D97-AF65-F5344CB8AC3E}">
        <p14:creationId xmlns:p14="http://schemas.microsoft.com/office/powerpoint/2010/main" val="2937177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27</a:t>
            </a:fld>
            <a:endParaRPr lang="en-US" dirty="0" smtClean="0"/>
          </a:p>
        </p:txBody>
      </p:sp>
    </p:spTree>
    <p:extLst>
      <p:ext uri="{BB962C8B-B14F-4D97-AF65-F5344CB8AC3E}">
        <p14:creationId xmlns:p14="http://schemas.microsoft.com/office/powerpoint/2010/main" val="1732716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28</a:t>
            </a:fld>
            <a:endParaRPr lang="en-US" dirty="0" smtClean="0"/>
          </a:p>
        </p:txBody>
      </p:sp>
    </p:spTree>
    <p:extLst>
      <p:ext uri="{BB962C8B-B14F-4D97-AF65-F5344CB8AC3E}">
        <p14:creationId xmlns:p14="http://schemas.microsoft.com/office/powerpoint/2010/main" val="453248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29</a:t>
            </a:fld>
            <a:endParaRPr lang="en-US" dirty="0" smtClean="0"/>
          </a:p>
        </p:txBody>
      </p:sp>
    </p:spTree>
    <p:extLst>
      <p:ext uri="{BB962C8B-B14F-4D97-AF65-F5344CB8AC3E}">
        <p14:creationId xmlns:p14="http://schemas.microsoft.com/office/powerpoint/2010/main" val="315451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a:t>
            </a:fld>
            <a:endParaRPr lang="en-US" dirty="0" smtClean="0"/>
          </a:p>
        </p:txBody>
      </p:sp>
    </p:spTree>
    <p:extLst>
      <p:ext uri="{BB962C8B-B14F-4D97-AF65-F5344CB8AC3E}">
        <p14:creationId xmlns:p14="http://schemas.microsoft.com/office/powerpoint/2010/main" val="184190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5</a:t>
            </a:fld>
            <a:endParaRPr lang="en-US" dirty="0" smtClean="0"/>
          </a:p>
        </p:txBody>
      </p:sp>
    </p:spTree>
    <p:extLst>
      <p:ext uri="{BB962C8B-B14F-4D97-AF65-F5344CB8AC3E}">
        <p14:creationId xmlns:p14="http://schemas.microsoft.com/office/powerpoint/2010/main" val="402857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6</a:t>
            </a:fld>
            <a:endParaRPr lang="en-US" dirty="0" smtClean="0"/>
          </a:p>
        </p:txBody>
      </p:sp>
    </p:spTree>
    <p:extLst>
      <p:ext uri="{BB962C8B-B14F-4D97-AF65-F5344CB8AC3E}">
        <p14:creationId xmlns:p14="http://schemas.microsoft.com/office/powerpoint/2010/main" val="81719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7</a:t>
            </a:fld>
            <a:endParaRPr lang="en-US" dirty="0" smtClean="0"/>
          </a:p>
        </p:txBody>
      </p:sp>
    </p:spTree>
    <p:extLst>
      <p:ext uri="{BB962C8B-B14F-4D97-AF65-F5344CB8AC3E}">
        <p14:creationId xmlns:p14="http://schemas.microsoft.com/office/powerpoint/2010/main" val="186160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8</a:t>
            </a:fld>
            <a:endParaRPr lang="en-US" dirty="0" smtClean="0"/>
          </a:p>
        </p:txBody>
      </p:sp>
    </p:spTree>
    <p:extLst>
      <p:ext uri="{BB962C8B-B14F-4D97-AF65-F5344CB8AC3E}">
        <p14:creationId xmlns:p14="http://schemas.microsoft.com/office/powerpoint/2010/main" val="25093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9</a:t>
            </a:fld>
            <a:endParaRPr lang="en-US" dirty="0" smtClean="0"/>
          </a:p>
        </p:txBody>
      </p:sp>
    </p:spTree>
    <p:extLst>
      <p:ext uri="{BB962C8B-B14F-4D97-AF65-F5344CB8AC3E}">
        <p14:creationId xmlns:p14="http://schemas.microsoft.com/office/powerpoint/2010/main" val="337639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10</a:t>
            </a:fld>
            <a:endParaRPr lang="en-US" dirty="0" smtClean="0"/>
          </a:p>
        </p:txBody>
      </p:sp>
    </p:spTree>
    <p:extLst>
      <p:ext uri="{BB962C8B-B14F-4D97-AF65-F5344CB8AC3E}">
        <p14:creationId xmlns:p14="http://schemas.microsoft.com/office/powerpoint/2010/main" val="29898666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190500"/>
            <a:ext cx="8713465" cy="4895064"/>
          </a:xfrm>
          <a:prstGeom prst="rect">
            <a:avLst/>
          </a:prstGeom>
        </p:spPr>
      </p:pic>
      <p:sp>
        <p:nvSpPr>
          <p:cNvPr id="2" name="Title 1"/>
          <p:cNvSpPr>
            <a:spLocks noGrp="1"/>
          </p:cNvSpPr>
          <p:nvPr>
            <p:ph type="ctrTitle"/>
          </p:nvPr>
        </p:nvSpPr>
        <p:spPr>
          <a:xfrm>
            <a:off x="698500" y="1940267"/>
            <a:ext cx="7747000" cy="377026"/>
          </a:xfrm>
        </p:spPr>
        <p:txBody>
          <a:bodyPr anchor="b"/>
          <a:lstStyle>
            <a:lvl1pPr algn="ctr">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98500" y="2514600"/>
            <a:ext cx="7747000" cy="81280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3482340" y="167640"/>
            <a:ext cx="2125980" cy="73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360976"/>
            <a:ext cx="10034016" cy="74335"/>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77" y="4693417"/>
            <a:ext cx="634845" cy="196818"/>
          </a:xfrm>
          <a:prstGeom prst="rect">
            <a:avLst/>
          </a:prstGeom>
        </p:spPr>
      </p:pic>
      <p:sp>
        <p:nvSpPr>
          <p:cNvPr id="5" name="Rectangle 4"/>
          <p:cNvSpPr/>
          <p:nvPr userDrawn="1"/>
        </p:nvSpPr>
        <p:spPr>
          <a:xfrm>
            <a:off x="6812280" y="3663828"/>
            <a:ext cx="2080291" cy="1444595"/>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4042138"/>
            <a:ext cx="987056" cy="780711"/>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5" y="3841306"/>
            <a:ext cx="275507" cy="532574"/>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5" y="4794764"/>
            <a:ext cx="386047" cy="213804"/>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82310" y="4056284"/>
            <a:ext cx="443623"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1" y="4373880"/>
            <a:ext cx="672857" cy="559410"/>
          </a:xfrm>
          <a:prstGeom prst="rect">
            <a:avLst/>
          </a:prstGeom>
        </p:spPr>
      </p:pic>
      <p:sp>
        <p:nvSpPr>
          <p:cNvPr id="6" name="Footer Placeholder 5"/>
          <p:cNvSpPr>
            <a:spLocks noGrp="1"/>
          </p:cNvSpPr>
          <p:nvPr>
            <p:ph type="ftr" sz="quarter" idx="10"/>
          </p:nvPr>
        </p:nvSpPr>
        <p:spPr>
          <a:xfrm>
            <a:off x="1015922" y="4842611"/>
            <a:ext cx="6399830" cy="274637"/>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1624013"/>
            <a:ext cx="6172200" cy="377026"/>
          </a:xfrm>
        </p:spPr>
        <p:txBody>
          <a:bodyPr anchor="ctr"/>
          <a:lstStyle>
            <a:lvl1pPr algn="l">
              <a:defRPr sz="2800" b="0" cap="none" baseline="0">
                <a:solidFill>
                  <a:srgbClr val="055C9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641600" y="2207001"/>
            <a:ext cx="6172200" cy="409199"/>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descr="CL_Logo_DRAW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6" name="Picture 5"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pic>
        <p:nvPicPr>
          <p:cNvPr id="4" name="Picture 3" descr="Audi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704" y="271463"/>
            <a:ext cx="1840495" cy="1455737"/>
          </a:xfrm>
          <a:prstGeom prst="rect">
            <a:avLst/>
          </a:prstGeom>
        </p:spPr>
      </p:pic>
      <p:pic>
        <p:nvPicPr>
          <p:cNvPr id="11" name="Picture 10" descr="Swirl_3.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569126">
            <a:off x="1431691" y="1437203"/>
            <a:ext cx="908570" cy="503193"/>
          </a:xfrm>
          <a:prstGeom prst="rect">
            <a:avLst/>
          </a:prstGeom>
        </p:spPr>
      </p:pic>
      <p:pic>
        <p:nvPicPr>
          <p:cNvPr id="12" name="Picture 11" descr="Swirl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873741" flipH="1">
            <a:off x="317501" y="2559169"/>
            <a:ext cx="596900" cy="833254"/>
          </a:xfrm>
          <a:prstGeom prst="rect">
            <a:avLst/>
          </a:prstGeom>
        </p:spPr>
      </p:pic>
      <p:pic>
        <p:nvPicPr>
          <p:cNvPr id="14" name="Picture 13"/>
          <p:cNvPicPr>
            <a:picLocks noChangeAspect="1"/>
          </p:cNvPicPr>
          <p:nvPr userDrawn="1"/>
        </p:nvPicPr>
        <p:blipFill rotWithShape="1">
          <a:blip r:embed="rId7" cstate="print">
            <a:extLst>
              <a:ext uri="{28A0092B-C50C-407E-A947-70E740481C1C}">
                <a14:useLocalDpi xmlns:a14="http://schemas.microsoft.com/office/drawing/2010/main" val="0"/>
              </a:ext>
            </a:extLst>
          </a:blip>
          <a:srcRect l="4669" t="13753" r="6579" b="12460"/>
          <a:stretch/>
        </p:blipFill>
        <p:spPr>
          <a:xfrm>
            <a:off x="879649" y="1953688"/>
            <a:ext cx="1101550" cy="915823"/>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0704" y="3401066"/>
            <a:ext cx="596838" cy="596838"/>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24476" r="23794"/>
          <a:stretch/>
        </p:blipFill>
        <p:spPr>
          <a:xfrm>
            <a:off x="737542" y="3603563"/>
            <a:ext cx="252342" cy="487795"/>
          </a:xfrm>
          <a:prstGeom prst="rect">
            <a:avLst/>
          </a:prstGeom>
        </p:spPr>
      </p:pic>
      <p:sp>
        <p:nvSpPr>
          <p:cNvPr id="7" name="Footer Placeholder 6"/>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762000" y="260059"/>
            <a:ext cx="8026400" cy="311441"/>
          </a:xfrm>
        </p:spPr>
        <p:txBody>
          <a:bodyPr/>
          <a:lstStyle/>
          <a:p>
            <a:r>
              <a:rPr lang="en-US" dirty="0" smtClean="0"/>
              <a:t>Click to edit Master title style</a:t>
            </a:r>
            <a:endParaRPr lang="en-US" dirty="0"/>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711200"/>
            <a:ext cx="8586216" cy="33528"/>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166696"/>
            <a:ext cx="628992" cy="522941"/>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sp>
        <p:nvSpPr>
          <p:cNvPr id="2" name="Footer Placeholder 1"/>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60059"/>
            <a:ext cx="8026400" cy="311441"/>
          </a:xfrm>
        </p:spPr>
        <p:txBody>
          <a:bodyPr/>
          <a:lstStyle/>
          <a:p>
            <a:r>
              <a:rPr lang="en-US" dirty="0" smtClean="0"/>
              <a:t>Click to edit Master title style</a:t>
            </a:r>
            <a:endParaRPr lang="en-US" dirty="0"/>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711200"/>
            <a:ext cx="8586216" cy="33528"/>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166696"/>
            <a:ext cx="628992" cy="522941"/>
          </a:xfrm>
          <a:prstGeom prst="rect">
            <a:avLst/>
          </a:prstGeom>
        </p:spPr>
      </p:pic>
      <p:pic>
        <p:nvPicPr>
          <p:cNvPr id="21" name="Picture 20"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22" name="Picture 21"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sp>
        <p:nvSpPr>
          <p:cNvPr id="3" name="Footer Placeholder 2"/>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154113"/>
            <a:ext cx="8415338" cy="141115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8379372" y="4858377"/>
            <a:ext cx="309700" cy="215444"/>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40067-BD2A-418A-98BB-08A98047DC47}" type="slidenum">
              <a:rPr kumimoji="0" lang="en-US" sz="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 name="Title Placeholder 1"/>
          <p:cNvSpPr>
            <a:spLocks noGrp="1"/>
          </p:cNvSpPr>
          <p:nvPr>
            <p:ph type="title"/>
          </p:nvPr>
        </p:nvSpPr>
        <p:spPr>
          <a:xfrm>
            <a:off x="365125" y="323559"/>
            <a:ext cx="8415338" cy="296235"/>
          </a:xfrm>
          <a:prstGeom prst="rect">
            <a:avLst/>
          </a:prstGeom>
        </p:spPr>
        <p:txBody>
          <a:bodyPr vert="horz" wrap="square" lIns="0" tIns="0" rIns="0" bIns="0" rtlCol="0" anchor="ctr">
            <a:sp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365125" y="4958255"/>
            <a:ext cx="8014247" cy="158993"/>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5" r:id="rId5"/>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1581579"/>
            <a:ext cx="7747000" cy="735714"/>
          </a:xfrm>
        </p:spPr>
        <p:txBody>
          <a:bodyPr/>
          <a:lstStyle/>
          <a:p>
            <a:r>
              <a:rPr lang="en-US" dirty="0"/>
              <a:t>New Perspectives on </a:t>
            </a:r>
            <a:br>
              <a:rPr lang="en-US" dirty="0"/>
            </a:br>
            <a:r>
              <a:rPr lang="en-US" dirty="0"/>
              <a:t>Microsoft Access 2016</a:t>
            </a:r>
            <a:endParaRPr lang="en-US" dirty="0"/>
          </a:p>
        </p:txBody>
      </p:sp>
      <p:sp>
        <p:nvSpPr>
          <p:cNvPr id="3" name="TextBox 2"/>
          <p:cNvSpPr txBox="1"/>
          <p:nvPr/>
        </p:nvSpPr>
        <p:spPr>
          <a:xfrm>
            <a:off x="406879" y="2318198"/>
            <a:ext cx="8223897" cy="707886"/>
          </a:xfrm>
          <a:prstGeom prst="rect">
            <a:avLst/>
          </a:prstGeom>
          <a:noFill/>
        </p:spPr>
        <p:txBody>
          <a:bodyPr wrap="square" rtlCol="0">
            <a:spAutoFit/>
          </a:bodyPr>
          <a:lstStyle/>
          <a:p>
            <a:pPr algn="ctr"/>
            <a:r>
              <a:rPr lang="en-US" sz="2000" dirty="0" smtClean="0">
                <a:solidFill>
                  <a:srgbClr val="055C91"/>
                </a:solidFill>
              </a:rPr>
              <a:t>Module 2:</a:t>
            </a:r>
          </a:p>
          <a:p>
            <a:pPr algn="ctr"/>
            <a:r>
              <a:rPr lang="en-US" sz="2000" dirty="0" smtClean="0">
                <a:solidFill>
                  <a:srgbClr val="055C91"/>
                </a:solidFill>
              </a:rPr>
              <a:t>Building a Database and Defining Table Relationships</a:t>
            </a:r>
            <a:endParaRPr lang="en-US" sz="2000" dirty="0">
              <a:solidFill>
                <a:srgbClr val="055C91"/>
              </a:solidFill>
            </a:endParaRPr>
          </a:p>
        </p:txBody>
      </p:sp>
    </p:spTree>
    <p:extLst>
      <p:ext uri="{BB962C8B-B14F-4D97-AF65-F5344CB8AC3E}">
        <p14:creationId xmlns:p14="http://schemas.microsoft.com/office/powerpoint/2010/main" val="2685263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77910"/>
            <a:ext cx="8340264" cy="2872325"/>
          </a:xfrm>
        </p:spPr>
        <p:txBody>
          <a:bodyPr/>
          <a:lstStyle/>
          <a:p>
            <a:r>
              <a:rPr lang="en-US" dirty="0" smtClean="0"/>
              <a:t>Creating a table in Design view involves entering the field names and defining the properties for the fields, specifying a primary key for the table, and then saving the table structure </a:t>
            </a:r>
          </a:p>
          <a:p>
            <a:r>
              <a:rPr lang="en-US" dirty="0" smtClean="0"/>
              <a:t>Defining Fields</a:t>
            </a:r>
          </a:p>
          <a:p>
            <a:pPr lvl="1"/>
            <a:r>
              <a:rPr lang="en-US" dirty="0" smtClean="0"/>
              <a:t>When you first create a table in Design view, the insertion point is located in the first row’s Field Name box, ready for you to begin defining the first field in the table</a:t>
            </a:r>
          </a:p>
          <a:p>
            <a:pPr lvl="1"/>
            <a:r>
              <a:rPr lang="en-US" dirty="0" smtClean="0"/>
              <a:t>Enter values for the Field Name, Data Type, and Description field properties, and then select values for all other field properties in the Field Properties pane</a:t>
            </a:r>
          </a:p>
          <a:p>
            <a:pPr lvl="1"/>
            <a:r>
              <a:rPr lang="en-US" dirty="0" smtClean="0"/>
              <a:t>These other properties will appear when you move to the first row’s Data Type box</a:t>
            </a:r>
          </a:p>
        </p:txBody>
      </p:sp>
      <p:sp>
        <p:nvSpPr>
          <p:cNvPr id="17409" name="Rectangle 2"/>
          <p:cNvSpPr>
            <a:spLocks noGrp="1"/>
          </p:cNvSpPr>
          <p:nvPr>
            <p:ph type="title"/>
          </p:nvPr>
        </p:nvSpPr>
        <p:spPr/>
        <p:txBody>
          <a:bodyPr/>
          <a:lstStyle/>
          <a:p>
            <a:r>
              <a:rPr lang="en-US" smtClean="0"/>
              <a:t>Creating a Table in Design View</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67526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dirty="0" smtClean="0"/>
              <a:t>Creating a Table in Design View (Cont.)</a:t>
            </a:r>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2-05.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92" y="1087803"/>
            <a:ext cx="8737600" cy="2716640"/>
          </a:xfrm>
          <a:prstGeom prst="rect">
            <a:avLst/>
          </a:prstGeom>
        </p:spPr>
      </p:pic>
    </p:spTree>
    <p:extLst>
      <p:ext uri="{BB962C8B-B14F-4D97-AF65-F5344CB8AC3E}">
        <p14:creationId xmlns:p14="http://schemas.microsoft.com/office/powerpoint/2010/main" val="144937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993240"/>
            <a:ext cx="8415338" cy="3600217"/>
          </a:xfrm>
        </p:spPr>
        <p:txBody>
          <a:bodyPr/>
          <a:lstStyle/>
          <a:p>
            <a:r>
              <a:rPr lang="en-US" dirty="0" smtClean="0"/>
              <a:t>Specifying the Primary Key</a:t>
            </a:r>
          </a:p>
          <a:p>
            <a:pPr lvl="1"/>
            <a:r>
              <a:rPr lang="en-US" dirty="0" smtClean="0"/>
              <a:t>A primary key uniquely identifies each record in a table</a:t>
            </a:r>
          </a:p>
          <a:p>
            <a:pPr lvl="1"/>
            <a:r>
              <a:rPr lang="en-US" dirty="0" smtClean="0"/>
              <a:t>Access does not allow duplicate values in the primary key field</a:t>
            </a:r>
          </a:p>
          <a:p>
            <a:pPr lvl="1"/>
            <a:r>
              <a:rPr lang="en-US" dirty="0" smtClean="0"/>
              <a:t>When a primary key has been specified, Access forces you to enter a value for the primary key field in every record in the table (entity integrity)</a:t>
            </a:r>
          </a:p>
          <a:p>
            <a:pPr lvl="1"/>
            <a:r>
              <a:rPr lang="en-US" dirty="0" smtClean="0"/>
              <a:t>You can enter records in any order, but Access displays them by default in order of the primary key’s field values</a:t>
            </a:r>
          </a:p>
          <a:p>
            <a:pPr lvl="1"/>
            <a:r>
              <a:rPr lang="en-US" dirty="0" smtClean="0"/>
              <a:t>Access responds faster to your requests for specific records based on the primary key</a:t>
            </a:r>
          </a:p>
          <a:p>
            <a:r>
              <a:rPr lang="en-US" dirty="0" smtClean="0"/>
              <a:t>Saving the Table</a:t>
            </a:r>
            <a:br>
              <a:rPr lang="en-US" dirty="0" smtClean="0"/>
            </a:br>
            <a:r>
              <a:rPr lang="en-US" dirty="0" smtClean="0"/>
              <a:t>Structure</a:t>
            </a:r>
          </a:p>
          <a:p>
            <a:pPr lvl="1"/>
            <a:r>
              <a:rPr lang="en-US" dirty="0" smtClean="0"/>
              <a:t>The last step in creating a table is to name the table and save the table’s structure</a:t>
            </a:r>
            <a:endParaRPr lang="en-US" dirty="0"/>
          </a:p>
        </p:txBody>
      </p:sp>
      <p:sp>
        <p:nvSpPr>
          <p:cNvPr id="17409" name="Rectangle 2"/>
          <p:cNvSpPr>
            <a:spLocks noGrp="1"/>
          </p:cNvSpPr>
          <p:nvPr>
            <p:ph type="title"/>
          </p:nvPr>
        </p:nvSpPr>
        <p:spPr/>
        <p:txBody>
          <a:bodyPr/>
          <a:lstStyle/>
          <a:p>
            <a:r>
              <a:rPr lang="en-US" smtClean="0"/>
              <a:t>Creating a Table in Design View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77842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52509"/>
            <a:ext cx="8415338" cy="1411156"/>
          </a:xfrm>
        </p:spPr>
        <p:txBody>
          <a:bodyPr/>
          <a:lstStyle/>
          <a:p>
            <a:r>
              <a:rPr lang="en-US" dirty="0" smtClean="0"/>
              <a:t>Moving a Field in Design View</a:t>
            </a:r>
          </a:p>
          <a:p>
            <a:pPr lvl="1"/>
            <a:r>
              <a:rPr lang="en-US" dirty="0" smtClean="0"/>
              <a:t>To move a field, you use the mouse to drag it to a new location in the Table Design grid</a:t>
            </a:r>
          </a:p>
          <a:p>
            <a:pPr lvl="2"/>
            <a:r>
              <a:rPr lang="en-US" dirty="0" smtClean="0"/>
              <a:t>You can move a field in Datasheet view by dragging its column heading to a new location, doing so rearranges only the display of the table’s fields; the table structure is not changed</a:t>
            </a:r>
          </a:p>
          <a:p>
            <a:pPr lvl="2"/>
            <a:r>
              <a:rPr lang="en-US" dirty="0" smtClean="0"/>
              <a:t>To move a field permanently, move the field in Design view</a:t>
            </a:r>
          </a:p>
          <a:p>
            <a:r>
              <a:rPr lang="en-US" dirty="0" smtClean="0"/>
              <a:t>Adding a Field in Design View</a:t>
            </a:r>
          </a:p>
          <a:p>
            <a:pPr lvl="1"/>
            <a:r>
              <a:rPr lang="en-US" dirty="0" smtClean="0"/>
              <a:t>To add a new field between existing fields, you must insert a row</a:t>
            </a:r>
          </a:p>
          <a:p>
            <a:pPr lvl="1"/>
            <a:r>
              <a:rPr lang="en-US" dirty="0" smtClean="0"/>
              <a:t>Begin by selecting the row below where you want the new field to be inserted</a:t>
            </a:r>
            <a:endParaRPr lang="en-US" dirty="0"/>
          </a:p>
        </p:txBody>
      </p:sp>
      <p:sp>
        <p:nvSpPr>
          <p:cNvPr id="17409" name="Rectangle 2"/>
          <p:cNvSpPr>
            <a:spLocks noGrp="1"/>
          </p:cNvSpPr>
          <p:nvPr>
            <p:ph type="title"/>
          </p:nvPr>
        </p:nvSpPr>
        <p:spPr/>
        <p:txBody>
          <a:bodyPr/>
          <a:lstStyle/>
          <a:p>
            <a:r>
              <a:rPr lang="en-US" dirty="0" smtClean="0"/>
              <a:t>Modifying the Structure of an Access Table</a:t>
            </a:r>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86064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762000" y="267662"/>
            <a:ext cx="8026400" cy="296235"/>
          </a:xfrm>
        </p:spPr>
        <p:txBody>
          <a:bodyPr/>
          <a:lstStyle/>
          <a:p>
            <a:r>
              <a:rPr lang="en-US" dirty="0"/>
              <a:t>Modifying the Structure of an Access Table</a:t>
            </a:r>
            <a:endParaRPr lang="en-US" dirty="0" smtClean="0"/>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2-14.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1335096"/>
            <a:ext cx="8593667" cy="2115300"/>
          </a:xfrm>
          <a:prstGeom prst="rect">
            <a:avLst/>
          </a:prstGeom>
        </p:spPr>
      </p:pic>
    </p:spTree>
    <p:extLst>
      <p:ext uri="{BB962C8B-B14F-4D97-AF65-F5344CB8AC3E}">
        <p14:creationId xmlns:p14="http://schemas.microsoft.com/office/powerpoint/2010/main" val="119383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69443"/>
            <a:ext cx="8415338" cy="2550698"/>
          </a:xfrm>
        </p:spPr>
        <p:txBody>
          <a:bodyPr/>
          <a:lstStyle/>
          <a:p>
            <a:r>
              <a:rPr lang="en-US" dirty="0" smtClean="0"/>
              <a:t>Changing the Format Property in Datasheet View</a:t>
            </a:r>
          </a:p>
          <a:p>
            <a:pPr lvl="1"/>
            <a:r>
              <a:rPr lang="en-US" dirty="0" smtClean="0"/>
              <a:t>The Formatting group on the FIELDS tab in Datasheet view allows you to modify formatting for certain field types</a:t>
            </a:r>
          </a:p>
          <a:p>
            <a:pPr lvl="1"/>
            <a:r>
              <a:rPr lang="en-US" dirty="0" smtClean="0"/>
              <a:t>When you format a field, you change the way data is displayed, but not the actual values stored in the table</a:t>
            </a:r>
          </a:p>
          <a:p>
            <a:r>
              <a:rPr lang="en-US" dirty="0"/>
              <a:t>Changing Properties in Design View</a:t>
            </a:r>
          </a:p>
          <a:p>
            <a:pPr lvl="1"/>
            <a:r>
              <a:rPr lang="en-US" dirty="0"/>
              <a:t>Each of the Short Text fields has the default field size of 255, which is too large for the data contained in these </a:t>
            </a:r>
            <a:r>
              <a:rPr lang="en-US" dirty="0" smtClean="0"/>
              <a:t>fields</a:t>
            </a:r>
            <a:endParaRPr lang="en-US" dirty="0"/>
          </a:p>
        </p:txBody>
      </p:sp>
      <p:sp>
        <p:nvSpPr>
          <p:cNvPr id="17409" name="Rectangle 2"/>
          <p:cNvSpPr>
            <a:spLocks noGrp="1"/>
          </p:cNvSpPr>
          <p:nvPr>
            <p:ph type="title"/>
          </p:nvPr>
        </p:nvSpPr>
        <p:spPr/>
        <p:txBody>
          <a:bodyPr/>
          <a:lstStyle/>
          <a:p>
            <a:r>
              <a:rPr lang="en-US" smtClean="0"/>
              <a:t>Modifying Field Properties</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03985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48191" y="1069443"/>
            <a:ext cx="8415338" cy="1411156"/>
          </a:xfrm>
        </p:spPr>
        <p:txBody>
          <a:bodyPr/>
          <a:lstStyle/>
          <a:p>
            <a:r>
              <a:rPr lang="en-US" dirty="0" smtClean="0"/>
              <a:t>Adding Records to a New Table</a:t>
            </a:r>
          </a:p>
          <a:p>
            <a:pPr lvl="1"/>
            <a:r>
              <a:rPr lang="en-US" dirty="0" smtClean="0"/>
              <a:t>The Billing table design is complete and you would like to add records to the table so it will contain the invoice data</a:t>
            </a:r>
          </a:p>
          <a:p>
            <a:pPr lvl="1"/>
            <a:r>
              <a:rPr lang="en-US" dirty="0" smtClean="0"/>
              <a:t>Add records to a table in Datasheet view by typing the field values in the rows below the column headings for the fields</a:t>
            </a:r>
            <a:endParaRPr lang="en-US" dirty="0"/>
          </a:p>
        </p:txBody>
      </p:sp>
      <p:sp>
        <p:nvSpPr>
          <p:cNvPr id="17409" name="Rectangle 2"/>
          <p:cNvSpPr>
            <a:spLocks noGrp="1"/>
          </p:cNvSpPr>
          <p:nvPr>
            <p:ph type="title"/>
          </p:nvPr>
        </p:nvSpPr>
        <p:spPr/>
        <p:txBody>
          <a:bodyPr/>
          <a:lstStyle/>
          <a:p>
            <a:r>
              <a:rPr lang="en-US" smtClean="0"/>
              <a:t>Adding Records to a New Table</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80837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dirty="0" smtClean="0"/>
              <a:t>Adding Records to a New Table (Cont.)</a:t>
            </a:r>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2-21.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4" y="1457664"/>
            <a:ext cx="8856133" cy="1747350"/>
          </a:xfrm>
          <a:prstGeom prst="rect">
            <a:avLst/>
          </a:prstGeom>
        </p:spPr>
      </p:pic>
    </p:spTree>
    <p:extLst>
      <p:ext uri="{BB962C8B-B14F-4D97-AF65-F5344CB8AC3E}">
        <p14:creationId xmlns:p14="http://schemas.microsoft.com/office/powerpoint/2010/main" val="2265575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idx="1"/>
          </p:nvPr>
        </p:nvSpPr>
        <p:spPr>
          <a:xfrm>
            <a:off x="365125" y="1154113"/>
            <a:ext cx="8415338" cy="1530419"/>
          </a:xfrm>
        </p:spPr>
        <p:txBody>
          <a:bodyPr/>
          <a:lstStyle/>
          <a:p>
            <a:r>
              <a:rPr lang="en-US" dirty="0" smtClean="0"/>
              <a:t>When data you want to add to an Access table exists in another file—like Word or Excel—you can bring the data from other files into Access in different ways</a:t>
            </a:r>
          </a:p>
          <a:p>
            <a:pPr lvl="1"/>
            <a:r>
              <a:rPr lang="en-US" dirty="0" smtClean="0"/>
              <a:t>Copy and paste the data from an open file</a:t>
            </a:r>
          </a:p>
          <a:p>
            <a:pPr lvl="1"/>
            <a:r>
              <a:rPr lang="en-US" dirty="0" smtClean="0"/>
              <a:t>Import the data, which is a process that allows you to copy the data from a source without having to open the source file</a:t>
            </a:r>
            <a:endParaRPr lang="en-US" dirty="0"/>
          </a:p>
        </p:txBody>
      </p:sp>
      <p:sp>
        <p:nvSpPr>
          <p:cNvPr id="17409" name="Rectangle 2"/>
          <p:cNvSpPr>
            <a:spLocks noGrp="1"/>
          </p:cNvSpPr>
          <p:nvPr>
            <p:ph type="title"/>
          </p:nvPr>
        </p:nvSpPr>
        <p:spPr/>
        <p:txBody>
          <a:bodyPr/>
          <a:lstStyle/>
          <a:p>
            <a:r>
              <a:rPr lang="en-US" smtClean="0"/>
              <a:t>Importing Data from an Excel Worksheet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648538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dirty="0" smtClean="0"/>
              <a:t>Importing Data from an Excel Worksheet (Cont.)</a:t>
            </a:r>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2-24.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4976" y="902870"/>
            <a:ext cx="6537396" cy="3696898"/>
          </a:xfrm>
          <a:prstGeom prst="rect">
            <a:avLst/>
          </a:prstGeom>
        </p:spPr>
      </p:pic>
    </p:spTree>
    <p:extLst>
      <p:ext uri="{BB962C8B-B14F-4D97-AF65-F5344CB8AC3E}">
        <p14:creationId xmlns:p14="http://schemas.microsoft.com/office/powerpoint/2010/main" val="254806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01707"/>
            <a:ext cx="8415338" cy="1411156"/>
          </a:xfrm>
        </p:spPr>
        <p:txBody>
          <a:bodyPr/>
          <a:lstStyle/>
          <a:p>
            <a:r>
              <a:rPr lang="en-US" dirty="0" smtClean="0"/>
              <a:t>Session 2.1</a:t>
            </a:r>
          </a:p>
          <a:p>
            <a:pPr lvl="1"/>
            <a:r>
              <a:rPr lang="en-US" dirty="0" smtClean="0"/>
              <a:t>Learn the guidelines for designing databases and setting field properties</a:t>
            </a:r>
          </a:p>
          <a:p>
            <a:pPr lvl="1"/>
            <a:r>
              <a:rPr lang="en-US" dirty="0" smtClean="0"/>
              <a:t>Create a table in Design view</a:t>
            </a:r>
          </a:p>
          <a:p>
            <a:pPr lvl="1"/>
            <a:r>
              <a:rPr lang="en-US" dirty="0" smtClean="0"/>
              <a:t>Define fields, set field properties, and specify a table’s primary key</a:t>
            </a:r>
          </a:p>
          <a:p>
            <a:pPr lvl="1"/>
            <a:r>
              <a:rPr lang="en-US" dirty="0" smtClean="0"/>
              <a:t>Modify the structure of a table</a:t>
            </a:r>
          </a:p>
          <a:p>
            <a:pPr lvl="1"/>
            <a:r>
              <a:rPr lang="en-US" dirty="0" smtClean="0"/>
              <a:t>Change the order of fields in Design view</a:t>
            </a:r>
          </a:p>
          <a:p>
            <a:pPr lvl="1"/>
            <a:r>
              <a:rPr lang="en-US" dirty="0" smtClean="0"/>
              <a:t>Add new fields in Design view</a:t>
            </a:r>
          </a:p>
          <a:p>
            <a:pPr lvl="1"/>
            <a:r>
              <a:rPr lang="en-US" dirty="0" smtClean="0"/>
              <a:t>Change the Format property for a field in Datasheet view</a:t>
            </a:r>
          </a:p>
          <a:p>
            <a:pPr lvl="1"/>
            <a:r>
              <a:rPr lang="en-US" dirty="0" smtClean="0"/>
              <a:t>Modify field properties in Design view</a:t>
            </a:r>
          </a:p>
        </p:txBody>
      </p:sp>
      <p:sp>
        <p:nvSpPr>
          <p:cNvPr id="17409" name="Rectangle 2"/>
          <p:cNvSpPr>
            <a:spLocks noGrp="1"/>
          </p:cNvSpPr>
          <p:nvPr>
            <p:ph type="title"/>
          </p:nvPr>
        </p:nvSpPr>
        <p:spPr/>
        <p:txBody>
          <a:bodyPr/>
          <a:lstStyle/>
          <a:p>
            <a:r>
              <a:rPr lang="en-US" smtClean="0"/>
              <a:t>Objectives</a:t>
            </a:r>
            <a:endParaRPr lang="en-US" dirty="0" smtClean="0"/>
          </a:p>
        </p:txBody>
      </p:sp>
      <p:sp>
        <p:nvSpPr>
          <p:cNvPr id="5"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30029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p:txBody>
          <a:bodyPr/>
          <a:lstStyle/>
          <a:p>
            <a:r>
              <a:rPr lang="en-US" smtClean="0"/>
              <a:t>If another Access database contains a table—or even just the design, or structure, of a table—that you want to include in your database, you can import the table and any records it contains or import only the table structure into your database</a:t>
            </a:r>
            <a:endParaRPr lang="en-US" dirty="0"/>
          </a:p>
        </p:txBody>
      </p:sp>
      <p:sp>
        <p:nvSpPr>
          <p:cNvPr id="17409" name="Rectangle 2"/>
          <p:cNvSpPr>
            <a:spLocks noGrp="1"/>
          </p:cNvSpPr>
          <p:nvPr>
            <p:ph type="title"/>
          </p:nvPr>
        </p:nvSpPr>
        <p:spPr>
          <a:xfrm>
            <a:off x="762000" y="267662"/>
            <a:ext cx="8026400" cy="296235"/>
          </a:xfrm>
        </p:spPr>
        <p:txBody>
          <a:bodyPr/>
          <a:lstStyle/>
          <a:p>
            <a:r>
              <a:rPr lang="en-US" dirty="0" smtClean="0"/>
              <a:t>Creating a Table by Importing an Existing Table or Table Structure</a:t>
            </a:r>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19145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762000" y="267662"/>
            <a:ext cx="8026400" cy="296235"/>
          </a:xfrm>
        </p:spPr>
        <p:txBody>
          <a:bodyPr/>
          <a:lstStyle/>
          <a:p>
            <a:r>
              <a:rPr lang="en-US" dirty="0"/>
              <a:t>Creating a Table by Importing an Existing Table or Table Structure</a:t>
            </a:r>
            <a:endParaRPr lang="en-US" dirty="0" smtClean="0"/>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2-27.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0" y="902569"/>
            <a:ext cx="8788400" cy="3279495"/>
          </a:xfrm>
          <a:prstGeom prst="rect">
            <a:avLst/>
          </a:prstGeom>
        </p:spPr>
      </p:pic>
    </p:spTree>
    <p:extLst>
      <p:ext uri="{BB962C8B-B14F-4D97-AF65-F5344CB8AC3E}">
        <p14:creationId xmlns:p14="http://schemas.microsoft.com/office/powerpoint/2010/main" val="3447952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154113"/>
            <a:ext cx="8415338" cy="879728"/>
          </a:xfrm>
        </p:spPr>
        <p:txBody>
          <a:bodyPr/>
          <a:lstStyle/>
          <a:p>
            <a:r>
              <a:rPr lang="en-US" dirty="0" smtClean="0"/>
              <a:t>The Data Type gallery (in the Add &amp; Delete group on the FIELDS tab) allows you to add a group of related fields to a table at the same time, rather than adding</a:t>
            </a:r>
            <a:br>
              <a:rPr lang="en-US" dirty="0" smtClean="0"/>
            </a:br>
            <a:r>
              <a:rPr lang="en-US" dirty="0" smtClean="0"/>
              <a:t>each field to the table individually</a:t>
            </a:r>
          </a:p>
        </p:txBody>
      </p:sp>
      <p:sp>
        <p:nvSpPr>
          <p:cNvPr id="17409" name="Rectangle 2"/>
          <p:cNvSpPr>
            <a:spLocks noGrp="1"/>
          </p:cNvSpPr>
          <p:nvPr>
            <p:ph type="title"/>
          </p:nvPr>
        </p:nvSpPr>
        <p:spPr/>
        <p:txBody>
          <a:bodyPr/>
          <a:lstStyle/>
          <a:p>
            <a:r>
              <a:rPr lang="en-US" smtClean="0"/>
              <a:t>Adding Fields to a Table Using the Data Type Gallery</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91965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018641"/>
            <a:ext cx="8415338" cy="3230884"/>
          </a:xfrm>
        </p:spPr>
        <p:txBody>
          <a:bodyPr/>
          <a:lstStyle/>
          <a:p>
            <a:r>
              <a:rPr lang="en-US" dirty="0" smtClean="0"/>
              <a:t>Deleting Fields from a Table Structure</a:t>
            </a:r>
          </a:p>
          <a:p>
            <a:pPr lvl="1"/>
            <a:r>
              <a:rPr lang="en-US" dirty="0" smtClean="0"/>
              <a:t>After you’ve created a table, you might need to delete one or more fields (which also deletes all the values for that field from the table)</a:t>
            </a:r>
          </a:p>
          <a:p>
            <a:pPr lvl="1"/>
            <a:r>
              <a:rPr lang="en-US" dirty="0" smtClean="0"/>
              <a:t>Before you delete a field, you should make sure that you want to do so and that you choose the correct field to delete</a:t>
            </a:r>
          </a:p>
          <a:p>
            <a:pPr lvl="1"/>
            <a:r>
              <a:rPr lang="en-US" dirty="0" smtClean="0"/>
              <a:t>Fields can be deleted in either Datasheet view or Design view</a:t>
            </a:r>
          </a:p>
          <a:p>
            <a:r>
              <a:rPr lang="en-US" dirty="0"/>
              <a:t>Renaming Fields in Design View</a:t>
            </a:r>
          </a:p>
          <a:p>
            <a:pPr lvl="1"/>
            <a:r>
              <a:rPr lang="en-US" dirty="0"/>
              <a:t>To match the design for the </a:t>
            </a:r>
            <a:r>
              <a:rPr lang="en-US" dirty="0" smtClean="0"/>
              <a:t>Owners table</a:t>
            </a:r>
            <a:r>
              <a:rPr lang="en-US" dirty="0"/>
              <a:t>, you need to rename the </a:t>
            </a:r>
            <a:r>
              <a:rPr lang="en-US" dirty="0" smtClean="0"/>
              <a:t>State/Province </a:t>
            </a:r>
            <a:r>
              <a:rPr lang="en-US" dirty="0"/>
              <a:t>and </a:t>
            </a:r>
            <a:r>
              <a:rPr lang="en-US" dirty="0" smtClean="0"/>
              <a:t>ZIP/Postal </a:t>
            </a:r>
            <a:r>
              <a:rPr lang="en-US" dirty="0"/>
              <a:t>fields</a:t>
            </a:r>
          </a:p>
          <a:p>
            <a:pPr lvl="1"/>
            <a:r>
              <a:rPr lang="en-US" dirty="0"/>
              <a:t>Fields can be renamed in Datasheet view or Design view </a:t>
            </a:r>
          </a:p>
        </p:txBody>
      </p:sp>
      <p:sp>
        <p:nvSpPr>
          <p:cNvPr id="17409" name="Rectangle 2"/>
          <p:cNvSpPr>
            <a:spLocks noGrp="1"/>
          </p:cNvSpPr>
          <p:nvPr>
            <p:ph type="title"/>
          </p:nvPr>
        </p:nvSpPr>
        <p:spPr>
          <a:xfrm>
            <a:off x="762000" y="267662"/>
            <a:ext cx="8026400" cy="296235"/>
          </a:xfrm>
        </p:spPr>
        <p:txBody>
          <a:bodyPr/>
          <a:lstStyle/>
          <a:p>
            <a:r>
              <a:rPr lang="en-US" dirty="0" smtClean="0"/>
              <a:t>Modifying the Structure of an Imported Table</a:t>
            </a:r>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94600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060976"/>
            <a:ext cx="8415338" cy="2967736"/>
          </a:xfrm>
        </p:spPr>
        <p:txBody>
          <a:bodyPr/>
          <a:lstStyle/>
          <a:p>
            <a:r>
              <a:rPr lang="en-US" dirty="0" smtClean="0"/>
              <a:t>Renaming Fields in Design View</a:t>
            </a:r>
          </a:p>
          <a:p>
            <a:pPr lvl="1"/>
            <a:r>
              <a:rPr lang="en-US" dirty="0" smtClean="0"/>
              <a:t>To match the design for the Owner table, you need to rename the State/Province and ZIP/Postal fields</a:t>
            </a:r>
          </a:p>
          <a:p>
            <a:pPr lvl="1"/>
            <a:r>
              <a:rPr lang="en-US" dirty="0" smtClean="0"/>
              <a:t>Fields can be renamed in Datasheet view or Design view </a:t>
            </a:r>
          </a:p>
          <a:p>
            <a:r>
              <a:rPr lang="en-US" dirty="0"/>
              <a:t>Changing the Data Type for a Field in Design View</a:t>
            </a:r>
          </a:p>
          <a:p>
            <a:pPr lvl="1"/>
            <a:r>
              <a:rPr lang="en-US" dirty="0"/>
              <a:t>All of the fields in the Patient table, except </a:t>
            </a:r>
            <a:r>
              <a:rPr lang="en-US" dirty="0" smtClean="0"/>
              <a:t>Birth Date</a:t>
            </a:r>
            <a:r>
              <a:rPr lang="en-US" dirty="0"/>
              <a:t>, should be Short Text fields</a:t>
            </a:r>
          </a:p>
          <a:p>
            <a:pPr lvl="1"/>
            <a:r>
              <a:rPr lang="en-US" dirty="0"/>
              <a:t>The table </a:t>
            </a:r>
            <a:r>
              <a:rPr lang="en-US" dirty="0" smtClean="0"/>
              <a:t>structure </a:t>
            </a:r>
            <a:r>
              <a:rPr lang="en-US" dirty="0"/>
              <a:t>you imported </a:t>
            </a:r>
            <a:r>
              <a:rPr lang="en-US" dirty="0" smtClean="0"/>
              <a:t>specifies </a:t>
            </a:r>
            <a:r>
              <a:rPr lang="en-US" dirty="0"/>
              <a:t>the Number </a:t>
            </a:r>
            <a:r>
              <a:rPr lang="en-US" dirty="0" smtClean="0"/>
              <a:t>data </a:t>
            </a:r>
            <a:r>
              <a:rPr lang="en-US" dirty="0"/>
              <a:t>type for the Phone </a:t>
            </a:r>
            <a:r>
              <a:rPr lang="en-US" dirty="0" smtClean="0"/>
              <a:t>field—it </a:t>
            </a:r>
            <a:r>
              <a:rPr lang="en-US" dirty="0"/>
              <a:t>should be Short </a:t>
            </a:r>
            <a:r>
              <a:rPr lang="en-US" dirty="0" smtClean="0"/>
              <a:t>Text</a:t>
            </a:r>
            <a:endParaRPr lang="en-US" dirty="0"/>
          </a:p>
          <a:p>
            <a:pPr lvl="1"/>
            <a:r>
              <a:rPr lang="en-US" dirty="0"/>
              <a:t>The Data Type can be </a:t>
            </a:r>
            <a:r>
              <a:rPr lang="en-US" dirty="0" smtClean="0"/>
              <a:t>changed </a:t>
            </a:r>
            <a:r>
              <a:rPr lang="en-US" dirty="0"/>
              <a:t>in Datasheet </a:t>
            </a:r>
            <a:r>
              <a:rPr lang="en-US" dirty="0" smtClean="0"/>
              <a:t>view </a:t>
            </a:r>
            <a:r>
              <a:rPr lang="en-US" dirty="0"/>
              <a:t>or Design view </a:t>
            </a:r>
          </a:p>
        </p:txBody>
      </p:sp>
      <p:sp>
        <p:nvSpPr>
          <p:cNvPr id="17409" name="Rectangle 2"/>
          <p:cNvSpPr>
            <a:spLocks noGrp="1"/>
          </p:cNvSpPr>
          <p:nvPr>
            <p:ph type="title"/>
          </p:nvPr>
        </p:nvSpPr>
        <p:spPr>
          <a:xfrm>
            <a:off x="762000" y="267662"/>
            <a:ext cx="8026400" cy="296235"/>
          </a:xfrm>
        </p:spPr>
        <p:txBody>
          <a:bodyPr/>
          <a:lstStyle/>
          <a:p>
            <a:r>
              <a:rPr lang="en-US" dirty="0"/>
              <a:t>Modifying the Structure of an Imported Table</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23153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069443"/>
            <a:ext cx="8415338" cy="1411156"/>
          </a:xfrm>
        </p:spPr>
        <p:txBody>
          <a:bodyPr/>
          <a:lstStyle/>
          <a:p>
            <a:r>
              <a:rPr lang="en-US" dirty="0" smtClean="0"/>
              <a:t>The Default Value property for a field specifies what value will appear, by default, for the field in each new record you add to a table</a:t>
            </a:r>
            <a:endParaRPr lang="en-US" dirty="0"/>
          </a:p>
        </p:txBody>
      </p:sp>
      <p:sp>
        <p:nvSpPr>
          <p:cNvPr id="17409" name="Rectangle 2"/>
          <p:cNvSpPr>
            <a:spLocks noGrp="1"/>
          </p:cNvSpPr>
          <p:nvPr>
            <p:ph type="title"/>
          </p:nvPr>
        </p:nvSpPr>
        <p:spPr/>
        <p:txBody>
          <a:bodyPr/>
          <a:lstStyle/>
          <a:p>
            <a:r>
              <a:rPr lang="en-US" smtClean="0"/>
              <a:t>Setting the Default Value Property for a Field</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7252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060976"/>
            <a:ext cx="8415338" cy="1314975"/>
          </a:xfrm>
        </p:spPr>
        <p:txBody>
          <a:bodyPr/>
          <a:lstStyle/>
          <a:p>
            <a:r>
              <a:rPr lang="en-US" dirty="0" smtClean="0"/>
              <a:t>Many ways to import data into an Access database</a:t>
            </a:r>
          </a:p>
          <a:p>
            <a:pPr lvl="1"/>
            <a:r>
              <a:rPr lang="en-US" dirty="0" smtClean="0"/>
              <a:t>Importing an Excel spreadsheet</a:t>
            </a:r>
          </a:p>
          <a:p>
            <a:pPr lvl="1"/>
            <a:r>
              <a:rPr lang="en-US" dirty="0" smtClean="0"/>
              <a:t>Created a new table by importing the structure of an existing table</a:t>
            </a:r>
          </a:p>
          <a:p>
            <a:pPr lvl="1"/>
            <a:r>
              <a:rPr lang="en-US" dirty="0" smtClean="0"/>
              <a:t>Import data contained in text files</a:t>
            </a:r>
            <a:endParaRPr lang="en-US" dirty="0"/>
          </a:p>
        </p:txBody>
      </p:sp>
      <p:sp>
        <p:nvSpPr>
          <p:cNvPr id="17409" name="Rectangle 2"/>
          <p:cNvSpPr>
            <a:spLocks noGrp="1"/>
          </p:cNvSpPr>
          <p:nvPr>
            <p:ph type="title"/>
          </p:nvPr>
        </p:nvSpPr>
        <p:spPr/>
        <p:txBody>
          <a:bodyPr/>
          <a:lstStyle/>
          <a:p>
            <a:r>
              <a:rPr lang="en-US" smtClean="0"/>
              <a:t>Adding Data to a Table by Importing a Text File</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84505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Defining Table Relationships</a:t>
            </a:r>
            <a:endParaRPr lang="en-US" dirty="0" smtClean="0"/>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2-40.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953" y="921529"/>
            <a:ext cx="5054928" cy="3544091"/>
          </a:xfrm>
          <a:prstGeom prst="rect">
            <a:avLst/>
          </a:prstGeom>
        </p:spPr>
      </p:pic>
    </p:spTree>
    <p:extLst>
      <p:ext uri="{BB962C8B-B14F-4D97-AF65-F5344CB8AC3E}">
        <p14:creationId xmlns:p14="http://schemas.microsoft.com/office/powerpoint/2010/main" val="366242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idx="1"/>
          </p:nvPr>
        </p:nvSpPr>
        <p:spPr>
          <a:xfrm>
            <a:off x="365125" y="1077910"/>
            <a:ext cx="8415338" cy="1411156"/>
          </a:xfrm>
        </p:spPr>
        <p:txBody>
          <a:bodyPr/>
          <a:lstStyle/>
          <a:p>
            <a:r>
              <a:rPr lang="en-US" dirty="0" smtClean="0"/>
              <a:t>One-to-Many Relationships</a:t>
            </a:r>
          </a:p>
          <a:p>
            <a:pPr lvl="1"/>
            <a:r>
              <a:rPr lang="en-US" dirty="0" smtClean="0"/>
              <a:t>A one-to-many relationship exists between two tables when one record in the first table matches zero, one, or many records in the second table, and when one record in the second table matches at most one record in the first table</a:t>
            </a:r>
          </a:p>
          <a:p>
            <a:r>
              <a:rPr lang="en-US" dirty="0" smtClean="0"/>
              <a:t>Referential Integrity </a:t>
            </a:r>
          </a:p>
          <a:p>
            <a:pPr lvl="1"/>
            <a:r>
              <a:rPr lang="en-US" dirty="0" smtClean="0"/>
              <a:t>A set of rules that Access enforces to maintain consistency between related tables when you update data in a database</a:t>
            </a:r>
            <a:endParaRPr lang="en-US" dirty="0"/>
          </a:p>
        </p:txBody>
      </p:sp>
      <p:sp>
        <p:nvSpPr>
          <p:cNvPr id="17409" name="Rectangle 2"/>
          <p:cNvSpPr>
            <a:spLocks noGrp="1"/>
          </p:cNvSpPr>
          <p:nvPr>
            <p:ph type="title"/>
          </p:nvPr>
        </p:nvSpPr>
        <p:spPr/>
        <p:txBody>
          <a:bodyPr/>
          <a:lstStyle/>
          <a:p>
            <a:r>
              <a:rPr lang="en-US" smtClean="0"/>
              <a:t>Defining Table Relationships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90219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idx="1"/>
          </p:nvPr>
        </p:nvSpPr>
        <p:spPr>
          <a:xfrm>
            <a:off x="365125" y="1060976"/>
            <a:ext cx="8415338" cy="1411156"/>
          </a:xfrm>
        </p:spPr>
        <p:txBody>
          <a:bodyPr/>
          <a:lstStyle/>
          <a:p>
            <a:r>
              <a:rPr lang="en-US" dirty="0" smtClean="0"/>
              <a:t>Referential Integrity</a:t>
            </a:r>
          </a:p>
          <a:p>
            <a:pPr lvl="1"/>
            <a:r>
              <a:rPr lang="en-US" dirty="0" smtClean="0"/>
              <a:t>When you add a record to a related table, a matching record must already exist in the primary table, preventing the possibility of orphaned records</a:t>
            </a:r>
          </a:p>
          <a:p>
            <a:pPr lvl="1"/>
            <a:r>
              <a:rPr lang="en-US" dirty="0" smtClean="0"/>
              <a:t>If you attempt to change the value of the primary key in the primary table, Access prevents this change if matching records exist in a related table</a:t>
            </a:r>
          </a:p>
          <a:p>
            <a:pPr lvl="1"/>
            <a:r>
              <a:rPr lang="en-US" dirty="0" smtClean="0"/>
              <a:t>With the Cascade Update Related Fields option, Access permits the change in value to the primary key and changes the appropriate foreign key values in the related table</a:t>
            </a:r>
          </a:p>
          <a:p>
            <a:pPr lvl="1"/>
            <a:r>
              <a:rPr lang="en-US" dirty="0" smtClean="0"/>
              <a:t>If you attempt to delete a record in the primary table, Access prevents the deletion if matching records exist in a related table. However, if you choose the Cascade Delete Related Records option, Access deletes the record in the primary table and also deletes all records in related tables that have matching foreign key values</a:t>
            </a:r>
            <a:endParaRPr lang="en-US" dirty="0"/>
          </a:p>
        </p:txBody>
      </p:sp>
      <p:sp>
        <p:nvSpPr>
          <p:cNvPr id="17409" name="Rectangle 2"/>
          <p:cNvSpPr>
            <a:spLocks noGrp="1"/>
          </p:cNvSpPr>
          <p:nvPr>
            <p:ph type="title"/>
          </p:nvPr>
        </p:nvSpPr>
        <p:spPr/>
        <p:txBody>
          <a:bodyPr/>
          <a:lstStyle/>
          <a:p>
            <a:r>
              <a:rPr lang="en-US" smtClean="0"/>
              <a:t>Defining Table Relationships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83999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44042"/>
            <a:ext cx="8415338" cy="3015441"/>
          </a:xfrm>
        </p:spPr>
        <p:txBody>
          <a:bodyPr/>
          <a:lstStyle/>
          <a:p>
            <a:r>
              <a:rPr lang="en-US" dirty="0" smtClean="0"/>
              <a:t>Session 2.2</a:t>
            </a:r>
          </a:p>
          <a:p>
            <a:pPr lvl="1"/>
            <a:r>
              <a:rPr lang="en-US" dirty="0" smtClean="0"/>
              <a:t>Import data from an Excel worksheet</a:t>
            </a:r>
          </a:p>
          <a:p>
            <a:pPr lvl="1"/>
            <a:r>
              <a:rPr lang="en-US" dirty="0" smtClean="0"/>
              <a:t>Import an existing table structure</a:t>
            </a:r>
          </a:p>
          <a:p>
            <a:pPr lvl="1"/>
            <a:r>
              <a:rPr lang="en-US" dirty="0" smtClean="0"/>
              <a:t>Add fields to a table with the Data Type gallery</a:t>
            </a:r>
          </a:p>
          <a:p>
            <a:pPr lvl="1"/>
            <a:r>
              <a:rPr lang="en-US" dirty="0" smtClean="0"/>
              <a:t>Delete and rename fields</a:t>
            </a:r>
          </a:p>
          <a:p>
            <a:pPr lvl="1"/>
            <a:r>
              <a:rPr lang="en-US" dirty="0" smtClean="0"/>
              <a:t>Change the data type for a field in Design view</a:t>
            </a:r>
          </a:p>
          <a:p>
            <a:pPr lvl="1"/>
            <a:r>
              <a:rPr lang="en-US" dirty="0" smtClean="0"/>
              <a:t>Set the Default Value property for a field</a:t>
            </a:r>
          </a:p>
          <a:p>
            <a:pPr lvl="1"/>
            <a:r>
              <a:rPr lang="en-US" dirty="0" smtClean="0"/>
              <a:t>Import a text file</a:t>
            </a:r>
          </a:p>
          <a:p>
            <a:pPr lvl="1"/>
            <a:r>
              <a:rPr lang="en-US" dirty="0" smtClean="0"/>
              <a:t>Define a relationship between two tables</a:t>
            </a:r>
          </a:p>
        </p:txBody>
      </p:sp>
      <p:sp>
        <p:nvSpPr>
          <p:cNvPr id="17409" name="Rectangle 2"/>
          <p:cNvSpPr>
            <a:spLocks noGrp="1"/>
          </p:cNvSpPr>
          <p:nvPr>
            <p:ph type="title"/>
          </p:nvPr>
        </p:nvSpPr>
        <p:spPr/>
        <p:txBody>
          <a:bodyPr/>
          <a:lstStyle/>
          <a:p>
            <a:r>
              <a:rPr lang="en-US" smtClean="0"/>
              <a:t>Objectives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30908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60976"/>
            <a:ext cx="8415338" cy="2961580"/>
          </a:xfrm>
        </p:spPr>
        <p:txBody>
          <a:bodyPr/>
          <a:lstStyle/>
          <a:p>
            <a:r>
              <a:rPr lang="en-US" dirty="0" smtClean="0"/>
              <a:t>Case – Riverview Veterinary Care Center</a:t>
            </a:r>
          </a:p>
          <a:p>
            <a:pPr lvl="1"/>
            <a:r>
              <a:rPr lang="en-US" dirty="0" smtClean="0"/>
              <a:t>Database currently contains one table, named the Visit table</a:t>
            </a:r>
          </a:p>
          <a:p>
            <a:pPr lvl="1"/>
            <a:r>
              <a:rPr lang="en-US" dirty="0" smtClean="0"/>
              <a:t>User wants to track information about the clinic’s animals, their owners, and the invoices sent to them for services provided</a:t>
            </a:r>
          </a:p>
          <a:p>
            <a:pPr lvl="2"/>
            <a:r>
              <a:rPr lang="en-US" dirty="0" smtClean="0"/>
              <a:t>This information includes such items as each owner’s name and address, animal information,  and the amount and billing date for each invoice</a:t>
            </a:r>
          </a:p>
          <a:p>
            <a:pPr lvl="1"/>
            <a:r>
              <a:rPr lang="en-US" dirty="0" smtClean="0"/>
              <a:t>Create three new tables—named Billing, Owner, and Animal—to contain the additional data Kimberly wants to track</a:t>
            </a:r>
          </a:p>
          <a:p>
            <a:pPr lvl="1"/>
            <a:r>
              <a:rPr lang="en-US" dirty="0"/>
              <a:t>After adding records to the tables, you will define the necessary relationships between the </a:t>
            </a:r>
            <a:r>
              <a:rPr lang="en-US" dirty="0" smtClean="0"/>
              <a:t>tables, and learn how to modify the fields</a:t>
            </a:r>
            <a:endParaRPr lang="en-US" dirty="0"/>
          </a:p>
        </p:txBody>
      </p:sp>
      <p:sp>
        <p:nvSpPr>
          <p:cNvPr id="17409" name="Rectangle 2"/>
          <p:cNvSpPr>
            <a:spLocks noGrp="1"/>
          </p:cNvSpPr>
          <p:nvPr>
            <p:ph type="title"/>
          </p:nvPr>
        </p:nvSpPr>
        <p:spPr>
          <a:xfrm>
            <a:off x="762000" y="267662"/>
            <a:ext cx="8026400" cy="296235"/>
          </a:xfrm>
        </p:spPr>
        <p:txBody>
          <a:bodyPr/>
          <a:lstStyle/>
          <a:p>
            <a:r>
              <a:rPr lang="en-US" dirty="0" smtClean="0"/>
              <a:t>Guidelines for </a:t>
            </a:r>
            <a:r>
              <a:rPr lang="en-US" dirty="0"/>
              <a:t>Designing </a:t>
            </a:r>
            <a:r>
              <a:rPr lang="en-US" dirty="0" smtClean="0"/>
              <a:t>Databases</a:t>
            </a:r>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94129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762000" y="267662"/>
            <a:ext cx="8026400" cy="296235"/>
          </a:xfrm>
        </p:spPr>
        <p:txBody>
          <a:bodyPr/>
          <a:lstStyle/>
          <a:p>
            <a:r>
              <a:rPr lang="en-US" dirty="0"/>
              <a:t>Guidelines for Designing Databases</a:t>
            </a:r>
            <a:endParaRPr lang="en-US" dirty="0" smtClean="0"/>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2-01.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937" y="1157199"/>
            <a:ext cx="5926830" cy="3067073"/>
          </a:xfrm>
          <a:prstGeom prst="rect">
            <a:avLst/>
          </a:prstGeom>
        </p:spPr>
      </p:pic>
    </p:spTree>
    <p:extLst>
      <p:ext uri="{BB962C8B-B14F-4D97-AF65-F5344CB8AC3E}">
        <p14:creationId xmlns:p14="http://schemas.microsoft.com/office/powerpoint/2010/main" val="132847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154113"/>
            <a:ext cx="8415338" cy="2526333"/>
          </a:xfrm>
        </p:spPr>
        <p:txBody>
          <a:bodyPr/>
          <a:lstStyle/>
          <a:p>
            <a:r>
              <a:rPr lang="en-US" dirty="0" smtClean="0"/>
              <a:t>Identify all the fields needed to produce the required information</a:t>
            </a:r>
          </a:p>
          <a:p>
            <a:r>
              <a:rPr lang="en-US" dirty="0" smtClean="0"/>
              <a:t>Organize each piece of data into its smallest useful part</a:t>
            </a:r>
          </a:p>
          <a:p>
            <a:r>
              <a:rPr lang="en-US" dirty="0" smtClean="0"/>
              <a:t>Group related fields into tables</a:t>
            </a:r>
          </a:p>
          <a:p>
            <a:r>
              <a:rPr lang="en-US" dirty="0" smtClean="0"/>
              <a:t>Determine each table’s primary key</a:t>
            </a:r>
          </a:p>
          <a:p>
            <a:r>
              <a:rPr lang="en-US" dirty="0" smtClean="0"/>
              <a:t>Include a common field in related tables</a:t>
            </a:r>
          </a:p>
          <a:p>
            <a:r>
              <a:rPr lang="en-US" dirty="0" smtClean="0"/>
              <a:t>Avoid data redundancy</a:t>
            </a:r>
            <a:endParaRPr lang="en-US" dirty="0"/>
          </a:p>
        </p:txBody>
      </p:sp>
      <p:sp>
        <p:nvSpPr>
          <p:cNvPr id="17409" name="Rectangle 2"/>
          <p:cNvSpPr>
            <a:spLocks noGrp="1"/>
          </p:cNvSpPr>
          <p:nvPr>
            <p:ph type="title"/>
          </p:nvPr>
        </p:nvSpPr>
        <p:spPr>
          <a:xfrm>
            <a:off x="762000" y="267662"/>
            <a:ext cx="8026400" cy="296235"/>
          </a:xfrm>
        </p:spPr>
        <p:txBody>
          <a:bodyPr/>
          <a:lstStyle/>
          <a:p>
            <a:r>
              <a:rPr lang="en-US" dirty="0"/>
              <a:t>Guidelines for Designing Databases</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479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p:txBody>
          <a:bodyPr/>
          <a:lstStyle/>
          <a:p>
            <a:r>
              <a:rPr lang="en-US" dirty="0" smtClean="0"/>
              <a:t>Naming Fields and Objects</a:t>
            </a:r>
          </a:p>
          <a:p>
            <a:pPr lvl="1"/>
            <a:r>
              <a:rPr lang="en-US" dirty="0" smtClean="0"/>
              <a:t>You must name each field, table, and other object in an Access database</a:t>
            </a:r>
          </a:p>
          <a:p>
            <a:r>
              <a:rPr lang="en-US" dirty="0" smtClean="0"/>
              <a:t>Assigning Field Data Types</a:t>
            </a:r>
          </a:p>
          <a:p>
            <a:pPr lvl="1"/>
            <a:r>
              <a:rPr lang="en-US" dirty="0" smtClean="0"/>
              <a:t>Each field must have a data type</a:t>
            </a:r>
          </a:p>
          <a:p>
            <a:pPr lvl="2"/>
            <a:r>
              <a:rPr lang="en-US" dirty="0" smtClean="0"/>
              <a:t>Data types are assigned automatically by Access or specifically by the table designer</a:t>
            </a:r>
          </a:p>
          <a:p>
            <a:pPr lvl="2"/>
            <a:r>
              <a:rPr lang="en-US" dirty="0" smtClean="0"/>
              <a:t>The data type determines what field values you can enter for the field and what other properties the field will have</a:t>
            </a:r>
            <a:endParaRPr lang="en-US" dirty="0"/>
          </a:p>
        </p:txBody>
      </p:sp>
      <p:sp>
        <p:nvSpPr>
          <p:cNvPr id="17409" name="Rectangle 2"/>
          <p:cNvSpPr>
            <a:spLocks noGrp="1"/>
          </p:cNvSpPr>
          <p:nvPr>
            <p:ph type="title"/>
          </p:nvPr>
        </p:nvSpPr>
        <p:spPr/>
        <p:txBody>
          <a:bodyPr/>
          <a:lstStyle/>
          <a:p>
            <a:r>
              <a:rPr lang="en-US" smtClean="0"/>
              <a:t>Guidelines for Setting Field Properties</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1019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dirty="0" smtClean="0"/>
              <a:t>Guidelines for Setting Field Properties (Cont.)</a:t>
            </a:r>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2-04.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1685" y="802235"/>
            <a:ext cx="3568598" cy="4007000"/>
          </a:xfrm>
          <a:prstGeom prst="rect">
            <a:avLst/>
          </a:prstGeom>
        </p:spPr>
      </p:pic>
    </p:spTree>
    <p:extLst>
      <p:ext uri="{BB962C8B-B14F-4D97-AF65-F5344CB8AC3E}">
        <p14:creationId xmlns:p14="http://schemas.microsoft.com/office/powerpoint/2010/main" val="32583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69443"/>
            <a:ext cx="8415338" cy="1411156"/>
          </a:xfrm>
        </p:spPr>
        <p:txBody>
          <a:bodyPr/>
          <a:lstStyle/>
          <a:p>
            <a:r>
              <a:rPr lang="en-US" dirty="0" smtClean="0"/>
              <a:t>Setting Field Sizes</a:t>
            </a:r>
          </a:p>
          <a:p>
            <a:pPr lvl="1"/>
            <a:r>
              <a:rPr lang="en-US" dirty="0" smtClean="0"/>
              <a:t>The Field Size property defines a field value’s maximum storage size for Short Text, Number, and AutoNumber fields only</a:t>
            </a:r>
          </a:p>
          <a:p>
            <a:pPr lvl="1"/>
            <a:r>
              <a:rPr lang="en-US" dirty="0" smtClean="0"/>
              <a:t>The other data types have no Field Size property because their storage size is either a fixed, predetermined amount or is determined automatically by the field value itself</a:t>
            </a:r>
          </a:p>
          <a:p>
            <a:r>
              <a:rPr lang="en-US" dirty="0" smtClean="0"/>
              <a:t>Setting the Caption Property for Fields</a:t>
            </a:r>
          </a:p>
          <a:p>
            <a:pPr lvl="1"/>
            <a:r>
              <a:rPr lang="en-US" dirty="0" smtClean="0"/>
              <a:t>The Caption property for a field specifies how the field name is displayed in database objects</a:t>
            </a:r>
          </a:p>
          <a:p>
            <a:pPr lvl="1"/>
            <a:r>
              <a:rPr lang="en-US" dirty="0" smtClean="0"/>
              <a:t>If you don’t set the Caption property, Access displays the field name as the column heading or label for a field</a:t>
            </a:r>
            <a:endParaRPr lang="en-US" dirty="0"/>
          </a:p>
        </p:txBody>
      </p:sp>
      <p:sp>
        <p:nvSpPr>
          <p:cNvPr id="17409" name="Rectangle 2"/>
          <p:cNvSpPr>
            <a:spLocks noGrp="1"/>
          </p:cNvSpPr>
          <p:nvPr>
            <p:ph type="title"/>
          </p:nvPr>
        </p:nvSpPr>
        <p:spPr/>
        <p:txBody>
          <a:bodyPr/>
          <a:lstStyle/>
          <a:p>
            <a:r>
              <a:rPr lang="en-US" smtClean="0"/>
              <a:t>Guidelines for Setting Field Properties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62557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11D53F618ADE46BF233FE4F46F27AC" ma:contentTypeVersion="0" ma:contentTypeDescription="Create a new document." ma:contentTypeScope="" ma:versionID="3d2b600632870d5641a6ad7e6a32fdd2">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1C6F02-0A6E-44AC-ADCA-0316485B7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71B63B1-DD9B-456D-8A4C-AEA4937E99D7}">
  <ds:schemaRefs>
    <ds:schemaRef ds:uri="http://schemas.microsoft.com/sharepoint/v3/contenttype/forms"/>
  </ds:schemaRefs>
</ds:datastoreItem>
</file>

<file path=customXml/itemProps3.xml><?xml version="1.0" encoding="utf-8"?>
<ds:datastoreItem xmlns:ds="http://schemas.openxmlformats.org/officeDocument/2006/customXml" ds:itemID="{12EB1CD8-B777-471F-BC9C-EF0BFF5A30E9}">
  <ds:schemaRefs>
    <ds:schemaRef ds:uri="http://schemas.microsoft.com/office/2006/documentManagement/types"/>
    <ds:schemaRef ds:uri="http://purl.org/dc/term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398</TotalTime>
  <Words>3115</Words>
  <Application>Microsoft Office PowerPoint</Application>
  <PresentationFormat>On-screen Show (16:9)</PresentationFormat>
  <Paragraphs>190</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New Perspectives on  Microsoft Access 2016</vt:lpstr>
      <vt:lpstr>Objectives</vt:lpstr>
      <vt:lpstr>Objectives (Cont.)</vt:lpstr>
      <vt:lpstr>Guidelines for Designing Databases</vt:lpstr>
      <vt:lpstr>Guidelines for Designing Databases</vt:lpstr>
      <vt:lpstr>Guidelines for Designing Databases</vt:lpstr>
      <vt:lpstr>Guidelines for Setting Field Properties</vt:lpstr>
      <vt:lpstr>Guidelines for Setting Field Properties (Cont.)</vt:lpstr>
      <vt:lpstr>Guidelines for Setting Field Properties (Cont.)</vt:lpstr>
      <vt:lpstr>Creating a Table in Design View</vt:lpstr>
      <vt:lpstr>Creating a Table in Design View (Cont.)</vt:lpstr>
      <vt:lpstr>Creating a Table in Design View (Cont.)</vt:lpstr>
      <vt:lpstr>Modifying the Structure of an Access Table</vt:lpstr>
      <vt:lpstr>Modifying the Structure of an Access Table</vt:lpstr>
      <vt:lpstr>Modifying Field Properties</vt:lpstr>
      <vt:lpstr>Adding Records to a New Table</vt:lpstr>
      <vt:lpstr>Adding Records to a New Table (Cont.)</vt:lpstr>
      <vt:lpstr>Importing Data from an Excel Worksheet</vt:lpstr>
      <vt:lpstr>Importing Data from an Excel Worksheet (Cont.)</vt:lpstr>
      <vt:lpstr>Creating a Table by Importing an Existing Table or Table Structure</vt:lpstr>
      <vt:lpstr>Creating a Table by Importing an Existing Table or Table Structure</vt:lpstr>
      <vt:lpstr>Adding Fields to a Table Using the Data Type Gallery</vt:lpstr>
      <vt:lpstr>Modifying the Structure of an Imported Table</vt:lpstr>
      <vt:lpstr>Modifying the Structure of an Imported Table</vt:lpstr>
      <vt:lpstr>Setting the Default Value Property for a Field</vt:lpstr>
      <vt:lpstr>Adding Data to a Table by Importing a Text File</vt:lpstr>
      <vt:lpstr>Defining Table Relationships</vt:lpstr>
      <vt:lpstr>Defining Table Relationships (Cont.)</vt:lpstr>
      <vt:lpstr>Defining Table Relationships (Cont.)</vt:lpstr>
    </vt:vector>
  </TitlesOfParts>
  <Manager/>
  <Company>Ruder Finn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Carolyn</dc:creator>
  <cp:keywords/>
  <dc:description/>
  <cp:lastModifiedBy>Hunt, Marjorie</cp:lastModifiedBy>
  <cp:revision>70</cp:revision>
  <dcterms:created xsi:type="dcterms:W3CDTF">2014-09-17T20:41:57Z</dcterms:created>
  <dcterms:modified xsi:type="dcterms:W3CDTF">2016-04-08T16:17:21Z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0x0101002411D53F618ADE46BF233FE4F46F27AC</vt:lpwstr>
  </property>
  <property fmtid="{D5CDD505-2E9C-101B-9397-08002B2CF9AE}" pid="3" name="_NewReviewCycle">
    <vt:lpwstr/>
  </property>
</Properties>
</file>