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57" r:id="rId3"/>
    <p:sldId id="259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9757-AC94-4036-968F-134F6E7E2E7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1174750"/>
            <a:ext cx="42259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21200"/>
            <a:ext cx="5661025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78DD-5BC1-431E-A188-845ACD745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50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2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0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02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1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2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9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9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192063"/>
            <a:ext cx="6143840" cy="16764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Errors to avoid</a:t>
            </a:r>
          </a:p>
          <a:p>
            <a:pPr lvl="2"/>
            <a:r>
              <a:rPr lang="en-US" dirty="0"/>
              <a:t>Black hole</a:t>
            </a:r>
          </a:p>
          <a:p>
            <a:pPr lvl="3"/>
            <a:r>
              <a:rPr lang="en-US" dirty="0"/>
              <a:t>Process where data flows enter but there is no output</a:t>
            </a:r>
          </a:p>
          <a:p>
            <a:pPr lvl="2"/>
            <a:r>
              <a:rPr lang="en-US" dirty="0"/>
              <a:t>Miracle (Spontaneous Generation)</a:t>
            </a:r>
          </a:p>
          <a:p>
            <a:pPr lvl="3"/>
            <a:r>
              <a:rPr lang="en-US" dirty="0"/>
              <a:t>Process with output but no entering data flow</a:t>
            </a:r>
          </a:p>
          <a:p>
            <a:pPr lvl="2"/>
            <a:r>
              <a:rPr lang="en-US" dirty="0"/>
              <a:t>Grey hole</a:t>
            </a:r>
          </a:p>
          <a:p>
            <a:pPr lvl="3"/>
            <a:r>
              <a:rPr lang="en-US" dirty="0"/>
              <a:t>Process has input and out but the input is not related to the output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165681-FA3C-47CB-9CC5-9495EFE88D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033236"/>
            <a:ext cx="6019800" cy="372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47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192062"/>
            <a:ext cx="8915400" cy="513253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Begin with Context Diagram (Level 0 Diagram)</a:t>
            </a:r>
          </a:p>
          <a:p>
            <a:pPr lvl="2"/>
            <a:r>
              <a:rPr lang="en-US" dirty="0"/>
              <a:t>Only one process symbol depicting the system itself</a:t>
            </a:r>
          </a:p>
          <a:p>
            <a:pPr lvl="2"/>
            <a:r>
              <a:rPr lang="en-US" dirty="0"/>
              <a:t>Include any External Entities that interact with the system</a:t>
            </a:r>
          </a:p>
          <a:p>
            <a:pPr lvl="3"/>
            <a:r>
              <a:rPr lang="en-US" dirty="0"/>
              <a:t>May interact with input / output / or both</a:t>
            </a:r>
          </a:p>
          <a:p>
            <a:pPr lvl="2"/>
            <a:r>
              <a:rPr lang="en-US" dirty="0"/>
              <a:t>Describes the system and it’s boundaries</a:t>
            </a:r>
          </a:p>
          <a:p>
            <a:pPr lvl="2"/>
            <a:r>
              <a:rPr lang="en-US" dirty="0"/>
              <a:t>External view of the system</a:t>
            </a:r>
          </a:p>
          <a:p>
            <a:pPr lvl="1"/>
            <a:r>
              <a:rPr lang="en-US" dirty="0"/>
              <a:t>Diagram 0 (Level 1 Diagram)</a:t>
            </a:r>
          </a:p>
          <a:p>
            <a:pPr lvl="2"/>
            <a:r>
              <a:rPr lang="en-US" dirty="0"/>
              <a:t>Internal view of the system</a:t>
            </a:r>
          </a:p>
          <a:p>
            <a:pPr lvl="2"/>
            <a:r>
              <a:rPr lang="en-US" dirty="0"/>
              <a:t>Literally the “Diagram of Process 0)</a:t>
            </a:r>
          </a:p>
          <a:p>
            <a:pPr lvl="2"/>
            <a:r>
              <a:rPr lang="en-US" dirty="0"/>
              <a:t>Child of the Parent Context Diagram</a:t>
            </a:r>
          </a:p>
          <a:p>
            <a:pPr lvl="3"/>
            <a:r>
              <a:rPr lang="en-US" dirty="0"/>
              <a:t>First illustration of decomposition</a:t>
            </a:r>
          </a:p>
          <a:p>
            <a:pPr lvl="2"/>
            <a:r>
              <a:rPr lang="en-US" dirty="0"/>
              <a:t>Illustrates main process of system with the data store(s)</a:t>
            </a:r>
          </a:p>
          <a:p>
            <a:pPr lvl="3"/>
            <a:r>
              <a:rPr lang="en-US" dirty="0"/>
              <a:t>External Entities from previous level are also included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313981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2868462"/>
            <a:ext cx="3581400" cy="5605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A Sample  DFD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7389A3-D261-4566-8980-3645F798F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066800"/>
            <a:ext cx="4861881" cy="56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17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192062"/>
            <a:ext cx="8915400" cy="513253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Next Steps</a:t>
            </a:r>
          </a:p>
          <a:p>
            <a:pPr lvl="2"/>
            <a:r>
              <a:rPr lang="en-US" dirty="0"/>
              <a:t>Continue to decompose each process into it’s own model until you reach a functional primitive</a:t>
            </a:r>
          </a:p>
          <a:p>
            <a:pPr lvl="2"/>
            <a:r>
              <a:rPr lang="en-US" dirty="0"/>
              <a:t>Process 1.0 appears in Diagram 0</a:t>
            </a:r>
          </a:p>
          <a:p>
            <a:pPr lvl="3"/>
            <a:r>
              <a:rPr lang="en-US" dirty="0"/>
              <a:t>Diagram 1.0 is the diagram that decomposes Process 1.0</a:t>
            </a:r>
          </a:p>
          <a:p>
            <a:pPr lvl="3"/>
            <a:r>
              <a:rPr lang="en-US" dirty="0"/>
              <a:t>Includes the data stores and external entities that touch it in the previous level</a:t>
            </a:r>
          </a:p>
          <a:p>
            <a:pPr lvl="3"/>
            <a:r>
              <a:rPr lang="en-US" dirty="0"/>
              <a:t>Would include the child processes 1.1, 1.2, 1.3</a:t>
            </a:r>
          </a:p>
          <a:p>
            <a:pPr lvl="2"/>
            <a:r>
              <a:rPr lang="en-US" dirty="0"/>
              <a:t>Continue to break down each child level</a:t>
            </a:r>
          </a:p>
          <a:p>
            <a:pPr lvl="3"/>
            <a:r>
              <a:rPr lang="en-US" dirty="0"/>
              <a:t>Diagram 1.1 would decompose Process 1.1</a:t>
            </a:r>
          </a:p>
          <a:p>
            <a:pPr lvl="3"/>
            <a:r>
              <a:rPr lang="en-US" dirty="0"/>
              <a:t>Would include child processes 1.1.1, 1.1.2,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How do I know I have a functional primitive</a:t>
            </a:r>
          </a:p>
          <a:p>
            <a:pPr lvl="3"/>
            <a:r>
              <a:rPr lang="en-US" dirty="0"/>
              <a:t>Can only describe it using process logic</a:t>
            </a:r>
          </a:p>
          <a:p>
            <a:pPr lvl="4"/>
            <a:r>
              <a:rPr lang="en-US" dirty="0"/>
              <a:t>Uses logical control structures of programming</a:t>
            </a:r>
          </a:p>
          <a:p>
            <a:pPr lvl="5"/>
            <a:r>
              <a:rPr lang="en-US" dirty="0"/>
              <a:t>Sequence</a:t>
            </a:r>
          </a:p>
          <a:p>
            <a:pPr lvl="5"/>
            <a:r>
              <a:rPr lang="en-US" dirty="0"/>
              <a:t>Selection</a:t>
            </a:r>
          </a:p>
          <a:p>
            <a:pPr lvl="5"/>
            <a:r>
              <a:rPr lang="en-US" dirty="0"/>
              <a:t>Iteration (Loop)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421639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1"/>
            <a:ext cx="8382000" cy="1752599"/>
          </a:xfrm>
        </p:spPr>
        <p:txBody>
          <a:bodyPr>
            <a:normAutofit/>
          </a:bodyPr>
          <a:lstStyle/>
          <a:p>
            <a:r>
              <a:rPr lang="en-US" sz="2800" dirty="0"/>
              <a:t>Requirements Modeling</a:t>
            </a:r>
          </a:p>
          <a:p>
            <a:r>
              <a:rPr lang="en-US" sz="2800" dirty="0" smtClean="0"/>
              <a:t>Exam </a:t>
            </a:r>
            <a:r>
              <a:rPr lang="en-US" sz="2800" dirty="0"/>
              <a:t>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Week 6 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This is the first step once the scope has been approved</a:t>
            </a:r>
          </a:p>
          <a:p>
            <a:pPr eaLnBrk="1" hangingPunct="1"/>
            <a:r>
              <a:rPr lang="en-US" dirty="0"/>
              <a:t>Your first chance to model “your solution” based on the requirements you uncovered in your analysis</a:t>
            </a:r>
          </a:p>
          <a:p>
            <a:pPr marL="18288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Series of models to functional decompose the requirements of the system and detail how the system will operate</a:t>
            </a:r>
          </a:p>
          <a:p>
            <a:pPr lvl="1"/>
            <a:r>
              <a:rPr lang="en-US" dirty="0"/>
              <a:t>Logical representation of your solution</a:t>
            </a:r>
          </a:p>
          <a:p>
            <a:pPr lvl="2"/>
            <a:r>
              <a:rPr lang="en-US" dirty="0"/>
              <a:t>Structural blueprint</a:t>
            </a:r>
          </a:p>
          <a:p>
            <a:pPr lvl="1"/>
            <a:r>
              <a:rPr lang="en-US" dirty="0"/>
              <a:t>Iterative process</a:t>
            </a:r>
          </a:p>
          <a:p>
            <a:pPr lvl="2"/>
            <a:r>
              <a:rPr lang="en-US" dirty="0"/>
              <a:t>Changes in one level of the model will impact levels above and below</a:t>
            </a:r>
          </a:p>
          <a:p>
            <a:pPr lvl="2"/>
            <a:r>
              <a:rPr lang="en-US" dirty="0"/>
              <a:t>Tool to make design changes prior to physical implementation</a:t>
            </a:r>
          </a:p>
          <a:p>
            <a:pPr lvl="3"/>
            <a:r>
              <a:rPr lang="en-US" dirty="0"/>
              <a:t>Quicker to change model than rewrite code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Logical modeling is a methodology used for completing system design</a:t>
            </a:r>
          </a:p>
          <a:p>
            <a:pPr lvl="1"/>
            <a:r>
              <a:rPr lang="en-US" dirty="0"/>
              <a:t>Guideline for completing activity</a:t>
            </a:r>
          </a:p>
          <a:p>
            <a:r>
              <a:rPr lang="en-US" dirty="0"/>
              <a:t>Model</a:t>
            </a:r>
          </a:p>
          <a:p>
            <a:pPr lvl="1"/>
            <a:r>
              <a:rPr lang="en-US" dirty="0"/>
              <a:t>Allows us to represent a real-world activity</a:t>
            </a:r>
          </a:p>
          <a:p>
            <a:pPr lvl="2"/>
            <a:r>
              <a:rPr lang="en-US" dirty="0"/>
              <a:t>Abstraction</a:t>
            </a:r>
          </a:p>
          <a:p>
            <a:pPr lvl="1"/>
            <a:r>
              <a:rPr lang="en-US" dirty="0"/>
              <a:t>Focus on What not How</a:t>
            </a:r>
          </a:p>
          <a:p>
            <a:pPr lvl="1"/>
            <a:r>
              <a:rPr lang="en-US" dirty="0"/>
              <a:t>DFD (Data Flow Diagram) is what we will use</a:t>
            </a:r>
          </a:p>
          <a:p>
            <a:r>
              <a:rPr lang="en-US" dirty="0"/>
              <a:t>Tool</a:t>
            </a:r>
          </a:p>
          <a:p>
            <a:pPr lvl="1"/>
            <a:r>
              <a:rPr lang="en-US" dirty="0"/>
              <a:t>CASE tool (Computer-Aided Software Engineering)</a:t>
            </a:r>
          </a:p>
          <a:p>
            <a:pPr lvl="1"/>
            <a:r>
              <a:rPr lang="en-US" dirty="0"/>
              <a:t>Software used to develop model</a:t>
            </a:r>
          </a:p>
          <a:p>
            <a:pPr lvl="2"/>
            <a:r>
              <a:rPr lang="en-US" dirty="0"/>
              <a:t>Draw.io</a:t>
            </a:r>
          </a:p>
          <a:p>
            <a:pPr lvl="2"/>
            <a:r>
              <a:rPr lang="en-US" dirty="0"/>
              <a:t>Visio</a:t>
            </a:r>
          </a:p>
          <a:p>
            <a:r>
              <a:rPr lang="en-US" dirty="0"/>
              <a:t>Technique</a:t>
            </a:r>
          </a:p>
          <a:p>
            <a:pPr lvl="1"/>
            <a:r>
              <a:rPr lang="en-US" dirty="0"/>
              <a:t>Set of guidelines for completing activity</a:t>
            </a:r>
          </a:p>
          <a:p>
            <a:pPr lvl="1"/>
            <a:r>
              <a:rPr lang="en-US" dirty="0"/>
              <a:t>How to use CASE tool effectively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146130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DFD (Data Flow Diagram)</a:t>
            </a:r>
          </a:p>
          <a:p>
            <a:pPr lvl="1"/>
            <a:r>
              <a:rPr lang="en-US" dirty="0"/>
              <a:t>Model used to break the system down from top to bottom</a:t>
            </a:r>
          </a:p>
          <a:p>
            <a:pPr lvl="2"/>
            <a:r>
              <a:rPr lang="en-US" dirty="0"/>
              <a:t>Functional decomposition</a:t>
            </a:r>
          </a:p>
          <a:p>
            <a:pPr lvl="1"/>
            <a:r>
              <a:rPr lang="en-US" dirty="0"/>
              <a:t>Series of models that are connecting in a parent-child relationship</a:t>
            </a:r>
          </a:p>
          <a:p>
            <a:pPr lvl="1"/>
            <a:r>
              <a:rPr lang="en-US" dirty="0"/>
              <a:t>Depict the relationship using Data Flows between:</a:t>
            </a:r>
          </a:p>
          <a:p>
            <a:pPr lvl="2"/>
            <a:r>
              <a:rPr lang="en-US" dirty="0"/>
              <a:t>Processes</a:t>
            </a:r>
          </a:p>
          <a:p>
            <a:pPr lvl="2"/>
            <a:r>
              <a:rPr lang="en-US" dirty="0"/>
              <a:t>Data</a:t>
            </a:r>
          </a:p>
          <a:p>
            <a:pPr lvl="2"/>
            <a:r>
              <a:rPr lang="en-US" dirty="0"/>
              <a:t>Stakeholders / External Agents</a:t>
            </a:r>
          </a:p>
          <a:p>
            <a:pPr marL="18288" indent="0">
              <a:buNone/>
            </a:pPr>
            <a:endParaRPr lang="en-US" dirty="0"/>
          </a:p>
          <a:p>
            <a:r>
              <a:rPr lang="en-US" dirty="0"/>
              <a:t>Preparation for DFD</a:t>
            </a:r>
          </a:p>
          <a:p>
            <a:pPr lvl="1"/>
            <a:r>
              <a:rPr lang="en-US" dirty="0"/>
              <a:t>Identify main processes of the system</a:t>
            </a:r>
          </a:p>
          <a:p>
            <a:pPr lvl="2"/>
            <a:r>
              <a:rPr lang="en-US" dirty="0"/>
              <a:t>Requirements determination will help</a:t>
            </a:r>
          </a:p>
          <a:p>
            <a:pPr lvl="1"/>
            <a:r>
              <a:rPr lang="en-US" dirty="0"/>
              <a:t>List critical stakeholders and external agents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325481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There are a variety of techniques or notations used to develop DFD’s</a:t>
            </a:r>
          </a:p>
          <a:p>
            <a:pPr lvl="2"/>
            <a:r>
              <a:rPr lang="en-US" dirty="0"/>
              <a:t>Most common:</a:t>
            </a:r>
          </a:p>
          <a:p>
            <a:pPr lvl="3"/>
            <a:r>
              <a:rPr lang="en-US" dirty="0" err="1"/>
              <a:t>Gane</a:t>
            </a:r>
            <a:r>
              <a:rPr lang="en-US" dirty="0"/>
              <a:t> and </a:t>
            </a:r>
            <a:r>
              <a:rPr lang="en-US" dirty="0" err="1"/>
              <a:t>Sarson</a:t>
            </a:r>
            <a:endParaRPr lang="en-US" dirty="0"/>
          </a:p>
          <a:p>
            <a:pPr lvl="3"/>
            <a:r>
              <a:rPr lang="en-US" dirty="0" err="1"/>
              <a:t>Yourdan</a:t>
            </a:r>
            <a:endParaRPr lang="en-US" dirty="0"/>
          </a:p>
          <a:p>
            <a:pPr lvl="3"/>
            <a:r>
              <a:rPr lang="en-US" dirty="0"/>
              <a:t>SSADM</a:t>
            </a:r>
          </a:p>
          <a:p>
            <a:pPr lvl="4"/>
            <a:r>
              <a:rPr lang="en-US" dirty="0"/>
              <a:t>Format used in text</a:t>
            </a:r>
          </a:p>
          <a:p>
            <a:pPr lvl="2"/>
            <a:r>
              <a:rPr lang="en-US" dirty="0"/>
              <a:t>May vary based on the company</a:t>
            </a:r>
          </a:p>
          <a:p>
            <a:pPr lvl="2"/>
            <a:r>
              <a:rPr lang="en-US" dirty="0"/>
              <a:t>For this class</a:t>
            </a:r>
          </a:p>
          <a:p>
            <a:pPr lvl="3"/>
            <a:r>
              <a:rPr lang="en-US" dirty="0"/>
              <a:t>Your choice as long as you are consistent in each model</a:t>
            </a:r>
          </a:p>
          <a:p>
            <a:pPr lvl="1"/>
            <a:r>
              <a:rPr lang="en-US" dirty="0"/>
              <a:t>Begin by identifying the system and the major stakeholders / external agents</a:t>
            </a:r>
          </a:p>
          <a:p>
            <a:pPr lvl="1"/>
            <a:r>
              <a:rPr lang="en-US" dirty="0"/>
              <a:t>Continue to decompose until you reach processes which cannot be broken down any further</a:t>
            </a:r>
          </a:p>
          <a:p>
            <a:pPr lvl="2"/>
            <a:r>
              <a:rPr lang="en-US" dirty="0"/>
              <a:t>Functional primitive</a:t>
            </a:r>
          </a:p>
          <a:p>
            <a:pPr lvl="2"/>
            <a:r>
              <a:rPr lang="en-US" dirty="0"/>
              <a:t>Need to use process logic to describe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349572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Key components</a:t>
            </a:r>
          </a:p>
          <a:p>
            <a:pPr lvl="2"/>
            <a:r>
              <a:rPr lang="en-US" dirty="0"/>
              <a:t>Process</a:t>
            </a:r>
          </a:p>
          <a:p>
            <a:pPr lvl="3"/>
            <a:r>
              <a:rPr lang="en-US" dirty="0"/>
              <a:t>Activity in the system that transforms data and produces output</a:t>
            </a:r>
          </a:p>
          <a:p>
            <a:pPr lvl="2"/>
            <a:r>
              <a:rPr lang="en-US" dirty="0"/>
              <a:t>Data Flow</a:t>
            </a:r>
          </a:p>
          <a:p>
            <a:pPr lvl="3"/>
            <a:r>
              <a:rPr lang="en-US" dirty="0"/>
              <a:t>Data transferred for a process to take place or as a result of a process</a:t>
            </a:r>
          </a:p>
          <a:p>
            <a:pPr lvl="2"/>
            <a:r>
              <a:rPr lang="en-US" dirty="0"/>
              <a:t>Data Store</a:t>
            </a:r>
          </a:p>
          <a:p>
            <a:pPr lvl="3"/>
            <a:r>
              <a:rPr lang="en-US" dirty="0"/>
              <a:t>Set of data stored to be used over time</a:t>
            </a:r>
          </a:p>
          <a:p>
            <a:pPr lvl="4"/>
            <a:r>
              <a:rPr lang="en-US" dirty="0"/>
              <a:t>Typically a database</a:t>
            </a:r>
          </a:p>
          <a:p>
            <a:pPr lvl="2"/>
            <a:r>
              <a:rPr lang="en-US" dirty="0"/>
              <a:t>External Entity</a:t>
            </a:r>
          </a:p>
          <a:p>
            <a:pPr lvl="3"/>
            <a:r>
              <a:rPr lang="en-US" dirty="0"/>
              <a:t>Also called External Agents</a:t>
            </a:r>
          </a:p>
          <a:p>
            <a:pPr lvl="3"/>
            <a:r>
              <a:rPr lang="en-US" dirty="0"/>
              <a:t>Not uncommon to be Stakeholders</a:t>
            </a:r>
          </a:p>
          <a:p>
            <a:pPr lvl="3"/>
            <a:r>
              <a:rPr lang="en-US" dirty="0"/>
              <a:t>Organization, person, or system that is outside the system but </a:t>
            </a:r>
            <a:r>
              <a:rPr lang="en-US" dirty="0" err="1"/>
              <a:t>interqcts</a:t>
            </a:r>
            <a:r>
              <a:rPr lang="en-US" dirty="0"/>
              <a:t> with it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</p:spTree>
    <p:extLst>
      <p:ext uri="{BB962C8B-B14F-4D97-AF65-F5344CB8AC3E}">
        <p14:creationId xmlns:p14="http://schemas.microsoft.com/office/powerpoint/2010/main" val="39877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2995614" cy="2133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Key components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DE0C08-9D41-4FB8-8432-C626A6CA6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2" y="1136067"/>
            <a:ext cx="5467346" cy="552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9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Constructing a DFD</a:t>
            </a:r>
          </a:p>
          <a:p>
            <a:pPr lvl="1"/>
            <a:r>
              <a:rPr lang="en-US" dirty="0"/>
              <a:t>Important rules:</a:t>
            </a:r>
          </a:p>
          <a:p>
            <a:pPr lvl="2"/>
            <a:r>
              <a:rPr lang="en-US" dirty="0"/>
              <a:t>All data MUST flow through a process</a:t>
            </a:r>
          </a:p>
          <a:p>
            <a:pPr lvl="2"/>
            <a:r>
              <a:rPr lang="en-US" dirty="0"/>
              <a:t>Data flows cannot connect External Entities to other External Entities or Data Stores directly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Requirements Modeling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061226-69A0-4C38-BEDA-66A8BE3F9B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02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709</TotalTime>
  <Words>704</Words>
  <Application>Microsoft Office PowerPoint</Application>
  <PresentationFormat>On-screen Show (4:3)</PresentationFormat>
  <Paragraphs>136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Palatino Linotype</vt:lpstr>
      <vt:lpstr>Wingdings</vt:lpstr>
      <vt:lpstr>Elemental</vt:lpstr>
      <vt:lpstr>COMI-1230 Systems Analysis &amp; Design</vt:lpstr>
      <vt:lpstr>PowerPoint Presentation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  <vt:lpstr>Requirements Modeling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50</cp:revision>
  <cp:lastPrinted>2014-09-01T12:46:44Z</cp:lastPrinted>
  <dcterms:created xsi:type="dcterms:W3CDTF">2006-08-16T00:00:00Z</dcterms:created>
  <dcterms:modified xsi:type="dcterms:W3CDTF">2021-12-27T20:07:51Z</dcterms:modified>
</cp:coreProperties>
</file>