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7077075" cy="9393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717F0A2-E3FA-4F09-975F-546F75C56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133600"/>
            <a:ext cx="7543800" cy="1752600"/>
          </a:xfrm>
        </p:spPr>
        <p:txBody>
          <a:bodyPr/>
          <a:lstStyle/>
          <a:p>
            <a:pPr algn="ctr"/>
            <a:r>
              <a:rPr lang="en-US" sz="5400" dirty="0"/>
              <a:t>COMI-1230</a:t>
            </a: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Systems Analysis &amp;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39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599" y="228600"/>
            <a:ext cx="8686800" cy="685800"/>
          </a:xfrm>
        </p:spPr>
        <p:txBody>
          <a:bodyPr/>
          <a:lstStyle/>
          <a:p>
            <a:pPr algn="ctr"/>
            <a:r>
              <a:rPr lang="en-US" sz="3600" dirty="0"/>
              <a:t>Model Current System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D1F82CEE-9500-43B8-B7A4-BCB745A04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143000"/>
            <a:ext cx="4419601" cy="5334000"/>
          </a:xfrm>
        </p:spPr>
        <p:txBody>
          <a:bodyPr>
            <a:normAutofit/>
          </a:bodyPr>
          <a:lstStyle/>
          <a:p>
            <a:r>
              <a:rPr lang="en-US" sz="2400" dirty="0"/>
              <a:t>Activity Diagram</a:t>
            </a:r>
          </a:p>
          <a:p>
            <a:pPr lvl="1"/>
            <a:r>
              <a:rPr lang="en-US" sz="2000" dirty="0"/>
              <a:t>A discussion can be found in the text in Chapter 3, page 73</a:t>
            </a:r>
          </a:p>
          <a:p>
            <a:pPr lvl="1"/>
            <a:r>
              <a:rPr lang="en-US" sz="2000" dirty="0"/>
              <a:t>Used to show actions and events in the order they take place </a:t>
            </a:r>
          </a:p>
          <a:p>
            <a:pPr lvl="2"/>
            <a:r>
              <a:rPr lang="en-US" sz="1800" dirty="0"/>
              <a:t>Sequence</a:t>
            </a:r>
          </a:p>
          <a:p>
            <a:pPr lvl="1"/>
            <a:r>
              <a:rPr lang="en-US" sz="2000" dirty="0"/>
              <a:t>Crossing of swim lanes highlights cross functional operation</a:t>
            </a:r>
          </a:p>
          <a:p>
            <a:pPr lvl="1"/>
            <a:r>
              <a:rPr lang="en-US" sz="2000" dirty="0"/>
              <a:t>Swim lane headers identify key functional areas / stakeholders</a:t>
            </a:r>
          </a:p>
          <a:p>
            <a:pPr lvl="1"/>
            <a:r>
              <a:rPr lang="en-US" sz="2000" dirty="0"/>
              <a:t>Useful when there is detailed information about current system at a task level</a:t>
            </a:r>
          </a:p>
          <a:p>
            <a:pPr lvl="1"/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73D1AE-FAD2-4C6B-AA87-789BB4E74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999" y="1633537"/>
            <a:ext cx="3962400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106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599" y="228600"/>
            <a:ext cx="8686800" cy="685800"/>
          </a:xfrm>
        </p:spPr>
        <p:txBody>
          <a:bodyPr/>
          <a:lstStyle/>
          <a:p>
            <a:pPr algn="ctr"/>
            <a:r>
              <a:rPr lang="en-US" sz="3600" dirty="0"/>
              <a:t>Model Current System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D1F82CEE-9500-43B8-B7A4-BCB745A04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359492"/>
            <a:ext cx="8534401" cy="2634954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Business Process Modeling (BPM)</a:t>
            </a:r>
          </a:p>
          <a:p>
            <a:pPr lvl="1"/>
            <a:r>
              <a:rPr lang="en-US" sz="2000" dirty="0"/>
              <a:t>A discussion can be found in the text in Chapter 3, page 74</a:t>
            </a:r>
          </a:p>
          <a:p>
            <a:pPr lvl="1"/>
            <a:r>
              <a:rPr lang="en-US" sz="2000" dirty="0"/>
              <a:t>Models key processes and their interactions</a:t>
            </a:r>
          </a:p>
          <a:p>
            <a:pPr lvl="2"/>
            <a:r>
              <a:rPr lang="en-US" sz="1800" dirty="0"/>
              <a:t>Affords opportunity to show processes morph into subprocesses</a:t>
            </a:r>
          </a:p>
          <a:p>
            <a:pPr lvl="3"/>
            <a:r>
              <a:rPr lang="en-US" sz="1700" dirty="0"/>
              <a:t>Functional decomposition</a:t>
            </a:r>
          </a:p>
          <a:p>
            <a:pPr lvl="1"/>
            <a:r>
              <a:rPr lang="en-US" sz="2000" dirty="0"/>
              <a:t>Depicts flow of business activities and how they are connected towards the achievement of a business transaction</a:t>
            </a:r>
          </a:p>
          <a:p>
            <a:pPr lvl="1"/>
            <a:r>
              <a:rPr lang="en-US" sz="2000" dirty="0"/>
              <a:t>Useful when there isn’t a formal system in place currently</a:t>
            </a:r>
          </a:p>
          <a:p>
            <a:pPr lvl="2"/>
            <a:r>
              <a:rPr lang="en-US" sz="1800" dirty="0"/>
              <a:t>Helps keep processing at a more abstract level </a:t>
            </a:r>
          </a:p>
          <a:p>
            <a:pPr lvl="3"/>
            <a:r>
              <a:rPr lang="en-US" sz="1700" dirty="0"/>
              <a:t>Process based</a:t>
            </a:r>
          </a:p>
          <a:p>
            <a:pPr lvl="1"/>
            <a:endParaRPr lang="en-US" sz="2000" dirty="0"/>
          </a:p>
          <a:p>
            <a:pPr lvl="1"/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43C225-AAD8-4438-8D6E-F9E86B91E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33800"/>
            <a:ext cx="7848600" cy="263495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5800" y="6500958"/>
            <a:ext cx="2745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Text, Chapter 3 – page 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2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2743199"/>
          </a:xfrm>
        </p:spPr>
        <p:txBody>
          <a:bodyPr>
            <a:normAutofit/>
          </a:bodyPr>
          <a:lstStyle/>
          <a:p>
            <a:r>
              <a:rPr lang="en-US" sz="2800" dirty="0"/>
              <a:t>Review Needs Analysis</a:t>
            </a:r>
          </a:p>
          <a:p>
            <a:r>
              <a:rPr lang="en-US" sz="2800" dirty="0"/>
              <a:t>Project Kick-Off</a:t>
            </a:r>
          </a:p>
          <a:p>
            <a:r>
              <a:rPr lang="en-US" sz="2800" dirty="0"/>
              <a:t>Modeling Current Environment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050869" y="228600"/>
            <a:ext cx="4899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Week 4 Outline</a:t>
            </a:r>
          </a:p>
        </p:txBody>
      </p:sp>
    </p:spTree>
    <p:extLst>
      <p:ext uri="{BB962C8B-B14F-4D97-AF65-F5344CB8AC3E}">
        <p14:creationId xmlns:p14="http://schemas.microsoft.com/office/powerpoint/2010/main" val="410140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4648199"/>
          </a:xfrm>
        </p:spPr>
        <p:txBody>
          <a:bodyPr>
            <a:normAutofit/>
          </a:bodyPr>
          <a:lstStyle/>
          <a:p>
            <a:r>
              <a:rPr lang="en-US" sz="2400" dirty="0"/>
              <a:t>Information Support Circle</a:t>
            </a:r>
          </a:p>
          <a:p>
            <a:pPr lvl="1"/>
            <a:r>
              <a:rPr lang="en-US" sz="2200" dirty="0"/>
              <a:t>Useful for determining interaction of critical stakeholders</a:t>
            </a:r>
          </a:p>
          <a:p>
            <a:pPr lvl="1"/>
            <a:r>
              <a:rPr lang="en-US" sz="2200" dirty="0"/>
              <a:t>Three major roles</a:t>
            </a:r>
          </a:p>
          <a:p>
            <a:pPr lvl="2"/>
            <a:r>
              <a:rPr lang="en-US" sz="2000" dirty="0"/>
              <a:t>Custodian</a:t>
            </a:r>
          </a:p>
          <a:p>
            <a:pPr lvl="2"/>
            <a:r>
              <a:rPr lang="en-US" sz="2000" dirty="0"/>
              <a:t>Broker</a:t>
            </a:r>
          </a:p>
          <a:p>
            <a:pPr lvl="2"/>
            <a:r>
              <a:rPr lang="en-US" sz="2000" dirty="0"/>
              <a:t>Manager</a:t>
            </a:r>
          </a:p>
          <a:p>
            <a:pPr lvl="1"/>
            <a:r>
              <a:rPr lang="en-US" sz="2200" dirty="0"/>
              <a:t>Five functions</a:t>
            </a:r>
          </a:p>
          <a:p>
            <a:pPr lvl="2"/>
            <a:r>
              <a:rPr lang="en-US" sz="2000" dirty="0"/>
              <a:t>Identify Concepts and Measures</a:t>
            </a:r>
          </a:p>
          <a:p>
            <a:pPr lvl="2"/>
            <a:r>
              <a:rPr lang="en-US" sz="2000" dirty="0"/>
              <a:t>Collect and Store Data</a:t>
            </a:r>
          </a:p>
          <a:p>
            <a:pPr lvl="2"/>
            <a:r>
              <a:rPr lang="en-US" sz="2000" dirty="0"/>
              <a:t>Restructure and Analyze Facts</a:t>
            </a:r>
          </a:p>
          <a:p>
            <a:pPr lvl="2"/>
            <a:r>
              <a:rPr lang="en-US" sz="2000" dirty="0"/>
              <a:t>Deliver and Report Information</a:t>
            </a:r>
          </a:p>
          <a:p>
            <a:pPr lvl="2"/>
            <a:r>
              <a:rPr lang="en-US" sz="2000" dirty="0"/>
              <a:t>Use and Influence Decisions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pPr algn="ctr"/>
            <a:r>
              <a:rPr lang="en-US" sz="3600" dirty="0"/>
              <a:t>Information Support Circle</a:t>
            </a:r>
          </a:p>
        </p:txBody>
      </p:sp>
    </p:spTree>
    <p:extLst>
      <p:ext uri="{BB962C8B-B14F-4D97-AF65-F5344CB8AC3E}">
        <p14:creationId xmlns:p14="http://schemas.microsoft.com/office/powerpoint/2010/main" val="4129307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599" y="228600"/>
            <a:ext cx="8686800" cy="685800"/>
          </a:xfrm>
        </p:spPr>
        <p:txBody>
          <a:bodyPr/>
          <a:lstStyle/>
          <a:p>
            <a:pPr algn="ctr"/>
            <a:r>
              <a:rPr lang="en-US" sz="3600" dirty="0"/>
              <a:t>Information Support Circle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50B06F-F361-426A-8B74-A311DC62B6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5" y="1066800"/>
            <a:ext cx="7446727" cy="570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21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599" y="228600"/>
            <a:ext cx="8686800" cy="685800"/>
          </a:xfrm>
        </p:spPr>
        <p:txBody>
          <a:bodyPr/>
          <a:lstStyle/>
          <a:p>
            <a:pPr algn="ctr"/>
            <a:r>
              <a:rPr lang="en-US" sz="3600" dirty="0"/>
              <a:t>Project Kick-Off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659F0D-1172-4DA5-BF34-AEC79699E300}"/>
              </a:ext>
            </a:extLst>
          </p:cNvPr>
          <p:cNvSpPr txBox="1"/>
          <p:nvPr/>
        </p:nvSpPr>
        <p:spPr>
          <a:xfrm>
            <a:off x="1293844" y="1219200"/>
            <a:ext cx="6556309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Q.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We’re about to embark on an administrative system selection and we want to start off on the right foot.  Is there a set of guidelines you could give us to make sure we do this the right way?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 are four critical success factors that should be present to make this important project successful. 1) Support from top administration for the effort: involvement, encouragement, a sense of this being a high priority, a declaration that this is something very important for the institution to do with the same level of quality that it does other things. 2) Buy-in, involvement, and ownership of the project by the user community, from the selection of a system all the way through the implementation. 3) Enough resources to make sure the institution is in a position to reap the full range of benefits and protect its investment. 4) A willingness to consider new approaches to information management and business practices to take full advantage of the features a new system will offer</a:t>
            </a:r>
            <a:r>
              <a:rPr lang="en-US" sz="1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7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599" y="228600"/>
            <a:ext cx="8686800" cy="685800"/>
          </a:xfrm>
        </p:spPr>
        <p:txBody>
          <a:bodyPr/>
          <a:lstStyle/>
          <a:p>
            <a:pPr algn="ctr"/>
            <a:r>
              <a:rPr lang="en-US" sz="3600" dirty="0"/>
              <a:t>Project Kick-Off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D1F82CEE-9500-43B8-B7A4-BCB745A04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4648199"/>
          </a:xfrm>
        </p:spPr>
        <p:txBody>
          <a:bodyPr>
            <a:normAutofit/>
          </a:bodyPr>
          <a:lstStyle/>
          <a:p>
            <a:r>
              <a:rPr lang="en-US" sz="2400" dirty="0"/>
              <a:t>Origination of systems projects</a:t>
            </a:r>
          </a:p>
          <a:p>
            <a:pPr lvl="1"/>
            <a:r>
              <a:rPr lang="en-US" sz="2200" dirty="0"/>
              <a:t>Why was it requested?</a:t>
            </a:r>
          </a:p>
          <a:p>
            <a:pPr lvl="2"/>
            <a:r>
              <a:rPr lang="en-US" sz="1800" dirty="0"/>
              <a:t>Service</a:t>
            </a:r>
          </a:p>
          <a:p>
            <a:pPr lvl="3"/>
            <a:r>
              <a:rPr lang="en-US" sz="1700" dirty="0"/>
              <a:t>To improve or enhance service to end user</a:t>
            </a:r>
          </a:p>
          <a:p>
            <a:pPr lvl="2"/>
            <a:r>
              <a:rPr lang="en-US" sz="1800" dirty="0"/>
              <a:t>Performance</a:t>
            </a:r>
          </a:p>
          <a:p>
            <a:pPr lvl="3"/>
            <a:r>
              <a:rPr lang="en-US" sz="1700" dirty="0"/>
              <a:t>Correct errors / improve response time / add functionality</a:t>
            </a:r>
          </a:p>
          <a:p>
            <a:pPr lvl="2"/>
            <a:r>
              <a:rPr lang="en-US" sz="1800" dirty="0"/>
              <a:t>Information</a:t>
            </a:r>
          </a:p>
          <a:p>
            <a:pPr lvl="3"/>
            <a:r>
              <a:rPr lang="en-US" sz="1700" dirty="0"/>
              <a:t>Convert data from previous system / new requests</a:t>
            </a:r>
          </a:p>
          <a:p>
            <a:pPr lvl="2"/>
            <a:r>
              <a:rPr lang="en-US" sz="1800" dirty="0"/>
              <a:t>Controls</a:t>
            </a:r>
          </a:p>
          <a:p>
            <a:pPr lvl="3"/>
            <a:r>
              <a:rPr lang="en-US" sz="1700" dirty="0"/>
              <a:t>Security issues / cross system connectivity</a:t>
            </a:r>
          </a:p>
          <a:p>
            <a:pPr lvl="2"/>
            <a:r>
              <a:rPr lang="en-US" sz="1800" dirty="0"/>
              <a:t>Economy</a:t>
            </a:r>
          </a:p>
          <a:p>
            <a:pPr lvl="3"/>
            <a:r>
              <a:rPr lang="en-US" sz="1700" dirty="0"/>
              <a:t>Cost savings / react to new opportunities</a:t>
            </a:r>
          </a:p>
        </p:txBody>
      </p:sp>
    </p:spTree>
    <p:extLst>
      <p:ext uri="{BB962C8B-B14F-4D97-AF65-F5344CB8AC3E}">
        <p14:creationId xmlns:p14="http://schemas.microsoft.com/office/powerpoint/2010/main" val="969318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599" y="228600"/>
            <a:ext cx="8686800" cy="685800"/>
          </a:xfrm>
        </p:spPr>
        <p:txBody>
          <a:bodyPr/>
          <a:lstStyle/>
          <a:p>
            <a:pPr algn="ctr"/>
            <a:r>
              <a:rPr lang="en-US" sz="3600" dirty="0"/>
              <a:t>Project Kick-Off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D1F82CEE-9500-43B8-B7A4-BCB745A04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7924800" cy="4953000"/>
          </a:xfrm>
        </p:spPr>
        <p:txBody>
          <a:bodyPr>
            <a:normAutofit/>
          </a:bodyPr>
          <a:lstStyle/>
          <a:p>
            <a:r>
              <a:rPr lang="en-US" sz="2400" dirty="0"/>
              <a:t>Origination of systems projects</a:t>
            </a:r>
          </a:p>
          <a:p>
            <a:pPr lvl="1"/>
            <a:r>
              <a:rPr lang="en-US" sz="2200" dirty="0"/>
              <a:t>Who made request?</a:t>
            </a:r>
          </a:p>
          <a:p>
            <a:pPr lvl="2"/>
            <a:r>
              <a:rPr lang="en-US" sz="1600" dirty="0"/>
              <a:t>Org. Chart is a great resource for this</a:t>
            </a:r>
          </a:p>
          <a:p>
            <a:pPr lvl="3"/>
            <a:r>
              <a:rPr lang="en-US" dirty="0"/>
              <a:t>Key stakeholder</a:t>
            </a:r>
          </a:p>
          <a:p>
            <a:pPr lvl="3"/>
            <a:r>
              <a:rPr lang="en-US" dirty="0"/>
              <a:t>Identify functional </a:t>
            </a:r>
            <a:r>
              <a:rPr lang="en-US" dirty="0" smtClean="0"/>
              <a:t>area</a:t>
            </a:r>
          </a:p>
          <a:p>
            <a:pPr lvl="3"/>
            <a:r>
              <a:rPr lang="en-US" dirty="0" smtClean="0"/>
              <a:t>Analyze both horizontally and vertically</a:t>
            </a:r>
            <a:endParaRPr lang="en-US" dirty="0"/>
          </a:p>
          <a:p>
            <a:pPr lvl="2"/>
            <a:r>
              <a:rPr lang="en-US" sz="1600" dirty="0"/>
              <a:t>Internal or External requestor</a:t>
            </a:r>
          </a:p>
          <a:p>
            <a:pPr lvl="3"/>
            <a:r>
              <a:rPr lang="en-US" dirty="0"/>
              <a:t>Regulatory agencies</a:t>
            </a:r>
          </a:p>
          <a:p>
            <a:pPr lvl="3"/>
            <a:r>
              <a:rPr lang="en-US" dirty="0"/>
              <a:t>Vendors</a:t>
            </a:r>
          </a:p>
          <a:p>
            <a:pPr lvl="3"/>
            <a:r>
              <a:rPr lang="en-US" dirty="0"/>
              <a:t>New leadership</a:t>
            </a:r>
          </a:p>
          <a:p>
            <a:pPr lvl="1"/>
            <a:r>
              <a:rPr lang="en-US" sz="2200" dirty="0"/>
              <a:t>What are the timelines?</a:t>
            </a:r>
          </a:p>
          <a:p>
            <a:pPr lvl="2"/>
            <a:r>
              <a:rPr lang="en-US" sz="1600" dirty="0"/>
              <a:t>Determine business cycle</a:t>
            </a:r>
          </a:p>
          <a:p>
            <a:pPr lvl="3"/>
            <a:r>
              <a:rPr lang="en-US" dirty="0"/>
              <a:t>Identify “windows of opportunity”</a:t>
            </a:r>
          </a:p>
          <a:p>
            <a:pPr lvl="2"/>
            <a:r>
              <a:rPr lang="en-US" sz="1600" dirty="0"/>
              <a:t>Is it a mandate from an external agent?</a:t>
            </a:r>
          </a:p>
        </p:txBody>
      </p:sp>
    </p:spTree>
    <p:extLst>
      <p:ext uri="{BB962C8B-B14F-4D97-AF65-F5344CB8AC3E}">
        <p14:creationId xmlns:p14="http://schemas.microsoft.com/office/powerpoint/2010/main" val="1796970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599" y="228600"/>
            <a:ext cx="8686800" cy="685800"/>
          </a:xfrm>
        </p:spPr>
        <p:txBody>
          <a:bodyPr/>
          <a:lstStyle/>
          <a:p>
            <a:pPr algn="ctr"/>
            <a:r>
              <a:rPr lang="en-US" sz="3600" dirty="0"/>
              <a:t>Preliminary Investigation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D1F82CEE-9500-43B8-B7A4-BCB745A04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90600"/>
            <a:ext cx="7924800" cy="5791200"/>
          </a:xfrm>
        </p:spPr>
        <p:txBody>
          <a:bodyPr>
            <a:normAutofit/>
          </a:bodyPr>
          <a:lstStyle/>
          <a:p>
            <a:r>
              <a:rPr lang="en-US" sz="1800" dirty="0"/>
              <a:t>Identify key stakeholders</a:t>
            </a:r>
          </a:p>
          <a:p>
            <a:pPr lvl="1"/>
            <a:r>
              <a:rPr lang="en-US" sz="1600" dirty="0"/>
              <a:t>Create and organization chart for internal stakeholders</a:t>
            </a:r>
          </a:p>
          <a:p>
            <a:pPr lvl="1"/>
            <a:r>
              <a:rPr lang="en-US" sz="1600" dirty="0"/>
              <a:t>Create list of critical external agents</a:t>
            </a:r>
          </a:p>
          <a:p>
            <a:r>
              <a:rPr lang="en-US" sz="1800" dirty="0"/>
              <a:t>Identify the true request</a:t>
            </a:r>
          </a:p>
          <a:p>
            <a:pPr lvl="1"/>
            <a:r>
              <a:rPr lang="en-US" sz="1600" dirty="0"/>
              <a:t>Why?</a:t>
            </a:r>
          </a:p>
          <a:p>
            <a:pPr lvl="1"/>
            <a:r>
              <a:rPr lang="en-US" sz="1600" dirty="0"/>
              <a:t>Who?</a:t>
            </a:r>
          </a:p>
          <a:p>
            <a:pPr lvl="1"/>
            <a:r>
              <a:rPr lang="en-US" sz="1600" dirty="0"/>
              <a:t>When is it needed?</a:t>
            </a:r>
          </a:p>
          <a:p>
            <a:r>
              <a:rPr lang="en-US" sz="1800" dirty="0"/>
              <a:t>Model current processing to help determine:</a:t>
            </a:r>
          </a:p>
          <a:p>
            <a:pPr lvl="1"/>
            <a:r>
              <a:rPr lang="en-US" sz="1600" dirty="0"/>
              <a:t>Systems requirements</a:t>
            </a:r>
          </a:p>
          <a:p>
            <a:pPr lvl="1"/>
            <a:r>
              <a:rPr lang="en-US" sz="1600" dirty="0"/>
              <a:t>System scope</a:t>
            </a:r>
          </a:p>
          <a:p>
            <a:r>
              <a:rPr lang="en-US" sz="1800" dirty="0"/>
              <a:t>Present findings to stakeholders</a:t>
            </a:r>
          </a:p>
          <a:p>
            <a:pPr lvl="1"/>
            <a:r>
              <a:rPr lang="en-US" sz="1600" dirty="0"/>
              <a:t>Preliminary Investigation Report / Statement of Scope</a:t>
            </a:r>
          </a:p>
          <a:p>
            <a:pPr lvl="2"/>
            <a:r>
              <a:rPr lang="en-US" sz="1400" dirty="0"/>
              <a:t>Findings</a:t>
            </a:r>
          </a:p>
          <a:p>
            <a:pPr lvl="2"/>
            <a:r>
              <a:rPr lang="en-US" sz="1400" dirty="0"/>
              <a:t>Potential solutions</a:t>
            </a:r>
          </a:p>
          <a:p>
            <a:pPr lvl="2"/>
            <a:r>
              <a:rPr lang="en-US" sz="1400" dirty="0"/>
              <a:t>Your recommendation</a:t>
            </a:r>
          </a:p>
          <a:p>
            <a:pPr lvl="3"/>
            <a:r>
              <a:rPr lang="en-US" sz="1100" dirty="0"/>
              <a:t>SCOPE – range or extent of the problem</a:t>
            </a:r>
          </a:p>
          <a:p>
            <a:pPr lvl="2"/>
            <a:r>
              <a:rPr lang="en-US" sz="1400" dirty="0"/>
              <a:t>Benefits of your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3914498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599" y="228600"/>
            <a:ext cx="8686800" cy="685800"/>
          </a:xfrm>
        </p:spPr>
        <p:txBody>
          <a:bodyPr/>
          <a:lstStyle/>
          <a:p>
            <a:pPr algn="ctr"/>
            <a:r>
              <a:rPr lang="en-US" sz="3600" dirty="0"/>
              <a:t>Model Current System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D1F82CEE-9500-43B8-B7A4-BCB745A04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43000"/>
            <a:ext cx="7924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Why do we model?</a:t>
            </a:r>
          </a:p>
          <a:p>
            <a:pPr lvl="1"/>
            <a:r>
              <a:rPr lang="en-US" sz="2000" dirty="0"/>
              <a:t>Visual representation of logic and sequence</a:t>
            </a:r>
          </a:p>
          <a:p>
            <a:pPr lvl="2"/>
            <a:r>
              <a:rPr lang="en-US" sz="2000" dirty="0"/>
              <a:t>Makes abstract thoughts concrete</a:t>
            </a:r>
          </a:p>
          <a:p>
            <a:pPr lvl="1"/>
            <a:r>
              <a:rPr lang="en-US" sz="2000" dirty="0"/>
              <a:t>Point of reference for explanation to a variety of audiences</a:t>
            </a:r>
          </a:p>
          <a:p>
            <a:pPr lvl="1"/>
            <a:r>
              <a:rPr lang="en-US" sz="2000" dirty="0"/>
              <a:t>Improves communication between developers and users</a:t>
            </a:r>
          </a:p>
          <a:p>
            <a:pPr lvl="1"/>
            <a:r>
              <a:rPr lang="en-US" sz="2000" dirty="0"/>
              <a:t>Identify what system needs to do</a:t>
            </a:r>
          </a:p>
          <a:p>
            <a:pPr lvl="2"/>
            <a:r>
              <a:rPr lang="en-US" sz="1800" dirty="0"/>
              <a:t>Requirements</a:t>
            </a:r>
          </a:p>
          <a:p>
            <a:pPr lvl="1"/>
            <a:r>
              <a:rPr lang="en-US" sz="2000" dirty="0"/>
              <a:t>Show sequence of processing</a:t>
            </a:r>
          </a:p>
          <a:p>
            <a:pPr lvl="2"/>
            <a:r>
              <a:rPr lang="en-US" sz="1800" dirty="0"/>
              <a:t>Dependencies</a:t>
            </a:r>
          </a:p>
          <a:p>
            <a:pPr lvl="1"/>
            <a:r>
              <a:rPr lang="en-US" sz="2000" dirty="0"/>
              <a:t>Show ownership</a:t>
            </a:r>
          </a:p>
          <a:p>
            <a:pPr lvl="2"/>
            <a:r>
              <a:rPr lang="en-US" sz="1800" dirty="0"/>
              <a:t>Functional areas</a:t>
            </a:r>
          </a:p>
          <a:p>
            <a:pPr lvl="2"/>
            <a:r>
              <a:rPr lang="en-US" sz="1800" dirty="0"/>
              <a:t>Stakeholders</a:t>
            </a:r>
          </a:p>
          <a:p>
            <a:pPr lvl="1"/>
            <a:r>
              <a:rPr lang="en-US" sz="2000" dirty="0"/>
              <a:t>Highlight omissions and inconsistencies</a:t>
            </a:r>
          </a:p>
          <a:p>
            <a:r>
              <a:rPr lang="en-US" sz="2200" dirty="0"/>
              <a:t>Our modeling options</a:t>
            </a:r>
          </a:p>
          <a:p>
            <a:pPr lvl="1"/>
            <a:r>
              <a:rPr lang="en-US" sz="2000" dirty="0"/>
              <a:t>Activity Diagram</a:t>
            </a:r>
          </a:p>
          <a:p>
            <a:pPr lvl="1"/>
            <a:r>
              <a:rPr lang="en-US" sz="2000" dirty="0"/>
              <a:t>BPM (Business Process Modeling)</a:t>
            </a:r>
          </a:p>
        </p:txBody>
      </p:sp>
    </p:spTree>
    <p:extLst>
      <p:ext uri="{BB962C8B-B14F-4D97-AF65-F5344CB8AC3E}">
        <p14:creationId xmlns:p14="http://schemas.microsoft.com/office/powerpoint/2010/main" val="352304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548</TotalTime>
  <Words>651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Palatino Linotype</vt:lpstr>
      <vt:lpstr>Times New Roman</vt:lpstr>
      <vt:lpstr>Wingdings</vt:lpstr>
      <vt:lpstr>Elemental</vt:lpstr>
      <vt:lpstr>COMI-1230 Systems Analysis &amp; Design</vt:lpstr>
      <vt:lpstr>PowerPoint Presentation</vt:lpstr>
      <vt:lpstr>Information Support Circle</vt:lpstr>
      <vt:lpstr>Information Support Circle</vt:lpstr>
      <vt:lpstr>Project Kick-Off</vt:lpstr>
      <vt:lpstr>Project Kick-Off</vt:lpstr>
      <vt:lpstr>Project Kick-Off</vt:lpstr>
      <vt:lpstr>Preliminary Investigation</vt:lpstr>
      <vt:lpstr>Model Current System</vt:lpstr>
      <vt:lpstr>Model Current System</vt:lpstr>
      <vt:lpstr>Model Current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COMI-1230-108</dc:title>
  <dc:creator>Mike</dc:creator>
  <cp:lastModifiedBy>Kelly, Michael</cp:lastModifiedBy>
  <cp:revision>38</cp:revision>
  <cp:lastPrinted>2014-09-01T12:46:44Z</cp:lastPrinted>
  <dcterms:created xsi:type="dcterms:W3CDTF">2006-08-16T00:00:00Z</dcterms:created>
  <dcterms:modified xsi:type="dcterms:W3CDTF">2021-12-28T01:15:36Z</dcterms:modified>
</cp:coreProperties>
</file>