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9" r:id="rId4"/>
    <p:sldId id="258" r:id="rId5"/>
    <p:sldId id="306" r:id="rId6"/>
    <p:sldId id="30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08" r:id="rId15"/>
    <p:sldId id="275" r:id="rId16"/>
    <p:sldId id="309" r:id="rId17"/>
    <p:sldId id="313" r:id="rId18"/>
    <p:sldId id="310" r:id="rId19"/>
    <p:sldId id="311" r:id="rId20"/>
    <p:sldId id="312" r:id="rId21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17F0A2-E3FA-4F09-975F-546F75C5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3600"/>
            <a:ext cx="7543800" cy="1752600"/>
          </a:xfrm>
        </p:spPr>
        <p:txBody>
          <a:bodyPr/>
          <a:lstStyle/>
          <a:p>
            <a:pPr algn="ctr"/>
            <a:r>
              <a:rPr lang="en-US" sz="5400" dirty="0"/>
              <a:t>COMI-1230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Systems Analysis &amp;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3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D82-E665-4896-8653-00A55C5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28600"/>
            <a:ext cx="7543800" cy="914400"/>
          </a:xfrm>
        </p:spPr>
        <p:txBody>
          <a:bodyPr/>
          <a:lstStyle/>
          <a:p>
            <a:pPr algn="ctr"/>
            <a:r>
              <a:rPr lang="en-US" sz="4800" dirty="0"/>
              <a:t>DFD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A7304-9287-4EA5-911E-30798E481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88091"/>
            <a:ext cx="5638800" cy="53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1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3657599"/>
          </a:xfrm>
        </p:spPr>
        <p:txBody>
          <a:bodyPr>
            <a:normAutofit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Design</a:t>
            </a:r>
          </a:p>
          <a:p>
            <a:pPr lvl="2"/>
            <a:r>
              <a:rPr lang="en-US" dirty="0"/>
              <a:t>Specify in detail the system to be built based on the requirements as determined in the Analysis Phase</a:t>
            </a:r>
          </a:p>
          <a:p>
            <a:pPr lvl="2"/>
            <a:r>
              <a:rPr lang="en-US" dirty="0"/>
              <a:t>DFD’s are finalized</a:t>
            </a:r>
          </a:p>
          <a:p>
            <a:pPr lvl="2"/>
            <a:r>
              <a:rPr lang="en-US" dirty="0"/>
              <a:t>Data is taken into account</a:t>
            </a:r>
          </a:p>
          <a:p>
            <a:pPr lvl="3"/>
            <a:r>
              <a:rPr lang="en-US" dirty="0"/>
              <a:t>ERD’s</a:t>
            </a:r>
          </a:p>
          <a:p>
            <a:pPr lvl="2"/>
            <a:r>
              <a:rPr lang="en-US" dirty="0"/>
              <a:t>UI is designed</a:t>
            </a:r>
          </a:p>
          <a:p>
            <a:pPr lvl="2"/>
            <a:r>
              <a:rPr lang="en-US" dirty="0"/>
              <a:t>Prototype is developed</a:t>
            </a:r>
          </a:p>
          <a:p>
            <a:pPr lvl="3"/>
            <a:r>
              <a:rPr lang="en-US" dirty="0"/>
              <a:t>Working model of  proposed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</p:spTree>
    <p:extLst>
      <p:ext uri="{BB962C8B-B14F-4D97-AF65-F5344CB8AC3E}">
        <p14:creationId xmlns:p14="http://schemas.microsoft.com/office/powerpoint/2010/main" val="228519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D82-E665-4896-8653-00A55C5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28600"/>
            <a:ext cx="7543800" cy="914400"/>
          </a:xfrm>
        </p:spPr>
        <p:txBody>
          <a:bodyPr/>
          <a:lstStyle/>
          <a:p>
            <a:pPr algn="ctr"/>
            <a:r>
              <a:rPr lang="en-US" sz="4800" dirty="0"/>
              <a:t>ERD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E8272-419C-4737-BB96-8E85AE06A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307740"/>
            <a:ext cx="6400800" cy="54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Implementation</a:t>
            </a:r>
          </a:p>
          <a:p>
            <a:pPr lvl="2"/>
            <a:r>
              <a:rPr lang="en-US" dirty="0"/>
              <a:t>Following testing and final approval the system is deployed</a:t>
            </a:r>
          </a:p>
          <a:p>
            <a:pPr lvl="3"/>
            <a:r>
              <a:rPr lang="en-US" dirty="0"/>
              <a:t>Unit Testing</a:t>
            </a:r>
          </a:p>
          <a:p>
            <a:pPr lvl="4"/>
            <a:r>
              <a:rPr lang="en-US" dirty="0"/>
              <a:t>Verify each program works by itself</a:t>
            </a:r>
          </a:p>
          <a:p>
            <a:pPr lvl="3"/>
            <a:r>
              <a:rPr lang="en-US" dirty="0"/>
              <a:t>Systems Test</a:t>
            </a:r>
          </a:p>
          <a:p>
            <a:pPr lvl="4"/>
            <a:r>
              <a:rPr lang="en-US" dirty="0"/>
              <a:t>Verify all programs in the application work together</a:t>
            </a:r>
          </a:p>
          <a:p>
            <a:pPr lvl="3"/>
            <a:r>
              <a:rPr lang="en-US" dirty="0"/>
              <a:t>Integration Test</a:t>
            </a:r>
          </a:p>
          <a:p>
            <a:pPr lvl="4"/>
            <a:r>
              <a:rPr lang="en-US" dirty="0"/>
              <a:t>Verify that the application works wit the other applications in the business</a:t>
            </a:r>
          </a:p>
          <a:p>
            <a:pPr lvl="2"/>
            <a:r>
              <a:rPr lang="en-US" dirty="0"/>
              <a:t>Strategy needs to be developed to ensure the system is functioning properly</a:t>
            </a:r>
          </a:p>
          <a:p>
            <a:pPr lvl="3"/>
            <a:r>
              <a:rPr lang="en-US" dirty="0"/>
              <a:t>Parallel testing</a:t>
            </a:r>
          </a:p>
          <a:p>
            <a:pPr lvl="3"/>
            <a:r>
              <a:rPr lang="en-US" dirty="0"/>
              <a:t>Integration of existing data</a:t>
            </a:r>
          </a:p>
          <a:p>
            <a:pPr lvl="3"/>
            <a:r>
              <a:rPr lang="en-US" dirty="0"/>
              <a:t>Deploy in phases rather than all at once</a:t>
            </a:r>
          </a:p>
          <a:p>
            <a:pPr lvl="3"/>
            <a:r>
              <a:rPr lang="en-US" dirty="0"/>
              <a:t>Determine the critical Stakeholders to include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</p:spTree>
    <p:extLst>
      <p:ext uri="{BB962C8B-B14F-4D97-AF65-F5344CB8AC3E}">
        <p14:creationId xmlns:p14="http://schemas.microsoft.com/office/powerpoint/2010/main" val="98168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2514600"/>
          </a:xfrm>
        </p:spPr>
        <p:txBody>
          <a:bodyPr>
            <a:normAutofit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Implementation</a:t>
            </a:r>
          </a:p>
          <a:p>
            <a:pPr lvl="2"/>
            <a:r>
              <a:rPr lang="en-US" dirty="0"/>
              <a:t>Training</a:t>
            </a:r>
          </a:p>
          <a:p>
            <a:pPr lvl="3"/>
            <a:r>
              <a:rPr lang="en-US" dirty="0"/>
              <a:t>Include appropriate people</a:t>
            </a:r>
          </a:p>
          <a:p>
            <a:pPr lvl="3"/>
            <a:r>
              <a:rPr lang="en-US" dirty="0"/>
              <a:t>Show how system  works</a:t>
            </a:r>
          </a:p>
          <a:p>
            <a:pPr lvl="4"/>
            <a:r>
              <a:rPr lang="en-US" dirty="0"/>
              <a:t>How to exactly use the new hardware / software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  <p:pic>
        <p:nvPicPr>
          <p:cNvPr id="4" name="Picture 10" descr="Fig12-0023">
            <a:extLst>
              <a:ext uri="{FF2B5EF4-FFF2-40B4-BE49-F238E27FC236}">
                <a16:creationId xmlns:a16="http://schemas.microsoft.com/office/drawing/2014/main" id="{BF473A60-2783-41FA-8B39-D2695F3F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811"/>
            <a:ext cx="3581400" cy="230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7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3200400"/>
          </a:xfrm>
        </p:spPr>
        <p:txBody>
          <a:bodyPr>
            <a:normAutofit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Maintenance</a:t>
            </a:r>
          </a:p>
          <a:p>
            <a:pPr lvl="2"/>
            <a:r>
              <a:rPr lang="en-US" dirty="0"/>
              <a:t>Monitor system usage</a:t>
            </a:r>
          </a:p>
          <a:p>
            <a:pPr lvl="2"/>
            <a:r>
              <a:rPr lang="en-US" dirty="0"/>
              <a:t>Attend to bugs/errors</a:t>
            </a:r>
          </a:p>
          <a:p>
            <a:pPr lvl="2"/>
            <a:r>
              <a:rPr lang="en-US" dirty="0"/>
              <a:t>Manage enhancements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</p:spTree>
    <p:extLst>
      <p:ext uri="{BB962C8B-B14F-4D97-AF65-F5344CB8AC3E}">
        <p14:creationId xmlns:p14="http://schemas.microsoft.com/office/powerpoint/2010/main" val="319726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4038600" cy="4495799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400" dirty="0"/>
              <a:t>Arrange tasks into phases (groups of activities)</a:t>
            </a:r>
          </a:p>
          <a:p>
            <a:endParaRPr lang="en-US" altLang="en-US" sz="2400" dirty="0"/>
          </a:p>
          <a:p>
            <a:r>
              <a:rPr lang="en-US" altLang="en-US" sz="2400" dirty="0"/>
              <a:t>Involve users (anyone for whom system is being built)</a:t>
            </a:r>
          </a:p>
          <a:p>
            <a:pPr lvl="1"/>
            <a:r>
              <a:rPr lang="en-US" altLang="en-US" sz="2200" dirty="0"/>
              <a:t>Systems Analyst is critical</a:t>
            </a:r>
          </a:p>
          <a:p>
            <a:pPr lvl="2"/>
            <a:r>
              <a:rPr lang="en-US" sz="2100" dirty="0"/>
              <a:t>Responsible for designing and developing information system</a:t>
            </a:r>
          </a:p>
          <a:p>
            <a:pPr lvl="2"/>
            <a:r>
              <a:rPr lang="en-US" sz="2100" dirty="0"/>
              <a:t>Liaison between users and IT professionals</a:t>
            </a:r>
          </a:p>
          <a:p>
            <a:pPr lvl="1"/>
            <a:r>
              <a:rPr lang="en-US" sz="2300" dirty="0"/>
              <a:t>Project Team</a:t>
            </a:r>
          </a:p>
          <a:p>
            <a:pPr lvl="2"/>
            <a:r>
              <a:rPr lang="en-US" altLang="en-US" sz="2400" dirty="0"/>
              <a:t>Consists of users, systems analyst, and other IT professionals</a:t>
            </a:r>
            <a:endParaRPr lang="en-US" altLang="en-US" sz="2000" dirty="0"/>
          </a:p>
          <a:p>
            <a:endParaRPr lang="en-US" altLang="en-US" sz="2400" dirty="0"/>
          </a:p>
          <a:p>
            <a:r>
              <a:rPr lang="en-US" altLang="en-US" sz="2400" dirty="0"/>
              <a:t>Develop clearly defined standards (procedures company expects employees to follow)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Guidelines for System Development</a:t>
            </a:r>
          </a:p>
        </p:txBody>
      </p:sp>
      <p:pic>
        <p:nvPicPr>
          <p:cNvPr id="4" name="Picture 8" descr="Fig12-02">
            <a:extLst>
              <a:ext uri="{FF2B5EF4-FFF2-40B4-BE49-F238E27FC236}">
                <a16:creationId xmlns:a16="http://schemas.microsoft.com/office/drawing/2014/main" id="{75900D0A-2735-44A5-98BD-6598EFDE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1722" y="1600200"/>
            <a:ext cx="4191000" cy="458113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6758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5EC925-CC3E-49FC-B086-ACE7337CE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6153"/>
            <a:ext cx="7543800" cy="914400"/>
          </a:xfrm>
        </p:spPr>
        <p:txBody>
          <a:bodyPr/>
          <a:lstStyle/>
          <a:p>
            <a:pPr algn="ctr"/>
            <a:r>
              <a:rPr lang="en-US" altLang="en-US" sz="3900" dirty="0"/>
              <a:t>Summary of SDLC</a:t>
            </a:r>
            <a:endParaRPr lang="en-US" altLang="en-US" sz="3600" dirty="0"/>
          </a:p>
        </p:txBody>
      </p:sp>
      <p:sp>
        <p:nvSpPr>
          <p:cNvPr id="7177" name="Arc 9">
            <a:extLst>
              <a:ext uri="{FF2B5EF4-FFF2-40B4-BE49-F238E27FC236}">
                <a16:creationId xmlns:a16="http://schemas.microsoft.com/office/drawing/2014/main" id="{F1347B71-B790-4C63-A181-017CB6E5C5D1}"/>
              </a:ext>
            </a:extLst>
          </p:cNvPr>
          <p:cNvSpPr>
            <a:spLocks/>
          </p:cNvSpPr>
          <p:nvPr/>
        </p:nvSpPr>
        <p:spPr bwMode="auto">
          <a:xfrm rot="-1840200">
            <a:off x="1828800" y="1662113"/>
            <a:ext cx="1631950" cy="2016125"/>
          </a:xfrm>
          <a:custGeom>
            <a:avLst/>
            <a:gdLst>
              <a:gd name="T0" fmla="*/ 253336 w 16227"/>
              <a:gd name="T1" fmla="*/ 0 h 21453"/>
              <a:gd name="T2" fmla="*/ 1631950 w 16227"/>
              <a:gd name="T3" fmla="*/ 676271 h 21453"/>
              <a:gd name="T4" fmla="*/ 0 w 16227"/>
              <a:gd name="T5" fmla="*/ 2016125 h 21453"/>
              <a:gd name="T6" fmla="*/ 0 60000 65536"/>
              <a:gd name="T7" fmla="*/ 0 60000 65536"/>
              <a:gd name="T8" fmla="*/ 0 60000 65536"/>
              <a:gd name="T9" fmla="*/ 0 w 16227"/>
              <a:gd name="T10" fmla="*/ 0 h 21453"/>
              <a:gd name="T11" fmla="*/ 16227 w 16227"/>
              <a:gd name="T12" fmla="*/ 21453 h 2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27" h="21453" fill="none" extrusionOk="0">
                <a:moveTo>
                  <a:pt x="2518" y="0"/>
                </a:moveTo>
                <a:cubicBezTo>
                  <a:pt x="7820" y="622"/>
                  <a:pt x="12703" y="3186"/>
                  <a:pt x="16226" y="7196"/>
                </a:cubicBezTo>
              </a:path>
              <a:path w="16227" h="21453" stroke="0" extrusionOk="0">
                <a:moveTo>
                  <a:pt x="2518" y="0"/>
                </a:moveTo>
                <a:cubicBezTo>
                  <a:pt x="7820" y="622"/>
                  <a:pt x="12703" y="3186"/>
                  <a:pt x="16226" y="7196"/>
                </a:cubicBezTo>
                <a:lnTo>
                  <a:pt x="0" y="21453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0C519CC9-09B4-45C3-BC0E-4006FA9E1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71700"/>
            <a:ext cx="2209800" cy="19431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1. Planning</a:t>
            </a: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D89C2303-4B58-47C7-AE3D-BCE615A8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1741488"/>
            <a:ext cx="3124200" cy="17526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2. Analysis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01D06D90-51D1-447B-B013-F4C086AC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362200"/>
            <a:ext cx="1981200" cy="17145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3. Design</a:t>
            </a: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57DFFA44-E644-455C-9E16-D6353314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4629150"/>
            <a:ext cx="2895600" cy="14859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4. Implementation</a:t>
            </a:r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E3CF9AEB-BFC7-4656-A0D9-A20EE43B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648200"/>
            <a:ext cx="2868613" cy="14097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5. Support</a:t>
            </a:r>
          </a:p>
        </p:txBody>
      </p:sp>
      <p:sp>
        <p:nvSpPr>
          <p:cNvPr id="7185" name="Arc 17">
            <a:extLst>
              <a:ext uri="{FF2B5EF4-FFF2-40B4-BE49-F238E27FC236}">
                <a16:creationId xmlns:a16="http://schemas.microsoft.com/office/drawing/2014/main" id="{CBAB34D6-C0DA-40F4-8E1B-EA72722CAC78}"/>
              </a:ext>
            </a:extLst>
          </p:cNvPr>
          <p:cNvSpPr>
            <a:spLocks/>
          </p:cNvSpPr>
          <p:nvPr/>
        </p:nvSpPr>
        <p:spPr bwMode="auto">
          <a:xfrm rot="-606245">
            <a:off x="6310313" y="1820863"/>
            <a:ext cx="1554162" cy="2003425"/>
          </a:xfrm>
          <a:custGeom>
            <a:avLst/>
            <a:gdLst>
              <a:gd name="T0" fmla="*/ 345649 w 15463"/>
              <a:gd name="T1" fmla="*/ 0 h 21324"/>
              <a:gd name="T2" fmla="*/ 1554162 w 15463"/>
              <a:gd name="T3" fmla="*/ 586446 h 21324"/>
              <a:gd name="T4" fmla="*/ 0 w 15463"/>
              <a:gd name="T5" fmla="*/ 2003425 h 21324"/>
              <a:gd name="T6" fmla="*/ 0 60000 65536"/>
              <a:gd name="T7" fmla="*/ 0 60000 65536"/>
              <a:gd name="T8" fmla="*/ 0 60000 65536"/>
              <a:gd name="T9" fmla="*/ 0 w 15463"/>
              <a:gd name="T10" fmla="*/ 0 h 21324"/>
              <a:gd name="T11" fmla="*/ 15463 w 15463"/>
              <a:gd name="T12" fmla="*/ 21324 h 21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63" h="21324" fill="none" extrusionOk="0">
                <a:moveTo>
                  <a:pt x="3439" y="-1"/>
                </a:moveTo>
                <a:cubicBezTo>
                  <a:pt x="8012" y="737"/>
                  <a:pt x="12228" y="2925"/>
                  <a:pt x="15462" y="6242"/>
                </a:cubicBezTo>
              </a:path>
              <a:path w="15463" h="21324" stroke="0" extrusionOk="0">
                <a:moveTo>
                  <a:pt x="3439" y="-1"/>
                </a:moveTo>
                <a:cubicBezTo>
                  <a:pt x="8012" y="737"/>
                  <a:pt x="12228" y="2925"/>
                  <a:pt x="15462" y="6242"/>
                </a:cubicBezTo>
                <a:lnTo>
                  <a:pt x="0" y="21324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6" name="Arc 18">
            <a:extLst>
              <a:ext uri="{FF2B5EF4-FFF2-40B4-BE49-F238E27FC236}">
                <a16:creationId xmlns:a16="http://schemas.microsoft.com/office/drawing/2014/main" id="{89F59FF6-57EB-4346-B9E6-A785B6AC2BA9}"/>
              </a:ext>
            </a:extLst>
          </p:cNvPr>
          <p:cNvSpPr>
            <a:spLocks/>
          </p:cNvSpPr>
          <p:nvPr/>
        </p:nvSpPr>
        <p:spPr bwMode="auto">
          <a:xfrm rot="5277453">
            <a:off x="6773862" y="3689351"/>
            <a:ext cx="1895475" cy="1974850"/>
          </a:xfrm>
          <a:custGeom>
            <a:avLst/>
            <a:gdLst>
              <a:gd name="T0" fmla="*/ 496963 w 18857"/>
              <a:gd name="T1" fmla="*/ 0 h 21027"/>
              <a:gd name="T2" fmla="*/ 1895475 w 18857"/>
              <a:gd name="T3" fmla="*/ 985500 h 21027"/>
              <a:gd name="T4" fmla="*/ 0 w 18857"/>
              <a:gd name="T5" fmla="*/ 1974850 h 21027"/>
              <a:gd name="T6" fmla="*/ 0 60000 65536"/>
              <a:gd name="T7" fmla="*/ 0 60000 65536"/>
              <a:gd name="T8" fmla="*/ 0 60000 65536"/>
              <a:gd name="T9" fmla="*/ 0 w 18857"/>
              <a:gd name="T10" fmla="*/ 0 h 21027"/>
              <a:gd name="T11" fmla="*/ 18857 w 18857"/>
              <a:gd name="T12" fmla="*/ 21027 h 21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57" h="21027" fill="none" extrusionOk="0">
                <a:moveTo>
                  <a:pt x="4943" y="0"/>
                </a:moveTo>
                <a:cubicBezTo>
                  <a:pt x="10849" y="1388"/>
                  <a:pt x="15898" y="5196"/>
                  <a:pt x="18857" y="10492"/>
                </a:cubicBezTo>
              </a:path>
              <a:path w="18857" h="21027" stroke="0" extrusionOk="0">
                <a:moveTo>
                  <a:pt x="4943" y="0"/>
                </a:moveTo>
                <a:cubicBezTo>
                  <a:pt x="10849" y="1388"/>
                  <a:pt x="15898" y="5196"/>
                  <a:pt x="18857" y="10492"/>
                </a:cubicBezTo>
                <a:lnTo>
                  <a:pt x="0" y="21027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Arc 19">
            <a:extLst>
              <a:ext uri="{FF2B5EF4-FFF2-40B4-BE49-F238E27FC236}">
                <a16:creationId xmlns:a16="http://schemas.microsoft.com/office/drawing/2014/main" id="{5EC834C1-F12C-4C7C-AF1B-43F77FC166DD}"/>
              </a:ext>
            </a:extLst>
          </p:cNvPr>
          <p:cNvSpPr>
            <a:spLocks/>
          </p:cNvSpPr>
          <p:nvPr/>
        </p:nvSpPr>
        <p:spPr bwMode="auto">
          <a:xfrm rot="7787372">
            <a:off x="3669507" y="4849019"/>
            <a:ext cx="2157412" cy="1860550"/>
          </a:xfrm>
          <a:custGeom>
            <a:avLst/>
            <a:gdLst>
              <a:gd name="T0" fmla="*/ 864312 w 21454"/>
              <a:gd name="T1" fmla="*/ 0 h 19816"/>
              <a:gd name="T2" fmla="*/ 2157412 w 21454"/>
              <a:gd name="T3" fmla="*/ 1625540 h 19816"/>
              <a:gd name="T4" fmla="*/ 0 w 21454"/>
              <a:gd name="T5" fmla="*/ 1860550 h 19816"/>
              <a:gd name="T6" fmla="*/ 0 60000 65536"/>
              <a:gd name="T7" fmla="*/ 0 60000 65536"/>
              <a:gd name="T8" fmla="*/ 0 60000 65536"/>
              <a:gd name="T9" fmla="*/ 0 w 21454"/>
              <a:gd name="T10" fmla="*/ 0 h 19816"/>
              <a:gd name="T11" fmla="*/ 21454 w 21454"/>
              <a:gd name="T12" fmla="*/ 19816 h 19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4" h="19816" fill="none" extrusionOk="0">
                <a:moveTo>
                  <a:pt x="8595" y="-1"/>
                </a:moveTo>
                <a:cubicBezTo>
                  <a:pt x="15662" y="3064"/>
                  <a:pt x="20561" y="9661"/>
                  <a:pt x="21454" y="17312"/>
                </a:cubicBezTo>
              </a:path>
              <a:path w="21454" h="19816" stroke="0" extrusionOk="0">
                <a:moveTo>
                  <a:pt x="8595" y="-1"/>
                </a:moveTo>
                <a:cubicBezTo>
                  <a:pt x="15662" y="3064"/>
                  <a:pt x="20561" y="9661"/>
                  <a:pt x="21454" y="17312"/>
                </a:cubicBezTo>
                <a:lnTo>
                  <a:pt x="0" y="19816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Arc 20">
            <a:extLst>
              <a:ext uri="{FF2B5EF4-FFF2-40B4-BE49-F238E27FC236}">
                <a16:creationId xmlns:a16="http://schemas.microsoft.com/office/drawing/2014/main" id="{3011CA71-C347-4E30-9D0F-39D3EF7BD140}"/>
              </a:ext>
            </a:extLst>
          </p:cNvPr>
          <p:cNvSpPr>
            <a:spLocks/>
          </p:cNvSpPr>
          <p:nvPr/>
        </p:nvSpPr>
        <p:spPr bwMode="auto">
          <a:xfrm rot="-9450833">
            <a:off x="639763" y="3248025"/>
            <a:ext cx="1689100" cy="1860550"/>
          </a:xfrm>
          <a:custGeom>
            <a:avLst/>
            <a:gdLst>
              <a:gd name="T0" fmla="*/ 863950 w 16804"/>
              <a:gd name="T1" fmla="*/ 0 h 19816"/>
              <a:gd name="T2" fmla="*/ 1689100 w 16804"/>
              <a:gd name="T3" fmla="*/ 586257 h 19816"/>
              <a:gd name="T4" fmla="*/ 0 w 16804"/>
              <a:gd name="T5" fmla="*/ 1860550 h 19816"/>
              <a:gd name="T6" fmla="*/ 0 60000 65536"/>
              <a:gd name="T7" fmla="*/ 0 60000 65536"/>
              <a:gd name="T8" fmla="*/ 0 60000 65536"/>
              <a:gd name="T9" fmla="*/ 0 w 16804"/>
              <a:gd name="T10" fmla="*/ 0 h 19816"/>
              <a:gd name="T11" fmla="*/ 16804 w 16804"/>
              <a:gd name="T12" fmla="*/ 19816 h 19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4" h="19816" fill="none" extrusionOk="0">
                <a:moveTo>
                  <a:pt x="8595" y="-1"/>
                </a:moveTo>
                <a:cubicBezTo>
                  <a:pt x="11795" y="1387"/>
                  <a:pt x="14611" y="3530"/>
                  <a:pt x="16803" y="6244"/>
                </a:cubicBezTo>
              </a:path>
              <a:path w="16804" h="19816" stroke="0" extrusionOk="0">
                <a:moveTo>
                  <a:pt x="8595" y="-1"/>
                </a:moveTo>
                <a:cubicBezTo>
                  <a:pt x="11795" y="1387"/>
                  <a:pt x="14611" y="3530"/>
                  <a:pt x="16803" y="6244"/>
                </a:cubicBezTo>
                <a:lnTo>
                  <a:pt x="0" y="19816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86C39412-36F0-4279-BE78-3F8FA333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41588"/>
            <a:ext cx="21336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Review project requests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Prioritize project requests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Allocate resources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Identify project development team</a:t>
            </a:r>
          </a:p>
        </p:txBody>
      </p:sp>
      <p:sp>
        <p:nvSpPr>
          <p:cNvPr id="7192" name="Rectangle 24">
            <a:extLst>
              <a:ext uri="{FF2B5EF4-FFF2-40B4-BE49-F238E27FC236}">
                <a16:creationId xmlns:a16="http://schemas.microsoft.com/office/drawing/2014/main" id="{F524A993-9E02-4D44-B08C-A2968B9D0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076450"/>
            <a:ext cx="3048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Conduct preliminary investigation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Perform detailed analysis activities:</a:t>
            </a:r>
          </a:p>
          <a:p>
            <a:pPr lvl="1">
              <a:spcBef>
                <a:spcPct val="20000"/>
              </a:spcBef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Study current system</a:t>
            </a:r>
          </a:p>
          <a:p>
            <a:pPr lvl="1">
              <a:spcBef>
                <a:spcPct val="20000"/>
              </a:spcBef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Determine user requirements</a:t>
            </a:r>
          </a:p>
          <a:p>
            <a:pPr lvl="1">
              <a:spcBef>
                <a:spcPct val="20000"/>
              </a:spcBef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Recommend solution</a:t>
            </a:r>
          </a:p>
        </p:txBody>
      </p:sp>
      <p:sp>
        <p:nvSpPr>
          <p:cNvPr id="7193" name="Rectangle 25">
            <a:extLst>
              <a:ext uri="{FF2B5EF4-FFF2-40B4-BE49-F238E27FC236}">
                <a16:creationId xmlns:a16="http://schemas.microsoft.com/office/drawing/2014/main" id="{7F9C04DA-1D5E-4506-8D6A-C0B67435A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17526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Acquire hardware and software, if necessary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Develop details of system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310B48EF-F3E0-41E8-8C96-F065D8CDB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953000"/>
            <a:ext cx="2667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Develop programs, if necessary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Install and test new system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Train users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Convert to new system</a:t>
            </a:r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46101224-2592-49E2-A191-0218D856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8" y="4991100"/>
            <a:ext cx="27733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Conduct post-implementation system review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Identify errors and enhancements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Monitor system performance </a:t>
            </a:r>
          </a:p>
        </p:txBody>
      </p:sp>
    </p:spTree>
    <p:extLst>
      <p:ext uri="{BB962C8B-B14F-4D97-AF65-F5344CB8AC3E}">
        <p14:creationId xmlns:p14="http://schemas.microsoft.com/office/powerpoint/2010/main" val="16434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 autoUpdateAnimBg="0"/>
      <p:bldP spid="7181" grpId="0" animBg="1" autoUpdateAnimBg="0"/>
      <p:bldP spid="7182" grpId="0" animBg="1" autoUpdateAnimBg="0"/>
      <p:bldP spid="7183" grpId="0" animBg="1" autoUpdateAnimBg="0"/>
      <p:bldP spid="7184" grpId="0" animBg="1" autoUpdateAnimBg="0"/>
      <p:bldP spid="7185" grpId="0" animBg="1"/>
      <p:bldP spid="7186" grpId="0" animBg="1"/>
      <p:bldP spid="7187" grpId="0" animBg="1"/>
      <p:bldP spid="7188" grpId="0" animBg="1"/>
      <p:bldP spid="7191" grpId="0" build="p" autoUpdateAnimBg="0" advAuto="2000"/>
      <p:bldP spid="7192" grpId="0" build="p" bldLvl="2" autoUpdateAnimBg="0" advAuto="2000"/>
      <p:bldP spid="7193" grpId="0" build="p" autoUpdateAnimBg="0" advAuto="2000"/>
      <p:bldP spid="7194" grpId="0" build="p" autoUpdateAnimBg="0" advAuto="2000"/>
      <p:bldP spid="7195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algn="ctr"/>
            <a:r>
              <a:rPr lang="en-US" sz="3600" dirty="0"/>
              <a:t>Factors that influence projects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38B12-D671-44ED-98B3-930780E75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143000"/>
            <a:ext cx="6324600" cy="53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algn="ctr"/>
            <a:r>
              <a:rPr lang="en-US" sz="3600" dirty="0"/>
              <a:t>Steps in Preliminary Investigation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A7E3E-810C-476E-A44A-7EB2BCB41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59" y="1117418"/>
            <a:ext cx="5456041" cy="54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1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2743199"/>
          </a:xfrm>
        </p:spPr>
        <p:txBody>
          <a:bodyPr>
            <a:normAutofit/>
          </a:bodyPr>
          <a:lstStyle/>
          <a:p>
            <a:r>
              <a:rPr lang="en-US" sz="2800" dirty="0"/>
              <a:t>Traditional SDLC</a:t>
            </a:r>
          </a:p>
          <a:p>
            <a:r>
              <a:rPr lang="en-US" sz="2800" dirty="0"/>
              <a:t>Project Factors</a:t>
            </a:r>
          </a:p>
          <a:p>
            <a:r>
              <a:rPr lang="en-US" sz="2800" dirty="0"/>
              <a:t>Steps in Preliminary Investigation</a:t>
            </a:r>
          </a:p>
          <a:p>
            <a:r>
              <a:rPr lang="en-US" sz="2800" dirty="0" smtClean="0"/>
              <a:t>Quick Meeting with Groups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50869" y="228600"/>
            <a:ext cx="4899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Week 2 Outline</a:t>
            </a:r>
          </a:p>
        </p:txBody>
      </p:sp>
    </p:spTree>
    <p:extLst>
      <p:ext uri="{BB962C8B-B14F-4D97-AF65-F5344CB8AC3E}">
        <p14:creationId xmlns:p14="http://schemas.microsoft.com/office/powerpoint/2010/main" val="410140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algn="ctr"/>
            <a:r>
              <a:rPr lang="en-US" sz="3600" dirty="0"/>
              <a:t>Sample Preliminary Investigation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C94B3-45DC-439E-8B2C-603BDA6B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95400"/>
            <a:ext cx="6629400" cy="506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5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5EC925-CC3E-49FC-B086-ACE7337CE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6153"/>
            <a:ext cx="7543800" cy="914400"/>
          </a:xfrm>
        </p:spPr>
        <p:txBody>
          <a:bodyPr/>
          <a:lstStyle/>
          <a:p>
            <a:pPr algn="ctr"/>
            <a:r>
              <a:rPr lang="en-US" altLang="en-US" sz="3900" dirty="0"/>
              <a:t>Summary of SDLC</a:t>
            </a:r>
            <a:endParaRPr lang="en-US" altLang="en-US" sz="3600" dirty="0"/>
          </a:p>
        </p:txBody>
      </p:sp>
      <p:sp>
        <p:nvSpPr>
          <p:cNvPr id="7177" name="Arc 9">
            <a:extLst>
              <a:ext uri="{FF2B5EF4-FFF2-40B4-BE49-F238E27FC236}">
                <a16:creationId xmlns:a16="http://schemas.microsoft.com/office/drawing/2014/main" id="{F1347B71-B790-4C63-A181-017CB6E5C5D1}"/>
              </a:ext>
            </a:extLst>
          </p:cNvPr>
          <p:cNvSpPr>
            <a:spLocks/>
          </p:cNvSpPr>
          <p:nvPr/>
        </p:nvSpPr>
        <p:spPr bwMode="auto">
          <a:xfrm rot="-1840200">
            <a:off x="1828800" y="1662113"/>
            <a:ext cx="1631950" cy="2016125"/>
          </a:xfrm>
          <a:custGeom>
            <a:avLst/>
            <a:gdLst>
              <a:gd name="T0" fmla="*/ 253336 w 16227"/>
              <a:gd name="T1" fmla="*/ 0 h 21453"/>
              <a:gd name="T2" fmla="*/ 1631950 w 16227"/>
              <a:gd name="T3" fmla="*/ 676271 h 21453"/>
              <a:gd name="T4" fmla="*/ 0 w 16227"/>
              <a:gd name="T5" fmla="*/ 2016125 h 21453"/>
              <a:gd name="T6" fmla="*/ 0 60000 65536"/>
              <a:gd name="T7" fmla="*/ 0 60000 65536"/>
              <a:gd name="T8" fmla="*/ 0 60000 65536"/>
              <a:gd name="T9" fmla="*/ 0 w 16227"/>
              <a:gd name="T10" fmla="*/ 0 h 21453"/>
              <a:gd name="T11" fmla="*/ 16227 w 16227"/>
              <a:gd name="T12" fmla="*/ 21453 h 21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27" h="21453" fill="none" extrusionOk="0">
                <a:moveTo>
                  <a:pt x="2518" y="0"/>
                </a:moveTo>
                <a:cubicBezTo>
                  <a:pt x="7820" y="622"/>
                  <a:pt x="12703" y="3186"/>
                  <a:pt x="16226" y="7196"/>
                </a:cubicBezTo>
              </a:path>
              <a:path w="16227" h="21453" stroke="0" extrusionOk="0">
                <a:moveTo>
                  <a:pt x="2518" y="0"/>
                </a:moveTo>
                <a:cubicBezTo>
                  <a:pt x="7820" y="622"/>
                  <a:pt x="12703" y="3186"/>
                  <a:pt x="16226" y="7196"/>
                </a:cubicBezTo>
                <a:lnTo>
                  <a:pt x="0" y="21453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0C519CC9-09B4-45C3-BC0E-4006FA9E1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71700"/>
            <a:ext cx="2209800" cy="19431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1. Planning</a:t>
            </a: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D89C2303-4B58-47C7-AE3D-BCE615A8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1741488"/>
            <a:ext cx="3124200" cy="17526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2. Analysis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01D06D90-51D1-447B-B013-F4C086ACC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362200"/>
            <a:ext cx="1981200" cy="17145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3. Design</a:t>
            </a: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57DFFA44-E644-455C-9E16-D63533140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713" y="4629150"/>
            <a:ext cx="2895600" cy="14859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4. Implementation</a:t>
            </a:r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E3CF9AEB-BFC7-4656-A0D9-A20EE43B4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648200"/>
            <a:ext cx="2868613" cy="1409700"/>
          </a:xfrm>
          <a:prstGeom prst="bevel">
            <a:avLst>
              <a:gd name="adj" fmla="val 309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600" b="1">
                <a:latin typeface="Arial (W1)" pitchFamily="34" charset="0"/>
              </a:rPr>
              <a:t>Phase 5. Support</a:t>
            </a:r>
          </a:p>
        </p:txBody>
      </p:sp>
      <p:sp>
        <p:nvSpPr>
          <p:cNvPr id="7185" name="Arc 17">
            <a:extLst>
              <a:ext uri="{FF2B5EF4-FFF2-40B4-BE49-F238E27FC236}">
                <a16:creationId xmlns:a16="http://schemas.microsoft.com/office/drawing/2014/main" id="{CBAB34D6-C0DA-40F4-8E1B-EA72722CAC78}"/>
              </a:ext>
            </a:extLst>
          </p:cNvPr>
          <p:cNvSpPr>
            <a:spLocks/>
          </p:cNvSpPr>
          <p:nvPr/>
        </p:nvSpPr>
        <p:spPr bwMode="auto">
          <a:xfrm rot="-606245">
            <a:off x="6310313" y="1820863"/>
            <a:ext cx="1554162" cy="2003425"/>
          </a:xfrm>
          <a:custGeom>
            <a:avLst/>
            <a:gdLst>
              <a:gd name="T0" fmla="*/ 345649 w 15463"/>
              <a:gd name="T1" fmla="*/ 0 h 21324"/>
              <a:gd name="T2" fmla="*/ 1554162 w 15463"/>
              <a:gd name="T3" fmla="*/ 586446 h 21324"/>
              <a:gd name="T4" fmla="*/ 0 w 15463"/>
              <a:gd name="T5" fmla="*/ 2003425 h 21324"/>
              <a:gd name="T6" fmla="*/ 0 60000 65536"/>
              <a:gd name="T7" fmla="*/ 0 60000 65536"/>
              <a:gd name="T8" fmla="*/ 0 60000 65536"/>
              <a:gd name="T9" fmla="*/ 0 w 15463"/>
              <a:gd name="T10" fmla="*/ 0 h 21324"/>
              <a:gd name="T11" fmla="*/ 15463 w 15463"/>
              <a:gd name="T12" fmla="*/ 21324 h 21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63" h="21324" fill="none" extrusionOk="0">
                <a:moveTo>
                  <a:pt x="3439" y="-1"/>
                </a:moveTo>
                <a:cubicBezTo>
                  <a:pt x="8012" y="737"/>
                  <a:pt x="12228" y="2925"/>
                  <a:pt x="15462" y="6242"/>
                </a:cubicBezTo>
              </a:path>
              <a:path w="15463" h="21324" stroke="0" extrusionOk="0">
                <a:moveTo>
                  <a:pt x="3439" y="-1"/>
                </a:moveTo>
                <a:cubicBezTo>
                  <a:pt x="8012" y="737"/>
                  <a:pt x="12228" y="2925"/>
                  <a:pt x="15462" y="6242"/>
                </a:cubicBezTo>
                <a:lnTo>
                  <a:pt x="0" y="21324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6" name="Arc 18">
            <a:extLst>
              <a:ext uri="{FF2B5EF4-FFF2-40B4-BE49-F238E27FC236}">
                <a16:creationId xmlns:a16="http://schemas.microsoft.com/office/drawing/2014/main" id="{89F59FF6-57EB-4346-B9E6-A785B6AC2BA9}"/>
              </a:ext>
            </a:extLst>
          </p:cNvPr>
          <p:cNvSpPr>
            <a:spLocks/>
          </p:cNvSpPr>
          <p:nvPr/>
        </p:nvSpPr>
        <p:spPr bwMode="auto">
          <a:xfrm rot="5277453">
            <a:off x="6773862" y="3689351"/>
            <a:ext cx="1895475" cy="1974850"/>
          </a:xfrm>
          <a:custGeom>
            <a:avLst/>
            <a:gdLst>
              <a:gd name="T0" fmla="*/ 496963 w 18857"/>
              <a:gd name="T1" fmla="*/ 0 h 21027"/>
              <a:gd name="T2" fmla="*/ 1895475 w 18857"/>
              <a:gd name="T3" fmla="*/ 985500 h 21027"/>
              <a:gd name="T4" fmla="*/ 0 w 18857"/>
              <a:gd name="T5" fmla="*/ 1974850 h 21027"/>
              <a:gd name="T6" fmla="*/ 0 60000 65536"/>
              <a:gd name="T7" fmla="*/ 0 60000 65536"/>
              <a:gd name="T8" fmla="*/ 0 60000 65536"/>
              <a:gd name="T9" fmla="*/ 0 w 18857"/>
              <a:gd name="T10" fmla="*/ 0 h 21027"/>
              <a:gd name="T11" fmla="*/ 18857 w 18857"/>
              <a:gd name="T12" fmla="*/ 21027 h 210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57" h="21027" fill="none" extrusionOk="0">
                <a:moveTo>
                  <a:pt x="4943" y="0"/>
                </a:moveTo>
                <a:cubicBezTo>
                  <a:pt x="10849" y="1388"/>
                  <a:pt x="15898" y="5196"/>
                  <a:pt x="18857" y="10492"/>
                </a:cubicBezTo>
              </a:path>
              <a:path w="18857" h="21027" stroke="0" extrusionOk="0">
                <a:moveTo>
                  <a:pt x="4943" y="0"/>
                </a:moveTo>
                <a:cubicBezTo>
                  <a:pt x="10849" y="1388"/>
                  <a:pt x="15898" y="5196"/>
                  <a:pt x="18857" y="10492"/>
                </a:cubicBezTo>
                <a:lnTo>
                  <a:pt x="0" y="21027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Arc 19">
            <a:extLst>
              <a:ext uri="{FF2B5EF4-FFF2-40B4-BE49-F238E27FC236}">
                <a16:creationId xmlns:a16="http://schemas.microsoft.com/office/drawing/2014/main" id="{5EC834C1-F12C-4C7C-AF1B-43F77FC166DD}"/>
              </a:ext>
            </a:extLst>
          </p:cNvPr>
          <p:cNvSpPr>
            <a:spLocks/>
          </p:cNvSpPr>
          <p:nvPr/>
        </p:nvSpPr>
        <p:spPr bwMode="auto">
          <a:xfrm rot="7787372">
            <a:off x="3669507" y="4849019"/>
            <a:ext cx="2157412" cy="1860550"/>
          </a:xfrm>
          <a:custGeom>
            <a:avLst/>
            <a:gdLst>
              <a:gd name="T0" fmla="*/ 864312 w 21454"/>
              <a:gd name="T1" fmla="*/ 0 h 19816"/>
              <a:gd name="T2" fmla="*/ 2157412 w 21454"/>
              <a:gd name="T3" fmla="*/ 1625540 h 19816"/>
              <a:gd name="T4" fmla="*/ 0 w 21454"/>
              <a:gd name="T5" fmla="*/ 1860550 h 19816"/>
              <a:gd name="T6" fmla="*/ 0 60000 65536"/>
              <a:gd name="T7" fmla="*/ 0 60000 65536"/>
              <a:gd name="T8" fmla="*/ 0 60000 65536"/>
              <a:gd name="T9" fmla="*/ 0 w 21454"/>
              <a:gd name="T10" fmla="*/ 0 h 19816"/>
              <a:gd name="T11" fmla="*/ 21454 w 21454"/>
              <a:gd name="T12" fmla="*/ 19816 h 19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4" h="19816" fill="none" extrusionOk="0">
                <a:moveTo>
                  <a:pt x="8595" y="-1"/>
                </a:moveTo>
                <a:cubicBezTo>
                  <a:pt x="15662" y="3064"/>
                  <a:pt x="20561" y="9661"/>
                  <a:pt x="21454" y="17312"/>
                </a:cubicBezTo>
              </a:path>
              <a:path w="21454" h="19816" stroke="0" extrusionOk="0">
                <a:moveTo>
                  <a:pt x="8595" y="-1"/>
                </a:moveTo>
                <a:cubicBezTo>
                  <a:pt x="15662" y="3064"/>
                  <a:pt x="20561" y="9661"/>
                  <a:pt x="21454" y="17312"/>
                </a:cubicBezTo>
                <a:lnTo>
                  <a:pt x="0" y="19816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Arc 20">
            <a:extLst>
              <a:ext uri="{FF2B5EF4-FFF2-40B4-BE49-F238E27FC236}">
                <a16:creationId xmlns:a16="http://schemas.microsoft.com/office/drawing/2014/main" id="{3011CA71-C347-4E30-9D0F-39D3EF7BD140}"/>
              </a:ext>
            </a:extLst>
          </p:cNvPr>
          <p:cNvSpPr>
            <a:spLocks/>
          </p:cNvSpPr>
          <p:nvPr/>
        </p:nvSpPr>
        <p:spPr bwMode="auto">
          <a:xfrm rot="-9450833">
            <a:off x="639763" y="3248025"/>
            <a:ext cx="1689100" cy="1860550"/>
          </a:xfrm>
          <a:custGeom>
            <a:avLst/>
            <a:gdLst>
              <a:gd name="T0" fmla="*/ 863950 w 16804"/>
              <a:gd name="T1" fmla="*/ 0 h 19816"/>
              <a:gd name="T2" fmla="*/ 1689100 w 16804"/>
              <a:gd name="T3" fmla="*/ 586257 h 19816"/>
              <a:gd name="T4" fmla="*/ 0 w 16804"/>
              <a:gd name="T5" fmla="*/ 1860550 h 19816"/>
              <a:gd name="T6" fmla="*/ 0 60000 65536"/>
              <a:gd name="T7" fmla="*/ 0 60000 65536"/>
              <a:gd name="T8" fmla="*/ 0 60000 65536"/>
              <a:gd name="T9" fmla="*/ 0 w 16804"/>
              <a:gd name="T10" fmla="*/ 0 h 19816"/>
              <a:gd name="T11" fmla="*/ 16804 w 16804"/>
              <a:gd name="T12" fmla="*/ 19816 h 19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4" h="19816" fill="none" extrusionOk="0">
                <a:moveTo>
                  <a:pt x="8595" y="-1"/>
                </a:moveTo>
                <a:cubicBezTo>
                  <a:pt x="11795" y="1387"/>
                  <a:pt x="14611" y="3530"/>
                  <a:pt x="16803" y="6244"/>
                </a:cubicBezTo>
              </a:path>
              <a:path w="16804" h="19816" stroke="0" extrusionOk="0">
                <a:moveTo>
                  <a:pt x="8595" y="-1"/>
                </a:moveTo>
                <a:cubicBezTo>
                  <a:pt x="11795" y="1387"/>
                  <a:pt x="14611" y="3530"/>
                  <a:pt x="16803" y="6244"/>
                </a:cubicBezTo>
                <a:lnTo>
                  <a:pt x="0" y="19816"/>
                </a:lnTo>
                <a:close/>
              </a:path>
            </a:pathLst>
          </a:custGeom>
          <a:noFill/>
          <a:ln w="762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86C39412-36F0-4279-BE78-3F8FA3332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41588"/>
            <a:ext cx="21336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Review project requests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Prioritize project requests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Allocate resources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Identify project development team</a:t>
            </a:r>
          </a:p>
        </p:txBody>
      </p:sp>
      <p:sp>
        <p:nvSpPr>
          <p:cNvPr id="7192" name="Rectangle 24">
            <a:extLst>
              <a:ext uri="{FF2B5EF4-FFF2-40B4-BE49-F238E27FC236}">
                <a16:creationId xmlns:a16="http://schemas.microsoft.com/office/drawing/2014/main" id="{F524A993-9E02-4D44-B08C-A2968B9D0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076450"/>
            <a:ext cx="3048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Conduct preliminary investigation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Perform detailed analysis activities:</a:t>
            </a:r>
          </a:p>
          <a:p>
            <a:pPr lvl="1">
              <a:spcBef>
                <a:spcPct val="20000"/>
              </a:spcBef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Study current system</a:t>
            </a:r>
          </a:p>
          <a:p>
            <a:pPr lvl="1">
              <a:spcBef>
                <a:spcPct val="20000"/>
              </a:spcBef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Determine user requirements</a:t>
            </a:r>
          </a:p>
          <a:p>
            <a:pPr lvl="1">
              <a:spcBef>
                <a:spcPct val="20000"/>
              </a:spcBef>
            </a:pPr>
            <a:r>
              <a:rPr kumimoji="1" lang="en-US" altLang="en-US" sz="1400" dirty="0">
                <a:latin typeface="Times New Roman" panose="02020603050405020304" pitchFamily="18" charset="0"/>
              </a:rPr>
              <a:t>Recommend solution</a:t>
            </a:r>
          </a:p>
        </p:txBody>
      </p:sp>
      <p:sp>
        <p:nvSpPr>
          <p:cNvPr id="7193" name="Rectangle 25">
            <a:extLst>
              <a:ext uri="{FF2B5EF4-FFF2-40B4-BE49-F238E27FC236}">
                <a16:creationId xmlns:a16="http://schemas.microsoft.com/office/drawing/2014/main" id="{7F9C04DA-1D5E-4506-8D6A-C0B67435A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667000"/>
            <a:ext cx="17526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Acquire hardware and software, if necessary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Develop details of system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310B48EF-F3E0-41E8-8C96-F065D8CDB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953000"/>
            <a:ext cx="2667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Develop programs, if necessary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Install and test new system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Train users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Convert to new system</a:t>
            </a:r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46101224-2592-49E2-A191-0218D856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8" y="4991100"/>
            <a:ext cx="27733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Conduct post-implementation system review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Identify errors and enhancements</a:t>
            </a:r>
          </a:p>
          <a:p>
            <a: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</a:pPr>
            <a:r>
              <a:rPr kumimoji="1" lang="en-US" altLang="en-US" sz="1400">
                <a:latin typeface="Times New Roman" panose="02020603050405020304" pitchFamily="18" charset="0"/>
              </a:rPr>
              <a:t>Monitor system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67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 autoUpdateAnimBg="0"/>
      <p:bldP spid="7181" grpId="0" animBg="1" autoUpdateAnimBg="0"/>
      <p:bldP spid="7182" grpId="0" animBg="1" autoUpdateAnimBg="0"/>
      <p:bldP spid="7183" grpId="0" animBg="1" autoUpdateAnimBg="0"/>
      <p:bldP spid="7184" grpId="0" animBg="1" autoUpdateAnimBg="0"/>
      <p:bldP spid="7185" grpId="0" animBg="1"/>
      <p:bldP spid="7186" grpId="0" animBg="1"/>
      <p:bldP spid="7187" grpId="0" animBg="1"/>
      <p:bldP spid="7188" grpId="0" animBg="1"/>
      <p:bldP spid="7191" grpId="0" build="p" autoUpdateAnimBg="0" advAuto="2000"/>
      <p:bldP spid="7192" grpId="0" build="p" bldLvl="2" autoUpdateAnimBg="0" advAuto="2000"/>
      <p:bldP spid="7193" grpId="0" build="p" autoUpdateAnimBg="0" advAuto="2000"/>
      <p:bldP spid="7194" grpId="0" build="p" autoUpdateAnimBg="0" advAuto="2000"/>
      <p:bldP spid="7195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1"/>
            <a:ext cx="7924800" cy="2057400"/>
          </a:xfrm>
        </p:spPr>
        <p:txBody>
          <a:bodyPr>
            <a:normAutofit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Plan (Initiation)</a:t>
            </a:r>
          </a:p>
          <a:p>
            <a:pPr lvl="2"/>
            <a:r>
              <a:rPr lang="en-US" dirty="0"/>
              <a:t>Starting point for each system</a:t>
            </a:r>
          </a:p>
          <a:p>
            <a:pPr lvl="2"/>
            <a:r>
              <a:rPr lang="en-US" dirty="0"/>
              <a:t>Requires a system request (in writing)</a:t>
            </a:r>
          </a:p>
          <a:p>
            <a:pPr lvl="3"/>
            <a:r>
              <a:rPr lang="en-US" dirty="0"/>
              <a:t>Reasons for request</a:t>
            </a:r>
          </a:p>
          <a:p>
            <a:pPr lvl="4"/>
            <a:r>
              <a:rPr lang="en-US" b="1" dirty="0">
                <a:solidFill>
                  <a:srgbClr val="FF0000"/>
                </a:solidFill>
              </a:rPr>
              <a:t>Why might a request be made?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6008367-A4C3-4C8C-948F-9C38A646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333999"/>
            <a:ext cx="2628900" cy="876301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Competition can </a:t>
            </a:r>
            <a:b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</a:b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lead to change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DB3492C-42EE-4B3E-86EA-05E05BC1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567" y="3962400"/>
            <a:ext cx="2628900" cy="74295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To improve </a:t>
            </a:r>
            <a:b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</a:b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existing system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D3FD284-2BA5-40D4-A0ED-2A875C09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1"/>
            <a:ext cx="2628900" cy="952500"/>
          </a:xfrm>
          <a:prstGeom prst="rect">
            <a:avLst/>
          </a:prstGeom>
          <a:solidFill>
            <a:srgbClr val="808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  <a:contourClr>
              <a:srgbClr val="808000"/>
            </a:contourClr>
          </a:sp3d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Outside group may </a:t>
            </a:r>
            <a:b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</a:b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mandate change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6107A68-AACD-4EE5-875A-F05CCBEF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14775"/>
            <a:ext cx="2628900" cy="838200"/>
          </a:xfrm>
          <a:prstGeom prst="rect">
            <a:avLst/>
          </a:prstGeom>
          <a:solidFill>
            <a:srgbClr val="99336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  <a:contourClr>
              <a:srgbClr val="993366"/>
            </a:contourClr>
          </a:sp3d>
        </p:spPr>
        <p:txBody>
          <a:bodyPr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To correct problem </a:t>
            </a:r>
            <a:b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</a:br>
            <a:r>
              <a:rPr kumimoji="1" lang="en-US" altLang="en-US" sz="20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in existing system</a:t>
            </a:r>
          </a:p>
        </p:txBody>
      </p:sp>
    </p:spTree>
    <p:extLst>
      <p:ext uri="{BB962C8B-B14F-4D97-AF65-F5344CB8AC3E}">
        <p14:creationId xmlns:p14="http://schemas.microsoft.com/office/powerpoint/2010/main" val="41293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Plan (Initiation)</a:t>
            </a:r>
          </a:p>
          <a:p>
            <a:pPr lvl="3"/>
            <a:r>
              <a:rPr lang="en-US" dirty="0"/>
              <a:t>Originates from appropriate level (Org Chart)</a:t>
            </a:r>
          </a:p>
          <a:p>
            <a:pPr lvl="4"/>
            <a:r>
              <a:rPr lang="en-US" dirty="0"/>
              <a:t>Can be analyzed in both vertical (traditional) and horizontal views</a:t>
            </a:r>
          </a:p>
          <a:p>
            <a:pPr lvl="5"/>
            <a:r>
              <a:rPr lang="en-US" dirty="0"/>
              <a:t>Vertical view</a:t>
            </a:r>
          </a:p>
          <a:p>
            <a:pPr lvl="6"/>
            <a:r>
              <a:rPr lang="en-US" dirty="0"/>
              <a:t>Shows hierarchy</a:t>
            </a:r>
          </a:p>
          <a:p>
            <a:pPr lvl="6"/>
            <a:r>
              <a:rPr lang="en-US" dirty="0"/>
              <a:t>Chain of command  / authority</a:t>
            </a:r>
          </a:p>
          <a:p>
            <a:pPr lvl="5"/>
            <a:r>
              <a:rPr lang="en-US" dirty="0"/>
              <a:t>Horizontal view</a:t>
            </a:r>
          </a:p>
          <a:p>
            <a:pPr lvl="6"/>
            <a:r>
              <a:rPr lang="en-US" dirty="0"/>
              <a:t>Shows functional boundaries</a:t>
            </a:r>
          </a:p>
          <a:p>
            <a:pPr lvl="6"/>
            <a:r>
              <a:rPr lang="en-US" dirty="0"/>
              <a:t>Critical to identify areas that work </a:t>
            </a:r>
            <a:r>
              <a:rPr lang="en-US" dirty="0" err="1"/>
              <a:t>togehter</a:t>
            </a:r>
            <a:endParaRPr lang="en-US" dirty="0"/>
          </a:p>
          <a:p>
            <a:pPr lvl="3"/>
            <a:r>
              <a:rPr lang="en-US" dirty="0"/>
              <a:t>As a result of the request:</a:t>
            </a:r>
          </a:p>
          <a:p>
            <a:pPr lvl="4"/>
            <a:r>
              <a:rPr lang="en-US" dirty="0"/>
              <a:t>Preliminary (or Initial) Investigation</a:t>
            </a:r>
          </a:p>
          <a:p>
            <a:pPr lvl="4"/>
            <a:r>
              <a:rPr lang="en-US" dirty="0"/>
              <a:t>Feasibility Study</a:t>
            </a:r>
          </a:p>
          <a:p>
            <a:pPr lvl="5"/>
            <a:r>
              <a:rPr lang="en-US" dirty="0"/>
              <a:t>Economic</a:t>
            </a:r>
          </a:p>
          <a:p>
            <a:pPr lvl="5"/>
            <a:r>
              <a:rPr lang="en-US" dirty="0"/>
              <a:t>Organizational (Cultural)</a:t>
            </a:r>
          </a:p>
          <a:p>
            <a:pPr lvl="5"/>
            <a:r>
              <a:rPr lang="en-US" dirty="0"/>
              <a:t>Technical</a:t>
            </a:r>
          </a:p>
          <a:p>
            <a:pPr lvl="5"/>
            <a:r>
              <a:rPr lang="en-US" dirty="0"/>
              <a:t>Schedule</a:t>
            </a:r>
          </a:p>
          <a:p>
            <a:pPr lvl="5"/>
            <a:r>
              <a:rPr lang="en-US" dirty="0"/>
              <a:t>Resource</a:t>
            </a:r>
          </a:p>
          <a:p>
            <a:pPr lvl="4"/>
            <a:r>
              <a:rPr lang="en-US" dirty="0"/>
              <a:t>Cost/Benefit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</p:spTree>
    <p:extLst>
      <p:ext uri="{BB962C8B-B14F-4D97-AF65-F5344CB8AC3E}">
        <p14:creationId xmlns:p14="http://schemas.microsoft.com/office/powerpoint/2010/main" val="214047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4926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Economic</a:t>
            </a:r>
          </a:p>
          <a:p>
            <a:pPr lvl="1"/>
            <a:r>
              <a:rPr lang="en-US" dirty="0"/>
              <a:t>Development costs</a:t>
            </a:r>
          </a:p>
          <a:p>
            <a:pPr lvl="1"/>
            <a:r>
              <a:rPr lang="en-US" dirty="0"/>
              <a:t>Consultants / employee training</a:t>
            </a:r>
          </a:p>
          <a:p>
            <a:pPr lvl="1"/>
            <a:r>
              <a:rPr lang="en-US" dirty="0"/>
              <a:t>Hardware / Software</a:t>
            </a:r>
          </a:p>
          <a:p>
            <a:r>
              <a:rPr lang="en-US" dirty="0"/>
              <a:t>Organizational (Cultural)</a:t>
            </a:r>
          </a:p>
          <a:p>
            <a:pPr lvl="1"/>
            <a:r>
              <a:rPr lang="en-US" dirty="0"/>
              <a:t>Competency levels of existing staff</a:t>
            </a:r>
          </a:p>
          <a:p>
            <a:pPr lvl="1"/>
            <a:r>
              <a:rPr lang="en-US" dirty="0"/>
              <a:t>Need to embrace change</a:t>
            </a:r>
          </a:p>
          <a:p>
            <a:r>
              <a:rPr lang="en-US" dirty="0"/>
              <a:t>Technical</a:t>
            </a:r>
          </a:p>
          <a:p>
            <a:pPr lvl="1"/>
            <a:r>
              <a:rPr lang="en-US" dirty="0"/>
              <a:t>Hardware / Software</a:t>
            </a:r>
          </a:p>
          <a:p>
            <a:pPr lvl="1"/>
            <a:r>
              <a:rPr lang="en-US" dirty="0"/>
              <a:t>Infrastructure</a:t>
            </a:r>
          </a:p>
          <a:p>
            <a:pPr lvl="2"/>
            <a:r>
              <a:rPr lang="en-US" dirty="0"/>
              <a:t>Network / Security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Changes to current business cycle</a:t>
            </a:r>
          </a:p>
          <a:p>
            <a:pPr lvl="1"/>
            <a:r>
              <a:rPr lang="en-US" dirty="0"/>
              <a:t>Windows of implementation</a:t>
            </a:r>
          </a:p>
          <a:p>
            <a:pPr lvl="1"/>
            <a:r>
              <a:rPr lang="en-US" dirty="0"/>
              <a:t>Coordinate other projects</a:t>
            </a:r>
          </a:p>
          <a:p>
            <a:r>
              <a:rPr lang="en-US" dirty="0"/>
              <a:t>Resource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$$$$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416704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36575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Stages:</a:t>
            </a:r>
          </a:p>
          <a:p>
            <a:pPr lvl="1"/>
            <a:r>
              <a:rPr lang="en-US" dirty="0"/>
              <a:t>Analysis</a:t>
            </a:r>
          </a:p>
          <a:p>
            <a:pPr lvl="2"/>
            <a:r>
              <a:rPr lang="en-US" dirty="0"/>
              <a:t>Once the project is approved and Initiation stage is complete</a:t>
            </a:r>
          </a:p>
          <a:p>
            <a:pPr lvl="2"/>
            <a:r>
              <a:rPr lang="en-US" dirty="0"/>
              <a:t>Identify the detailed system requirements</a:t>
            </a:r>
          </a:p>
          <a:p>
            <a:pPr lvl="3"/>
            <a:r>
              <a:rPr lang="en-US" dirty="0"/>
              <a:t>Requirements Determination / Requirements Specification</a:t>
            </a:r>
          </a:p>
          <a:p>
            <a:pPr lvl="2"/>
            <a:r>
              <a:rPr lang="en-US" dirty="0"/>
              <a:t>Key Activities:</a:t>
            </a:r>
          </a:p>
          <a:p>
            <a:pPr lvl="3"/>
            <a:r>
              <a:rPr lang="en-US" dirty="0"/>
              <a:t>Fact finding / Needs Analysis</a:t>
            </a:r>
          </a:p>
          <a:p>
            <a:pPr lvl="3"/>
            <a:r>
              <a:rPr lang="en-US" dirty="0"/>
              <a:t>Modeling</a:t>
            </a:r>
          </a:p>
          <a:p>
            <a:pPr lvl="4"/>
            <a:r>
              <a:rPr lang="en-US" dirty="0"/>
              <a:t>How does current system operate</a:t>
            </a:r>
          </a:p>
          <a:p>
            <a:pPr lvl="5"/>
            <a:r>
              <a:rPr lang="en-US" dirty="0"/>
              <a:t>Activity Diagram (Chapter 3, page 73) / BPM (Chapter 3, page 74)</a:t>
            </a:r>
          </a:p>
          <a:p>
            <a:pPr lvl="4"/>
            <a:r>
              <a:rPr lang="en-US" dirty="0"/>
              <a:t>Logical Modeling of proposed new system</a:t>
            </a:r>
          </a:p>
          <a:p>
            <a:pPr lvl="5"/>
            <a:r>
              <a:rPr lang="en-US" dirty="0"/>
              <a:t>DFD’s (Data Flow Diagrams) – Chapter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pPr algn="ctr"/>
            <a:r>
              <a:rPr lang="en-US" sz="3600" dirty="0"/>
              <a:t>Traditional SDLC</a:t>
            </a:r>
          </a:p>
        </p:txBody>
      </p:sp>
    </p:spTree>
    <p:extLst>
      <p:ext uri="{BB962C8B-B14F-4D97-AF65-F5344CB8AC3E}">
        <p14:creationId xmlns:p14="http://schemas.microsoft.com/office/powerpoint/2010/main" val="420171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D82-E665-4896-8653-00A55C5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Activity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32D1E-6286-4380-A206-49F733751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39624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D82-E665-4896-8653-00A55C5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BPM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B168A-A71A-4BDE-A74A-687B5086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5030"/>
            <a:ext cx="7886700" cy="28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673</TotalTime>
  <Words>686</Words>
  <Application>Microsoft Office PowerPoint</Application>
  <PresentationFormat>On-screen Show (4:3)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(W1)</vt:lpstr>
      <vt:lpstr>Monotype Sorts</vt:lpstr>
      <vt:lpstr>Palatino Linotype</vt:lpstr>
      <vt:lpstr>Times</vt:lpstr>
      <vt:lpstr>Times New Roman</vt:lpstr>
      <vt:lpstr>Wingdings</vt:lpstr>
      <vt:lpstr>Elemental</vt:lpstr>
      <vt:lpstr>COMI-1230 Systems Analysis &amp; Design</vt:lpstr>
      <vt:lpstr>PowerPoint Presentation</vt:lpstr>
      <vt:lpstr>Summary of SDLC</vt:lpstr>
      <vt:lpstr>Traditional SDLC</vt:lpstr>
      <vt:lpstr>Traditional SDLC</vt:lpstr>
      <vt:lpstr>Feasibility</vt:lpstr>
      <vt:lpstr>Traditional SDLC</vt:lpstr>
      <vt:lpstr>Activity Diagram</vt:lpstr>
      <vt:lpstr>BPM</vt:lpstr>
      <vt:lpstr>DFD </vt:lpstr>
      <vt:lpstr>Traditional SDLC</vt:lpstr>
      <vt:lpstr>ERD</vt:lpstr>
      <vt:lpstr>Traditional SDLC</vt:lpstr>
      <vt:lpstr>Traditional SDLC</vt:lpstr>
      <vt:lpstr>Traditional SDLC</vt:lpstr>
      <vt:lpstr>Guidelines for System Development</vt:lpstr>
      <vt:lpstr>Summary of SDLC</vt:lpstr>
      <vt:lpstr>Factors that influence projects</vt:lpstr>
      <vt:lpstr>Steps in Preliminary Investigation</vt:lpstr>
      <vt:lpstr>Sample Preliminary Investigation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COMI-1230-108</dc:title>
  <dc:creator>Mike</dc:creator>
  <cp:lastModifiedBy>Kelly, Michael</cp:lastModifiedBy>
  <cp:revision>32</cp:revision>
  <cp:lastPrinted>2014-09-01T12:46:44Z</cp:lastPrinted>
  <dcterms:created xsi:type="dcterms:W3CDTF">2006-08-16T00:00:00Z</dcterms:created>
  <dcterms:modified xsi:type="dcterms:W3CDTF">2021-12-27T15:22:55Z</dcterms:modified>
</cp:coreProperties>
</file>