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7" r:id="rId2"/>
    <p:sldId id="257" r:id="rId3"/>
    <p:sldId id="259" r:id="rId4"/>
    <p:sldId id="268" r:id="rId5"/>
    <p:sldId id="269" r:id="rId6"/>
    <p:sldId id="270" r:id="rId7"/>
    <p:sldId id="271" r:id="rId8"/>
  </p:sldIdLst>
  <p:sldSz cx="9144000" cy="6858000" type="screen4x3"/>
  <p:notesSz cx="7077075" cy="9393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F9757-AC94-4036-968F-134F6E7E2E73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5575" y="1174750"/>
            <a:ext cx="4225925" cy="3170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21200"/>
            <a:ext cx="5661025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1750"/>
            <a:ext cx="3067050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921750"/>
            <a:ext cx="3067050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78DD-5BC1-431E-A188-845ACD745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45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6DF2EA-AD82-1E46-9A34-8AFEDB2895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44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6DF2EA-AD82-1E46-9A34-8AFEDB2895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13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6DF2EA-AD82-1E46-9A34-8AFEDB2895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93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6DF2EA-AD82-1E46-9A34-8AFEDB2895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16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6DF2EA-AD82-1E46-9A34-8AFEDB2895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58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717F0A2-E3FA-4F09-975F-546F75C56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133600"/>
            <a:ext cx="7543800" cy="1752600"/>
          </a:xfrm>
        </p:spPr>
        <p:txBody>
          <a:bodyPr/>
          <a:lstStyle/>
          <a:p>
            <a:pPr algn="ctr"/>
            <a:r>
              <a:rPr lang="en-US" sz="5400" dirty="0"/>
              <a:t>COMI-1230</a:t>
            </a:r>
            <a:r>
              <a:rPr lang="en-US" dirty="0"/>
              <a:t/>
            </a:r>
            <a:br>
              <a:rPr lang="en-US" dirty="0"/>
            </a:br>
            <a:r>
              <a:rPr lang="en-US" sz="4400" dirty="0"/>
              <a:t>Systems Analysis &amp;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93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2743199"/>
          </a:xfrm>
        </p:spPr>
        <p:txBody>
          <a:bodyPr>
            <a:normAutofit/>
          </a:bodyPr>
          <a:lstStyle/>
          <a:p>
            <a:r>
              <a:rPr lang="en-US" sz="2800" dirty="0"/>
              <a:t>Database Review</a:t>
            </a:r>
          </a:p>
          <a:p>
            <a:r>
              <a:rPr lang="en-US" sz="2800" dirty="0"/>
              <a:t>Data Modeling</a:t>
            </a:r>
          </a:p>
          <a:p>
            <a:pPr lvl="1"/>
            <a:r>
              <a:rPr lang="en-US" sz="2600" dirty="0"/>
              <a:t>ERD (Entity Relationship Diagram)</a:t>
            </a:r>
          </a:p>
          <a:p>
            <a:pPr lvl="1"/>
            <a:r>
              <a:rPr lang="en-US" sz="2600" dirty="0"/>
              <a:t>Normalization</a:t>
            </a:r>
          </a:p>
          <a:p>
            <a:r>
              <a:rPr lang="en-US" sz="2800" dirty="0"/>
              <a:t>Finalizing your Data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0869" y="228600"/>
            <a:ext cx="52461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/>
              <a:t>Week </a:t>
            </a:r>
            <a:r>
              <a:rPr lang="en-US" sz="5400" smtClean="0"/>
              <a:t>12 </a:t>
            </a:r>
            <a:r>
              <a:rPr lang="en-US" sz="5400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101403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61760" y="1295400"/>
            <a:ext cx="8043333" cy="49530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/>
              <a:t>Terminology</a:t>
            </a:r>
          </a:p>
          <a:p>
            <a:pPr lvl="1"/>
            <a:r>
              <a:rPr lang="en-US" dirty="0"/>
              <a:t>DDL</a:t>
            </a:r>
          </a:p>
          <a:p>
            <a:pPr lvl="2"/>
            <a:r>
              <a:rPr lang="en-US" dirty="0"/>
              <a:t>Data Definition</a:t>
            </a:r>
          </a:p>
          <a:p>
            <a:pPr lvl="2"/>
            <a:r>
              <a:rPr lang="en-US" dirty="0"/>
              <a:t>Used to construct the physical database</a:t>
            </a:r>
          </a:p>
          <a:p>
            <a:pPr lvl="3"/>
            <a:r>
              <a:rPr lang="en-US" dirty="0"/>
              <a:t>Uses SQL command such as CREATE TABLE</a:t>
            </a:r>
          </a:p>
          <a:p>
            <a:pPr lvl="1"/>
            <a:r>
              <a:rPr lang="en-US" dirty="0"/>
              <a:t>DML</a:t>
            </a:r>
          </a:p>
          <a:p>
            <a:pPr lvl="2"/>
            <a:r>
              <a:rPr lang="en-US" dirty="0"/>
              <a:t>Data Manipulation</a:t>
            </a:r>
          </a:p>
          <a:p>
            <a:pPr lvl="2"/>
            <a:r>
              <a:rPr lang="en-US" dirty="0"/>
              <a:t>Used to access and maintain the database</a:t>
            </a:r>
          </a:p>
          <a:p>
            <a:pPr lvl="2"/>
            <a:r>
              <a:rPr lang="en-US" dirty="0"/>
              <a:t>SQL</a:t>
            </a:r>
          </a:p>
          <a:p>
            <a:pPr lvl="3"/>
            <a:r>
              <a:rPr lang="en-US" dirty="0"/>
              <a:t>Structured Query Language</a:t>
            </a:r>
          </a:p>
          <a:p>
            <a:pPr lvl="1"/>
            <a:r>
              <a:rPr lang="en-US" dirty="0"/>
              <a:t>Table</a:t>
            </a:r>
          </a:p>
          <a:p>
            <a:pPr lvl="2"/>
            <a:r>
              <a:rPr lang="en-US" dirty="0"/>
              <a:t>Data repository within database</a:t>
            </a:r>
          </a:p>
          <a:p>
            <a:pPr lvl="2"/>
            <a:r>
              <a:rPr lang="en-US" dirty="0"/>
              <a:t>Made up of rows and columns</a:t>
            </a:r>
          </a:p>
          <a:p>
            <a:pPr lvl="2"/>
            <a:r>
              <a:rPr lang="en-US" dirty="0"/>
              <a:t>Logically referred to as an Entity</a:t>
            </a:r>
          </a:p>
          <a:p>
            <a:pPr lvl="1"/>
            <a:r>
              <a:rPr lang="en-US" dirty="0"/>
              <a:t>Primary Key</a:t>
            </a:r>
          </a:p>
          <a:p>
            <a:pPr lvl="2"/>
            <a:r>
              <a:rPr lang="en-US" dirty="0"/>
              <a:t>Unique identifier for each table in the database</a:t>
            </a:r>
          </a:p>
          <a:p>
            <a:pPr lvl="2"/>
            <a:r>
              <a:rPr lang="en-US" dirty="0"/>
              <a:t>Can be composed of one or multiple (Composite Key) columns</a:t>
            </a:r>
          </a:p>
          <a:p>
            <a:pPr lvl="2"/>
            <a:r>
              <a:rPr lang="en-US" dirty="0"/>
              <a:t>Cannot contain null values</a:t>
            </a:r>
          </a:p>
          <a:p>
            <a:pPr lvl="1"/>
            <a:r>
              <a:rPr lang="en-US" dirty="0"/>
              <a:t>Foreign Key</a:t>
            </a:r>
          </a:p>
          <a:p>
            <a:pPr lvl="2"/>
            <a:r>
              <a:rPr lang="en-US" dirty="0"/>
              <a:t>A column or columns in a table that are a primary key in another table</a:t>
            </a:r>
          </a:p>
          <a:p>
            <a:pPr lvl="2"/>
            <a:r>
              <a:rPr lang="en-US" dirty="0"/>
              <a:t>Used to allow Relationships (or linking) among tables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C7B061C5-A652-45EF-B601-A277843C3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54" y="228600"/>
            <a:ext cx="8042275" cy="727075"/>
          </a:xfrm>
        </p:spPr>
        <p:txBody>
          <a:bodyPr/>
          <a:lstStyle/>
          <a:p>
            <a:pPr algn="ctr"/>
            <a:r>
              <a:rPr lang="en-US" sz="3600" dirty="0"/>
              <a:t>Database Review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61760" y="1066800"/>
            <a:ext cx="8043333" cy="51816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/>
              <a:t>Terminology</a:t>
            </a:r>
          </a:p>
          <a:p>
            <a:pPr lvl="1"/>
            <a:r>
              <a:rPr lang="en-US" dirty="0"/>
              <a:t>Entity Integrity</a:t>
            </a:r>
          </a:p>
          <a:p>
            <a:pPr lvl="2"/>
            <a:r>
              <a:rPr lang="en-US" dirty="0"/>
              <a:t>Database rule that requires all tables to have a primary key</a:t>
            </a:r>
          </a:p>
          <a:p>
            <a:pPr lvl="1"/>
            <a:r>
              <a:rPr lang="en-US" dirty="0"/>
              <a:t>Referential Integrity</a:t>
            </a:r>
          </a:p>
          <a:p>
            <a:pPr lvl="2"/>
            <a:r>
              <a:rPr lang="en-US" dirty="0"/>
              <a:t>Database rule that requires that ALL foreign key values have a matching primary key value in another table</a:t>
            </a:r>
          </a:p>
          <a:p>
            <a:pPr lvl="2"/>
            <a:r>
              <a:rPr lang="en-US" dirty="0"/>
              <a:t>The primary key value MUST occur first</a:t>
            </a:r>
          </a:p>
          <a:p>
            <a:pPr lvl="2"/>
            <a:r>
              <a:rPr lang="en-US" dirty="0"/>
              <a:t>Cornerstone of relationships</a:t>
            </a:r>
          </a:p>
          <a:p>
            <a:pPr lvl="1"/>
            <a:r>
              <a:rPr lang="en-US" dirty="0"/>
              <a:t>Connectivity</a:t>
            </a:r>
          </a:p>
          <a:p>
            <a:pPr lvl="2"/>
            <a:r>
              <a:rPr lang="en-US" dirty="0"/>
              <a:t>Notation used to describe the type and occurrences in a relationship</a:t>
            </a:r>
          </a:p>
          <a:p>
            <a:pPr lvl="2"/>
            <a:r>
              <a:rPr lang="en-US" dirty="0"/>
              <a:t>Types:</a:t>
            </a:r>
          </a:p>
          <a:p>
            <a:pPr lvl="3"/>
            <a:r>
              <a:rPr lang="en-US" dirty="0"/>
              <a:t>1:1</a:t>
            </a:r>
          </a:p>
          <a:p>
            <a:pPr lvl="3"/>
            <a:r>
              <a:rPr lang="en-US" dirty="0"/>
              <a:t>1:M</a:t>
            </a:r>
          </a:p>
          <a:p>
            <a:pPr lvl="3"/>
            <a:r>
              <a:rPr lang="en-US" dirty="0"/>
              <a:t>M:N</a:t>
            </a:r>
          </a:p>
          <a:p>
            <a:pPr lvl="1"/>
            <a:r>
              <a:rPr lang="en-US" dirty="0"/>
              <a:t>ERD (Entity Relationship Diagram)</a:t>
            </a:r>
          </a:p>
          <a:p>
            <a:pPr lvl="2"/>
            <a:r>
              <a:rPr lang="en-US" dirty="0"/>
              <a:t>Database model that depicts the entities (tables) and their relationships </a:t>
            </a:r>
          </a:p>
          <a:p>
            <a:pPr lvl="2"/>
            <a:r>
              <a:rPr lang="en-US" dirty="0"/>
              <a:t>Logical model of the database structure</a:t>
            </a:r>
          </a:p>
          <a:p>
            <a:pPr lvl="2"/>
            <a:r>
              <a:rPr lang="en-US" dirty="0"/>
              <a:t>Used to construct and describe the database from an abstract point of view</a:t>
            </a:r>
          </a:p>
          <a:p>
            <a:pPr lvl="2"/>
            <a:endParaRPr lang="en-US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C7B061C5-A652-45EF-B601-A277843C3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54" y="228600"/>
            <a:ext cx="8042275" cy="727075"/>
          </a:xfrm>
        </p:spPr>
        <p:txBody>
          <a:bodyPr/>
          <a:lstStyle/>
          <a:p>
            <a:pPr algn="ctr"/>
            <a:r>
              <a:rPr lang="en-US" sz="3600" dirty="0"/>
              <a:t>Database Review</a:t>
            </a:r>
          </a:p>
        </p:txBody>
      </p:sp>
    </p:spTree>
    <p:extLst>
      <p:ext uri="{BB962C8B-B14F-4D97-AF65-F5344CB8AC3E}">
        <p14:creationId xmlns:p14="http://schemas.microsoft.com/office/powerpoint/2010/main" val="1559789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35820" y="924573"/>
            <a:ext cx="8043333" cy="2504427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Steps</a:t>
            </a:r>
          </a:p>
          <a:p>
            <a:pPr lvl="1"/>
            <a:r>
              <a:rPr lang="en-US" dirty="0"/>
              <a:t>Use the DFD to help determine the data required in the database</a:t>
            </a:r>
          </a:p>
          <a:p>
            <a:pPr lvl="1"/>
            <a:r>
              <a:rPr lang="en-US" dirty="0"/>
              <a:t>Sample documents also provide insight to the data required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Take a logical approach first</a:t>
            </a:r>
          </a:p>
          <a:p>
            <a:pPr lvl="2"/>
            <a:r>
              <a:rPr lang="en-US" dirty="0"/>
              <a:t>Construct the tables you feel are required and then develop an ERD to identify relationships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C7B061C5-A652-45EF-B601-A277843C3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54" y="228600"/>
            <a:ext cx="8042275" cy="727075"/>
          </a:xfrm>
        </p:spPr>
        <p:txBody>
          <a:bodyPr/>
          <a:lstStyle/>
          <a:p>
            <a:pPr algn="ctr"/>
            <a:r>
              <a:rPr lang="en-US" sz="3600" dirty="0"/>
              <a:t>Database Modeling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E9E69F9-5670-4555-8BA9-F59D1008D1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486" y="3429000"/>
            <a:ext cx="7620000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790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87805" y="1600200"/>
            <a:ext cx="8043333" cy="4267199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Steps</a:t>
            </a:r>
          </a:p>
          <a:p>
            <a:pPr lvl="1"/>
            <a:r>
              <a:rPr lang="en-US" dirty="0"/>
              <a:t>Normalize the ERD when you are satisfied with it’s construction</a:t>
            </a:r>
          </a:p>
          <a:p>
            <a:pPr lvl="1"/>
            <a:r>
              <a:rPr lang="en-US" dirty="0"/>
              <a:t>This is an iterative process</a:t>
            </a:r>
          </a:p>
          <a:p>
            <a:pPr lvl="2"/>
            <a:r>
              <a:rPr lang="en-US" dirty="0"/>
              <a:t>What you uncover in normalization will result in changes to the ERD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Identify the primary and foreign key for each table</a:t>
            </a:r>
          </a:p>
          <a:p>
            <a:pPr lvl="1"/>
            <a:r>
              <a:rPr lang="en-US" dirty="0"/>
              <a:t>Ensure your relationships are either 1:1 or 1:M</a:t>
            </a:r>
          </a:p>
          <a:p>
            <a:pPr lvl="2"/>
            <a:r>
              <a:rPr lang="en-US" dirty="0"/>
              <a:t>M:N relationships are not allowed</a:t>
            </a:r>
          </a:p>
          <a:p>
            <a:pPr lvl="3"/>
            <a:r>
              <a:rPr lang="en-US" dirty="0"/>
              <a:t>To reconcile a M:N relationship create a Bridge Entity</a:t>
            </a:r>
          </a:p>
          <a:p>
            <a:pPr lvl="4"/>
            <a:r>
              <a:rPr lang="en-US" dirty="0"/>
              <a:t>Table whose primary key is a composite key containing the primary keys of the two M:N tables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C7B061C5-A652-45EF-B601-A277843C3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54" y="228600"/>
            <a:ext cx="8042275" cy="727075"/>
          </a:xfrm>
        </p:spPr>
        <p:txBody>
          <a:bodyPr/>
          <a:lstStyle/>
          <a:p>
            <a:pPr algn="ctr"/>
            <a:r>
              <a:rPr lang="en-US" sz="3600" dirty="0"/>
              <a:t>Database Modeling</a:t>
            </a:r>
          </a:p>
        </p:txBody>
      </p:sp>
    </p:spTree>
    <p:extLst>
      <p:ext uri="{BB962C8B-B14F-4D97-AF65-F5344CB8AC3E}">
        <p14:creationId xmlns:p14="http://schemas.microsoft.com/office/powerpoint/2010/main" val="2106676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43596" y="1143000"/>
            <a:ext cx="8043333" cy="5257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Add the attributes needed to complete each table</a:t>
            </a:r>
          </a:p>
          <a:p>
            <a:pPr lvl="1"/>
            <a:r>
              <a:rPr lang="en-US" dirty="0"/>
              <a:t>Row or field</a:t>
            </a:r>
          </a:p>
          <a:p>
            <a:r>
              <a:rPr lang="en-US" dirty="0"/>
              <a:t>Ensure you follow naming conventions for your attributes</a:t>
            </a:r>
          </a:p>
          <a:p>
            <a:pPr lvl="1"/>
            <a:r>
              <a:rPr lang="en-US" dirty="0"/>
              <a:t>No two attributes in a table can have the same name</a:t>
            </a:r>
          </a:p>
          <a:p>
            <a:r>
              <a:rPr lang="en-US" dirty="0"/>
              <a:t>Define the data type for each attribute</a:t>
            </a:r>
          </a:p>
          <a:p>
            <a:pPr lvl="1"/>
            <a:r>
              <a:rPr lang="en-US" dirty="0"/>
              <a:t>Typically:</a:t>
            </a:r>
          </a:p>
          <a:p>
            <a:pPr lvl="2"/>
            <a:r>
              <a:rPr lang="en-US" dirty="0"/>
              <a:t>CHAR</a:t>
            </a:r>
          </a:p>
          <a:p>
            <a:pPr lvl="3"/>
            <a:r>
              <a:rPr lang="en-US" dirty="0"/>
              <a:t>Used for fixed length non-numeric attributes</a:t>
            </a:r>
          </a:p>
          <a:p>
            <a:pPr lvl="2"/>
            <a:r>
              <a:rPr lang="en-US" dirty="0"/>
              <a:t>VARCHAR</a:t>
            </a:r>
          </a:p>
          <a:p>
            <a:pPr lvl="3"/>
            <a:r>
              <a:rPr lang="en-US" dirty="0"/>
              <a:t>Used for attributes that contain non-numeric content and have varying lengths</a:t>
            </a:r>
          </a:p>
          <a:p>
            <a:pPr lvl="2"/>
            <a:r>
              <a:rPr lang="en-US" dirty="0"/>
              <a:t>NUMBER</a:t>
            </a:r>
          </a:p>
          <a:p>
            <a:pPr lvl="3"/>
            <a:r>
              <a:rPr lang="en-US" dirty="0"/>
              <a:t>Used for any number value to be used in a mathematical method</a:t>
            </a:r>
          </a:p>
          <a:p>
            <a:pPr lvl="3"/>
            <a:r>
              <a:rPr lang="en-US" dirty="0"/>
              <a:t>Literal numbers (such as a zip code) should be stored as character</a:t>
            </a:r>
          </a:p>
          <a:p>
            <a:pPr lvl="2"/>
            <a:r>
              <a:rPr lang="en-US" dirty="0"/>
              <a:t>DATE</a:t>
            </a:r>
          </a:p>
          <a:p>
            <a:pPr lvl="3"/>
            <a:r>
              <a:rPr lang="en-US" dirty="0"/>
              <a:t>Used for date/time attributes</a:t>
            </a:r>
          </a:p>
          <a:p>
            <a:r>
              <a:rPr lang="en-US" dirty="0"/>
              <a:t>Document your database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C7B061C5-A652-45EF-B601-A277843C3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54" y="228600"/>
            <a:ext cx="8042275" cy="727075"/>
          </a:xfrm>
        </p:spPr>
        <p:txBody>
          <a:bodyPr/>
          <a:lstStyle/>
          <a:p>
            <a:pPr algn="ctr"/>
            <a:r>
              <a:rPr lang="en-US" sz="3600" dirty="0"/>
              <a:t>Finalizing your Data</a:t>
            </a:r>
          </a:p>
        </p:txBody>
      </p:sp>
    </p:spTree>
    <p:extLst>
      <p:ext uri="{BB962C8B-B14F-4D97-AF65-F5344CB8AC3E}">
        <p14:creationId xmlns:p14="http://schemas.microsoft.com/office/powerpoint/2010/main" val="107105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767</TotalTime>
  <Words>449</Words>
  <Application>Microsoft Office PowerPoint</Application>
  <PresentationFormat>On-screen Show (4:3)</PresentationFormat>
  <Paragraphs>87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Palatino Linotype</vt:lpstr>
      <vt:lpstr>Wingdings</vt:lpstr>
      <vt:lpstr>Elemental</vt:lpstr>
      <vt:lpstr>COMI-1230 Systems Analysis &amp; Design</vt:lpstr>
      <vt:lpstr>PowerPoint Presentation</vt:lpstr>
      <vt:lpstr>Database Review</vt:lpstr>
      <vt:lpstr>Database Review</vt:lpstr>
      <vt:lpstr>Database Modeling</vt:lpstr>
      <vt:lpstr>Database Modeling</vt:lpstr>
      <vt:lpstr>Finalizing your Data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COMI-1230-108</dc:title>
  <dc:creator>Mike</dc:creator>
  <cp:lastModifiedBy>Kelly, Michael</cp:lastModifiedBy>
  <cp:revision>55</cp:revision>
  <cp:lastPrinted>2014-09-01T12:46:44Z</cp:lastPrinted>
  <dcterms:created xsi:type="dcterms:W3CDTF">2006-08-16T00:00:00Z</dcterms:created>
  <dcterms:modified xsi:type="dcterms:W3CDTF">2021-12-27T20:57:26Z</dcterms:modified>
</cp:coreProperties>
</file>