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7" r:id="rId3"/>
    <p:sldId id="258" r:id="rId4"/>
    <p:sldId id="268" r:id="rId5"/>
    <p:sldId id="273" r:id="rId6"/>
    <p:sldId id="269" r:id="rId7"/>
    <p:sldId id="270" r:id="rId8"/>
    <p:sldId id="271" r:id="rId9"/>
    <p:sldId id="272" r:id="rId10"/>
    <p:sldId id="274" r:id="rId11"/>
    <p:sldId id="275" r:id="rId12"/>
    <p:sldId id="276" r:id="rId13"/>
  </p:sldIdLst>
  <p:sldSz cx="9144000" cy="6858000" type="screen4x3"/>
  <p:notesSz cx="7077075" cy="9393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717F0A2-E3FA-4F09-975F-546F75C56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133600"/>
            <a:ext cx="7543800" cy="1752600"/>
          </a:xfrm>
        </p:spPr>
        <p:txBody>
          <a:bodyPr/>
          <a:lstStyle/>
          <a:p>
            <a:pPr algn="ctr"/>
            <a:r>
              <a:rPr lang="en-US" sz="5400" dirty="0"/>
              <a:t>COMI-1230</a:t>
            </a:r>
            <a:r>
              <a:rPr lang="en-US" dirty="0"/>
              <a:t/>
            </a:r>
            <a:br>
              <a:rPr lang="en-US" dirty="0"/>
            </a:br>
            <a:r>
              <a:rPr lang="en-US" sz="4400" dirty="0"/>
              <a:t>Systems Analysis &amp;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939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685800"/>
          </a:xfrm>
        </p:spPr>
        <p:txBody>
          <a:bodyPr/>
          <a:lstStyle/>
          <a:p>
            <a:pPr algn="ctr"/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Traditional Approach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877ADC9-113E-4C40-81C5-37CC15BD98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19200"/>
            <a:ext cx="7681724" cy="4837926"/>
          </a:xfrm>
        </p:spPr>
      </p:pic>
      <p:sp>
        <p:nvSpPr>
          <p:cNvPr id="2" name="TextBox 1"/>
          <p:cNvSpPr txBox="1"/>
          <p:nvPr/>
        </p:nvSpPr>
        <p:spPr>
          <a:xfrm>
            <a:off x="228600" y="6209526"/>
            <a:ext cx="1453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Text page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630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0"/>
            <a:ext cx="7924800" cy="44196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JAD (Joint Application Development)</a:t>
            </a:r>
          </a:p>
          <a:p>
            <a:pPr lvl="1"/>
            <a:r>
              <a:rPr lang="en-US" sz="2600" dirty="0"/>
              <a:t>Team based</a:t>
            </a:r>
          </a:p>
          <a:p>
            <a:pPr lvl="1"/>
            <a:r>
              <a:rPr lang="en-US" sz="2600" dirty="0"/>
              <a:t>Involves the development teams and stakeholders to get more input throughout the process and hopefully speed up development</a:t>
            </a:r>
          </a:p>
          <a:p>
            <a:r>
              <a:rPr lang="en-US" sz="2800" dirty="0"/>
              <a:t>RAD (Rapid Application Development)</a:t>
            </a:r>
          </a:p>
          <a:p>
            <a:pPr lvl="1"/>
            <a:r>
              <a:rPr lang="en-US" sz="2600" dirty="0"/>
              <a:t>Similar to JAD where it involves stakeholders and the development team in a very interactive iterative way to get feedback early and often in the process to speed up the development</a:t>
            </a:r>
          </a:p>
          <a:p>
            <a:r>
              <a:rPr lang="en-US" sz="2800" dirty="0"/>
              <a:t>Agile</a:t>
            </a:r>
          </a:p>
          <a:p>
            <a:pPr lvl="1"/>
            <a:r>
              <a:rPr lang="en-US" sz="2600" dirty="0"/>
              <a:t>More current approach</a:t>
            </a:r>
          </a:p>
          <a:p>
            <a:pPr lvl="1"/>
            <a:r>
              <a:rPr lang="en-US" sz="2600" dirty="0"/>
              <a:t>Flexible alternative to Traditional Approach</a:t>
            </a:r>
          </a:p>
          <a:p>
            <a:pPr lvl="1"/>
            <a:r>
              <a:rPr lang="en-US" sz="2600" dirty="0"/>
              <a:t>Builds upon the ideas of JAD and RAD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685800"/>
          </a:xfrm>
        </p:spPr>
        <p:txBody>
          <a:bodyPr/>
          <a:lstStyle/>
          <a:p>
            <a:pPr algn="ctr"/>
            <a:r>
              <a:rPr lang="en-US" sz="2800" dirty="0"/>
              <a:t>Alternate Approaches to Systems Development</a:t>
            </a:r>
          </a:p>
        </p:txBody>
      </p:sp>
    </p:spTree>
    <p:extLst>
      <p:ext uri="{BB962C8B-B14F-4D97-AF65-F5344CB8AC3E}">
        <p14:creationId xmlns:p14="http://schemas.microsoft.com/office/powerpoint/2010/main" val="441661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0"/>
            <a:ext cx="7924800" cy="32766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Intent is to produce a working product as soon as possible using a more adaptive approach that can react better to changes in requirements</a:t>
            </a:r>
          </a:p>
          <a:p>
            <a:r>
              <a:rPr lang="en-US" sz="2800" dirty="0"/>
              <a:t>Interactive / iterative approach where small prototypes are enhanced over time following regular meetings with stakeholders</a:t>
            </a:r>
            <a:r>
              <a:rPr lang="en-US" sz="2600" dirty="0"/>
              <a:t> until it becomes a finished product</a:t>
            </a:r>
          </a:p>
          <a:p>
            <a:pPr lvl="1"/>
            <a:r>
              <a:rPr lang="en-US" sz="2600" b="1" u="sng" dirty="0"/>
              <a:t>Scrums</a:t>
            </a:r>
          </a:p>
          <a:p>
            <a:r>
              <a:rPr lang="en-US" sz="2800" dirty="0"/>
              <a:t>Includes: Design, Code, and Test activities over a short period of time called </a:t>
            </a:r>
            <a:r>
              <a:rPr lang="en-US" sz="2800" b="1" u="sng" dirty="0"/>
              <a:t>Sprints</a:t>
            </a:r>
          </a:p>
          <a:p>
            <a:pPr lvl="1"/>
            <a:r>
              <a:rPr lang="en-US" sz="2600" dirty="0"/>
              <a:t>Usually 1 to 4 weeks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685800"/>
          </a:xfrm>
        </p:spPr>
        <p:txBody>
          <a:bodyPr/>
          <a:lstStyle/>
          <a:p>
            <a:pPr algn="ctr"/>
            <a:r>
              <a:rPr lang="en-US" sz="2800" dirty="0"/>
              <a:t>Agile Approach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4E5A51-6B1B-49CE-84AA-3DF851A7B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640826"/>
            <a:ext cx="7688580" cy="15697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5974" y="6355572"/>
            <a:ext cx="1453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Text page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413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2743199"/>
          </a:xfrm>
        </p:spPr>
        <p:txBody>
          <a:bodyPr>
            <a:normAutofit/>
          </a:bodyPr>
          <a:lstStyle/>
          <a:p>
            <a:r>
              <a:rPr lang="en-US" sz="2800" dirty="0"/>
              <a:t>Systems Analysis &amp; Design Overview</a:t>
            </a:r>
          </a:p>
          <a:p>
            <a:endParaRPr lang="en-US" sz="2800" dirty="0"/>
          </a:p>
          <a:p>
            <a:r>
              <a:rPr lang="en-US" sz="2800" dirty="0"/>
              <a:t>Overview of Systems Analysis</a:t>
            </a:r>
          </a:p>
          <a:p>
            <a:pPr marL="18288" indent="0"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050869" y="228600"/>
            <a:ext cx="4899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Week 1 Outline</a:t>
            </a:r>
          </a:p>
        </p:txBody>
      </p:sp>
    </p:spTree>
    <p:extLst>
      <p:ext uri="{BB962C8B-B14F-4D97-AF65-F5344CB8AC3E}">
        <p14:creationId xmlns:p14="http://schemas.microsoft.com/office/powerpoint/2010/main" val="4101403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7924800" cy="3657599"/>
          </a:xfrm>
        </p:spPr>
        <p:txBody>
          <a:bodyPr>
            <a:normAutofit/>
          </a:bodyPr>
          <a:lstStyle/>
          <a:p>
            <a:r>
              <a:rPr lang="en-US" dirty="0"/>
              <a:t>What is Systems Analysis?</a:t>
            </a:r>
          </a:p>
          <a:p>
            <a:pPr lvl="1"/>
            <a:r>
              <a:rPr lang="en-US" dirty="0"/>
              <a:t>Understanding and specifying in detail what the information system should do</a:t>
            </a:r>
          </a:p>
          <a:p>
            <a:pPr lvl="2"/>
            <a:r>
              <a:rPr lang="en-US" dirty="0"/>
              <a:t>Much of what you do as an analyst will be gathering and digesting data and information</a:t>
            </a:r>
          </a:p>
          <a:p>
            <a:endParaRPr lang="en-US" dirty="0"/>
          </a:p>
          <a:p>
            <a:r>
              <a:rPr lang="en-US" dirty="0"/>
              <a:t>What about Systems Design?</a:t>
            </a:r>
          </a:p>
          <a:p>
            <a:pPr lvl="1"/>
            <a:r>
              <a:rPr lang="en-US" dirty="0"/>
              <a:t>Specifying in detail how the components of the system should be implemented</a:t>
            </a:r>
          </a:p>
          <a:p>
            <a:pPr lvl="2"/>
            <a:r>
              <a:rPr lang="en-US" dirty="0"/>
              <a:t>It is critical that the Analysis is done before Design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914400"/>
          </a:xfrm>
        </p:spPr>
        <p:txBody>
          <a:bodyPr/>
          <a:lstStyle/>
          <a:p>
            <a:pPr algn="ctr"/>
            <a:r>
              <a:rPr lang="en-US" sz="3600" dirty="0"/>
              <a:t>Systems Analysis &amp; Design Overview</a:t>
            </a:r>
          </a:p>
        </p:txBody>
      </p:sp>
    </p:spTree>
    <p:extLst>
      <p:ext uri="{BB962C8B-B14F-4D97-AF65-F5344CB8AC3E}">
        <p14:creationId xmlns:p14="http://schemas.microsoft.com/office/powerpoint/2010/main" val="4129307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7924800" cy="3657599"/>
          </a:xfrm>
        </p:spPr>
        <p:txBody>
          <a:bodyPr>
            <a:normAutofit/>
          </a:bodyPr>
          <a:lstStyle/>
          <a:p>
            <a:r>
              <a:rPr lang="en-US" dirty="0"/>
              <a:t>Why is Systems Analysis &amp; Design important?</a:t>
            </a:r>
          </a:p>
          <a:p>
            <a:pPr lvl="1"/>
            <a:r>
              <a:rPr lang="en-US" dirty="0"/>
              <a:t>Critical to the design and support of Information Systems</a:t>
            </a:r>
          </a:p>
          <a:p>
            <a:endParaRPr lang="en-US" dirty="0"/>
          </a:p>
          <a:p>
            <a:r>
              <a:rPr lang="en-US" dirty="0"/>
              <a:t>What is an Information System?</a:t>
            </a:r>
          </a:p>
          <a:p>
            <a:pPr lvl="1"/>
            <a:r>
              <a:rPr lang="en-US" dirty="0"/>
              <a:t>Set of interrelated components that function to provide required information for a specified purpose</a:t>
            </a:r>
          </a:p>
          <a:p>
            <a:pPr lvl="1"/>
            <a:r>
              <a:rPr lang="en-US" dirty="0"/>
              <a:t>Can be described using the simple systems model</a:t>
            </a:r>
          </a:p>
          <a:p>
            <a:pPr lvl="2"/>
            <a:r>
              <a:rPr lang="en-US" sz="2800" dirty="0"/>
              <a:t>I—P—O </a:t>
            </a:r>
          </a:p>
          <a:p>
            <a:pPr lvl="2"/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914400"/>
          </a:xfrm>
        </p:spPr>
        <p:txBody>
          <a:bodyPr/>
          <a:lstStyle/>
          <a:p>
            <a:pPr algn="ctr"/>
            <a:r>
              <a:rPr lang="en-US" sz="3600" dirty="0"/>
              <a:t>Systems Analysis &amp; Design Overview</a:t>
            </a:r>
          </a:p>
        </p:txBody>
      </p:sp>
    </p:spTree>
    <p:extLst>
      <p:ext uri="{BB962C8B-B14F-4D97-AF65-F5344CB8AC3E}">
        <p14:creationId xmlns:p14="http://schemas.microsoft.com/office/powerpoint/2010/main" val="3016140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744DC-4157-4568-AEE4-56EDE8F97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381000"/>
            <a:ext cx="7543800" cy="685800"/>
          </a:xfrm>
        </p:spPr>
        <p:txBody>
          <a:bodyPr/>
          <a:lstStyle/>
          <a:p>
            <a:pPr algn="ctr"/>
            <a:r>
              <a:rPr lang="en-US" sz="3600" dirty="0"/>
              <a:t>Simple System Model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CE59F6-9D0F-4DFD-B1CE-639677DE19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67" y="1981200"/>
            <a:ext cx="7831833" cy="25660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4800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9 of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55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7924800" cy="44196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Abstraction &amp; Functional Decomposition</a:t>
            </a:r>
          </a:p>
          <a:p>
            <a:pPr lvl="1"/>
            <a:r>
              <a:rPr lang="en-US" sz="2600" dirty="0"/>
              <a:t>You need to see the big picture then be able to drill down to understand the key components</a:t>
            </a:r>
            <a:endParaRPr lang="en-US" sz="2400" dirty="0"/>
          </a:p>
          <a:p>
            <a:pPr lvl="1"/>
            <a:endParaRPr lang="en-US" sz="2600" dirty="0"/>
          </a:p>
          <a:p>
            <a:r>
              <a:rPr lang="en-US" sz="2800" dirty="0"/>
              <a:t>You also need to understand:</a:t>
            </a:r>
          </a:p>
          <a:p>
            <a:pPr lvl="1"/>
            <a:r>
              <a:rPr lang="en-US" sz="2600" dirty="0"/>
              <a:t>System and it’s boundaries</a:t>
            </a:r>
          </a:p>
          <a:p>
            <a:pPr lvl="1"/>
            <a:r>
              <a:rPr lang="en-US" sz="2600" dirty="0"/>
              <a:t>Type  of business it supports</a:t>
            </a:r>
          </a:p>
          <a:p>
            <a:pPr lvl="1"/>
            <a:r>
              <a:rPr lang="en-US" sz="2600" dirty="0"/>
              <a:t>Key stakeholders</a:t>
            </a:r>
          </a:p>
          <a:p>
            <a:pPr lvl="1"/>
            <a:r>
              <a:rPr lang="en-US" sz="2600" dirty="0"/>
              <a:t>Type of system strategy being used</a:t>
            </a:r>
          </a:p>
          <a:p>
            <a:pPr lvl="2"/>
            <a:r>
              <a:rPr lang="en-US" sz="2400" dirty="0"/>
              <a:t>Transaction Processing</a:t>
            </a:r>
          </a:p>
          <a:p>
            <a:pPr lvl="2"/>
            <a:r>
              <a:rPr lang="en-US" sz="2400" dirty="0"/>
              <a:t>Office Support</a:t>
            </a:r>
          </a:p>
          <a:p>
            <a:pPr lvl="2"/>
            <a:r>
              <a:rPr lang="en-US" sz="2400" dirty="0"/>
              <a:t>MIS</a:t>
            </a:r>
          </a:p>
          <a:p>
            <a:pPr lvl="2"/>
            <a:r>
              <a:rPr lang="en-US" sz="2400" dirty="0"/>
              <a:t>EIS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914400"/>
          </a:xfrm>
        </p:spPr>
        <p:txBody>
          <a:bodyPr/>
          <a:lstStyle/>
          <a:p>
            <a:pPr algn="ctr"/>
            <a:r>
              <a:rPr lang="en-US" sz="3600" dirty="0"/>
              <a:t>Information Systems</a:t>
            </a:r>
          </a:p>
        </p:txBody>
      </p:sp>
    </p:spTree>
    <p:extLst>
      <p:ext uri="{BB962C8B-B14F-4D97-AF65-F5344CB8AC3E}">
        <p14:creationId xmlns:p14="http://schemas.microsoft.com/office/powerpoint/2010/main" val="2510922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7924800" cy="4419600"/>
          </a:xfrm>
        </p:spPr>
        <p:txBody>
          <a:bodyPr>
            <a:normAutofit/>
          </a:bodyPr>
          <a:lstStyle/>
          <a:p>
            <a:r>
              <a:rPr lang="en-US" sz="2800" dirty="0"/>
              <a:t>Key skills:</a:t>
            </a:r>
          </a:p>
          <a:p>
            <a:pPr lvl="1"/>
            <a:r>
              <a:rPr lang="en-US" sz="2600" dirty="0"/>
              <a:t>Technical knowledge and capability</a:t>
            </a:r>
          </a:p>
          <a:p>
            <a:pPr lvl="1"/>
            <a:r>
              <a:rPr lang="en-US" sz="2600" dirty="0"/>
              <a:t>Business knowledge</a:t>
            </a:r>
          </a:p>
          <a:p>
            <a:pPr lvl="2"/>
            <a:r>
              <a:rPr lang="en-US" sz="2400" dirty="0"/>
              <a:t>Of the specific business or at least the business sector</a:t>
            </a:r>
          </a:p>
          <a:p>
            <a:pPr lvl="1"/>
            <a:r>
              <a:rPr lang="en-US" sz="2600" dirty="0"/>
              <a:t>Communication skills</a:t>
            </a:r>
          </a:p>
          <a:p>
            <a:pPr lvl="2"/>
            <a:r>
              <a:rPr lang="en-US" sz="2400" dirty="0"/>
              <a:t>Teamwork and collaboration are critical</a:t>
            </a:r>
          </a:p>
          <a:p>
            <a:pPr lvl="2"/>
            <a:r>
              <a:rPr lang="en-US" sz="2400" dirty="0"/>
              <a:t>Ability to communicate to a variety of different audiences in way they understand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914400"/>
          </a:xfrm>
        </p:spPr>
        <p:txBody>
          <a:bodyPr/>
          <a:lstStyle/>
          <a:p>
            <a:pPr algn="ctr"/>
            <a:r>
              <a:rPr lang="en-US" sz="3600" dirty="0"/>
              <a:t>The Systems Analyst</a:t>
            </a:r>
          </a:p>
        </p:txBody>
      </p:sp>
    </p:spTree>
    <p:extLst>
      <p:ext uri="{BB962C8B-B14F-4D97-AF65-F5344CB8AC3E}">
        <p14:creationId xmlns:p14="http://schemas.microsoft.com/office/powerpoint/2010/main" val="3414362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0"/>
            <a:ext cx="7924800" cy="4419600"/>
          </a:xfrm>
        </p:spPr>
        <p:txBody>
          <a:bodyPr>
            <a:normAutofit/>
          </a:bodyPr>
          <a:lstStyle/>
          <a:p>
            <a:r>
              <a:rPr lang="en-US" sz="2800" dirty="0"/>
              <a:t>System Development Life Cycle</a:t>
            </a:r>
          </a:p>
          <a:p>
            <a:pPr lvl="1"/>
            <a:r>
              <a:rPr lang="en-US" sz="2600" dirty="0"/>
              <a:t>Types:</a:t>
            </a:r>
          </a:p>
          <a:p>
            <a:pPr lvl="2"/>
            <a:r>
              <a:rPr lang="en-US" sz="2400" dirty="0"/>
              <a:t>Traditional approach</a:t>
            </a:r>
          </a:p>
          <a:p>
            <a:pPr lvl="2"/>
            <a:r>
              <a:rPr lang="en-US" sz="2400" dirty="0"/>
              <a:t>JAD</a:t>
            </a:r>
          </a:p>
          <a:p>
            <a:pPr lvl="2"/>
            <a:r>
              <a:rPr lang="en-US" sz="2400" dirty="0"/>
              <a:t>RAD</a:t>
            </a:r>
          </a:p>
          <a:p>
            <a:pPr lvl="2"/>
            <a:r>
              <a:rPr lang="en-US" sz="2400" dirty="0"/>
              <a:t>OOAD (Chapter 3)</a:t>
            </a:r>
          </a:p>
          <a:p>
            <a:pPr lvl="2"/>
            <a:r>
              <a:rPr lang="en-US" sz="2400" dirty="0"/>
              <a:t>Agile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685800"/>
          </a:xfrm>
        </p:spPr>
        <p:txBody>
          <a:bodyPr/>
          <a:lstStyle/>
          <a:p>
            <a:pPr algn="ctr"/>
            <a:r>
              <a:rPr lang="en-US" sz="2800" dirty="0"/>
              <a:t>Framework to manage Systems Analysis &amp; Design</a:t>
            </a:r>
          </a:p>
        </p:txBody>
      </p:sp>
    </p:spTree>
    <p:extLst>
      <p:ext uri="{BB962C8B-B14F-4D97-AF65-F5344CB8AC3E}">
        <p14:creationId xmlns:p14="http://schemas.microsoft.com/office/powerpoint/2010/main" val="2623138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0"/>
            <a:ext cx="7924800" cy="49530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600" dirty="0"/>
              <a:t>Use Structured Analysis</a:t>
            </a:r>
          </a:p>
          <a:p>
            <a:pPr lvl="2"/>
            <a:r>
              <a:rPr lang="en-US" sz="2400" dirty="0"/>
              <a:t>Rely on process models that show how data flows into a system and is processed by applying business rules resulting in the desired result</a:t>
            </a:r>
          </a:p>
          <a:p>
            <a:pPr lvl="4"/>
            <a:r>
              <a:rPr lang="en-US" sz="2200" dirty="0"/>
              <a:t>More detailed I—P—O</a:t>
            </a:r>
          </a:p>
          <a:p>
            <a:pPr lvl="4"/>
            <a:r>
              <a:rPr lang="en-US" sz="2200" dirty="0"/>
              <a:t>DFD’s are key element</a:t>
            </a:r>
          </a:p>
          <a:p>
            <a:pPr lvl="1"/>
            <a:r>
              <a:rPr lang="en-US" sz="2600" dirty="0"/>
              <a:t>Primarily sequential</a:t>
            </a:r>
          </a:p>
          <a:p>
            <a:pPr lvl="2"/>
            <a:r>
              <a:rPr lang="en-US" sz="2400" dirty="0"/>
              <a:t>AKA Waterfall Model</a:t>
            </a:r>
          </a:p>
          <a:p>
            <a:pPr lvl="1"/>
            <a:r>
              <a:rPr lang="en-US" sz="2600" dirty="0"/>
              <a:t>Five Phases</a:t>
            </a:r>
          </a:p>
          <a:p>
            <a:pPr lvl="2"/>
            <a:r>
              <a:rPr lang="en-US" sz="2400" dirty="0"/>
              <a:t>Plan (or Initiation)</a:t>
            </a:r>
          </a:p>
          <a:p>
            <a:pPr lvl="2"/>
            <a:r>
              <a:rPr lang="en-US" sz="2400" dirty="0"/>
              <a:t>Analysis</a:t>
            </a:r>
          </a:p>
          <a:p>
            <a:pPr lvl="2"/>
            <a:r>
              <a:rPr lang="en-US" sz="2400" dirty="0"/>
              <a:t>Design</a:t>
            </a:r>
          </a:p>
          <a:p>
            <a:pPr lvl="2"/>
            <a:r>
              <a:rPr lang="en-US" sz="2400" dirty="0"/>
              <a:t>Implementation</a:t>
            </a:r>
          </a:p>
          <a:p>
            <a:pPr lvl="2"/>
            <a:r>
              <a:rPr lang="en-US" sz="2400" dirty="0"/>
              <a:t>Support (or Maintenance)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685800"/>
          </a:xfrm>
        </p:spPr>
        <p:txBody>
          <a:bodyPr/>
          <a:lstStyle/>
          <a:p>
            <a:pPr algn="ctr"/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Traditional Approach</a:t>
            </a:r>
          </a:p>
        </p:txBody>
      </p:sp>
    </p:spTree>
    <p:extLst>
      <p:ext uri="{BB962C8B-B14F-4D97-AF65-F5344CB8AC3E}">
        <p14:creationId xmlns:p14="http://schemas.microsoft.com/office/powerpoint/2010/main" val="10384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466</TotalTime>
  <Words>480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Palatino Linotype</vt:lpstr>
      <vt:lpstr>Wingdings</vt:lpstr>
      <vt:lpstr>Elemental</vt:lpstr>
      <vt:lpstr>COMI-1230 Systems Analysis &amp; Design</vt:lpstr>
      <vt:lpstr>PowerPoint Presentation</vt:lpstr>
      <vt:lpstr>Systems Analysis &amp; Design Overview</vt:lpstr>
      <vt:lpstr>Systems Analysis &amp; Design Overview</vt:lpstr>
      <vt:lpstr>Simple System Model</vt:lpstr>
      <vt:lpstr>Information Systems</vt:lpstr>
      <vt:lpstr>The Systems Analyst</vt:lpstr>
      <vt:lpstr>Framework to manage Systems Analysis &amp; Design</vt:lpstr>
      <vt:lpstr> Traditional Approach</vt:lpstr>
      <vt:lpstr> Traditional Approach</vt:lpstr>
      <vt:lpstr>Alternate Approaches to Systems Development</vt:lpstr>
      <vt:lpstr>Agile Approach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COMI-1230-108</dc:title>
  <dc:creator>Mike</dc:creator>
  <cp:lastModifiedBy>Kelly, Michael</cp:lastModifiedBy>
  <cp:revision>29</cp:revision>
  <cp:lastPrinted>2014-09-01T12:46:44Z</cp:lastPrinted>
  <dcterms:created xsi:type="dcterms:W3CDTF">2006-08-16T00:00:00Z</dcterms:created>
  <dcterms:modified xsi:type="dcterms:W3CDTF">2021-12-27T15:22:50Z</dcterms:modified>
</cp:coreProperties>
</file>