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0" r:id="rId3"/>
    <p:sldMasterId id="2147483678" r:id="rId4"/>
  </p:sldMasterIdLst>
  <p:notesMasterIdLst>
    <p:notesMasterId r:id="rId49"/>
  </p:notesMasterIdLst>
  <p:sldIdLst>
    <p:sldId id="262" r:id="rId5"/>
    <p:sldId id="925" r:id="rId6"/>
    <p:sldId id="263" r:id="rId7"/>
    <p:sldId id="264" r:id="rId8"/>
    <p:sldId id="265" r:id="rId9"/>
    <p:sldId id="1080" r:id="rId10"/>
    <p:sldId id="266" r:id="rId11"/>
    <p:sldId id="267" r:id="rId12"/>
    <p:sldId id="268" r:id="rId13"/>
    <p:sldId id="269" r:id="rId14"/>
    <p:sldId id="1081" r:id="rId15"/>
    <p:sldId id="1082" r:id="rId16"/>
    <p:sldId id="270" r:id="rId17"/>
    <p:sldId id="1083" r:id="rId18"/>
    <p:sldId id="271" r:id="rId19"/>
    <p:sldId id="272" r:id="rId20"/>
    <p:sldId id="273" r:id="rId21"/>
    <p:sldId id="274" r:id="rId22"/>
    <p:sldId id="275" r:id="rId23"/>
    <p:sldId id="1084" r:id="rId24"/>
    <p:sldId id="276" r:id="rId25"/>
    <p:sldId id="1085" r:id="rId26"/>
    <p:sldId id="1086" r:id="rId27"/>
    <p:sldId id="277" r:id="rId28"/>
    <p:sldId id="108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1078" r:id="rId46"/>
    <p:sldId id="1088" r:id="rId47"/>
    <p:sldId id="1079" r:id="rId4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167" autoAdjust="0"/>
  </p:normalViewPr>
  <p:slideViewPr>
    <p:cSldViewPr snapToGrid="0" snapToObjects="1">
      <p:cViewPr varScale="1">
        <p:scale>
          <a:sx n="135" d="100"/>
          <a:sy n="135" d="100"/>
        </p:scale>
        <p:origin x="9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82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3: Mitigating Threats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3.2.1: Network Security Domains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3.2.1: Network Security Domains (Cont.)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453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3.2.1: Network Security Domains (Cont.)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72275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3.2.2: Business Policies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3.2.2: Business Policies(Cont.)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89189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3.2.3: Security Policy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3.2.4: BYOD Policies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3.2.5: Regulatory and Standards Compliance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3.3.1: The Security Onion and The Security Artichoke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3.0 – Mitigating Threats</a:t>
            </a:r>
          </a:p>
          <a:p>
            <a:r>
              <a:rPr lang="en-GB" dirty="0"/>
              <a:t>3.0.2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3.3.1: The Security Onion and The Security Artichoke (Cont.)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559386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3.3.2: Security Testing Tools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3.3.2: Security Testing Tools (Cont.)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300558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3.3.2: Security Testing Tools (Cont.)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415468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3.3.3: Data Security Platforms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3.3.3: Data Security Platforms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265011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3.3.4: Video - Cisco SecureX Demonstration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3.3: Security Tools, Platforms, and Services
3.3.5: Security Services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3.4.1: Defending the Network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3.1: Defending the Network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3.4.2: Mitigating Malware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3.4.3: Mitigating Worms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3.4.4: Mitigating Reconnaissance Attacks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3.4.5: Mitigating Access Attacks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3.4: Mitigating Common Network Attacks
3.4.6: Mitigating DoS Attacks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3.5: Cisco Network Foundation Protection Framework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3.5: Cisco Network Foundation Protection Framework
3.5.1: NFP Framework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3.5: Cisco Network Foundation Protection Framework
3.5.2: Securing the Control Plane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3.5: Cisco Network Foundation Protection Framework
3.5.3: Securing the Management Plane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3.5: Cisco Network Foundation Protection Framework
3.5.4: Securing the Data Plane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3.1: Defending the Network
3.1.1: Network Security Professionals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3.6: Mitigating Threats Summary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3.6: Mitigating Threats Summary
3.6.1: What Did I Learn in this Module?</a:t>
            </a:r>
          </a:p>
          <a:p>
            <a:r>
              <a:rPr lang="en-US" dirty="0"/>
              <a:t>3.6.2: Module Quiz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 Mitigating Threats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 Mitigating Threats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 (Cont.)</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622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3.1: Defending the Network
3.1.2: Network Intelligence Communities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3.1: Defending the Network
3.1.2: Network Intelligence Communities (Cont.)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84148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3.1: Defending the Network
3.1.3: Network Security Certifications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3.1: Defending the Network
3.1.4: Communications Security: CIA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Mitigating Threats
3.2: Network Security Policies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437017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03937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68532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112644853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89247791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426123908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6360808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2626064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7636556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3226606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3387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16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349590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179171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4076608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100186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81910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80577831"/>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1415838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25655321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56443736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59041024"/>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1679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58041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966755203"/>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4116144100"/>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63291628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92419262"/>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6317215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4034540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386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3132697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09534865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78185368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1431089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2510054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320954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3: Mitigating Threats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 </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392430"/>
          </a:xfrm>
          <a:prstGeom prst="rect">
            <a:avLst/>
          </a:prstGeom>
          <a:noFill/>
          <a:ln/>
        </p:spPr>
        <p:txBody>
          <a:bodyPr wrap="square" rtlCol="0"/>
          <a:lstStyle/>
          <a:p>
            <a:pPr marL="0" indent="0">
              <a:buNone/>
            </a:pPr>
            <a:r>
              <a:rPr lang="en-US" dirty="0"/>
              <a:t>Network Security Domains</a:t>
            </a:r>
          </a:p>
        </p:txBody>
      </p:sp>
      <p:sp>
        <p:nvSpPr>
          <p:cNvPr id="5" name="TextBox 4">
            <a:extLst>
              <a:ext uri="{FF2B5EF4-FFF2-40B4-BE49-F238E27FC236}">
                <a16:creationId xmlns:a16="http://schemas.microsoft.com/office/drawing/2014/main" id="{87B443F9-420C-455E-B509-A5C0264E8C00}"/>
              </a:ext>
            </a:extLst>
          </p:cNvPr>
          <p:cNvSpPr txBox="1"/>
          <p:nvPr/>
        </p:nvSpPr>
        <p:spPr>
          <a:xfrm>
            <a:off x="381000" y="701367"/>
            <a:ext cx="808672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There are 14 network security domains specified by the International Organization for Standardization (ISO)/International Electrotechnical Commission (IEC).</a:t>
            </a:r>
          </a:p>
        </p:txBody>
      </p:sp>
      <p:graphicFrame>
        <p:nvGraphicFramePr>
          <p:cNvPr id="15" name="Table 14"/>
          <p:cNvGraphicFramePr>
            <a:graphicFrameLocks noGrp="1"/>
          </p:cNvGraphicFramePr>
          <p:nvPr>
            <p:extLst>
              <p:ext uri="{D42A27DB-BD31-4B8C-83A1-F6EECF244321}">
                <p14:modId xmlns:p14="http://schemas.microsoft.com/office/powerpoint/2010/main" val="1763110364"/>
              </p:ext>
            </p:extLst>
          </p:nvPr>
        </p:nvGraphicFramePr>
        <p:xfrm>
          <a:off x="91440" y="1259205"/>
          <a:ext cx="8961120" cy="3352800"/>
        </p:xfrm>
        <a:graphic>
          <a:graphicData uri="http://schemas.openxmlformats.org/drawingml/2006/table">
            <a:tbl>
              <a:tblPr/>
              <a:tblGrid>
                <a:gridCol w="3413760">
                  <a:extLst>
                    <a:ext uri="{9D8B030D-6E8A-4147-A177-3AD203B41FA5}">
                      <a16:colId xmlns:a16="http://schemas.microsoft.com/office/drawing/2014/main" val="20000"/>
                    </a:ext>
                  </a:extLst>
                </a:gridCol>
                <a:gridCol w="5547360">
                  <a:extLst>
                    <a:ext uri="{9D8B030D-6E8A-4147-A177-3AD203B41FA5}">
                      <a16:colId xmlns:a16="http://schemas.microsoft.com/office/drawing/2014/main" val="20001"/>
                    </a:ext>
                  </a:extLst>
                </a:gridCol>
              </a:tblGrid>
              <a:tr h="0">
                <a:tc>
                  <a:txBody>
                    <a:bodyPr/>
                    <a:lstStyle/>
                    <a:p>
                      <a:r>
                        <a:rPr lang="en-US" sz="1200" dirty="0">
                          <a:solidFill>
                            <a:srgbClr val="FFFFFF"/>
                          </a:solidFill>
                        </a:rPr>
                        <a:t>Network Security Domain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Information Security Policies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annex is designed to ensure that security policies are created, reviewed, and maintained.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Organization of Information 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is the governance model set out by an organization for information security. It assigns responsibilities for information security tasks within in organization.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Human Resources 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addresses security responsibilities relating to employees joining, moving within, and leaving an organization.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Asset Management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concerns the way that organizations create an inventory of and classification scheme for information assets.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Access Control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describes the restriction of access rights to networks, systems, applications, functions, and data.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Cryptography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concerns data encryption and the management of sensitive information to protect confidentiality, integrity, and availability of data.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dirty="0">
                          <a:solidFill>
                            <a:srgbClr val="58585B"/>
                          </a:solidFill>
                        </a:rPr>
                        <a:t>Physical and Environmental 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describes the protection of the physical computer facilities and equipment within an organization.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Security Domains (Cont.)</a:t>
            </a:r>
          </a:p>
        </p:txBody>
      </p:sp>
      <p:graphicFrame>
        <p:nvGraphicFramePr>
          <p:cNvPr id="15" name="Table 14"/>
          <p:cNvGraphicFramePr>
            <a:graphicFrameLocks noGrp="1"/>
          </p:cNvGraphicFramePr>
          <p:nvPr>
            <p:extLst>
              <p:ext uri="{D42A27DB-BD31-4B8C-83A1-F6EECF244321}">
                <p14:modId xmlns:p14="http://schemas.microsoft.com/office/powerpoint/2010/main" val="2365035206"/>
              </p:ext>
            </p:extLst>
          </p:nvPr>
        </p:nvGraphicFramePr>
        <p:xfrm>
          <a:off x="91440" y="883920"/>
          <a:ext cx="8961120" cy="356616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Network Security Domain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Operations 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describes the management of technical security controls in systems and networks including malware defenses, data backup, logging and monitoring, vulnerability management, and audit considerations. This domain is also concerned with the integrity of software that is used in business operations.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200" dirty="0">
                          <a:solidFill>
                            <a:srgbClr val="58585B"/>
                          </a:solidFill>
                        </a:rPr>
                        <a:t>Communications 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concerns the security of data as it is communicated on networks, both within an organization or between and organization and third parties such as customers or suppliers.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en-US" sz="1200" dirty="0">
                          <a:solidFill>
                            <a:srgbClr val="58585B"/>
                          </a:solidFill>
                        </a:rPr>
                        <a:t>System Acquisition, Development, and Maintenance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ensures that information security remains a central concern in an organization’s processes across the entire lifecycle, in both private and public networks.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r h="0">
                <a:tc>
                  <a:txBody>
                    <a:bodyPr/>
                    <a:lstStyle/>
                    <a:p>
                      <a:r>
                        <a:rPr lang="en-US" sz="1200" dirty="0">
                          <a:solidFill>
                            <a:srgbClr val="58585B"/>
                          </a:solidFill>
                        </a:rPr>
                        <a:t>Supplier Relationships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concerns the specification of contractual agreements that protect an organization’s information and technology assets that are accessible by third parties that provide supplies and services to the organization.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0">
                <a:tc>
                  <a:txBody>
                    <a:bodyPr/>
                    <a:lstStyle/>
                    <a:p>
                      <a:r>
                        <a:rPr lang="en-US" sz="1200" dirty="0">
                          <a:solidFill>
                            <a:srgbClr val="58585B"/>
                          </a:solidFill>
                        </a:rPr>
                        <a:t>Information Security Incident Management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describes how to anticipate and respond to information security breaches.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2"/>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extLst>
      <p:ext uri="{BB962C8B-B14F-4D97-AF65-F5344CB8AC3E}">
        <p14:creationId xmlns:p14="http://schemas.microsoft.com/office/powerpoint/2010/main" val="100025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Security Domains (Cont.)</a:t>
            </a:r>
          </a:p>
        </p:txBody>
      </p:sp>
      <p:graphicFrame>
        <p:nvGraphicFramePr>
          <p:cNvPr id="15" name="Table 14"/>
          <p:cNvGraphicFramePr>
            <a:graphicFrameLocks noGrp="1"/>
          </p:cNvGraphicFramePr>
          <p:nvPr>
            <p:extLst>
              <p:ext uri="{D42A27DB-BD31-4B8C-83A1-F6EECF244321}">
                <p14:modId xmlns:p14="http://schemas.microsoft.com/office/powerpoint/2010/main" val="3651046901"/>
              </p:ext>
            </p:extLst>
          </p:nvPr>
        </p:nvGraphicFramePr>
        <p:xfrm>
          <a:off x="91440" y="891540"/>
          <a:ext cx="8961120" cy="114300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Network Security Domain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Business Continuity Management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describes the protection, maintenance, and recovery of business-critical processes and systems.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3"/>
                  </a:ext>
                </a:extLst>
              </a:tr>
              <a:tr h="0">
                <a:tc>
                  <a:txBody>
                    <a:bodyPr/>
                    <a:lstStyle/>
                    <a:p>
                      <a:r>
                        <a:rPr lang="en-US" sz="1200" dirty="0">
                          <a:solidFill>
                            <a:srgbClr val="58585B"/>
                          </a:solidFill>
                        </a:rPr>
                        <a:t>Compliance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describes the process of ensuring conformance with information security policies, standards, and regulations.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extLst>
      <p:ext uri="{BB962C8B-B14F-4D97-AF65-F5344CB8AC3E}">
        <p14:creationId xmlns:p14="http://schemas.microsoft.com/office/powerpoint/2010/main" val="403917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Business Policies</a:t>
            </a:r>
          </a:p>
        </p:txBody>
      </p:sp>
      <p:sp>
        <p:nvSpPr>
          <p:cNvPr id="4" name="TextBox 3">
            <a:extLst>
              <a:ext uri="{FF2B5EF4-FFF2-40B4-BE49-F238E27FC236}">
                <a16:creationId xmlns:a16="http://schemas.microsoft.com/office/drawing/2014/main" id="{E6946587-53E2-41AA-8845-12B2AD203401}"/>
              </a:ext>
            </a:extLst>
          </p:cNvPr>
          <p:cNvSpPr txBox="1"/>
          <p:nvPr/>
        </p:nvSpPr>
        <p:spPr>
          <a:xfrm>
            <a:off x="219076" y="685800"/>
            <a:ext cx="8696324"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Business policies are the guidelines that are developed by an organization to govern its actions. The policies define standards of correct behavior for the business and its employees. In networking, policies define the activities that are allowed on the network. This sets a baseline of acceptable use. If behavior that violates business policy is detected on the network, it is possible that a security breach has occurred.</a:t>
            </a:r>
          </a:p>
        </p:txBody>
      </p:sp>
      <p:graphicFrame>
        <p:nvGraphicFramePr>
          <p:cNvPr id="16" name="Table 15"/>
          <p:cNvGraphicFramePr>
            <a:graphicFrameLocks noGrp="1"/>
          </p:cNvGraphicFramePr>
          <p:nvPr>
            <p:extLst>
              <p:ext uri="{D42A27DB-BD31-4B8C-83A1-F6EECF244321}">
                <p14:modId xmlns:p14="http://schemas.microsoft.com/office/powerpoint/2010/main" val="2803358251"/>
              </p:ext>
            </p:extLst>
          </p:nvPr>
        </p:nvGraphicFramePr>
        <p:xfrm>
          <a:off x="560604" y="1831508"/>
          <a:ext cx="8013268" cy="2606040"/>
        </p:xfrm>
        <a:graphic>
          <a:graphicData uri="http://schemas.openxmlformats.org/drawingml/2006/table">
            <a:tbl>
              <a:tblPr/>
              <a:tblGrid>
                <a:gridCol w="2900312">
                  <a:extLst>
                    <a:ext uri="{9D8B030D-6E8A-4147-A177-3AD203B41FA5}">
                      <a16:colId xmlns:a16="http://schemas.microsoft.com/office/drawing/2014/main" val="20000"/>
                    </a:ext>
                  </a:extLst>
                </a:gridCol>
                <a:gridCol w="5112956">
                  <a:extLst>
                    <a:ext uri="{9D8B030D-6E8A-4147-A177-3AD203B41FA5}">
                      <a16:colId xmlns:a16="http://schemas.microsoft.com/office/drawing/2014/main" val="20001"/>
                    </a:ext>
                  </a:extLst>
                </a:gridCol>
              </a:tblGrid>
              <a:tr h="0">
                <a:tc>
                  <a:txBody>
                    <a:bodyPr/>
                    <a:lstStyle/>
                    <a:p>
                      <a:r>
                        <a:rPr lang="en-US" sz="1200" dirty="0">
                          <a:solidFill>
                            <a:srgbClr val="FFFFFF"/>
                          </a:solidFill>
                        </a:rPr>
                        <a:t>Policy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Company policies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These policies establish the rules of conduct and the responsibilities of both employees and employers. </a:t>
                      </a:r>
                    </a:p>
                    <a:p>
                      <a:pPr marL="171450" indent="-171450">
                        <a:buFont typeface="Arial" panose="020B0604020202020204" pitchFamily="34" charset="0"/>
                        <a:buChar char="•"/>
                      </a:pPr>
                      <a:r>
                        <a:rPr lang="en-US" sz="1200" kern="1200" dirty="0">
                          <a:solidFill>
                            <a:schemeClr val="tx1"/>
                          </a:solidFill>
                          <a:latin typeface="+mn-lt"/>
                          <a:ea typeface="+mn-ea"/>
                          <a:cs typeface="+mn-cs"/>
                        </a:rPr>
                        <a:t>Policies protect the rights of workers as well as the business interests of employers. </a:t>
                      </a:r>
                    </a:p>
                    <a:p>
                      <a:pPr marL="171450" indent="-171450">
                        <a:buFont typeface="Arial" panose="020B0604020202020204" pitchFamily="34" charset="0"/>
                        <a:buChar char="•"/>
                      </a:pPr>
                      <a:r>
                        <a:rPr lang="en-US" sz="1200" kern="1200" dirty="0">
                          <a:solidFill>
                            <a:schemeClr val="tx1"/>
                          </a:solidFill>
                          <a:latin typeface="+mn-lt"/>
                          <a:ea typeface="+mn-ea"/>
                          <a:cs typeface="+mn-cs"/>
                        </a:rPr>
                        <a:t>Depending on the needs of the organization, various policies and procedures establish rules regarding employee conduct, attendance, dress code, privacy and other areas related to the terms and conditions of employment.</a:t>
                      </a:r>
                    </a:p>
                    <a:p>
                      <a:endParaRPr lang="en-US" sz="1200" dirty="0">
                        <a:solidFill>
                          <a:schemeClr val="tx1"/>
                        </a:solidFill>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chemeClr val="tx1"/>
                          </a:solidFill>
                        </a:rPr>
                        <a:t>Employee policies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chemeClr val="tx1"/>
                          </a:solidFill>
                        </a:rPr>
                        <a:t>These policies are created and maintained by human resources staff to identify employee salary, pay schedule, employee benefits, work schedule, vacations, and more. </a:t>
                      </a:r>
                    </a:p>
                    <a:p>
                      <a:pPr marL="171450" indent="-171450">
                        <a:buFont typeface="Arial" panose="020B0604020202020204" pitchFamily="34" charset="0"/>
                        <a:buChar char="•"/>
                      </a:pPr>
                      <a:r>
                        <a:rPr lang="en-US" sz="1200" dirty="0">
                          <a:solidFill>
                            <a:schemeClr val="tx1"/>
                          </a:solidFill>
                        </a:rPr>
                        <a:t>They are often provided to new employees to review and sign.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Business Policies (Cont.)</a:t>
            </a:r>
          </a:p>
        </p:txBody>
      </p:sp>
      <p:graphicFrame>
        <p:nvGraphicFramePr>
          <p:cNvPr id="16" name="Table 15"/>
          <p:cNvGraphicFramePr>
            <a:graphicFrameLocks noGrp="1"/>
          </p:cNvGraphicFramePr>
          <p:nvPr>
            <p:extLst>
              <p:ext uri="{D42A27DB-BD31-4B8C-83A1-F6EECF244321}">
                <p14:modId xmlns:p14="http://schemas.microsoft.com/office/powerpoint/2010/main" val="4113712951"/>
              </p:ext>
            </p:extLst>
          </p:nvPr>
        </p:nvGraphicFramePr>
        <p:xfrm>
          <a:off x="91440" y="1188720"/>
          <a:ext cx="8961120" cy="179832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Policy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Security policies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chemeClr val="tx1"/>
                          </a:solidFill>
                        </a:rPr>
                        <a:t>These policies identify a set of security objectives for a company, define the rules of behavior for users and administrators, and specify system requirements. </a:t>
                      </a:r>
                    </a:p>
                    <a:p>
                      <a:pPr marL="171450" indent="-171450">
                        <a:buFont typeface="Arial" panose="020B0604020202020204" pitchFamily="34" charset="0"/>
                        <a:buChar char="•"/>
                      </a:pPr>
                      <a:r>
                        <a:rPr lang="en-US" sz="1200" dirty="0">
                          <a:solidFill>
                            <a:schemeClr val="tx1"/>
                          </a:solidFill>
                        </a:rPr>
                        <a:t>These objectives, rules, and requirements collectively ensure the security of a network and the computer systems in an organization. </a:t>
                      </a:r>
                    </a:p>
                    <a:p>
                      <a:pPr marL="171450" indent="-171450">
                        <a:buFont typeface="Arial" panose="020B0604020202020204" pitchFamily="34" charset="0"/>
                        <a:buChar char="•"/>
                      </a:pPr>
                      <a:r>
                        <a:rPr lang="en-US" sz="1200" dirty="0">
                          <a:solidFill>
                            <a:schemeClr val="tx1"/>
                          </a:solidFill>
                        </a:rPr>
                        <a:t>Much like a continuity plan, a security policy is a constantly evolving document based on changes in the threat landscape, vulnerabilities, and business and employee requirements.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119923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Policy</a:t>
            </a:r>
          </a:p>
        </p:txBody>
      </p:sp>
      <p:sp>
        <p:nvSpPr>
          <p:cNvPr id="4" name="TextBox 3">
            <a:extLst>
              <a:ext uri="{FF2B5EF4-FFF2-40B4-BE49-F238E27FC236}">
                <a16:creationId xmlns:a16="http://schemas.microsoft.com/office/drawing/2014/main" id="{83CD242D-B2A5-44E8-B51E-5192945F75FD}"/>
              </a:ext>
            </a:extLst>
          </p:cNvPr>
          <p:cNvSpPr txBox="1"/>
          <p:nvPr/>
        </p:nvSpPr>
        <p:spPr>
          <a:xfrm>
            <a:off x="228601" y="767060"/>
            <a:ext cx="872490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Security policies are used to inform users, staff, and managers of an organization’s requirements for protecting technology and information assets. A security policy also specifies the mechanisms that are needed to meet security requirements and provides a baseline from which to acquire, configure, and audit computer systems and networks for compliance. Policies that may be included in a security policy are:</a:t>
            </a:r>
          </a:p>
        </p:txBody>
      </p:sp>
      <p:graphicFrame>
        <p:nvGraphicFramePr>
          <p:cNvPr id="17" name="Table 16"/>
          <p:cNvGraphicFramePr>
            <a:graphicFrameLocks noGrp="1"/>
          </p:cNvGraphicFramePr>
          <p:nvPr>
            <p:extLst>
              <p:ext uri="{D42A27DB-BD31-4B8C-83A1-F6EECF244321}">
                <p14:modId xmlns:p14="http://schemas.microsoft.com/office/powerpoint/2010/main" val="337469282"/>
              </p:ext>
            </p:extLst>
          </p:nvPr>
        </p:nvGraphicFramePr>
        <p:xfrm>
          <a:off x="91440" y="1781175"/>
          <a:ext cx="8961120" cy="272796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Policy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Identification and authentication policy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Specifies authorized persons that can have access to network resources and identity verification procedures.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chemeClr val="tx1"/>
                          </a:solidFill>
                        </a:rPr>
                        <a:t>Password policies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Ensures passwords meet minimum requirements and are changed regularly.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chemeClr val="tx1"/>
                          </a:solidFill>
                        </a:rPr>
                        <a:t>Acceptable Use Policy (AUP)</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Identifies network applications and uses that are acceptable to the organization. It may also identify ramifications if this policy is violated.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chemeClr val="tx1"/>
                          </a:solidFill>
                        </a:rPr>
                        <a:t>Remote access policy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Identifies how remote users can access a network and what is accessible via remote connectivity.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chemeClr val="tx1"/>
                          </a:solidFill>
                        </a:rPr>
                        <a:t>Network maintenance policy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Specifies network device operating systems and end user application update procedures.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chemeClr val="tx1"/>
                          </a:solidFill>
                        </a:rPr>
                        <a:t>Incident handling procedures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Describes how security incidents are handled.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BYOD Policies</a:t>
            </a:r>
          </a:p>
        </p:txBody>
      </p:sp>
      <p:sp>
        <p:nvSpPr>
          <p:cNvPr id="4" name="TextBox 3">
            <a:extLst>
              <a:ext uri="{FF2B5EF4-FFF2-40B4-BE49-F238E27FC236}">
                <a16:creationId xmlns:a16="http://schemas.microsoft.com/office/drawing/2014/main" id="{A53EE2D1-B56C-4A8B-A013-FF5FA1E303AB}"/>
              </a:ext>
            </a:extLst>
          </p:cNvPr>
          <p:cNvSpPr txBox="1"/>
          <p:nvPr/>
        </p:nvSpPr>
        <p:spPr>
          <a:xfrm>
            <a:off x="1" y="724376"/>
            <a:ext cx="896112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Many organizations must now also support Bring Your Own Device (BYOD). This enables employees to use their own mobile devices to access company systems, software, networks, or information. This can bring an increased information security risk because BYOD can lead to data breaches and greater liability for the organization. BYOD security best practices to help mitigate BYOD vulnerabilities are:</a:t>
            </a:r>
          </a:p>
        </p:txBody>
      </p:sp>
      <p:graphicFrame>
        <p:nvGraphicFramePr>
          <p:cNvPr id="18" name="Table 17"/>
          <p:cNvGraphicFramePr>
            <a:graphicFrameLocks noGrp="1"/>
          </p:cNvGraphicFramePr>
          <p:nvPr>
            <p:extLst>
              <p:ext uri="{D42A27DB-BD31-4B8C-83A1-F6EECF244321}">
                <p14:modId xmlns:p14="http://schemas.microsoft.com/office/powerpoint/2010/main" val="2956917380"/>
              </p:ext>
            </p:extLst>
          </p:nvPr>
        </p:nvGraphicFramePr>
        <p:xfrm>
          <a:off x="91440" y="1866900"/>
          <a:ext cx="8961120" cy="2621280"/>
        </p:xfrm>
        <a:graphic>
          <a:graphicData uri="http://schemas.openxmlformats.org/drawingml/2006/table">
            <a:tbl>
              <a:tblPr/>
              <a:tblGrid>
                <a:gridCol w="3680460">
                  <a:extLst>
                    <a:ext uri="{9D8B030D-6E8A-4147-A177-3AD203B41FA5}">
                      <a16:colId xmlns:a16="http://schemas.microsoft.com/office/drawing/2014/main" val="20000"/>
                    </a:ext>
                  </a:extLst>
                </a:gridCol>
                <a:gridCol w="5280660">
                  <a:extLst>
                    <a:ext uri="{9D8B030D-6E8A-4147-A177-3AD203B41FA5}">
                      <a16:colId xmlns:a16="http://schemas.microsoft.com/office/drawing/2014/main" val="20001"/>
                    </a:ext>
                  </a:extLst>
                </a:gridCol>
              </a:tblGrid>
              <a:tr h="0">
                <a:tc>
                  <a:txBody>
                    <a:bodyPr/>
                    <a:lstStyle/>
                    <a:p>
                      <a:r>
                        <a:rPr lang="en-US" sz="1200" dirty="0">
                          <a:solidFill>
                            <a:srgbClr val="FFFFFF"/>
                          </a:solidFill>
                        </a:rPr>
                        <a:t>Best Practice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Password protected access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Use unique passwords for each device and account.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chemeClr val="tx1"/>
                          </a:solidFill>
                        </a:rPr>
                        <a:t>Manually control wireless connectivity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Turn off Wi-Fi and Bluetooth connectivity when not in use. Connect only to trusted networks.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chemeClr val="tx1"/>
                          </a:solidFill>
                        </a:rPr>
                        <a:t>Keep updated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Always keep the device OS and other software updated. Updated software often contains security patches to mitigate against the latest threats or exploits.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chemeClr val="tx1"/>
                          </a:solidFill>
                        </a:rPr>
                        <a:t>Back up data</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Enable backup of the device in case it is lost or stolen.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chemeClr val="tx1"/>
                          </a:solidFill>
                        </a:rPr>
                        <a:t>Enable “Find my Device”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Subscribe to a device locator service with remote wipe feature.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chemeClr val="tx1"/>
                          </a:solidFill>
                        </a:rPr>
                        <a:t>Provide antivirus software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Provide antivirus software for approved BYOD devices.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dirty="0">
                          <a:solidFill>
                            <a:schemeClr val="tx1"/>
                          </a:solidFill>
                        </a:rPr>
                        <a:t>Use Mobile Device Management (MDM) software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MDM software enables IT teams to implement security settings and software configurations on all devices that connect to company networks.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Policies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Regulatory and Standards Compliance</a:t>
            </a:r>
          </a:p>
        </p:txBody>
      </p:sp>
      <p:sp>
        <p:nvSpPr>
          <p:cNvPr id="5" name="Object4"/>
          <p:cNvSpPr/>
          <p:nvPr/>
        </p:nvSpPr>
        <p:spPr>
          <a:xfrm>
            <a:off x="392854" y="97536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There are also external regulations regarding network security. Network security professionals must be familiar with the laws and codes of ethics that are binding on Information Systems Security (INFOSEC) professionals.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Many organizations are mandated to develop and implement security policies. Compliance regulations define what organizations are responsible for providing and the liability if they fail to comply. The compliance regulations that an organization is obligated to follow depend on the type of organization and the data that the organization handles.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3.3 Security Tools, Platforms, and Services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Security Onion and The Security Artichoke</a:t>
            </a:r>
          </a:p>
        </p:txBody>
      </p:sp>
      <p:sp>
        <p:nvSpPr>
          <p:cNvPr id="5" name="Object4"/>
          <p:cNvSpPr/>
          <p:nvPr/>
        </p:nvSpPr>
        <p:spPr>
          <a:xfrm>
            <a:off x="95246" y="956368"/>
            <a:ext cx="3302758"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 common analogy used to describe a defense-in-depth approach is called “the security onion.” A threat actor would have to peel away at a network’s defenses layer by layer in a manner similar to peeling an onion. Only after penetrating each layer would the threat actor reach the target data or system.</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b="1"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The security onion described on this page is a way of visualizing defense-in-depth. This is not to be confused with the Security Onion suite of network security tools.</a:t>
            </a:r>
          </a:p>
        </p:txBody>
      </p:sp>
      <p:pic>
        <p:nvPicPr>
          <p:cNvPr id="4" name="Picture 3">
            <a:extLst>
              <a:ext uri="{FF2B5EF4-FFF2-40B4-BE49-F238E27FC236}">
                <a16:creationId xmlns:a16="http://schemas.microsoft.com/office/drawing/2014/main" id="{AD5C1657-D397-4D68-A2BA-6C1867B38242}"/>
              </a:ext>
            </a:extLst>
          </p:cNvPr>
          <p:cNvPicPr>
            <a:picLocks noChangeAspect="1"/>
          </p:cNvPicPr>
          <p:nvPr/>
        </p:nvPicPr>
        <p:blipFill>
          <a:blip r:embed="rId3"/>
          <a:stretch>
            <a:fillRect/>
          </a:stretch>
        </p:blipFill>
        <p:spPr>
          <a:xfrm>
            <a:off x="3493250" y="1188720"/>
            <a:ext cx="5357324" cy="278916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Mitigating Threats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tools and procedures to mitigate the effects of malware and common network attacks. </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52686232"/>
              </p:ext>
            </p:extLst>
          </p:nvPr>
        </p:nvGraphicFramePr>
        <p:xfrm>
          <a:off x="423333" y="1692275"/>
          <a:ext cx="8263467" cy="1624770"/>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Defending the Network</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methods and resources to protect the network.</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Network Security Policies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several types of network security policies.</a:t>
                      </a:r>
                    </a:p>
                  </a:txBody>
                  <a:tcPr marL="60168" marR="60168" marT="0" marB="0"/>
                </a:tc>
                <a:extLst>
                  <a:ext uri="{0D108BD9-81ED-4DB2-BD59-A6C34878D82A}">
                    <a16:rowId xmlns:a16="http://schemas.microsoft.com/office/drawing/2014/main" val="66289294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Security Tools, Platforms, and Services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the purpose of security platforms.</a:t>
                      </a:r>
                    </a:p>
                  </a:txBody>
                  <a:tcPr marL="60168" marR="60168" marT="0" marB="0"/>
                </a:tc>
                <a:extLst>
                  <a:ext uri="{0D108BD9-81ED-4DB2-BD59-A6C34878D82A}">
                    <a16:rowId xmlns:a16="http://schemas.microsoft.com/office/drawing/2014/main" val="724516786"/>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Mitigating Common Network Attacks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the techniques used to mitigate common network attacks.</a:t>
                      </a:r>
                    </a:p>
                  </a:txBody>
                  <a:tcPr marL="60168" marR="60168" marT="0" marB="0"/>
                </a:tc>
                <a:extLst>
                  <a:ext uri="{0D108BD9-81ED-4DB2-BD59-A6C34878D82A}">
                    <a16:rowId xmlns:a16="http://schemas.microsoft.com/office/drawing/2014/main" val="298268992"/>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Cisco Network Foundation Protection Framework</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how to secure the three functional areas of Cisco routers and switches.</a:t>
                      </a:r>
                    </a:p>
                  </a:txBody>
                  <a:tcPr marL="60168" marR="60168" marT="0" marB="0"/>
                </a:tc>
                <a:extLst>
                  <a:ext uri="{0D108BD9-81ED-4DB2-BD59-A6C34878D82A}">
                    <a16:rowId xmlns:a16="http://schemas.microsoft.com/office/drawing/2014/main" val="4083633728"/>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Security Onion and The Security Artichoke (Cont.)</a:t>
            </a:r>
          </a:p>
        </p:txBody>
      </p:sp>
      <p:sp>
        <p:nvSpPr>
          <p:cNvPr id="5" name="Object4"/>
          <p:cNvSpPr/>
          <p:nvPr/>
        </p:nvSpPr>
        <p:spPr>
          <a:xfrm>
            <a:off x="102357" y="1044053"/>
            <a:ext cx="3957851"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changing landscape of networking, such as the evolution of borderless networks, has changed this analogy to the “security artichoke”, which benefits threat actors because they no longer have to peel away each layer. They only need to remove certain “artichoke leaves.” The threat actor peels away the security armor along the perimeter to get to the “heart” of the enterprise.</a:t>
            </a:r>
            <a:endParaRPr lang="en-US" sz="1600" dirty="0"/>
          </a:p>
        </p:txBody>
      </p:sp>
      <p:pic>
        <p:nvPicPr>
          <p:cNvPr id="4" name="Picture 3">
            <a:extLst>
              <a:ext uri="{FF2B5EF4-FFF2-40B4-BE49-F238E27FC236}">
                <a16:creationId xmlns:a16="http://schemas.microsoft.com/office/drawing/2014/main" id="{8CEE5529-F8F1-4BE4-A5DC-17316C82EF72}"/>
              </a:ext>
            </a:extLst>
          </p:cNvPr>
          <p:cNvPicPr>
            <a:picLocks noChangeAspect="1"/>
          </p:cNvPicPr>
          <p:nvPr/>
        </p:nvPicPr>
        <p:blipFill>
          <a:blip r:embed="rId3"/>
          <a:stretch>
            <a:fillRect/>
          </a:stretch>
        </p:blipFill>
        <p:spPr>
          <a:xfrm>
            <a:off x="4752626" y="734993"/>
            <a:ext cx="4107536" cy="389415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extLst>
      <p:ext uri="{BB962C8B-B14F-4D97-AF65-F5344CB8AC3E}">
        <p14:creationId xmlns:p14="http://schemas.microsoft.com/office/powerpoint/2010/main" val="56236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Testing Tools</a:t>
            </a:r>
          </a:p>
        </p:txBody>
      </p:sp>
      <p:sp>
        <p:nvSpPr>
          <p:cNvPr id="4" name="TextBox 3">
            <a:extLst>
              <a:ext uri="{FF2B5EF4-FFF2-40B4-BE49-F238E27FC236}">
                <a16:creationId xmlns:a16="http://schemas.microsoft.com/office/drawing/2014/main" id="{8C5BF149-749C-41A5-ABA9-49028F4DA4DC}"/>
              </a:ext>
            </a:extLst>
          </p:cNvPr>
          <p:cNvSpPr txBox="1"/>
          <p:nvPr/>
        </p:nvSpPr>
        <p:spPr>
          <a:xfrm>
            <a:off x="0" y="711666"/>
            <a:ext cx="8934449"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Ethical hacking involves using different types of tools to test the network and end devices to validate the security of the network. Penetration testing uses hacker techniques and tools to evaluate the strength of network security measures. Cybersecurity personnel must also know how to use these tools when performing network penetration tests.</a:t>
            </a:r>
          </a:p>
        </p:txBody>
      </p:sp>
      <p:graphicFrame>
        <p:nvGraphicFramePr>
          <p:cNvPr id="22" name="Table 21"/>
          <p:cNvGraphicFramePr>
            <a:graphicFrameLocks noGrp="1"/>
          </p:cNvGraphicFramePr>
          <p:nvPr>
            <p:extLst>
              <p:ext uri="{D42A27DB-BD31-4B8C-83A1-F6EECF244321}">
                <p14:modId xmlns:p14="http://schemas.microsoft.com/office/powerpoint/2010/main" val="3864393865"/>
              </p:ext>
            </p:extLst>
          </p:nvPr>
        </p:nvGraphicFramePr>
        <p:xfrm>
          <a:off x="91440" y="1696816"/>
          <a:ext cx="8961120" cy="2783205"/>
        </p:xfrm>
        <a:graphic>
          <a:graphicData uri="http://schemas.openxmlformats.org/drawingml/2006/table">
            <a:tbl>
              <a:tblPr/>
              <a:tblGrid>
                <a:gridCol w="3204210">
                  <a:extLst>
                    <a:ext uri="{9D8B030D-6E8A-4147-A177-3AD203B41FA5}">
                      <a16:colId xmlns:a16="http://schemas.microsoft.com/office/drawing/2014/main" val="20000"/>
                    </a:ext>
                  </a:extLst>
                </a:gridCol>
                <a:gridCol w="5756910">
                  <a:extLst>
                    <a:ext uri="{9D8B030D-6E8A-4147-A177-3AD203B41FA5}">
                      <a16:colId xmlns:a16="http://schemas.microsoft.com/office/drawing/2014/main" val="20001"/>
                    </a:ext>
                  </a:extLst>
                </a:gridCol>
              </a:tblGrid>
              <a:tr h="619125">
                <a:tc>
                  <a:txBody>
                    <a:bodyPr/>
                    <a:lstStyle/>
                    <a:p>
                      <a:r>
                        <a:rPr lang="en-US" sz="1200" dirty="0">
                          <a:solidFill>
                            <a:srgbClr val="FFFFFF"/>
                          </a:solidFill>
                        </a:rPr>
                        <a:t>Categories of Tools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password crackers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Passwords are the most vulnerable security threat. Password cracking tools are often referred to as password recovery tools and can be used to crack or recover the password. This is accomplished either by removing the original password, after bypassing the data encryption, or by outright discovery of the password. Password crackers repeatedly make guesses in order to crack the password and access the system. Examples of password cracking tools include John the Ripper, Ophcrack, L0phtCrack, THC Hydra, RainbowCrack, and Medusa.</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chemeClr val="tx1"/>
                          </a:solidFill>
                        </a:rPr>
                        <a:t>wireless hacking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Wireless networks are more susceptible to network security threats. Wireless hacking tools are used to intentionally hack into a wireless network to detect security vulnerabilities. Examples of wireless hacking tools include Aircrack-ng, Kismet, InSSIDer, KisMAC, Firesheep, and NetStumbler.</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Testing Tools (Cont.)</a:t>
            </a:r>
          </a:p>
        </p:txBody>
      </p:sp>
      <p:graphicFrame>
        <p:nvGraphicFramePr>
          <p:cNvPr id="22" name="Table 21"/>
          <p:cNvGraphicFramePr>
            <a:graphicFrameLocks noGrp="1"/>
          </p:cNvGraphicFramePr>
          <p:nvPr>
            <p:extLst>
              <p:ext uri="{D42A27DB-BD31-4B8C-83A1-F6EECF244321}">
                <p14:modId xmlns:p14="http://schemas.microsoft.com/office/powerpoint/2010/main" val="1000023984"/>
              </p:ext>
            </p:extLst>
          </p:nvPr>
        </p:nvGraphicFramePr>
        <p:xfrm>
          <a:off x="91440" y="847725"/>
          <a:ext cx="8961120" cy="3459480"/>
        </p:xfrm>
        <a:graphic>
          <a:graphicData uri="http://schemas.openxmlformats.org/drawingml/2006/table">
            <a:tbl>
              <a:tblPr/>
              <a:tblGrid>
                <a:gridCol w="2861310">
                  <a:extLst>
                    <a:ext uri="{9D8B030D-6E8A-4147-A177-3AD203B41FA5}">
                      <a16:colId xmlns:a16="http://schemas.microsoft.com/office/drawing/2014/main" val="20000"/>
                    </a:ext>
                  </a:extLst>
                </a:gridCol>
                <a:gridCol w="6099810">
                  <a:extLst>
                    <a:ext uri="{9D8B030D-6E8A-4147-A177-3AD203B41FA5}">
                      <a16:colId xmlns:a16="http://schemas.microsoft.com/office/drawing/2014/main" val="20001"/>
                    </a:ext>
                  </a:extLst>
                </a:gridCol>
              </a:tblGrid>
              <a:tr h="0">
                <a:tc>
                  <a:txBody>
                    <a:bodyPr/>
                    <a:lstStyle/>
                    <a:p>
                      <a:r>
                        <a:rPr lang="en-US" sz="1200" dirty="0">
                          <a:solidFill>
                            <a:srgbClr val="FFFFFF"/>
                          </a:solidFill>
                        </a:rPr>
                        <a:t>Categories of Tools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network scanning and hacking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Network scanning tools are used to probe network devices, servers, and hosts for open TCP or UDP ports. Examples of scanning tools include Nmap, SuperScan, Angry IP Scanner, and NetScanTools.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chemeClr val="tx1"/>
                          </a:solidFill>
                        </a:rPr>
                        <a:t>packet crafting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Packet crafting tools are used to probe and test a firewall’s robustness using specially crafted forged packets. Examples of such tools include Hping, Scapy, Socat, Yersinia, Netcat, Nping, and Nemesis.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chemeClr val="tx1"/>
                          </a:solidFill>
                        </a:rPr>
                        <a:t>packet sniffers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Packet sniffer tools are used to capture and analyze packets within traditional Ethernet LANs or WLANs. Tools include Wireshark, Tcpdump, Ettercap, Dsniff, EtherApe, Paros, Fiddler, Ratproxy, and SSLstrip.</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chemeClr val="tx1"/>
                          </a:solidFill>
                        </a:rPr>
                        <a:t>rootkit detectors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A rootkit detector is a directory and file integrity checker used by white hats to detect installed root kits. Example tools include AIDE, Netfilter, and PF: OpenBSD Packet Filter.</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dirty="0">
                          <a:solidFill>
                            <a:schemeClr val="tx1"/>
                          </a:solidFill>
                        </a:rPr>
                        <a:t>fuzzers to search vulnerabilities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Fuzzers are tools used by threat actors when attempting to discover a computer system’s security vulnerabilities. Examples of fuzzers include Skipfish, Wapiti, and W3af.</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dirty="0">
                          <a:solidFill>
                            <a:schemeClr val="tx1"/>
                          </a:solidFill>
                        </a:rPr>
                        <a:t>forensic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White hat hackers use forensic tools to sniff out any trace of evidence existing in a particular computer system. Example of tools include Sleuth Kit, Helix, Maltego, and Encase.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8209327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extLst>
      <p:ext uri="{BB962C8B-B14F-4D97-AF65-F5344CB8AC3E}">
        <p14:creationId xmlns:p14="http://schemas.microsoft.com/office/powerpoint/2010/main" val="246494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Testing Tools (Cont.)</a:t>
            </a:r>
          </a:p>
        </p:txBody>
      </p:sp>
      <p:graphicFrame>
        <p:nvGraphicFramePr>
          <p:cNvPr id="22" name="Table 21"/>
          <p:cNvGraphicFramePr>
            <a:graphicFrameLocks noGrp="1"/>
          </p:cNvGraphicFramePr>
          <p:nvPr>
            <p:extLst>
              <p:ext uri="{D42A27DB-BD31-4B8C-83A1-F6EECF244321}">
                <p14:modId xmlns:p14="http://schemas.microsoft.com/office/powerpoint/2010/main" val="367873983"/>
              </p:ext>
            </p:extLst>
          </p:nvPr>
        </p:nvGraphicFramePr>
        <p:xfrm>
          <a:off x="91440" y="872490"/>
          <a:ext cx="8961120" cy="3398520"/>
        </p:xfrm>
        <a:graphic>
          <a:graphicData uri="http://schemas.openxmlformats.org/drawingml/2006/table">
            <a:tbl>
              <a:tblPr/>
              <a:tblGrid>
                <a:gridCol w="2327910">
                  <a:extLst>
                    <a:ext uri="{9D8B030D-6E8A-4147-A177-3AD203B41FA5}">
                      <a16:colId xmlns:a16="http://schemas.microsoft.com/office/drawing/2014/main" val="20000"/>
                    </a:ext>
                  </a:extLst>
                </a:gridCol>
                <a:gridCol w="6633210">
                  <a:extLst>
                    <a:ext uri="{9D8B030D-6E8A-4147-A177-3AD203B41FA5}">
                      <a16:colId xmlns:a16="http://schemas.microsoft.com/office/drawing/2014/main" val="20001"/>
                    </a:ext>
                  </a:extLst>
                </a:gridCol>
              </a:tblGrid>
              <a:tr h="457200">
                <a:tc>
                  <a:txBody>
                    <a:bodyPr/>
                    <a:lstStyle/>
                    <a:p>
                      <a:r>
                        <a:rPr lang="en-US" sz="1200" dirty="0">
                          <a:solidFill>
                            <a:srgbClr val="FFFFFF"/>
                          </a:solidFill>
                        </a:rPr>
                        <a:t>Categories of Tools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debuggers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Debugger tools are used by black hats to reverse engineer binary files when writing exploits. They are also used by white hats when analyzing malware. Debugging tools include GDB, WinDbg, IDA Pro, and Immunity Debugger.</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r h="0">
                <a:tc>
                  <a:txBody>
                    <a:bodyPr/>
                    <a:lstStyle/>
                    <a:p>
                      <a:r>
                        <a:rPr lang="en-US" sz="1200" dirty="0">
                          <a:solidFill>
                            <a:schemeClr val="tx1"/>
                          </a:solidFill>
                        </a:rPr>
                        <a:t>hacking operating systems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Hacking operating systems are specially designed operating systems preloaded with tools and technologies optimized for hacking. Examples of specially designed hacking operating systems include Kali Linux, SELinux, Knoppix, Parrot OS, and BackBox Linux.</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0">
                <a:tc>
                  <a:txBody>
                    <a:bodyPr/>
                    <a:lstStyle/>
                    <a:p>
                      <a:r>
                        <a:rPr lang="en-US" sz="1200" dirty="0">
                          <a:solidFill>
                            <a:schemeClr val="tx1"/>
                          </a:solidFill>
                        </a:rPr>
                        <a:t>encryption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These tools safeguard the contents of an organization’s data when it is stored or transmitted. Encryption tools use algorithm schemes to encode the data to prevent unauthorized access to the data. Examples of these tools include VeraCrypt, CipherShed, Open SSH, OpenSSL, OpenVPN, and Stunnel.</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1"/>
                  </a:ext>
                </a:extLst>
              </a:tr>
              <a:tr h="0">
                <a:tc>
                  <a:txBody>
                    <a:bodyPr/>
                    <a:lstStyle/>
                    <a:p>
                      <a:r>
                        <a:rPr lang="en-US" sz="1200" dirty="0">
                          <a:solidFill>
                            <a:schemeClr val="tx1"/>
                          </a:solidFill>
                        </a:rPr>
                        <a:t>vulnerability exploitation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These tools identify whether a remote host is vulnerable to a security attack. Examples of vulnerability exploitation tools include Metasploit, Core Impact, Sqlmap, Social Engineer Tool Kit, and Netsparker.</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0">
                <a:tc>
                  <a:txBody>
                    <a:bodyPr/>
                    <a:lstStyle/>
                    <a:p>
                      <a:r>
                        <a:rPr lang="en-US" sz="1200" dirty="0">
                          <a:solidFill>
                            <a:schemeClr val="tx1"/>
                          </a:solidFill>
                        </a:rPr>
                        <a:t>vulnerability scanners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These tools scan a network or system to identify open ports. They can also be used to scan for known vulnerabilities and scan VMs, BYOD devices, and client databases. Examples of these tools include Nipper, Securia PSI, Core Impact, Nessus, SAINT, and Open VAS.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extLst>
      <p:ext uri="{BB962C8B-B14F-4D97-AF65-F5344CB8AC3E}">
        <p14:creationId xmlns:p14="http://schemas.microsoft.com/office/powerpoint/2010/main" val="398709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455835"/>
          </a:xfrm>
          <a:prstGeom prst="rect">
            <a:avLst/>
          </a:prstGeom>
          <a:noFill/>
          <a:ln/>
        </p:spPr>
        <p:txBody>
          <a:bodyPr wrap="square" rtlCol="0"/>
          <a:lstStyle/>
          <a:p>
            <a:pPr marL="0" indent="0">
              <a:buNone/>
            </a:pPr>
            <a:r>
              <a:rPr lang="en-US" dirty="0"/>
              <a:t>Data Security Platforms</a:t>
            </a:r>
          </a:p>
        </p:txBody>
      </p:sp>
      <p:sp>
        <p:nvSpPr>
          <p:cNvPr id="7" name="Object4">
            <a:extLst>
              <a:ext uri="{FF2B5EF4-FFF2-40B4-BE49-F238E27FC236}">
                <a16:creationId xmlns:a16="http://schemas.microsoft.com/office/drawing/2014/main" id="{B1E89CF6-549A-4771-A604-9B21B3306E92}"/>
              </a:ext>
            </a:extLst>
          </p:cNvPr>
          <p:cNvSpPr/>
          <p:nvPr/>
        </p:nvSpPr>
        <p:spPr>
          <a:xfrm>
            <a:off x="238835" y="730156"/>
            <a:ext cx="8161362" cy="1187356"/>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Data Security Platforms (DSP) are an integrated security solution that combines traditionally independent tools into a suite of tools that are made to work together. Security tools that protect and monitor networks are often made by different vendors. It can be difficult to integrate these tools in such a way that a single view of network security can be achieved. </a:t>
            </a:r>
            <a:endParaRPr lang="en-US" sz="1400" dirty="0"/>
          </a:p>
        </p:txBody>
      </p:sp>
      <p:sp>
        <p:nvSpPr>
          <p:cNvPr id="9" name="TextBox 8">
            <a:extLst>
              <a:ext uri="{FF2B5EF4-FFF2-40B4-BE49-F238E27FC236}">
                <a16:creationId xmlns:a16="http://schemas.microsoft.com/office/drawing/2014/main" id="{94A80281-268B-463D-8DAD-D26C9F11FCA3}"/>
              </a:ext>
            </a:extLst>
          </p:cNvPr>
          <p:cNvSpPr txBox="1"/>
          <p:nvPr/>
        </p:nvSpPr>
        <p:spPr>
          <a:xfrm>
            <a:off x="238835" y="1984192"/>
            <a:ext cx="4612942" cy="1815882"/>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One such DSP is the Helix platform from FireEye. FireEye Helix is a cloud-based security operations platform that enables organizations to integrate many security functionalities into a single platform. Helix provides event management, network behavior analytics, advanced threat detection, and incident security orchestration, automation, and response (SOAR) for response to threats as they are detected. </a:t>
            </a:r>
          </a:p>
        </p:txBody>
      </p:sp>
      <p:pic>
        <p:nvPicPr>
          <p:cNvPr id="10" name="Picture 9" descr="Icon&#10;&#10;Description automatically generated">
            <a:extLst>
              <a:ext uri="{FF2B5EF4-FFF2-40B4-BE49-F238E27FC236}">
                <a16:creationId xmlns:a16="http://schemas.microsoft.com/office/drawing/2014/main" id="{E14A605F-77F7-4F69-92E7-14EC88E6D9A3}"/>
              </a:ext>
            </a:extLst>
          </p:cNvPr>
          <p:cNvPicPr>
            <a:picLocks noChangeAspect="1"/>
          </p:cNvPicPr>
          <p:nvPr/>
        </p:nvPicPr>
        <p:blipFill>
          <a:blip r:embed="rId3"/>
          <a:stretch>
            <a:fillRect/>
          </a:stretch>
        </p:blipFill>
        <p:spPr>
          <a:xfrm>
            <a:off x="4960962" y="2280493"/>
            <a:ext cx="3944203" cy="81016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367171"/>
            <a:ext cx="9144000" cy="455835"/>
          </a:xfrm>
          <a:prstGeom prst="rect">
            <a:avLst/>
          </a:prstGeom>
          <a:noFill/>
          <a:ln/>
        </p:spPr>
        <p:txBody>
          <a:bodyPr wrap="square" rtlCol="0"/>
          <a:lstStyle/>
          <a:p>
            <a:pPr marL="0" indent="0">
              <a:buNone/>
            </a:pPr>
            <a:r>
              <a:rPr lang="en-US" dirty="0"/>
              <a:t>Data Security Platforms (Cont.)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25</a:t>
            </a:fld>
            <a:endParaRPr lang="en-US" dirty="0"/>
          </a:p>
        </p:txBody>
      </p:sp>
      <p:sp>
        <p:nvSpPr>
          <p:cNvPr id="9" name="TextBox 8">
            <a:extLst>
              <a:ext uri="{FF2B5EF4-FFF2-40B4-BE49-F238E27FC236}">
                <a16:creationId xmlns:a16="http://schemas.microsoft.com/office/drawing/2014/main" id="{94A80281-268B-463D-8DAD-D26C9F11FCA3}"/>
              </a:ext>
            </a:extLst>
          </p:cNvPr>
          <p:cNvSpPr txBox="1"/>
          <p:nvPr/>
        </p:nvSpPr>
        <p:spPr>
          <a:xfrm>
            <a:off x="143300" y="915858"/>
            <a:ext cx="4612942" cy="332398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Another integrated DSP is Cisco SecureX. The Cisco Secure portfolio consists of a broad set of technologies that function as a team - providing interoperability with the security infrastructure, including third-party technologies. This results in unified visibility, automation, and stronger defenses. The Cisco SecureX platform works with diverse products that combine to safeguard your network, users and endpoints, cloud edge, and applications. SecureX functionality is built in to a large and diverse portfolio of Cisco security products including next-generation firewalls, VPN, network analytics, identity service engine, advanced malware protection (AMP), and many other systems that work to secure all aspects of a network. SecureX also integrates a range of third-party security tools.</a:t>
            </a:r>
          </a:p>
        </p:txBody>
      </p:sp>
      <p:pic>
        <p:nvPicPr>
          <p:cNvPr id="5" name="Picture 4" descr="Graphical user interface, application, Word&#10;&#10;Description automatically generated">
            <a:extLst>
              <a:ext uri="{FF2B5EF4-FFF2-40B4-BE49-F238E27FC236}">
                <a16:creationId xmlns:a16="http://schemas.microsoft.com/office/drawing/2014/main" id="{7AE0E49A-3F13-4581-93FE-7EB5E653C615}"/>
              </a:ext>
            </a:extLst>
          </p:cNvPr>
          <p:cNvPicPr>
            <a:picLocks noChangeAspect="1"/>
          </p:cNvPicPr>
          <p:nvPr/>
        </p:nvPicPr>
        <p:blipFill>
          <a:blip r:embed="rId3"/>
          <a:stretch>
            <a:fillRect/>
          </a:stretch>
        </p:blipFill>
        <p:spPr>
          <a:xfrm>
            <a:off x="4960961" y="1494715"/>
            <a:ext cx="3882788" cy="1896105"/>
          </a:xfrm>
          <a:prstGeom prst="rect">
            <a:avLst/>
          </a:prstGeom>
        </p:spPr>
      </p:pic>
    </p:spTree>
    <p:extLst>
      <p:ext uri="{BB962C8B-B14F-4D97-AF65-F5344CB8AC3E}">
        <p14:creationId xmlns:p14="http://schemas.microsoft.com/office/powerpoint/2010/main" val="288471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Cisco SecureX Demonstration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pic>
        <p:nvPicPr>
          <p:cNvPr id="4" name="Picture 3">
            <a:extLst>
              <a:ext uri="{FF2B5EF4-FFF2-40B4-BE49-F238E27FC236}">
                <a16:creationId xmlns:a16="http://schemas.microsoft.com/office/drawing/2014/main" id="{8FBBFA2E-6CC3-4AD9-AA48-97777C36D745}"/>
              </a:ext>
            </a:extLst>
          </p:cNvPr>
          <p:cNvPicPr>
            <a:picLocks noChangeAspect="1"/>
          </p:cNvPicPr>
          <p:nvPr/>
        </p:nvPicPr>
        <p:blipFill>
          <a:blip r:embed="rId3"/>
          <a:stretch>
            <a:fillRect/>
          </a:stretch>
        </p:blipFill>
        <p:spPr>
          <a:xfrm>
            <a:off x="1352271" y="723740"/>
            <a:ext cx="6439458" cy="36960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Security Tools, Platforms,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Services</a:t>
            </a:r>
          </a:p>
        </p:txBody>
      </p:sp>
      <p:sp>
        <p:nvSpPr>
          <p:cNvPr id="5" name="Object4"/>
          <p:cNvSpPr/>
          <p:nvPr/>
        </p:nvSpPr>
        <p:spPr>
          <a:xfrm>
            <a:off x="54307" y="758809"/>
            <a:ext cx="4831878" cy="2571750"/>
          </a:xfrm>
          <a:prstGeom prst="rect">
            <a:avLst/>
          </a:prstGeom>
          <a:noFill/>
          <a:ln/>
        </p:spPr>
        <p:txBody>
          <a:bodyPr wrap="square" rtlCol="0" anchor="t"/>
          <a:lstStyle/>
          <a:p>
            <a:r>
              <a:rPr lang="en-US" sz="1400" dirty="0">
                <a:solidFill>
                  <a:srgbClr val="000000"/>
                </a:solidFill>
                <a:latin typeface="Arial" pitchFamily="34" charset="0"/>
                <a:ea typeface="Arial" pitchFamily="34" charset="-122"/>
                <a:cs typeface="Arial" pitchFamily="34" charset="-120"/>
              </a:rPr>
              <a:t>Threat intelligence and security services allow the exchange of threat information such as vulnerabilities, indicators of compromise (IOC), and mitigation techniques. As threats emerge, threat intelligence services create and distribute firewall rules and IOCs to the devices that have subscribed to the service.</a:t>
            </a:r>
          </a:p>
          <a:p>
            <a:r>
              <a:rPr lang="en-US" sz="1400" dirty="0">
                <a:solidFill>
                  <a:srgbClr val="000000"/>
                </a:solidFill>
                <a:latin typeface="Arial" pitchFamily="34" charset="0"/>
                <a:ea typeface="Arial" pitchFamily="34" charset="-122"/>
                <a:cs typeface="Arial" pitchFamily="34" charset="-120"/>
              </a:rPr>
              <a:t> </a:t>
            </a:r>
          </a:p>
          <a:p>
            <a:r>
              <a:rPr lang="en-US" sz="1400" dirty="0">
                <a:solidFill>
                  <a:srgbClr val="000000"/>
                </a:solidFill>
                <a:latin typeface="Arial" pitchFamily="34" charset="0"/>
                <a:ea typeface="Arial" pitchFamily="34" charset="-122"/>
                <a:cs typeface="Arial" pitchFamily="34" charset="-120"/>
              </a:rPr>
              <a:t>One such service is the Cisco Talos Threat Intelligence Group. Talos is one of the largest commercial threat intelligence teams in the world. The goal of Talos is to help protect enterprise users, data, and infrastructure from active adversaries. The Talos team collects information about active, existing, and emerging threats. Talos then provides comprehensive protection against these attacks and malware to its subscribers. </a:t>
            </a:r>
          </a:p>
          <a:p>
            <a:endParaRPr lang="en-US" sz="1400" dirty="0">
              <a:solidFill>
                <a:srgbClr val="000000"/>
              </a:solidFill>
              <a:latin typeface="Arial" pitchFamily="34" charset="0"/>
              <a:ea typeface="Arial" pitchFamily="34" charset="-122"/>
              <a:cs typeface="Arial" pitchFamily="34" charset="-120"/>
            </a:endParaRPr>
          </a:p>
          <a:p>
            <a:r>
              <a:rPr lang="en-US" sz="1400" dirty="0">
                <a:solidFill>
                  <a:srgbClr val="000000"/>
                </a:solidFill>
                <a:latin typeface="Arial" pitchFamily="34" charset="0"/>
                <a:ea typeface="Arial" pitchFamily="34" charset="-122"/>
                <a:cs typeface="Arial" pitchFamily="34" charset="-120"/>
              </a:rPr>
              <a:t>Cisco Security products can use Talos threat intelligence in real time to provide fast and effective security solutions. </a:t>
            </a:r>
            <a:endParaRPr lang="en-US" sz="1400" dirty="0"/>
          </a:p>
        </p:txBody>
      </p:sp>
      <p:pic>
        <p:nvPicPr>
          <p:cNvPr id="6" name="Picture 5" descr="Graphical user interface&#10;&#10;Description automatically generated">
            <a:extLst>
              <a:ext uri="{FF2B5EF4-FFF2-40B4-BE49-F238E27FC236}">
                <a16:creationId xmlns:a16="http://schemas.microsoft.com/office/drawing/2014/main" id="{7AAF4781-88A8-475A-ABD9-4985B6A2F194}"/>
              </a:ext>
            </a:extLst>
          </p:cNvPr>
          <p:cNvPicPr>
            <a:picLocks noChangeAspect="1"/>
          </p:cNvPicPr>
          <p:nvPr/>
        </p:nvPicPr>
        <p:blipFill>
          <a:blip r:embed="rId3"/>
          <a:stretch>
            <a:fillRect/>
          </a:stretch>
        </p:blipFill>
        <p:spPr>
          <a:xfrm>
            <a:off x="4940492" y="1113146"/>
            <a:ext cx="3917429" cy="251630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3.4 Mitigating Common Network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Common Network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Defending the Network</a:t>
            </a:r>
          </a:p>
        </p:txBody>
      </p:sp>
      <p:sp>
        <p:nvSpPr>
          <p:cNvPr id="5" name="Object4"/>
          <p:cNvSpPr/>
          <p:nvPr/>
        </p:nvSpPr>
        <p:spPr>
          <a:xfrm>
            <a:off x="307075" y="708660"/>
            <a:ext cx="8209128"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Constant vigilance and ongoing education are required to defend your network against attack. The following are best practices for securing a network:</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Develop a written security policy for the company.</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Educate employees about the risks of social engineering, and develop strategies to validate identities over the phone, via email, or in person.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Control physical access to systems.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Use strong passwords and change them often.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Encrypt and password-protect sensitive data.</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Implement security hardware and software such as firewalls, IPSs, virtual private network (VPN) devices, antivirus software, and content filtering.</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Perform backups and test the backed-up files on a regular basis.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Shut down unnecessary services and ports.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Keep patches up-to-date by installing them weekly or daily, if possible, to prevent buffer overflow and privilege escalation attacks.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Perform security audits to test the network.</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3.1 Defending the Network</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Common Network Attacks</a:t>
            </a:r>
          </a:p>
        </p:txBody>
      </p:sp>
      <p:sp>
        <p:nvSpPr>
          <p:cNvPr id="3" name="Object2"/>
          <p:cNvSpPr>
            <a:spLocks noGrp="1"/>
          </p:cNvSpPr>
          <p:nvPr>
            <p:ph type="body" idx="100" hasCustomPrompt="1"/>
          </p:nvPr>
        </p:nvSpPr>
        <p:spPr>
          <a:xfrm>
            <a:off x="0" y="274320"/>
            <a:ext cx="9144000" cy="459105"/>
          </a:xfrm>
          <a:prstGeom prst="rect">
            <a:avLst/>
          </a:prstGeom>
          <a:noFill/>
          <a:ln/>
        </p:spPr>
        <p:txBody>
          <a:bodyPr wrap="square" rtlCol="0"/>
          <a:lstStyle/>
          <a:p>
            <a:pPr marL="0" indent="0">
              <a:buNone/>
            </a:pPr>
            <a:r>
              <a:rPr lang="en-US" dirty="0"/>
              <a:t>Mitigating Malware</a:t>
            </a:r>
          </a:p>
        </p:txBody>
      </p:sp>
      <p:sp>
        <p:nvSpPr>
          <p:cNvPr id="5" name="Object4"/>
          <p:cNvSpPr/>
          <p:nvPr/>
        </p:nvSpPr>
        <p:spPr>
          <a:xfrm>
            <a:off x="334370" y="876726"/>
            <a:ext cx="8229600" cy="2571750"/>
          </a:xfrm>
          <a:prstGeom prst="rect">
            <a:avLst/>
          </a:prstGeom>
          <a:noFill/>
          <a:ln/>
        </p:spPr>
        <p:txBody>
          <a:bodyPr wrap="square" rtlCol="0" anchor="t"/>
          <a:lstStyle/>
          <a:p>
            <a:r>
              <a:rPr lang="en-US" sz="1500" dirty="0">
                <a:solidFill>
                  <a:srgbClr val="000000"/>
                </a:solidFill>
                <a:latin typeface="Arial" pitchFamily="34" charset="0"/>
                <a:ea typeface="Arial" pitchFamily="34" charset="-122"/>
                <a:cs typeface="Arial" pitchFamily="34" charset="-120"/>
              </a:rPr>
              <a:t>Malware, including viruses, worms, and Trojan horses, can cause serious problems on networks and end devices. Network administrators have several means of mitigating these attacks. </a:t>
            </a:r>
          </a:p>
          <a:p>
            <a:endParaRPr lang="en-US" sz="1500" dirty="0">
              <a:solidFill>
                <a:srgbClr val="000000"/>
              </a:solidFill>
              <a:latin typeface="Arial" pitchFamily="34" charset="0"/>
              <a:ea typeface="Arial" pitchFamily="34" charset="-122"/>
              <a:cs typeface="Arial" pitchFamily="34" charset="-120"/>
            </a:endParaRPr>
          </a:p>
          <a:p>
            <a:r>
              <a:rPr lang="en-US" sz="1500" dirty="0">
                <a:solidFill>
                  <a:srgbClr val="000000"/>
                </a:solidFill>
                <a:latin typeface="Arial" pitchFamily="34" charset="0"/>
                <a:ea typeface="Arial" pitchFamily="34" charset="-122"/>
                <a:cs typeface="Arial" pitchFamily="34" charset="-120"/>
              </a:rPr>
              <a:t>Antivirus software helps prevent hosts from getting infected and spreading malicious code. Several companies that create antivirus software, such as Symantec, McAfee, and Trend Micro. Antivirus products have update automation options so that new virus definitions and new software updates can be downloaded automatically or on demand. This practice is the most critical requirement for keeping a network free of viruses and should be formalized in a network security policy. </a:t>
            </a:r>
          </a:p>
          <a:p>
            <a:endParaRPr lang="en-US" sz="1500" dirty="0">
              <a:solidFill>
                <a:srgbClr val="000000"/>
              </a:solidFill>
              <a:latin typeface="Arial" pitchFamily="34" charset="0"/>
              <a:ea typeface="Arial" pitchFamily="34" charset="-122"/>
              <a:cs typeface="Arial" pitchFamily="34" charset="-120"/>
            </a:endParaRPr>
          </a:p>
          <a:p>
            <a:r>
              <a:rPr lang="en-US" sz="1500" dirty="0">
                <a:solidFill>
                  <a:srgbClr val="000000"/>
                </a:solidFill>
                <a:latin typeface="Arial" pitchFamily="34" charset="0"/>
                <a:ea typeface="Arial" pitchFamily="34" charset="-122"/>
                <a:cs typeface="Arial" pitchFamily="34" charset="-120"/>
              </a:rPr>
              <a:t>These products are installed on computers and servers to detect and eliminate viruses. However, they do not prevent viruses from entering the network. Another way to mitigate malware threats is to prevent malware files from entering the network at all. Security devices at the network perimeter can identify known malware files based on their indictors of compromise. The files can be removed from the incoming data stream before they can cause an incident. </a:t>
            </a:r>
            <a:endParaRPr lang="en-US" sz="15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Common Network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Mitigating Worms</a:t>
            </a:r>
          </a:p>
        </p:txBody>
      </p:sp>
      <p:sp>
        <p:nvSpPr>
          <p:cNvPr id="4" name="TextBox 3">
            <a:extLst>
              <a:ext uri="{FF2B5EF4-FFF2-40B4-BE49-F238E27FC236}">
                <a16:creationId xmlns:a16="http://schemas.microsoft.com/office/drawing/2014/main" id="{5FEBB378-7F4E-4611-8365-304772F5765B}"/>
              </a:ext>
            </a:extLst>
          </p:cNvPr>
          <p:cNvSpPr txBox="1"/>
          <p:nvPr/>
        </p:nvSpPr>
        <p:spPr>
          <a:xfrm>
            <a:off x="177420" y="724376"/>
            <a:ext cx="8318310"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Worms are more network-based than viruses. Worm mitigation requires diligence and coordination on the part of network security professionals. The response to a worm attack can be broken down into four phases: containment, inoculation, quarantine, and treatment.</a:t>
            </a:r>
          </a:p>
        </p:txBody>
      </p:sp>
      <p:graphicFrame>
        <p:nvGraphicFramePr>
          <p:cNvPr id="29" name="Table 28"/>
          <p:cNvGraphicFramePr>
            <a:graphicFrameLocks noGrp="1"/>
          </p:cNvGraphicFramePr>
          <p:nvPr>
            <p:extLst>
              <p:ext uri="{D42A27DB-BD31-4B8C-83A1-F6EECF244321}">
                <p14:modId xmlns:p14="http://schemas.microsoft.com/office/powerpoint/2010/main" val="570920386"/>
              </p:ext>
            </p:extLst>
          </p:nvPr>
        </p:nvGraphicFramePr>
        <p:xfrm>
          <a:off x="521345" y="1614117"/>
          <a:ext cx="8226870" cy="2941320"/>
        </p:xfrm>
        <a:graphic>
          <a:graphicData uri="http://schemas.openxmlformats.org/drawingml/2006/table">
            <a:tbl>
              <a:tblPr/>
              <a:tblGrid>
                <a:gridCol w="1149034">
                  <a:extLst>
                    <a:ext uri="{9D8B030D-6E8A-4147-A177-3AD203B41FA5}">
                      <a16:colId xmlns:a16="http://schemas.microsoft.com/office/drawing/2014/main" val="20000"/>
                    </a:ext>
                  </a:extLst>
                </a:gridCol>
                <a:gridCol w="7077836">
                  <a:extLst>
                    <a:ext uri="{9D8B030D-6E8A-4147-A177-3AD203B41FA5}">
                      <a16:colId xmlns:a16="http://schemas.microsoft.com/office/drawing/2014/main" val="20001"/>
                    </a:ext>
                  </a:extLst>
                </a:gridCol>
              </a:tblGrid>
              <a:tr h="0">
                <a:tc>
                  <a:txBody>
                    <a:bodyPr/>
                    <a:lstStyle/>
                    <a:p>
                      <a:r>
                        <a:rPr lang="en-US" sz="1200" dirty="0">
                          <a:solidFill>
                            <a:srgbClr val="FFFFFF"/>
                          </a:solidFill>
                        </a:rPr>
                        <a:t>Phase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Response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1. Containment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The containment phase involves limiting the spread of a worm infection to areas of the network that are already affected. This requires compartmentalization and segmentation of the network to slow down or stop the worm and to prevent currently infected hosts from targeting and infecting other systems. Containment requires using both outgoing and incoming ACLs on routers and firewalls at control points within the network.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chemeClr val="tx1"/>
                          </a:solidFill>
                        </a:rPr>
                        <a:t>2. Inoculation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The inoculation phase runs parallel to or subsequent to the containment phase. During the inoculation phase, all uninfected systems are patched with the appropriate vendor patch. The inoculation process further deprives the worm of available targets.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chemeClr val="tx1"/>
                          </a:solidFill>
                        </a:rPr>
                        <a:t>3. Quarantine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The quarantine phase involves tracking down and identifying infected machines within the contained areas and disconnecting, blocking, or removing them. This isolates these systems appropriately for the treatment phase.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chemeClr val="tx1"/>
                          </a:solidFill>
                        </a:rPr>
                        <a:t>4. Treatment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The treatment phase involves actively disinfecting infected systems. This can involve terminating the worm process, removing modified files or system settings that the worm introduced, and patching the vulnerability the worm used to exploit the system. Alternatively, in more severe cases, the system may need to be reinstalled to ensure that the worm and its by-products are removed.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Common Network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Mitigating Reconnaissance Attacks</a:t>
            </a:r>
          </a:p>
        </p:txBody>
      </p:sp>
      <p:sp>
        <p:nvSpPr>
          <p:cNvPr id="5" name="Object4"/>
          <p:cNvSpPr/>
          <p:nvPr/>
        </p:nvSpPr>
        <p:spPr>
          <a:xfrm>
            <a:off x="121921" y="713607"/>
            <a:ext cx="8726804" cy="2571750"/>
          </a:xfrm>
          <a:prstGeom prst="rect">
            <a:avLst/>
          </a:prstGeom>
          <a:noFill/>
          <a:ln/>
        </p:spPr>
        <p:txBody>
          <a:bodyPr wrap="square" rtlCol="0" anchor="t"/>
          <a:lstStyle/>
          <a:p>
            <a:pPr>
              <a:lnSpc>
                <a:spcPts val="2000"/>
              </a:lnSpc>
            </a:pPr>
            <a:r>
              <a:rPr lang="en-US" sz="1500" dirty="0">
                <a:solidFill>
                  <a:srgbClr val="000000"/>
                </a:solidFill>
                <a:latin typeface="Arial" pitchFamily="34" charset="0"/>
                <a:ea typeface="Arial" pitchFamily="34" charset="-122"/>
                <a:cs typeface="Arial" pitchFamily="34" charset="-120"/>
              </a:rPr>
              <a:t>Reconnaissance attacks are typically the precursor to other attacks that are designed to gain unauthorized access to a network or disrupt network functionality. You can detect when a reconnaissance attack is underway by receiving notifications from preconfigured alarms. These alarms are triggered when certain parameters are exceeded, such as the number of ICMP requests per second. Reconnaissance attacks can be mitigated in several ways, including the following:</a:t>
            </a:r>
          </a:p>
          <a:p>
            <a:pPr>
              <a:lnSpc>
                <a:spcPts val="2000"/>
              </a:lnSpc>
            </a:pPr>
            <a:endParaRPr lang="en-US" sz="15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500" dirty="0">
                <a:solidFill>
                  <a:srgbClr val="000000"/>
                </a:solidFill>
                <a:latin typeface="Arial" pitchFamily="34" charset="0"/>
                <a:ea typeface="Arial" pitchFamily="34" charset="-122"/>
                <a:cs typeface="Arial" pitchFamily="34" charset="-120"/>
              </a:rPr>
              <a:t>    Implementing authentication to ensure proper access.</a:t>
            </a:r>
          </a:p>
          <a:p>
            <a:pPr marL="285750" indent="-285750">
              <a:lnSpc>
                <a:spcPts val="2000"/>
              </a:lnSpc>
              <a:buFont typeface="Arial" panose="020B0604020202020204" pitchFamily="34" charset="0"/>
              <a:buChar char="•"/>
            </a:pPr>
            <a:r>
              <a:rPr lang="en-US" sz="1500" dirty="0">
                <a:solidFill>
                  <a:srgbClr val="000000"/>
                </a:solidFill>
                <a:latin typeface="Arial" pitchFamily="34" charset="0"/>
                <a:ea typeface="Arial" pitchFamily="34" charset="-122"/>
                <a:cs typeface="Arial" pitchFamily="34" charset="-120"/>
              </a:rPr>
              <a:t>    Using encryption to render packet sniffer attacks useless.</a:t>
            </a:r>
          </a:p>
          <a:p>
            <a:pPr marL="285750" indent="-285750">
              <a:lnSpc>
                <a:spcPts val="2000"/>
              </a:lnSpc>
              <a:buFont typeface="Arial" panose="020B0604020202020204" pitchFamily="34" charset="0"/>
              <a:buChar char="•"/>
            </a:pPr>
            <a:r>
              <a:rPr lang="en-US" sz="1500" dirty="0">
                <a:solidFill>
                  <a:srgbClr val="000000"/>
                </a:solidFill>
                <a:latin typeface="Arial" pitchFamily="34" charset="0"/>
                <a:ea typeface="Arial" pitchFamily="34" charset="-122"/>
                <a:cs typeface="Arial" pitchFamily="34" charset="-120"/>
              </a:rPr>
              <a:t>    Using anti-sniffer tools to detect packet sniffer attacks.</a:t>
            </a:r>
          </a:p>
          <a:p>
            <a:pPr marL="285750" indent="-285750">
              <a:lnSpc>
                <a:spcPts val="2000"/>
              </a:lnSpc>
              <a:buFont typeface="Arial" panose="020B0604020202020204" pitchFamily="34" charset="0"/>
              <a:buChar char="•"/>
            </a:pPr>
            <a:r>
              <a:rPr lang="en-US" sz="1500" dirty="0">
                <a:solidFill>
                  <a:srgbClr val="000000"/>
                </a:solidFill>
                <a:latin typeface="Arial" pitchFamily="34" charset="0"/>
                <a:ea typeface="Arial" pitchFamily="34" charset="-122"/>
                <a:cs typeface="Arial" pitchFamily="34" charset="-120"/>
              </a:rPr>
              <a:t>    Implementing a switched infrastructure.</a:t>
            </a:r>
          </a:p>
          <a:p>
            <a:pPr marL="285750" indent="-285750">
              <a:buFont typeface="Arial" panose="020B0604020202020204" pitchFamily="34" charset="0"/>
              <a:buChar char="•"/>
            </a:pPr>
            <a:r>
              <a:rPr lang="en-US" sz="1500" dirty="0">
                <a:solidFill>
                  <a:srgbClr val="000000"/>
                </a:solidFill>
                <a:latin typeface="Arial" pitchFamily="34" charset="0"/>
                <a:ea typeface="Arial" pitchFamily="34" charset="-122"/>
                <a:cs typeface="Arial" pitchFamily="34" charset="-120"/>
              </a:rPr>
              <a:t>    Using a firewall and IPS.</a:t>
            </a:r>
          </a:p>
          <a:p>
            <a:endParaRPr lang="en-US" sz="1500" dirty="0">
              <a:solidFill>
                <a:srgbClr val="000000"/>
              </a:solidFill>
              <a:latin typeface="Arial" pitchFamily="34" charset="0"/>
              <a:ea typeface="Arial" pitchFamily="34" charset="-122"/>
              <a:cs typeface="Arial" pitchFamily="34" charset="-120"/>
            </a:endParaRPr>
          </a:p>
          <a:p>
            <a:r>
              <a:rPr lang="en-US" sz="1500" dirty="0">
                <a:solidFill>
                  <a:srgbClr val="000000"/>
                </a:solidFill>
                <a:latin typeface="Arial" pitchFamily="34" charset="0"/>
                <a:ea typeface="Arial" pitchFamily="34" charset="-122"/>
                <a:cs typeface="Arial" pitchFamily="34" charset="-120"/>
              </a:rPr>
              <a:t>It is impossible to mitigate port scanning. Using an IPS and firewall can limit the information that can be discovered with a port scanner. Ping sweeps can be stopped if ICMP echo and echo-reply are turned off on edge routers; however, when these services are turned off, network diagnostic data is lost. </a:t>
            </a:r>
            <a:endParaRPr lang="en-US" sz="15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Common Network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Mitigating Access Attacks</a:t>
            </a:r>
          </a:p>
        </p:txBody>
      </p:sp>
      <p:sp>
        <p:nvSpPr>
          <p:cNvPr id="5" name="Object4"/>
          <p:cNvSpPr/>
          <p:nvPr/>
        </p:nvSpPr>
        <p:spPr>
          <a:xfrm>
            <a:off x="232012" y="914400"/>
            <a:ext cx="8229600" cy="2571750"/>
          </a:xfrm>
          <a:prstGeom prst="rect">
            <a:avLst/>
          </a:prstGeom>
          <a:noFill/>
          <a:ln/>
        </p:spPr>
        <p:txBody>
          <a:bodyPr wrap="square" rtlCol="0" anchor="t"/>
          <a:lstStyle/>
          <a:p>
            <a:r>
              <a:rPr lang="en-US" sz="1500" dirty="0">
                <a:solidFill>
                  <a:srgbClr val="000000"/>
                </a:solidFill>
                <a:latin typeface="Arial" pitchFamily="34" charset="0"/>
                <a:ea typeface="Arial" pitchFamily="34" charset="-122"/>
                <a:cs typeface="Arial" pitchFamily="34" charset="-120"/>
              </a:rPr>
              <a:t>Several techniques are available for mitigating access attacks, including strong password security, principle of minimum trust, cryptography, and applying operating system and application patches. A surprising number of access attacks are carried out through simple password guessing or brute-force dictionary attacks against passwords. To defend against this, create and enforce a strong authentication policy which includes:</a:t>
            </a:r>
          </a:p>
          <a:p>
            <a:endParaRPr lang="en-US" sz="15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500" b="1" dirty="0">
                <a:solidFill>
                  <a:srgbClr val="000000"/>
                </a:solidFill>
                <a:latin typeface="Arial" pitchFamily="34" charset="0"/>
                <a:ea typeface="Arial" pitchFamily="34" charset="-122"/>
                <a:cs typeface="Arial" pitchFamily="34" charset="-120"/>
              </a:rPr>
              <a:t>Use strong passwords </a:t>
            </a:r>
            <a:r>
              <a:rPr lang="en-US" sz="1500" dirty="0">
                <a:solidFill>
                  <a:srgbClr val="000000"/>
                </a:solidFill>
                <a:latin typeface="Arial" pitchFamily="34" charset="0"/>
                <a:ea typeface="Arial" pitchFamily="34" charset="-122"/>
                <a:cs typeface="Arial" pitchFamily="34" charset="-120"/>
              </a:rPr>
              <a:t>- Strong passwords are at least eight characters and contain uppercase letters, lowercase letters, numbers, and special characters.</a:t>
            </a:r>
          </a:p>
          <a:p>
            <a:pPr marL="285750" indent="-285750">
              <a:lnSpc>
                <a:spcPts val="2000"/>
              </a:lnSpc>
              <a:buFont typeface="Arial" panose="020B0604020202020204" pitchFamily="34" charset="0"/>
              <a:buChar char="•"/>
            </a:pPr>
            <a:r>
              <a:rPr lang="en-US" sz="1500" b="1" dirty="0">
                <a:solidFill>
                  <a:srgbClr val="000000"/>
                </a:solidFill>
                <a:latin typeface="Arial" pitchFamily="34" charset="0"/>
                <a:ea typeface="Arial" pitchFamily="34" charset="-122"/>
                <a:cs typeface="Arial" pitchFamily="34" charset="-120"/>
              </a:rPr>
              <a:t>Disable accounts after a specified number of unsuccessful logins has occurred </a:t>
            </a:r>
            <a:r>
              <a:rPr lang="en-US" sz="1500" dirty="0">
                <a:solidFill>
                  <a:srgbClr val="000000"/>
                </a:solidFill>
                <a:latin typeface="Arial" pitchFamily="34" charset="0"/>
                <a:ea typeface="Arial" pitchFamily="34" charset="-122"/>
                <a:cs typeface="Arial" pitchFamily="34" charset="-120"/>
              </a:rPr>
              <a:t>- This practice helps to prevent continuous password attempts.</a:t>
            </a:r>
          </a:p>
          <a:p>
            <a:pPr marL="285750" indent="-285750">
              <a:lnSpc>
                <a:spcPts val="2000"/>
              </a:lnSpc>
              <a:buFont typeface="Arial" panose="020B0604020202020204" pitchFamily="34" charset="0"/>
              <a:buChar char="•"/>
            </a:pPr>
            <a:endParaRPr lang="en-US" sz="1500" dirty="0">
              <a:solidFill>
                <a:srgbClr val="000000"/>
              </a:solidFill>
              <a:latin typeface="Arial" pitchFamily="34" charset="0"/>
              <a:cs typeface="Arial" pitchFamily="34" charset="-120"/>
            </a:endParaRPr>
          </a:p>
          <a:p>
            <a:pPr>
              <a:lnSpc>
                <a:spcPts val="2000"/>
              </a:lnSpc>
            </a:pPr>
            <a:r>
              <a:rPr lang="en-US" sz="1500" dirty="0">
                <a:solidFill>
                  <a:srgbClr val="000000"/>
                </a:solidFill>
                <a:latin typeface="Arial" pitchFamily="34" charset="0"/>
                <a:cs typeface="Arial" pitchFamily="34" charset="-120"/>
              </a:rPr>
              <a:t>Use encryption for remote access to a network and routing protocol traffic to reduce the possibility of man-in-the-middle attacks. Educate employees about the risks of social engineering, and develop strategies to validate identities over the phone, via email, or in person. Multifactor authentication (MFA) has become increasingly common.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Common Network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Mitigating DoS Attacks</a:t>
            </a:r>
          </a:p>
        </p:txBody>
      </p:sp>
      <p:sp>
        <p:nvSpPr>
          <p:cNvPr id="5" name="Object4"/>
          <p:cNvSpPr/>
          <p:nvPr/>
        </p:nvSpPr>
        <p:spPr>
          <a:xfrm>
            <a:off x="272956" y="914400"/>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One of the first signs of a DoS attack is a large number of user complaints about unavailable resources or unusually slow network performance. A network utilization graph showing unusual activity could indicate a DoS attack. To minimize the number of attacks, a network utilization software package should be running at all times.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Historically, many DoS attacks were sourced from spoofed addresses. Cisco routers and switches support many antispoofing technologies, such as port security, Dynamic Host Configuration Protocol (DHCP) snooping, IP Source Guard, Dynamic Address Resolution Protocol (ARP) Inspection, and access control lists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3.5 Cisco Network Foundation Protection Framework</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Network Foundation Protection Framework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NFP Framework</a:t>
            </a:r>
          </a:p>
        </p:txBody>
      </p:sp>
      <p:sp>
        <p:nvSpPr>
          <p:cNvPr id="5" name="Object4"/>
          <p:cNvSpPr/>
          <p:nvPr/>
        </p:nvSpPr>
        <p:spPr>
          <a:xfrm>
            <a:off x="184368" y="731520"/>
            <a:ext cx="3765686"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Cisco Network Foundation Protection (NFP) framework provides comprehensive guidelines for protecting the network infrastructure. These guidelines form the foundation for continuous delivery of service. NFP logically divides routers and switches into three functional areas:</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Control plane </a:t>
            </a:r>
            <a:r>
              <a:rPr lang="en-US" sz="1600" dirty="0">
                <a:solidFill>
                  <a:srgbClr val="000000"/>
                </a:solidFill>
                <a:latin typeface="Arial" pitchFamily="34" charset="0"/>
                <a:ea typeface="Arial" pitchFamily="34" charset="-122"/>
                <a:cs typeface="Arial" pitchFamily="34" charset="-120"/>
              </a:rPr>
              <a:t>- Responsible for routing data correctly. </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Management plane </a:t>
            </a:r>
            <a:r>
              <a:rPr lang="en-US" sz="1600" dirty="0">
                <a:solidFill>
                  <a:srgbClr val="000000"/>
                </a:solidFill>
                <a:latin typeface="Arial" pitchFamily="34" charset="0"/>
                <a:ea typeface="Arial" pitchFamily="34" charset="-122"/>
                <a:cs typeface="Arial" pitchFamily="34" charset="-120"/>
              </a:rPr>
              <a:t>- Responsible for managing network elements. </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Data plane </a:t>
            </a:r>
            <a:r>
              <a:rPr lang="en-US" sz="1600" dirty="0">
                <a:solidFill>
                  <a:srgbClr val="000000"/>
                </a:solidFill>
                <a:latin typeface="Arial" pitchFamily="34" charset="0"/>
                <a:ea typeface="Arial" pitchFamily="34" charset="-122"/>
                <a:cs typeface="Arial" pitchFamily="34" charset="-120"/>
              </a:rPr>
              <a:t>- Responsible for forwarding data. </a:t>
            </a:r>
            <a:endParaRPr lang="en-US" sz="1600" dirty="0"/>
          </a:p>
        </p:txBody>
      </p:sp>
      <p:pic>
        <p:nvPicPr>
          <p:cNvPr id="4" name="Picture 3">
            <a:extLst>
              <a:ext uri="{FF2B5EF4-FFF2-40B4-BE49-F238E27FC236}">
                <a16:creationId xmlns:a16="http://schemas.microsoft.com/office/drawing/2014/main" id="{E6E34AA3-CAFB-43E2-9FB9-70AC7C1432E5}"/>
              </a:ext>
            </a:extLst>
          </p:cNvPr>
          <p:cNvPicPr>
            <a:picLocks noChangeAspect="1"/>
          </p:cNvPicPr>
          <p:nvPr/>
        </p:nvPicPr>
        <p:blipFill>
          <a:blip r:embed="rId3"/>
          <a:stretch>
            <a:fillRect/>
          </a:stretch>
        </p:blipFill>
        <p:spPr>
          <a:xfrm>
            <a:off x="3950054" y="1023854"/>
            <a:ext cx="4885834" cy="309579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Network Foundation Protection Framework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Securing the Control Plane</a:t>
            </a:r>
          </a:p>
        </p:txBody>
      </p:sp>
      <p:sp>
        <p:nvSpPr>
          <p:cNvPr id="5" name="Object4"/>
          <p:cNvSpPr/>
          <p:nvPr/>
        </p:nvSpPr>
        <p:spPr>
          <a:xfrm>
            <a:off x="409433" y="913547"/>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Control plane traffic consists of device-generated packets required for the operation of the network itself. Control plane security can be implemented using the following features:</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Routing protocol authentication </a:t>
            </a:r>
            <a:r>
              <a:rPr lang="en-US" sz="1600" dirty="0">
                <a:solidFill>
                  <a:srgbClr val="000000"/>
                </a:solidFill>
                <a:latin typeface="Arial" pitchFamily="34" charset="0"/>
                <a:ea typeface="Arial" pitchFamily="34" charset="-122"/>
                <a:cs typeface="Arial" pitchFamily="34" charset="-120"/>
              </a:rPr>
              <a:t>- Routing protocol authentication, or neighbor authentication, prevents a router from accepting fraudulent routing updates. </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Control Plane Policing (CoPP) </a:t>
            </a:r>
            <a:r>
              <a:rPr lang="en-US" sz="1600" dirty="0">
                <a:solidFill>
                  <a:srgbClr val="000000"/>
                </a:solidFill>
                <a:latin typeface="Arial" pitchFamily="34" charset="0"/>
                <a:ea typeface="Arial" pitchFamily="34" charset="-122"/>
                <a:cs typeface="Arial" pitchFamily="34" charset="-120"/>
              </a:rPr>
              <a:t>- CoPP is a Cisco IOS feature that lets users control the flow of traffic that is handled by the route processor of a network device.</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AutoSecure</a:t>
            </a:r>
            <a:r>
              <a:rPr lang="en-US" sz="1600" dirty="0">
                <a:solidFill>
                  <a:srgbClr val="000000"/>
                </a:solidFill>
                <a:latin typeface="Arial" pitchFamily="34" charset="0"/>
                <a:ea typeface="Arial" pitchFamily="34" charset="-122"/>
                <a:cs typeface="Arial" pitchFamily="34" charset="-120"/>
              </a:rPr>
              <a:t> - This can lock down the management plane functions and the forwarding plane services and functions of a router.</a:t>
            </a:r>
          </a:p>
          <a:p>
            <a:pPr>
              <a:lnSpc>
                <a:spcPts val="2000"/>
              </a:lnSpc>
            </a:pPr>
            <a:r>
              <a:rPr lang="en-US" sz="1600" dirty="0">
                <a:solidFill>
                  <a:srgbClr val="000000"/>
                </a:solidFill>
                <a:latin typeface="Arial" pitchFamily="34" charset="0"/>
                <a:ea typeface="Arial" pitchFamily="34" charset="-122"/>
                <a:cs typeface="Arial" pitchFamily="34" charset="-120"/>
              </a:rPr>
              <a:t>CoPP is designed to prevent unnecessary traffic from overwhelming the route processor. The CoPP feature treats the control plane as a separate entity with its own ingress (input) and egress (output) ports. A set of rules can be established and associated with the ingress and egress ports of the control plane.</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Network Foundation Protection Framework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Securing the Management Plane</a:t>
            </a:r>
          </a:p>
        </p:txBody>
      </p:sp>
      <p:sp>
        <p:nvSpPr>
          <p:cNvPr id="5" name="Object4"/>
          <p:cNvSpPr/>
          <p:nvPr/>
        </p:nvSpPr>
        <p:spPr>
          <a:xfrm>
            <a:off x="361666" y="708660"/>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Management plane traffic is generated either by network devices or network management stations using processes and protocols such as Telnet, SSH, and TFTP, etc. The management plane is a very attractive target to hackers.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Management plane security can be implemented using the following features:</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Login and password policy </a:t>
            </a:r>
            <a:r>
              <a:rPr lang="en-US" sz="1600" dirty="0">
                <a:solidFill>
                  <a:srgbClr val="000000"/>
                </a:solidFill>
                <a:latin typeface="Arial" pitchFamily="34" charset="0"/>
                <a:ea typeface="Arial" pitchFamily="34" charset="-122"/>
                <a:cs typeface="Arial" pitchFamily="34" charset="-120"/>
              </a:rPr>
              <a:t>- Restricts device accessibility. </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Present legal notification </a:t>
            </a:r>
            <a:r>
              <a:rPr lang="en-US" sz="1600" dirty="0">
                <a:solidFill>
                  <a:srgbClr val="000000"/>
                </a:solidFill>
                <a:latin typeface="Arial" pitchFamily="34" charset="0"/>
                <a:ea typeface="Arial" pitchFamily="34" charset="-122"/>
                <a:cs typeface="Arial" pitchFamily="34" charset="-120"/>
              </a:rPr>
              <a:t>- Displays legal notices. </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Ensure the confidentiality of data </a:t>
            </a:r>
            <a:r>
              <a:rPr lang="en-US" sz="1600" dirty="0">
                <a:solidFill>
                  <a:srgbClr val="000000"/>
                </a:solidFill>
                <a:latin typeface="Arial" pitchFamily="34" charset="0"/>
                <a:ea typeface="Arial" pitchFamily="34" charset="-122"/>
                <a:cs typeface="Arial" pitchFamily="34" charset="-120"/>
              </a:rPr>
              <a:t>- Protects locally stored sensitive data from being viewed or copied. Uses management protocols with strong authentication to mitigate confidentiality attacks aimed at exposing passwords and device configurations.</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Role-based access control (RBAC) </a:t>
            </a:r>
            <a:r>
              <a:rPr lang="en-US" sz="1600" dirty="0">
                <a:solidFill>
                  <a:srgbClr val="000000"/>
                </a:solidFill>
                <a:latin typeface="Arial" pitchFamily="34" charset="0"/>
                <a:ea typeface="Arial" pitchFamily="34" charset="-122"/>
                <a:cs typeface="Arial" pitchFamily="34" charset="-120"/>
              </a:rPr>
              <a:t>- Ensures access is only granted to authenticated users, groups, and services. </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Authorize actions </a:t>
            </a:r>
            <a:r>
              <a:rPr lang="en-US" sz="1600" dirty="0">
                <a:solidFill>
                  <a:srgbClr val="000000"/>
                </a:solidFill>
                <a:latin typeface="Arial" pitchFamily="34" charset="0"/>
                <a:ea typeface="Arial" pitchFamily="34" charset="-122"/>
                <a:cs typeface="Arial" pitchFamily="34" charset="-120"/>
              </a:rPr>
              <a:t>- Restricts the actions and views that are permitted by any particular user, group, or service.</a:t>
            </a:r>
          </a:p>
          <a:p>
            <a:pPr marL="285750" indent="-285750">
              <a:lnSpc>
                <a:spcPts val="2000"/>
              </a:lnSpc>
              <a:buFont typeface="Arial" panose="020B0604020202020204" pitchFamily="34" charset="0"/>
              <a:buChar char="•"/>
            </a:pPr>
            <a:r>
              <a:rPr lang="en-US" sz="1600" b="1" dirty="0">
                <a:solidFill>
                  <a:srgbClr val="000000"/>
                </a:solidFill>
                <a:latin typeface="Arial" pitchFamily="34" charset="0"/>
                <a:ea typeface="Arial" pitchFamily="34" charset="-122"/>
                <a:cs typeface="Arial" pitchFamily="34" charset="-120"/>
              </a:rPr>
              <a:t>Enable management access reporting </a:t>
            </a:r>
            <a:r>
              <a:rPr lang="en-US" sz="1600" dirty="0">
                <a:solidFill>
                  <a:srgbClr val="000000"/>
                </a:solidFill>
                <a:latin typeface="Arial" pitchFamily="34" charset="0"/>
                <a:ea typeface="Arial" pitchFamily="34" charset="-122"/>
                <a:cs typeface="Arial" pitchFamily="34" charset="-120"/>
              </a:rPr>
              <a:t>- Logs and accounts for all access. </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Network Foundation Protection Framework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Securing the Data Plane</a:t>
            </a:r>
          </a:p>
        </p:txBody>
      </p:sp>
      <p:sp>
        <p:nvSpPr>
          <p:cNvPr id="5" name="Object4"/>
          <p:cNvSpPr/>
          <p:nvPr/>
        </p:nvSpPr>
        <p:spPr>
          <a:xfrm>
            <a:off x="245660" y="708660"/>
            <a:ext cx="8603064"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Data plane traffic consists mostly of user packets being forwarded through the router. Data plane security can be implemented using ACLs, antispoofing mechanisms, and Layer 2 security features. ACLs are used to secure the data plane in a variety of ways: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Blocking unwanted traffic or users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Reducing the chance of DoS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Mitigating spoofing attacks.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Providing bandwidth control</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Classifying traffic to protect the Management and Control planes</a:t>
            </a:r>
          </a:p>
          <a:p>
            <a:pPr marL="285750" indent="-285750">
              <a:lnSpc>
                <a:spcPts val="2000"/>
              </a:lnSpc>
              <a:buFont typeface="Arial" panose="020B0604020202020204" pitchFamily="34" charset="0"/>
              <a:buChar char="•"/>
            </a:pPr>
            <a:endParaRPr lang="en-US" sz="1600" dirty="0">
              <a:solidFill>
                <a:srgbClr val="000000"/>
              </a:solidFill>
              <a:latin typeface="Arial" pitchFamily="34" charset="0"/>
              <a:cs typeface="Arial" pitchFamily="34" charset="-120"/>
            </a:endParaRPr>
          </a:p>
          <a:p>
            <a:pPr>
              <a:lnSpc>
                <a:spcPts val="2000"/>
              </a:lnSpc>
            </a:pPr>
            <a:r>
              <a:rPr lang="en-US" sz="1600" dirty="0">
                <a:latin typeface="Arial" panose="020B0604020202020204" pitchFamily="34" charset="0"/>
                <a:cs typeface="Arial" panose="020B0604020202020204" pitchFamily="34" charset="0"/>
              </a:rPr>
              <a:t>Cisco Catalyst switches can use integrated features to help secure the Layer 2 infrastructure. The following Layer 2 security tools are integrated into the Cisco Catalyst switches:</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Port security</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DHCP snooping</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Dynamic ARP Inspection (DAI)</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IP Source Guard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Defending the Network</a:t>
            </a:r>
          </a:p>
        </p:txBody>
      </p:sp>
      <p:sp>
        <p:nvSpPr>
          <p:cNvPr id="3" name="Object2"/>
          <p:cNvSpPr>
            <a:spLocks noGrp="1"/>
          </p:cNvSpPr>
          <p:nvPr>
            <p:ph type="body" idx="100" hasCustomPrompt="1"/>
          </p:nvPr>
        </p:nvSpPr>
        <p:spPr>
          <a:xfrm>
            <a:off x="0" y="274320"/>
            <a:ext cx="9144000" cy="506730"/>
          </a:xfrm>
          <a:prstGeom prst="rect">
            <a:avLst/>
          </a:prstGeom>
          <a:noFill/>
          <a:ln/>
        </p:spPr>
        <p:txBody>
          <a:bodyPr wrap="square" rtlCol="0"/>
          <a:lstStyle/>
          <a:p>
            <a:pPr marL="0" indent="0">
              <a:buNone/>
            </a:pPr>
            <a:r>
              <a:rPr lang="en-US" dirty="0"/>
              <a:t>Network Security Professionals</a:t>
            </a:r>
          </a:p>
        </p:txBody>
      </p:sp>
      <p:sp>
        <p:nvSpPr>
          <p:cNvPr id="5" name="Object4"/>
          <p:cNvSpPr/>
          <p:nvPr/>
        </p:nvSpPr>
        <p:spPr>
          <a:xfrm>
            <a:off x="277707" y="914399"/>
            <a:ext cx="8229600" cy="3076575"/>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Network security professionals are responsible for maintaining data assurance for an organization and ensuring the integrity and confidentiality of information.</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Security specialist job roles within an enterprise include Chief Information Officer (CIO), Chief Information Security Officer (CISO), Security Operations (SecOps) Manager, Chief Security Officer (CSO), Security Manager, and Network Security Engineer. Regardless of job titles, network security professionals must always stay one step ahead of the hackers: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They must constantly upgrade their skill set to keep abreast of the latest threats.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They must attend training and workshops.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They must subscribe to real-time feeds regarding threats.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They must peruse security websites daily.</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They must maintain familiarity with network security organizations. These organizations often have the latest information on threats and vulnerabilities.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3.6 Mitigating Threats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Threats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Did I Learn in this Module?</a:t>
            </a:r>
          </a:p>
        </p:txBody>
      </p:sp>
      <p:sp>
        <p:nvSpPr>
          <p:cNvPr id="7" name="Object4">
            <a:extLst>
              <a:ext uri="{FF2B5EF4-FFF2-40B4-BE49-F238E27FC236}">
                <a16:creationId xmlns:a16="http://schemas.microsoft.com/office/drawing/2014/main" id="{93011365-48E4-4E08-84D8-53DBADD4909D}"/>
              </a:ext>
            </a:extLst>
          </p:cNvPr>
          <p:cNvSpPr/>
          <p:nvPr/>
        </p:nvSpPr>
        <p:spPr>
          <a:xfrm>
            <a:off x="300250" y="731520"/>
            <a:ext cx="8229600" cy="2571750"/>
          </a:xfrm>
          <a:prstGeom prst="rect">
            <a:avLst/>
          </a:prstGeom>
          <a:noFill/>
          <a:ln/>
        </p:spPr>
        <p:txBody>
          <a:bodyPr wrap="square" rtlCol="0" anchor="t"/>
          <a:lstStyle/>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Network security professionals are responsible for maintaining data assurance for an organization and ensuring the integrity and confidentiality of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several network security organizations to keep you informed, including SANS, Mitre, FIRST, SecurityNewsWire, ISC2, and CIS.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14 network security domains specified by the ISO/IEC serve as a common basis for developing organizational security standards.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Security Onion and Security Artichoke provide analogies for understanding approaches to network security.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Penetration tools are used by security personnel to validate network security.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Threat intelligence services, such as Cisco Talos, allow the exchange of the latest threat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Various tools, software, and services help with the mitigation of malware, reconnaissance, DoS and address spoofing attacks.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Cisco Network Foundation Protection framework (CoPP) provides comprehensive guidelines for protecting the network infrastructure by addressing security at the control plane, management plane, and data plane (forwarding plane) of network devices.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following Layer 2 security tools are integrated into the Cisco Catalyst switches: port security, DHCP snooping, DAI, and IPSG.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Threats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graphicFrame>
        <p:nvGraphicFramePr>
          <p:cNvPr id="8" name="Table 9">
            <a:extLst>
              <a:ext uri="{FF2B5EF4-FFF2-40B4-BE49-F238E27FC236}">
                <a16:creationId xmlns:a16="http://schemas.microsoft.com/office/drawing/2014/main" id="{6AE227C6-9A57-4AA0-A450-EB7A17D6D42E}"/>
              </a:ext>
            </a:extLst>
          </p:cNvPr>
          <p:cNvGraphicFramePr>
            <a:graphicFrameLocks/>
          </p:cNvGraphicFramePr>
          <p:nvPr>
            <p:extLst>
              <p:ext uri="{D42A27DB-BD31-4B8C-83A1-F6EECF244321}">
                <p14:modId xmlns:p14="http://schemas.microsoft.com/office/powerpoint/2010/main" val="2256853599"/>
              </p:ext>
            </p:extLst>
          </p:nvPr>
        </p:nvGraphicFramePr>
        <p:xfrm>
          <a:off x="144463" y="805455"/>
          <a:ext cx="8853486" cy="4145280"/>
        </p:xfrm>
        <a:graphic>
          <a:graphicData uri="http://schemas.openxmlformats.org/drawingml/2006/table">
            <a:tbl>
              <a:tblPr firstRow="1" bandRow="1"/>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1877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Chief Information Officer (CIO)</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Chief Information Security Officer (CISO)</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Security Operations (SecOps) Manager</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SysAdmin, Audit, Network, Security (SANS) Institute</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Mitre Corporation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common vulnerabilities and exposures (CVE) Forum of Incident Response and Security Teams (FIRST)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International Information Systems Security Certification Consortium (ISC</a:t>
                      </a:r>
                      <a:r>
                        <a:rPr lang="en-US" sz="1400" b="0" baseline="24000" dirty="0">
                          <a:solidFill>
                            <a:srgbClr val="000000"/>
                          </a:solidFill>
                          <a:latin typeface="Arial" panose="020B0604020202020204" pitchFamily="34" charset="0"/>
                          <a:cs typeface="Arial" panose="020B0604020202020204" pitchFamily="34" charset="0"/>
                        </a:rPr>
                        <a:t>2</a:t>
                      </a:r>
                      <a:r>
                        <a:rPr lang="en-US" sz="1400" b="0" dirty="0">
                          <a:solidFill>
                            <a:srgbClr val="000000"/>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The Center for Internet Security (CIS)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0" dirty="0">
                          <a:solidFill>
                            <a:srgbClr val="000000"/>
                          </a:solidFill>
                          <a:latin typeface="Arial" panose="020B0604020202020204" pitchFamily="34" charset="0"/>
                          <a:cs typeface="Arial" panose="020B0604020202020204" pitchFamily="34" charset="0"/>
                        </a:rPr>
                        <a:t>Global Information Assurance Certification (GIAC)</a:t>
                      </a:r>
                      <a:endParaRPr lang="en-US" sz="1400" b="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Information Systems Audit and Control Association (ISACA)</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The Implementing and Operating Cisco Security Core Technologies (350-701 SCOR) exam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CIA triad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security onion</a:t>
                      </a: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security artichoke</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password crackers</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packet crafting tools</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packet sniffers</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rootkit detectors</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hacking operating systems</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Data Security Platforms (DSP) </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threat intelligence and security services</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Cisco Talos Threat Intelligence Group</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multifactor authentication (MFA)</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Cisco Network Foundation Protection (NFP) framework</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control plane</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management plane</a:t>
                      </a:r>
                    </a:p>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data plane (forwarding plane)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00000"/>
                          </a:solidFill>
                          <a:latin typeface="Arial" panose="020B0604020202020204" pitchFamily="34" charset="0"/>
                          <a:ea typeface="+mn-ea"/>
                          <a:cs typeface="Arial" panose="020B0604020202020204" pitchFamily="34" charset="0"/>
                        </a:rPr>
                        <a:t>Control Plane Policing (</a:t>
                      </a:r>
                      <a:r>
                        <a:rPr lang="en-US" sz="1400" b="0" kern="1200" dirty="0" err="1">
                          <a:solidFill>
                            <a:srgbClr val="000000"/>
                          </a:solidFill>
                          <a:latin typeface="Arial" panose="020B0604020202020204" pitchFamily="34" charset="0"/>
                          <a:ea typeface="+mn-ea"/>
                          <a:cs typeface="Arial" panose="020B0604020202020204" pitchFamily="34" charset="0"/>
                        </a:rPr>
                        <a:t>CoPP</a:t>
                      </a:r>
                      <a:r>
                        <a:rPr lang="en-US" sz="1400" b="0" kern="1200" dirty="0">
                          <a:solidFill>
                            <a:srgbClr val="000000"/>
                          </a:solidFill>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00000"/>
                          </a:solidFill>
                          <a:latin typeface="Arial" panose="020B0604020202020204" pitchFamily="34" charset="0"/>
                          <a:ea typeface="+mn-ea"/>
                          <a:cs typeface="Arial" panose="020B0604020202020204" pitchFamily="34" charset="0"/>
                        </a:rPr>
                        <a:t>port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00000"/>
                          </a:solidFill>
                          <a:latin typeface="Arial" panose="020B0604020202020204" pitchFamily="34" charset="0"/>
                          <a:ea typeface="+mn-ea"/>
                          <a:cs typeface="Arial" panose="020B0604020202020204" pitchFamily="34" charset="0"/>
                        </a:rPr>
                        <a:t>DHCP snooping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rgbClr val="000000"/>
                          </a:solidFill>
                          <a:latin typeface="Arial" panose="020B0604020202020204" pitchFamily="34" charset="0"/>
                          <a:ea typeface="+mn-ea"/>
                          <a:cs typeface="Arial" panose="020B0604020202020204" pitchFamily="34" charset="0"/>
                        </a:rPr>
                        <a:t>Dynamic ARP Inspection (DAI)</a:t>
                      </a: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8796709"/>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93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Threats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 (Cont.)</a:t>
            </a:r>
          </a:p>
        </p:txBody>
      </p:sp>
      <p:graphicFrame>
        <p:nvGraphicFramePr>
          <p:cNvPr id="8" name="Table 9">
            <a:extLst>
              <a:ext uri="{FF2B5EF4-FFF2-40B4-BE49-F238E27FC236}">
                <a16:creationId xmlns:a16="http://schemas.microsoft.com/office/drawing/2014/main" id="{6AE227C6-9A57-4AA0-A450-EB7A17D6D42E}"/>
              </a:ext>
            </a:extLst>
          </p:cNvPr>
          <p:cNvGraphicFramePr>
            <a:graphicFrameLocks/>
          </p:cNvGraphicFramePr>
          <p:nvPr>
            <p:extLst>
              <p:ext uri="{D42A27DB-BD31-4B8C-83A1-F6EECF244321}">
                <p14:modId xmlns:p14="http://schemas.microsoft.com/office/powerpoint/2010/main" val="1551708547"/>
              </p:ext>
            </p:extLst>
          </p:nvPr>
        </p:nvGraphicFramePr>
        <p:xfrm>
          <a:off x="144463" y="805455"/>
          <a:ext cx="8853486" cy="3718778"/>
        </p:xfrm>
        <a:graphic>
          <a:graphicData uri="http://schemas.openxmlformats.org/drawingml/2006/table">
            <a:tbl>
              <a:tblPr firstRow="1" bandRow="1"/>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1877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indent="-285750">
                        <a:buFont typeface="Arial" panose="020B0604020202020204" pitchFamily="34" charset="0"/>
                        <a:buChar char="•"/>
                      </a:pPr>
                      <a:r>
                        <a:rPr lang="en-US" sz="1400" b="0" dirty="0">
                          <a:solidFill>
                            <a:srgbClr val="000000"/>
                          </a:solidFill>
                          <a:latin typeface="Arial" panose="020B0604020202020204" pitchFamily="34" charset="0"/>
                          <a:cs typeface="Arial" panose="020B0604020202020204" pitchFamily="34" charset="0"/>
                        </a:rPr>
                        <a:t>IP Source Guard (IPSG)</a:t>
                      </a: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400" dirty="0">
                        <a:solidFill>
                          <a:srgbClr val="000000"/>
                        </a:solidFill>
                        <a:latin typeface="+mn-lt"/>
                      </a:endParaRP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8796709"/>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130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Defending the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Intelligence Communities</a:t>
            </a:r>
          </a:p>
        </p:txBody>
      </p:sp>
      <p:graphicFrame>
        <p:nvGraphicFramePr>
          <p:cNvPr id="11" name="Table 10"/>
          <p:cNvGraphicFramePr>
            <a:graphicFrameLocks noGrp="1"/>
          </p:cNvGraphicFramePr>
          <p:nvPr>
            <p:extLst>
              <p:ext uri="{D42A27DB-BD31-4B8C-83A1-F6EECF244321}">
                <p14:modId xmlns:p14="http://schemas.microsoft.com/office/powerpoint/2010/main" val="1650734085"/>
              </p:ext>
            </p:extLst>
          </p:nvPr>
        </p:nvGraphicFramePr>
        <p:xfrm>
          <a:off x="91440" y="819150"/>
          <a:ext cx="8961120" cy="333756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Organization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SANS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SysAdmin, Audit, Network, Security (SANS) Institute resources are largely free upon request and include:</a:t>
                      </a:r>
                    </a:p>
                    <a:p>
                      <a:pPr marL="171450" indent="-171450">
                        <a:buFont typeface="Arial" panose="020B0604020202020204" pitchFamily="34" charset="0"/>
                        <a:buChar char="•"/>
                      </a:pPr>
                      <a:r>
                        <a:rPr lang="en-US" sz="1200" dirty="0">
                          <a:solidFill>
                            <a:srgbClr val="58585B"/>
                          </a:solidFill>
                        </a:rPr>
                        <a:t>The Internet Storm Center - the popular internet early warning system</a:t>
                      </a:r>
                    </a:p>
                    <a:p>
                      <a:pPr marL="171450" indent="-171450">
                        <a:buFont typeface="Arial" panose="020B0604020202020204" pitchFamily="34" charset="0"/>
                        <a:buChar char="•"/>
                      </a:pPr>
                      <a:r>
                        <a:rPr lang="en-US" sz="1200" dirty="0">
                          <a:solidFill>
                            <a:srgbClr val="58585B"/>
                          </a:solidFill>
                        </a:rPr>
                        <a:t>NewsBites, the weekly digest of news articles about computer security.</a:t>
                      </a:r>
                    </a:p>
                    <a:p>
                      <a:pPr marL="171450" indent="-171450">
                        <a:buFont typeface="Arial" panose="020B0604020202020204" pitchFamily="34" charset="0"/>
                        <a:buChar char="•"/>
                      </a:pPr>
                      <a:r>
                        <a:rPr lang="en-US" sz="1200" dirty="0">
                          <a:solidFill>
                            <a:srgbClr val="58585B"/>
                          </a:solidFill>
                        </a:rPr>
                        <a:t>@RISK, the weekly digest of newly discovered attack vectors, vulnerabilities with active exploits, and explanations of how recent attacks worked</a:t>
                      </a:r>
                    </a:p>
                    <a:p>
                      <a:pPr marL="171450" indent="-171450">
                        <a:buFont typeface="Arial" panose="020B0604020202020204" pitchFamily="34" charset="0"/>
                        <a:buChar char="•"/>
                      </a:pPr>
                      <a:r>
                        <a:rPr lang="en-US" sz="1200" dirty="0">
                          <a:solidFill>
                            <a:srgbClr val="58585B"/>
                          </a:solidFill>
                        </a:rPr>
                        <a:t>Flash security alerts</a:t>
                      </a:r>
                    </a:p>
                    <a:p>
                      <a:pPr marL="171450" indent="-171450">
                        <a:buFont typeface="Arial" panose="020B0604020202020204" pitchFamily="34" charset="0"/>
                        <a:buChar char="•"/>
                      </a:pPr>
                      <a:r>
                        <a:rPr lang="en-US" sz="1200" dirty="0">
                          <a:solidFill>
                            <a:srgbClr val="58585B"/>
                          </a:solidFill>
                        </a:rPr>
                        <a:t>Reading Room - more than 1,200 award-winning, original research papers.</a:t>
                      </a:r>
                    </a:p>
                    <a:p>
                      <a:pPr marL="171450" indent="-171450">
                        <a:buFont typeface="Arial" panose="020B0604020202020204" pitchFamily="34" charset="0"/>
                        <a:buChar char="•"/>
                      </a:pPr>
                      <a:r>
                        <a:rPr lang="en-US" sz="1200" dirty="0">
                          <a:solidFill>
                            <a:srgbClr val="58585B"/>
                          </a:solidFill>
                        </a:rPr>
                        <a:t>SANS also develops security courses.</a:t>
                      </a:r>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Mitre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Mitre Corporation maintains a list of common vulnerabilities and exposures (CVE) used by prominent security organizations.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Defending the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Intelligence Communities (Cont.)</a:t>
            </a:r>
          </a:p>
        </p:txBody>
      </p:sp>
      <p:graphicFrame>
        <p:nvGraphicFramePr>
          <p:cNvPr id="11" name="Table 10"/>
          <p:cNvGraphicFramePr>
            <a:graphicFrameLocks noGrp="1"/>
          </p:cNvGraphicFramePr>
          <p:nvPr>
            <p:extLst>
              <p:ext uri="{D42A27DB-BD31-4B8C-83A1-F6EECF244321}">
                <p14:modId xmlns:p14="http://schemas.microsoft.com/office/powerpoint/2010/main" val="56525855"/>
              </p:ext>
            </p:extLst>
          </p:nvPr>
        </p:nvGraphicFramePr>
        <p:xfrm>
          <a:off x="91440" y="876300"/>
          <a:ext cx="8961120" cy="367284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Organization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FIRST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Forum of Incident Response and Security Teams (FIRST) is a security organization that brings together a variety of computer security incident response teams from government, commercial, and educational organizations to foster cooperation and coordination in information sharing, incident prevention and rapid reaction.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SecurityNewsWire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A security news portal that aggregates the latest breaking news pertaining to alerts, exploits, and vulnerabilities.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(ISC)</a:t>
                      </a:r>
                      <a:r>
                        <a:rPr lang="en-US" sz="1400" baseline="24000" dirty="0">
                          <a:solidFill>
                            <a:srgbClr val="58585B"/>
                          </a:solidFill>
                        </a:rPr>
                        <a:t>2</a:t>
                      </a:r>
                      <a:endParaRPr lang="en-US" sz="1200" baseline="240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International Information Systems Security Certification Consortium (ISC</a:t>
                      </a:r>
                      <a:r>
                        <a:rPr lang="en-US" sz="1400" baseline="24000" dirty="0">
                          <a:solidFill>
                            <a:srgbClr val="58585B"/>
                          </a:solidFill>
                        </a:rPr>
                        <a:t>2</a:t>
                      </a:r>
                      <a:r>
                        <a:rPr lang="en-US" sz="1200" dirty="0">
                          <a:solidFill>
                            <a:srgbClr val="58585B"/>
                          </a:solidFill>
                        </a:rPr>
                        <a:t>) provides vendor neutral education products and career services to more than 75,000+ industry professionals in more than 135 countries.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CIS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Center for Internet Security (CIS) is a focal point for cyber threat prevention, protection, response, and recovery for state, local, tribal, and territorial (SLTT) governments through the Multi-State Information Sharing and Analysis Center (MS-ISAC). The MS-ISAC offers 24x7 cyber threat warnings and advisories, vulnerability identification, and mitigation and incident response.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extLst>
      <p:ext uri="{BB962C8B-B14F-4D97-AF65-F5344CB8AC3E}">
        <p14:creationId xmlns:p14="http://schemas.microsoft.com/office/powerpoint/2010/main" val="235319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Defending the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Security Certifications</a:t>
            </a:r>
          </a:p>
        </p:txBody>
      </p:sp>
      <p:sp>
        <p:nvSpPr>
          <p:cNvPr id="5" name="Object4"/>
          <p:cNvSpPr/>
          <p:nvPr/>
        </p:nvSpPr>
        <p:spPr>
          <a:xfrm>
            <a:off x="54188" y="575733"/>
            <a:ext cx="9089812" cy="3640455"/>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Certifications for network security professionals are offered by the following organizations: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Global Information Assurance Certification (GIAC)</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International Information System Security Certification Consortium (ISC)</a:t>
            </a:r>
            <a:r>
              <a:rPr lang="en-US" sz="1600" baseline="24000" dirty="0">
                <a:solidFill>
                  <a:srgbClr val="000000"/>
                </a:solidFill>
                <a:latin typeface="Arial" pitchFamily="34" charset="0"/>
                <a:ea typeface="Arial" pitchFamily="34" charset="-122"/>
                <a:cs typeface="Arial" pitchFamily="34" charset="-120"/>
              </a:rPr>
              <a:t>2</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Information Systems Audit and Control Association (ISACA)</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International Council of E-Commerce Consultants (EC-Council)</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    Certified Wireless Network Professionals (CWNP)</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cs typeface="Arial" pitchFamily="34" charset="-120"/>
              </a:rPr>
              <a:t>Cisco has replaced the Cisco Certified Network Associate Security (210-260 IINS) certification with a new CCNP Security certification. CCNP Security consists of the CCNP Core exam combined with a</a:t>
            </a:r>
            <a:r>
              <a:rPr lang="en-US" sz="1400" dirty="0">
                <a:latin typeface="Arial" panose="020B0604020202020204" pitchFamily="34" charset="0"/>
                <a:cs typeface="Arial" panose="020B0604020202020204" pitchFamily="34" charset="0"/>
              </a:rPr>
              <a:t> Cisco Certified Specialist security concentration exam:</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    300-710 SNCF - Network Security Firepower</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    300-715 SISE - Implementing and Configuring Cisco Identity Services Engine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    300-720 SESA - Securing Email with Cisco Email Security Appliance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    300-725 SWSA - Securing the Web with Cisco Web Security Appliance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    300-730 SVPN - Implementing Secure Solutions with Virtual Private Networks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    300-735 SAUTO - Automating and Programming Cisco Security Solutions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Defending the Network</a:t>
            </a:r>
          </a:p>
        </p:txBody>
      </p:sp>
      <p:sp>
        <p:nvSpPr>
          <p:cNvPr id="3" name="Object2"/>
          <p:cNvSpPr>
            <a:spLocks noGrp="1"/>
          </p:cNvSpPr>
          <p:nvPr>
            <p:ph type="body" idx="100" hasCustomPrompt="1"/>
          </p:nvPr>
        </p:nvSpPr>
        <p:spPr>
          <a:xfrm>
            <a:off x="0" y="274320"/>
            <a:ext cx="9144000" cy="411480"/>
          </a:xfrm>
          <a:prstGeom prst="rect">
            <a:avLst/>
          </a:prstGeom>
          <a:noFill/>
          <a:ln/>
        </p:spPr>
        <p:txBody>
          <a:bodyPr wrap="square" rtlCol="0"/>
          <a:lstStyle/>
          <a:p>
            <a:pPr marL="0" indent="0">
              <a:buNone/>
            </a:pPr>
            <a:r>
              <a:rPr lang="en-US" dirty="0"/>
              <a:t>Communications Security: CIA</a:t>
            </a:r>
          </a:p>
        </p:txBody>
      </p:sp>
      <p:sp>
        <p:nvSpPr>
          <p:cNvPr id="5" name="Object4"/>
          <p:cNvSpPr/>
          <p:nvPr/>
        </p:nvSpPr>
        <p:spPr>
          <a:xfrm>
            <a:off x="-1" y="914400"/>
            <a:ext cx="4428699" cy="2571750"/>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Information security deals with protecting information and information systems from unauthorized access, use, disclosure, disruption, modification, or destruction. The CIA Triad serves as a conceptual foundation for the field.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CIA Triad consists of three components of information security:</a:t>
            </a:r>
          </a:p>
          <a:p>
            <a:pPr>
              <a:buFont typeface="Arial" panose="020B0604020202020204" pitchFamily="34" charset="0"/>
              <a:buChar char="•"/>
            </a:pPr>
            <a:r>
              <a:rPr lang="en-US" sz="1400" b="1" dirty="0">
                <a:latin typeface="Arial" panose="020B0604020202020204" pitchFamily="34" charset="0"/>
                <a:cs typeface="Arial" panose="020B0604020202020204" pitchFamily="34" charset="0"/>
              </a:rPr>
              <a:t>  Confidentiality</a:t>
            </a:r>
            <a:r>
              <a:rPr lang="en-US" sz="1400" dirty="0">
                <a:latin typeface="Arial" panose="020B0604020202020204" pitchFamily="34" charset="0"/>
                <a:cs typeface="Arial" panose="020B0604020202020204" pitchFamily="34" charset="0"/>
              </a:rPr>
              <a:t> - Only authorized individuals, entities, or processes can access sensitive information.</a:t>
            </a:r>
          </a:p>
          <a:p>
            <a:pPr>
              <a:buFont typeface="Arial" panose="020B0604020202020204" pitchFamily="34" charset="0"/>
              <a:buChar char="•"/>
            </a:pPr>
            <a:r>
              <a:rPr lang="en-US" sz="1400" b="1" dirty="0">
                <a:latin typeface="Arial" panose="020B0604020202020204" pitchFamily="34" charset="0"/>
                <a:cs typeface="Arial" panose="020B0604020202020204" pitchFamily="34" charset="0"/>
              </a:rPr>
              <a:t>  Integrity</a:t>
            </a:r>
            <a:r>
              <a:rPr lang="en-US" sz="1400" dirty="0">
                <a:latin typeface="Arial" panose="020B0604020202020204" pitchFamily="34" charset="0"/>
                <a:cs typeface="Arial" panose="020B0604020202020204" pitchFamily="34" charset="0"/>
              </a:rPr>
              <a:t> - This refers to the protection of data from unauthorized alteration.</a:t>
            </a:r>
          </a:p>
          <a:p>
            <a:pPr>
              <a:buFont typeface="Arial" panose="020B0604020202020204" pitchFamily="34" charset="0"/>
              <a:buChar char="•"/>
            </a:pPr>
            <a:r>
              <a:rPr lang="en-US" sz="1400" b="1" dirty="0">
                <a:latin typeface="Arial" panose="020B0604020202020204" pitchFamily="34" charset="0"/>
                <a:cs typeface="Arial" panose="020B0604020202020204" pitchFamily="34" charset="0"/>
              </a:rPr>
              <a:t>  Availability</a:t>
            </a:r>
            <a:r>
              <a:rPr lang="en-US" sz="1400" dirty="0">
                <a:latin typeface="Arial" panose="020B0604020202020204" pitchFamily="34" charset="0"/>
                <a:cs typeface="Arial" panose="020B0604020202020204" pitchFamily="34" charset="0"/>
              </a:rPr>
              <a:t> - Authorized users must have uninterrupted access to the network resources and data that they require.</a:t>
            </a:r>
          </a:p>
          <a:p>
            <a:pPr>
              <a:lnSpc>
                <a:spcPts val="2000"/>
              </a:lnSpc>
            </a:pPr>
            <a:endParaRPr lang="en-US" sz="1400" dirty="0"/>
          </a:p>
        </p:txBody>
      </p:sp>
      <p:pic>
        <p:nvPicPr>
          <p:cNvPr id="4" name="Picture 3">
            <a:extLst>
              <a:ext uri="{FF2B5EF4-FFF2-40B4-BE49-F238E27FC236}">
                <a16:creationId xmlns:a16="http://schemas.microsoft.com/office/drawing/2014/main" id="{71D9147F-E172-4EE3-8FDB-B7948617396B}"/>
              </a:ext>
            </a:extLst>
          </p:cNvPr>
          <p:cNvPicPr>
            <a:picLocks noChangeAspect="1"/>
          </p:cNvPicPr>
          <p:nvPr/>
        </p:nvPicPr>
        <p:blipFill>
          <a:blip r:embed="rId3"/>
          <a:stretch>
            <a:fillRect/>
          </a:stretch>
        </p:blipFill>
        <p:spPr>
          <a:xfrm>
            <a:off x="4572000" y="740879"/>
            <a:ext cx="3878916" cy="383319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3.2 Network Security Policies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6240</Words>
  <Application>Microsoft Office PowerPoint</Application>
  <PresentationFormat>On-screen Show (16:9)</PresentationFormat>
  <Paragraphs>528</Paragraphs>
  <Slides>44</Slides>
  <Notes>44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44</vt:i4>
      </vt:variant>
    </vt:vector>
  </HeadingPairs>
  <TitlesOfParts>
    <vt:vector size="56"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1_Office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61</cp:revision>
  <dcterms:created xsi:type="dcterms:W3CDTF">2020-12-08T18:27:11Z</dcterms:created>
  <dcterms:modified xsi:type="dcterms:W3CDTF">2022-08-29T14:31:46Z</dcterms:modified>
</cp:coreProperties>
</file>