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19"/>
  </p:notesMasterIdLst>
  <p:sldIdLst>
    <p:sldId id="262" r:id="rId3"/>
    <p:sldId id="925" r:id="rId4"/>
    <p:sldId id="263" r:id="rId5"/>
    <p:sldId id="264" r:id="rId6"/>
    <p:sldId id="265" r:id="rId7"/>
    <p:sldId id="266" r:id="rId8"/>
    <p:sldId id="267" r:id="rId9"/>
    <p:sldId id="268" r:id="rId10"/>
    <p:sldId id="269" r:id="rId11"/>
    <p:sldId id="270" r:id="rId12"/>
    <p:sldId id="271" r:id="rId13"/>
    <p:sldId id="272" r:id="rId14"/>
    <p:sldId id="274" r:id="rId15"/>
    <p:sldId id="275" r:id="rId16"/>
    <p:sldId id="1078" r:id="rId17"/>
    <p:sldId id="1079" r:id="rId18"/>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7" autoAdjust="0"/>
    <p:restoredTop sz="82919" autoAdjust="0"/>
  </p:normalViewPr>
  <p:slideViewPr>
    <p:cSldViewPr snapToGrid="0" snapToObjects="1">
      <p:cViewPr varScale="1">
        <p:scale>
          <a:sx n="126" d="100"/>
          <a:sy n="126" d="100"/>
        </p:scale>
        <p:origin x="94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986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22: Network Security Testing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Network Security Testing
22.2: Network Security Testing Tools
22.2.2: Nmap and Zenmap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Network Security Testing
22.2: Network Security Testing Tools
22.2.3: SuperScan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Network Security Testing
22.2: Network Security Testing Tools
22.2.4: SIEM</a:t>
            </a:r>
          </a:p>
          <a:p>
            <a:r>
              <a:rPr lang="en-US" dirty="0"/>
              <a:t>22.2.5: Check Your Understanding - Identify Network Security Testing Tools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Network Security Testing
22.3: Network Security Testing Summary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Network Security Testing
22.3: Network Security Testing Summary
22.3.1: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dirty="0"/>
              <a:t>22: Network Security Testing</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22 – Network Security Testing</a:t>
            </a:r>
          </a:p>
          <a:p>
            <a:r>
              <a:rPr lang="en-GB" dirty="0"/>
              <a:t>22.0.2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Network Security Testing
22.1: Network Security Testing Techniques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Network Security Testing
22.1: Network Security Testing Techniques
22.1.1: Operations Security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Network Security Testing
22.1: Network Security Testing Techniques
22.1.2: Testing and Evaluating Network Security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Network Security Testing
22.1: Network Security Testing Techniques
22.1.3: Types of Network Tests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Network Security Testing
22.1: Network Security Testing Techniques
22.1.4: Applying Network Test Results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Network Security Testing
22.2: Network Security Testing Tools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Network Security Testing
22.2: Network Security Testing Tools
22.2.1: Network Testing Tools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627561386"/>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5364302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64761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0340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97183047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339712128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27683459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0141287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2920481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5881154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7821687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78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2900603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90842102"/>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443932977"/>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2186537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22: Network Security Testing</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Testing Tools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Nmap and Zenmap</a:t>
            </a:r>
          </a:p>
        </p:txBody>
      </p:sp>
      <p:sp>
        <p:nvSpPr>
          <p:cNvPr id="5" name="Object4"/>
          <p:cNvSpPr/>
          <p:nvPr/>
        </p:nvSpPr>
        <p:spPr>
          <a:xfrm>
            <a:off x="0" y="914400"/>
            <a:ext cx="890783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Nmap is a commonly used, low-level scanner that is available to the public. It has an array of excellent features which can be used for network mapping and reconnaissance.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basic functionality of Nmap allows the user to accomplish several tasks, as follows:</a:t>
            </a:r>
          </a:p>
          <a:p>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Classic TCP and UDP port scanning</a:t>
            </a:r>
            <a:r>
              <a:rPr lang="en-US" sz="1600" dirty="0">
                <a:latin typeface="Arial" panose="020B0604020202020204" pitchFamily="34" charset="0"/>
                <a:cs typeface="Arial" panose="020B0604020202020204" pitchFamily="34" charset="0"/>
              </a:rPr>
              <a:t> -This searches for different services on one host.</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Classic TCP and UDP port sweeping</a:t>
            </a:r>
            <a:r>
              <a:rPr lang="en-US" sz="1600" dirty="0">
                <a:latin typeface="Arial" panose="020B0604020202020204" pitchFamily="34" charset="0"/>
                <a:cs typeface="Arial" panose="020B0604020202020204" pitchFamily="34" charset="0"/>
              </a:rPr>
              <a:t> - This searches for the same service on multiple hosts.</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Stealth TCP and UDP port scans and sweeps</a:t>
            </a:r>
            <a:r>
              <a:rPr lang="en-US" sz="1600" dirty="0">
                <a:latin typeface="Arial" panose="020B0604020202020204" pitchFamily="34" charset="0"/>
                <a:cs typeface="Arial" panose="020B0604020202020204" pitchFamily="34" charset="0"/>
              </a:rPr>
              <a:t> - This is similar to classic scans and sweeps, but harder to detect by the target host or IPS.</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Remote operating system identification</a:t>
            </a:r>
            <a:r>
              <a:rPr lang="en-US" sz="1600" dirty="0">
                <a:latin typeface="Arial" panose="020B0604020202020204" pitchFamily="34" charset="0"/>
                <a:cs typeface="Arial" panose="020B0604020202020204" pitchFamily="34" charset="0"/>
              </a:rPr>
              <a:t> - This is also known as OS fingerprinting.</a:t>
            </a:r>
          </a:p>
          <a:p>
            <a:pPr lvl="1"/>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Advanced features of Nmap include protocol scanning, known as Layer 3 port scanning.</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Testing Tools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SuperScan</a:t>
            </a:r>
          </a:p>
        </p:txBody>
      </p:sp>
      <p:sp>
        <p:nvSpPr>
          <p:cNvPr id="5" name="Object4"/>
          <p:cNvSpPr/>
          <p:nvPr/>
        </p:nvSpPr>
        <p:spPr>
          <a:xfrm>
            <a:off x="-1" y="708660"/>
            <a:ext cx="9028943"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SuperScan is a Microsoft Windows port scanning tool. It runs on most versions of Windows and requires administrator privileges. SuperScan version 4 has a number of useful features:</a:t>
            </a:r>
          </a:p>
          <a:p>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Adjustable scanning speed</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Support for unlimited IP ranges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Improved host detection using multiple ICMP methods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TCP SYN scanning</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UDP scanning (two methods)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Simple HTML report generation</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Source port scanning</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Fast hostname resolution</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Extensive banner grabbing capabilities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Massive built-in port list description database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IP and port scan order randomization</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 selection of useful tools, such as ping, traceroute, and whois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Extensive Windows host enumeration capability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Testing Tools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SIEM</a:t>
            </a:r>
          </a:p>
        </p:txBody>
      </p:sp>
      <p:sp>
        <p:nvSpPr>
          <p:cNvPr id="5" name="Object4"/>
          <p:cNvSpPr/>
          <p:nvPr/>
        </p:nvSpPr>
        <p:spPr>
          <a:xfrm>
            <a:off x="0" y="708660"/>
            <a:ext cx="9209837" cy="2571750"/>
          </a:xfrm>
          <a:prstGeom prst="rect">
            <a:avLst/>
          </a:prstGeom>
          <a:noFill/>
          <a:ln/>
        </p:spPr>
        <p:txBody>
          <a:bodyPr wrap="square" rtlCol="0" anchor="t"/>
          <a:lstStyle/>
          <a:p>
            <a:pPr>
              <a:lnSpc>
                <a:spcPts val="2000"/>
              </a:lnSpc>
            </a:pPr>
            <a:r>
              <a:rPr lang="en-US" sz="1400" dirty="0">
                <a:latin typeface="Arial" panose="020B0604020202020204" pitchFamily="34" charset="0"/>
                <a:cs typeface="Arial" panose="020B0604020202020204" pitchFamily="34" charset="0"/>
              </a:rPr>
              <a:t>Security Information Event Management (SIEM) is a technology used in enterprise organizations to provide real time reporting and long-term analysis of security events. </a:t>
            </a:r>
          </a:p>
          <a:p>
            <a:pPr>
              <a:lnSpc>
                <a:spcPts val="2000"/>
              </a:lnSpc>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SIEM combines the essential functions of SIM and SEM to provide:</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Forensic analysis</a:t>
            </a:r>
            <a:r>
              <a:rPr lang="en-US" sz="1400" dirty="0">
                <a:latin typeface="Arial" panose="020B0604020202020204" pitchFamily="34" charset="0"/>
                <a:cs typeface="Arial" panose="020B0604020202020204" pitchFamily="34" charset="0"/>
              </a:rPr>
              <a:t> - The ability to search logs and event records from sources throughout the organization provides more complete information for forensic analysis.</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Correlation</a:t>
            </a:r>
            <a:r>
              <a:rPr lang="en-US" sz="1400" dirty="0">
                <a:latin typeface="Arial" panose="020B0604020202020204" pitchFamily="34" charset="0"/>
                <a:cs typeface="Arial" panose="020B0604020202020204" pitchFamily="34" charset="0"/>
              </a:rPr>
              <a:t> - Examines logs and events from disparate systems or applications, speeding detection of and reaction to security threats.</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Aggregation</a:t>
            </a:r>
            <a:r>
              <a:rPr lang="en-US" sz="1400" dirty="0">
                <a:latin typeface="Arial" panose="020B0604020202020204" pitchFamily="34" charset="0"/>
                <a:cs typeface="Arial" panose="020B0604020202020204" pitchFamily="34" charset="0"/>
              </a:rPr>
              <a:t> - Aggregation reduces the volume of event data by consolidating duplicate event records.</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Retention</a:t>
            </a:r>
            <a:r>
              <a:rPr lang="en-US" sz="1400" dirty="0">
                <a:latin typeface="Arial" panose="020B0604020202020204" pitchFamily="34" charset="0"/>
                <a:cs typeface="Arial" panose="020B0604020202020204" pitchFamily="34" charset="0"/>
              </a:rPr>
              <a:t> - Reporting presents the correlated and aggregated event data in real-time monitoring and long-term summaries.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SIEM provides details on the source of suspicious activity, including:</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User information (name, authentication status, location, authorization group, quarantine status)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Device information (manufacturer, model, OS version, MAC address, network connection method, location)</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Posture information (device compliance with corporate security policy, antivirus version, OS patches, compliance with mobile device management policy)</a:t>
            </a: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22.3 Network Security Testing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Testing Summary</a:t>
            </a:r>
          </a:p>
        </p:txBody>
      </p:sp>
      <p:sp>
        <p:nvSpPr>
          <p:cNvPr id="3" name="Object2"/>
          <p:cNvSpPr>
            <a:spLocks noGrp="1"/>
          </p:cNvSpPr>
          <p:nvPr>
            <p:ph type="body" idx="100" hasCustomPrompt="1"/>
          </p:nvPr>
        </p:nvSpPr>
        <p:spPr>
          <a:xfrm>
            <a:off x="0" y="274320"/>
            <a:ext cx="9144000" cy="470398"/>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974318"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Operations security starts with the planning and implementation process of a network.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staff that sets up and conducts the security testing should have significant security and networking knowledge in these areas: device hardening, firewalls, IPSs, operating systems, basic programming, networking protocols, such as TCP/IP, and network vulnerabilities and risk mitigation.</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Many security tests can be conducted to assess the operational status of the network and include: penetration testing, network scanning, vulnerability scanning, password cracking, log review, integrity checkers, and virus detection.</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There are many tools available to test the security of systems and networks including: Nmap/Zenmap, SuperScan, SIEM, GFI LANguard, Tripwire, Nessus, L0phtCrack, and Metasploit.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Nmap and Zenmap (its graphical frontend) are commonly used and free low-level scanners. SuperScan is also a free Microsoft Windows port scanning tool.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Security Information Event Management (SIEM) is a technology used in enterprise organizations to provide real time reporting and long-term analysis of security events. SIEMs provide correlation, aggregation, forensic analysis, and retention.</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Testing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3CB6EB8B-D32A-47F0-9420-09DFD972F126}"/>
              </a:ext>
            </a:extLst>
          </p:cNvPr>
          <p:cNvGraphicFramePr>
            <a:graphicFrameLocks/>
          </p:cNvGraphicFramePr>
          <p:nvPr>
            <p:extLst>
              <p:ext uri="{D42A27DB-BD31-4B8C-83A1-F6EECF244321}">
                <p14:modId xmlns:p14="http://schemas.microsoft.com/office/powerpoint/2010/main" val="1589330555"/>
              </p:ext>
            </p:extLst>
          </p:nvPr>
        </p:nvGraphicFramePr>
        <p:xfrm>
          <a:off x="294639" y="650450"/>
          <a:ext cx="4786407" cy="4003040"/>
        </p:xfrm>
        <a:graphic>
          <a:graphicData uri="http://schemas.openxmlformats.org/drawingml/2006/table">
            <a:tbl>
              <a:tblPr firstRow="1" bandRow="1">
                <a:tableStyleId>{F5AB1C69-6EDB-4FF4-983F-18BD219EF322}</a:tableStyleId>
              </a:tblPr>
              <a:tblGrid>
                <a:gridCol w="4786407">
                  <a:extLst>
                    <a:ext uri="{9D8B030D-6E8A-4147-A177-3AD203B41FA5}">
                      <a16:colId xmlns:a16="http://schemas.microsoft.com/office/drawing/2014/main" val="2731093094"/>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Security Test and Evaluation (ST&amp;E)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Penetration testing</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Network scanning</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Log review</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Integrity checkers</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Virus detection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Nmap/Zenmap</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SuperScan</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SIEM (Security Information Event Management)</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GFI LANguard</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Tripwire</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Nessus</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L0phtCrack</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Metasploit</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Forensic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645693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 Security Testing	</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Describe the various techniques and tools for network security.</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651030829"/>
              </p:ext>
            </p:extLst>
          </p:nvPr>
        </p:nvGraphicFramePr>
        <p:xfrm>
          <a:off x="423333" y="1625600"/>
          <a:ext cx="8263467" cy="751564"/>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200" dirty="0">
                          <a:effectLst/>
                          <a:latin typeface="+mn-lt"/>
                        </a:rPr>
                        <a:t>Network Security Testing</a:t>
                      </a:r>
                      <a:endParaRPr lang="en-US" sz="1200" dirty="0">
                        <a:effectLst/>
                        <a:latin typeface="+mn-lt"/>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Describe the techniques used in network security testing.</a:t>
                      </a: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200" dirty="0">
                          <a:effectLst/>
                          <a:latin typeface="+mn-lt"/>
                        </a:rPr>
                        <a:t>Network Security Testing Tools</a:t>
                      </a:r>
                      <a:endParaRPr lang="en-US" sz="1200" dirty="0">
                        <a:effectLst/>
                        <a:latin typeface="+mn-lt"/>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Describe the tools used in network security testing.</a:t>
                      </a:r>
                    </a:p>
                  </a:txBody>
                  <a:tcPr marL="60168" marR="60168" marT="0" marB="0"/>
                </a:tc>
                <a:extLst>
                  <a:ext uri="{0D108BD9-81ED-4DB2-BD59-A6C34878D82A}">
                    <a16:rowId xmlns:a16="http://schemas.microsoft.com/office/drawing/2014/main" val="662892947"/>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22.1 Network Security Testing Techniques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Testing Techniques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Operations Security</a:t>
            </a:r>
          </a:p>
        </p:txBody>
      </p:sp>
      <p:sp>
        <p:nvSpPr>
          <p:cNvPr id="5" name="Object4"/>
          <p:cNvSpPr/>
          <p:nvPr/>
        </p:nvSpPr>
        <p:spPr>
          <a:xfrm>
            <a:off x="166530" y="851810"/>
            <a:ext cx="8810940"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Operations security starts with the planning and implementation process of a network. During these phases, the operations team analyzes designs, identifies risks and vulnerabilities, and makes the necessary adaptations. The actual operational tasks begin after the network is set up and include the continual maintenance of the environment. </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Some security testing techniques are predominantly manual, and others are highly automated. Regardless of the type of testing, the staff that sets up and conducts the security testing should have significant security and networking knowledge in these areas: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Device hardening</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Firewalls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IPSs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Operating systems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Basic programming</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Networking protocols, such as TCP/IP</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Network vulnerabilities and risk mitigation</a:t>
            </a: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Testing Techniques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Testing and Evaluating Network Security</a:t>
            </a:r>
          </a:p>
        </p:txBody>
      </p:sp>
      <p:sp>
        <p:nvSpPr>
          <p:cNvPr id="5" name="Object4"/>
          <p:cNvSpPr/>
          <p:nvPr/>
        </p:nvSpPr>
        <p:spPr>
          <a:xfrm>
            <a:off x="0" y="914400"/>
            <a:ext cx="881094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During the implementation stage, security testing is conducted on specific parts of the network. After a network is fully integrated and operational, a Security Test and Evaluation (ST&amp;E) is performed. An ST&amp;E is an examination of the protective measures that are placed on an operational network.</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Objectives of ST&amp;E include the following:</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Uncover design, implementation, and operational flaws that could lead to the violation of the security policy.</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Determine the adequacy of security mechanisms, assurances, and device properties to enforce the security policy.</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Assess the degree of consistency between the system documentation and its implementation.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Tests should be repeated periodically and whenever a change is made to the system.</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Testing Techniques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Network Tests</a:t>
            </a:r>
          </a:p>
        </p:txBody>
      </p:sp>
      <p:sp>
        <p:nvSpPr>
          <p:cNvPr id="5" name="Object4"/>
          <p:cNvSpPr/>
          <p:nvPr/>
        </p:nvSpPr>
        <p:spPr>
          <a:xfrm>
            <a:off x="0" y="708660"/>
            <a:ext cx="8919942" cy="2571750"/>
          </a:xfrm>
          <a:prstGeom prst="rect">
            <a:avLst/>
          </a:prstGeom>
          <a:noFill/>
          <a:ln/>
        </p:spPr>
        <p:txBody>
          <a:bodyPr wrap="square" rtlCol="0" anchor="t"/>
          <a:lstStyle/>
          <a:p>
            <a:r>
              <a:rPr lang="en-US" sz="1400" dirty="0">
                <a:effectLst/>
                <a:latin typeface="Arial" panose="020B0604020202020204" pitchFamily="34" charset="0"/>
                <a:cs typeface="Arial" panose="020B0604020202020204" pitchFamily="34" charset="0"/>
              </a:rPr>
              <a:t>After a network is operational, ascertain its security status. Many security tests can be conducted to assess the operational status of the network:</a:t>
            </a:r>
          </a:p>
          <a:p>
            <a:endParaRPr lang="en-US" sz="14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Penetration testing</a:t>
            </a:r>
            <a:r>
              <a:rPr lang="en-US" sz="1400" dirty="0">
                <a:effectLst/>
                <a:latin typeface="Arial" panose="020B0604020202020204" pitchFamily="34" charset="0"/>
                <a:cs typeface="Arial" panose="020B0604020202020204" pitchFamily="34" charset="0"/>
              </a:rPr>
              <a:t> - Simulate attacks to determine the feasibility of an attack and possible consequences if one were to occur.</a:t>
            </a:r>
          </a:p>
          <a:p>
            <a:pPr marL="742950" lvl="1" indent="-285750">
              <a:buFont typeface="Arial" panose="020B0604020202020204" pitchFamily="34" charset="0"/>
              <a:buChar char="•"/>
            </a:pPr>
            <a:endParaRPr lang="en-US" sz="14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Network scanning</a:t>
            </a:r>
            <a:r>
              <a:rPr lang="en-US" sz="1400" dirty="0">
                <a:effectLst/>
                <a:latin typeface="Arial" panose="020B0604020202020204" pitchFamily="34" charset="0"/>
                <a:cs typeface="Arial" panose="020B0604020202020204" pitchFamily="34" charset="0"/>
              </a:rPr>
              <a:t> - Includes software that can ping computers, scan for listening TCP ports and display which types of resources are available on the network. </a:t>
            </a:r>
          </a:p>
          <a:p>
            <a:pPr marL="742950" lvl="1" indent="-285750">
              <a:buFont typeface="Arial" panose="020B0604020202020204" pitchFamily="34" charset="0"/>
              <a:buChar char="•"/>
            </a:pPr>
            <a:endParaRPr lang="en-US" sz="14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Vulnerability scanning</a:t>
            </a:r>
            <a:r>
              <a:rPr lang="en-US" sz="1400" dirty="0">
                <a:effectLst/>
                <a:latin typeface="Arial" panose="020B0604020202020204" pitchFamily="34" charset="0"/>
                <a:cs typeface="Arial" panose="020B0604020202020204" pitchFamily="34" charset="0"/>
              </a:rPr>
              <a:t> - Detects potential weaknesses in the tested systems. </a:t>
            </a:r>
          </a:p>
          <a:p>
            <a:pPr marL="742950" lvl="1" indent="-285750">
              <a:buFont typeface="Arial" panose="020B0604020202020204" pitchFamily="34" charset="0"/>
              <a:buChar char="•"/>
            </a:pPr>
            <a:endParaRPr lang="en-US" sz="14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Password cracking</a:t>
            </a:r>
            <a:r>
              <a:rPr lang="en-US" sz="1400" dirty="0">
                <a:effectLst/>
                <a:latin typeface="Arial" panose="020B0604020202020204" pitchFamily="34" charset="0"/>
                <a:cs typeface="Arial" panose="020B0604020202020204" pitchFamily="34" charset="0"/>
              </a:rPr>
              <a:t> - Tests and detects weak passwords that should be changed.</a:t>
            </a:r>
          </a:p>
          <a:p>
            <a:pPr marL="742950" lvl="1" indent="-285750">
              <a:buFont typeface="Arial" panose="020B0604020202020204" pitchFamily="34" charset="0"/>
              <a:buChar char="•"/>
            </a:pPr>
            <a:r>
              <a:rPr lang="en-US" sz="1400" dirty="0">
                <a:effectLst/>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Log review</a:t>
            </a:r>
            <a:r>
              <a:rPr lang="en-US" sz="1400" dirty="0">
                <a:effectLst/>
                <a:latin typeface="Arial" panose="020B0604020202020204" pitchFamily="34" charset="0"/>
                <a:cs typeface="Arial" panose="020B0604020202020204" pitchFamily="34" charset="0"/>
              </a:rPr>
              <a:t> - Filter and review security logs to detect abnormal activity.</a:t>
            </a:r>
          </a:p>
          <a:p>
            <a:pPr marL="742950" lvl="1" indent="-285750">
              <a:buFont typeface="Arial" panose="020B0604020202020204" pitchFamily="34" charset="0"/>
              <a:buChar char="•"/>
            </a:pPr>
            <a:endParaRPr lang="en-US" sz="14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Integrity checkers</a:t>
            </a:r>
            <a:r>
              <a:rPr lang="en-US" sz="1400" dirty="0">
                <a:effectLst/>
                <a:latin typeface="Arial" panose="020B0604020202020204" pitchFamily="34" charset="0"/>
                <a:cs typeface="Arial" panose="020B0604020202020204" pitchFamily="34" charset="0"/>
              </a:rPr>
              <a:t> - Detects and reports changes in the system. </a:t>
            </a:r>
          </a:p>
          <a:p>
            <a:pPr marL="742950" lvl="1" indent="-285750">
              <a:buFont typeface="Arial" panose="020B0604020202020204" pitchFamily="34" charset="0"/>
              <a:buChar char="•"/>
            </a:pPr>
            <a:endParaRPr lang="en-US" sz="14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Virus detection</a:t>
            </a:r>
            <a:r>
              <a:rPr lang="en-US" sz="1400" dirty="0">
                <a:effectLst/>
                <a:latin typeface="Arial" panose="020B0604020202020204" pitchFamily="34" charset="0"/>
                <a:cs typeface="Arial" panose="020B0604020202020204" pitchFamily="34" charset="0"/>
              </a:rPr>
              <a:t> - Detects and removes computer viruses and other malware.</a:t>
            </a:r>
          </a:p>
          <a:p>
            <a:pPr marL="742950" lvl="1" indent="-285750">
              <a:buFont typeface="Arial" panose="020B0604020202020204" pitchFamily="34" charset="0"/>
              <a:buChar char="•"/>
            </a:pPr>
            <a:endParaRPr lang="en-US" sz="1400" dirty="0">
              <a:effectLst/>
              <a:latin typeface="Arial" panose="020B0604020202020204" pitchFamily="34" charset="0"/>
              <a:cs typeface="Arial" panose="020B0604020202020204" pitchFamily="34" charset="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Testing Techniques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Applying Network Test Results</a:t>
            </a:r>
          </a:p>
        </p:txBody>
      </p:sp>
      <p:sp>
        <p:nvSpPr>
          <p:cNvPr id="5" name="Object4"/>
          <p:cNvSpPr/>
          <p:nvPr/>
        </p:nvSpPr>
        <p:spPr>
          <a:xfrm>
            <a:off x="0" y="914400"/>
            <a:ext cx="8686800"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Network security testing results can be used in several ways:</a:t>
            </a:r>
          </a:p>
          <a:p>
            <a:endParaRPr lang="en-US" sz="16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To define mitigation activities to address identified vulnerabilities</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As a benchmark to trace the progress of an organization in meeting security requirements</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To assess the implementation status of system security requirements</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To conduct cost and benefit analysis for improvements to network security</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To enhance other activities, such as risk assessments, certification and authorization (C&amp;A), and performance improvement efforts</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As a reference point for corrective action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22.2 Network Security Testing Tools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Testing Tools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Network Testing Tools</a:t>
            </a:r>
          </a:p>
        </p:txBody>
      </p:sp>
      <p:sp>
        <p:nvSpPr>
          <p:cNvPr id="5" name="Object4"/>
          <p:cNvSpPr/>
          <p:nvPr/>
        </p:nvSpPr>
        <p:spPr>
          <a:xfrm>
            <a:off x="-1" y="659876"/>
            <a:ext cx="9095556" cy="2741496"/>
          </a:xfrm>
          <a:prstGeom prst="rect">
            <a:avLst/>
          </a:prstGeom>
          <a:noFill/>
          <a:ln/>
        </p:spPr>
        <p:txBody>
          <a:bodyPr wrap="square" rtlCol="0" anchor="t"/>
          <a:lstStyle/>
          <a:p>
            <a:r>
              <a:rPr lang="en-US" sz="1400" dirty="0">
                <a:effectLst/>
                <a:latin typeface="Arial" panose="020B0604020202020204" pitchFamily="34" charset="0"/>
                <a:cs typeface="Arial" panose="020B0604020202020204" pitchFamily="34" charset="0"/>
              </a:rPr>
              <a:t>There are many tools available to test the security of systems and networks. Some of these tools are open source while others are commercial tools that require licensing. Various software tools can be used to perform network testing including:</a:t>
            </a:r>
          </a:p>
          <a:p>
            <a:endParaRPr lang="en-US" sz="14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Nmap/Zenmap</a:t>
            </a:r>
            <a:r>
              <a:rPr lang="en-US" sz="1400" dirty="0">
                <a:effectLst/>
                <a:latin typeface="Arial" panose="020B0604020202020204" pitchFamily="34" charset="0"/>
                <a:cs typeface="Arial" panose="020B0604020202020204" pitchFamily="34" charset="0"/>
              </a:rPr>
              <a:t> - This discovers computers and services on a computer network, thus creating a map of the network.</a:t>
            </a: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SuperScan</a:t>
            </a:r>
            <a:r>
              <a:rPr lang="en-US" sz="1400" dirty="0">
                <a:effectLst/>
                <a:latin typeface="Arial" panose="020B0604020202020204" pitchFamily="34" charset="0"/>
                <a:cs typeface="Arial" panose="020B0604020202020204" pitchFamily="34" charset="0"/>
              </a:rPr>
              <a:t> - Designed to detect open TCP and UDP ports, determine what services are running on those ports, and to run queries, such as whois, ping, traceroute, and hostname lookups.</a:t>
            </a: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SIEM (Security Information Event Management)</a:t>
            </a:r>
            <a:r>
              <a:rPr lang="en-US" sz="1400" dirty="0">
                <a:effectLst/>
                <a:latin typeface="Arial" panose="020B0604020202020204" pitchFamily="34" charset="0"/>
                <a:cs typeface="Arial" panose="020B0604020202020204" pitchFamily="34" charset="0"/>
              </a:rPr>
              <a:t> - Used in enterprise organizations to provide real time reporting and long-term analysis of security events.</a:t>
            </a: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GFI LANguard</a:t>
            </a:r>
            <a:r>
              <a:rPr lang="en-US" sz="1400" dirty="0">
                <a:effectLst/>
                <a:latin typeface="Arial" panose="020B0604020202020204" pitchFamily="34" charset="0"/>
                <a:cs typeface="Arial" panose="020B0604020202020204" pitchFamily="34" charset="0"/>
              </a:rPr>
              <a:t> - This is a network and security scanner which detects vulnerabilities.</a:t>
            </a: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Tripwire</a:t>
            </a:r>
            <a:r>
              <a:rPr lang="en-US" sz="1400" dirty="0">
                <a:effectLst/>
                <a:latin typeface="Arial" panose="020B0604020202020204" pitchFamily="34" charset="0"/>
                <a:cs typeface="Arial" panose="020B0604020202020204" pitchFamily="34" charset="0"/>
              </a:rPr>
              <a:t> - Assesses and validates IT configurations.</a:t>
            </a: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Nessus</a:t>
            </a:r>
            <a:r>
              <a:rPr lang="en-US" sz="1400" dirty="0">
                <a:effectLst/>
                <a:latin typeface="Arial" panose="020B0604020202020204" pitchFamily="34" charset="0"/>
                <a:cs typeface="Arial" panose="020B0604020202020204" pitchFamily="34" charset="0"/>
              </a:rPr>
              <a:t> - Vulnerability scanning software, focusing on remote access, misconfigurations, and DoS against the TCP/IP stack.</a:t>
            </a: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L0phtCrack</a:t>
            </a:r>
            <a:r>
              <a:rPr lang="en-US" sz="1400" dirty="0">
                <a:effectLst/>
                <a:latin typeface="Arial" panose="020B0604020202020204" pitchFamily="34" charset="0"/>
                <a:cs typeface="Arial" panose="020B0604020202020204" pitchFamily="34" charset="0"/>
              </a:rPr>
              <a:t> - Password auditing and recovery application.</a:t>
            </a:r>
          </a:p>
          <a:p>
            <a:pPr marL="742950" lvl="1" indent="-285750">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Metasploit</a:t>
            </a:r>
            <a:r>
              <a:rPr lang="en-US" sz="1400" dirty="0">
                <a:effectLst/>
                <a:latin typeface="Arial" panose="020B0604020202020204" pitchFamily="34" charset="0"/>
                <a:cs typeface="Arial" panose="020B0604020202020204" pitchFamily="34" charset="0"/>
              </a:rPr>
              <a:t> - Provides information about vulnerabilities and aids in penetration testing and IDS signature development.</a:t>
            </a:r>
          </a:p>
          <a:p>
            <a:pPr lvl="1">
              <a:buFont typeface="Arial" panose="020B0604020202020204" pitchFamily="34" charset="0"/>
              <a:buChar char="•"/>
            </a:pPr>
            <a:endParaRPr lang="en-US" sz="1400" dirty="0">
              <a:effectLst/>
              <a:latin typeface="Arial" panose="020B0604020202020204" pitchFamily="34" charset="0"/>
              <a:cs typeface="Arial" panose="020B0604020202020204" pitchFamily="34" charset="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2097</TotalTime>
  <Words>1746</Words>
  <Application>Microsoft Office PowerPoint</Application>
  <PresentationFormat>On-screen Show (16:9)</PresentationFormat>
  <Paragraphs>194</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ＭＳ Ｐゴシック</vt:lpstr>
      <vt:lpstr>Arial</vt:lpstr>
      <vt:lpstr>Calibri</vt:lpstr>
      <vt:lpstr>CiscoSans</vt:lpstr>
      <vt:lpstr>CiscoSans ExtraLight</vt:lpstr>
      <vt:lpstr>CiscoSans Thin</vt:lpstr>
      <vt:lpstr>Times New Roman</vt:lpstr>
      <vt:lpstr>Wingdings</vt:lpstr>
      <vt:lpstr>Office Theme</vt:lpstr>
      <vt:lpstr>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20</cp:revision>
  <dcterms:created xsi:type="dcterms:W3CDTF">2020-12-08T18:27:13Z</dcterms:created>
  <dcterms:modified xsi:type="dcterms:W3CDTF">2022-08-29T16:38:51Z</dcterms:modified>
</cp:coreProperties>
</file>