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31"/>
  </p:notesMasterIdLst>
  <p:sldIdLst>
    <p:sldId id="262" r:id="rId3"/>
    <p:sldId id="925" r:id="rId4"/>
    <p:sldId id="263" r:id="rId5"/>
    <p:sldId id="264" r:id="rId6"/>
    <p:sldId id="265" r:id="rId7"/>
    <p:sldId id="266" r:id="rId8"/>
    <p:sldId id="267" r:id="rId9"/>
    <p:sldId id="269" r:id="rId10"/>
    <p:sldId id="270" r:id="rId11"/>
    <p:sldId id="271" r:id="rId12"/>
    <p:sldId id="272" r:id="rId13"/>
    <p:sldId id="273" r:id="rId14"/>
    <p:sldId id="1074" r:id="rId15"/>
    <p:sldId id="274" r:id="rId16"/>
    <p:sldId id="275" r:id="rId17"/>
    <p:sldId id="276" r:id="rId18"/>
    <p:sldId id="277" r:id="rId19"/>
    <p:sldId id="278" r:id="rId20"/>
    <p:sldId id="280" r:id="rId21"/>
    <p:sldId id="281" r:id="rId22"/>
    <p:sldId id="282" r:id="rId23"/>
    <p:sldId id="283" r:id="rId24"/>
    <p:sldId id="285" r:id="rId25"/>
    <p:sldId id="286" r:id="rId26"/>
    <p:sldId id="287" r:id="rId27"/>
    <p:sldId id="1082" r:id="rId28"/>
    <p:sldId id="1078" r:id="rId29"/>
    <p:sldId id="1079" r:id="rId3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3416" autoAdjust="0"/>
  </p:normalViewPr>
  <p:slideViewPr>
    <p:cSldViewPr snapToGrid="0" snapToObjects="1">
      <p:cViewPr varScale="1">
        <p:scale>
          <a:sx n="111" d="100"/>
          <a:sy n="111" d="100"/>
        </p:scale>
        <p:origin x="16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28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15: Cryptographic Services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15.2.2: Transposition Ciphers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15.2.3: Substitution Ciphers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15.2.4: A More Complex Substitution Cipher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15.2.4: A More Complex Substitution Cipher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291775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15.2.5: One-Time Pad Ciphers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15.3: Cryptanalysis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15.3: Cryptanalysis
15.3.1: Cracking Code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15.3: Cryptanalysis
15.3.2: Methods of Cracking Code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15.3: Cryptanalysis
15.3.3: Cracking Code Example</a:t>
            </a:r>
          </a:p>
          <a:p>
            <a:r>
              <a:rPr lang="en-US" dirty="0"/>
              <a:t>15.3.4: Check your Understanding- Crack the Code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15.4: Cryptology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15 – Cryptographic Services</a:t>
            </a:r>
          </a:p>
          <a:p>
            <a:r>
              <a:rPr lang="en-GB" dirty="0"/>
              <a:t>15.0.2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15.4: Cryptology
15.4.1: Making and Breaking Secret Codes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15.4: Cryptology
15.4.2: Cryptanalysts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15.4: Cryptology
15.4.3: The Secret is in the Keys</a:t>
            </a:r>
          </a:p>
          <a:p>
            <a:r>
              <a:rPr lang="en-US" dirty="0"/>
              <a:t>15.4.4: Check Your Understanding - Cryptology Terminology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15.4: Cryptology
15.4.5: Lab - Exploring Encryption Methods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15.5: Cryptographic Services - Summary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15.5: Cryptographic Services - Summary
15.5.1: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15.5: Cryptographic Services - Summary
15.5.1: What Did I Learn in this Module?</a:t>
            </a:r>
          </a:p>
          <a:p>
            <a:r>
              <a:rPr lang="en-US" dirty="0"/>
              <a:t>15.5.2: Module Quiz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2741793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15: Cryptographic Services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15.1: Secure Communications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15.1: Secure Communications
15.1.1: Authentication, Integrity, and Confidentiality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15.1: Secure Communications
15.1.2: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15.1: Secure Communications
15.1.3: Data Integrity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15.1: Secure Communications
15.1.4: Data Confidentiality</a:t>
            </a:r>
          </a:p>
          <a:p>
            <a:r>
              <a:rPr lang="en-US" dirty="0"/>
              <a:t>15.1.5: Check Your Understanding - Identify the Secure Communication Objective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Cryptographic Services
15.2: Cryptography
15.2.1: Creating Cipher Text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36577063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5356597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40986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17769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18683530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81871514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67431278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7695456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499789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216148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0021223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17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00210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2376338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70467355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93564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15: Cryptographic Services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Transposition Ciphers</a:t>
            </a:r>
          </a:p>
        </p:txBody>
      </p:sp>
      <p:sp>
        <p:nvSpPr>
          <p:cNvPr id="5" name="Object4"/>
          <p:cNvSpPr/>
          <p:nvPr/>
        </p:nvSpPr>
        <p:spPr>
          <a:xfrm>
            <a:off x="0" y="914400"/>
            <a:ext cx="8911244"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In transposition ciphers, no letters are replaced; they are simply rearranged. An example of this type of cipher is taking the FLANK EAST ATTACK AT DAWN message and transposing it to read NWAD TA KCATTA TSAE KNALF. In this example, the key is to reverse the letters.</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Another example of a transposition cipher is known as the rail fence cipher. In this transposition, the words are spelled out as if they were a rail fence. They are staggered, some in front, some in the middle and some in back, across several parallel lines. An example is shown in the figure.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Modern encryption block cipher algorithms, such as AES and the legacy 3DES, still use transposition as part of the algorithm.</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pic>
        <p:nvPicPr>
          <p:cNvPr id="6" name="Picture 5">
            <a:extLst>
              <a:ext uri="{FF2B5EF4-FFF2-40B4-BE49-F238E27FC236}">
                <a16:creationId xmlns:a16="http://schemas.microsoft.com/office/drawing/2014/main" id="{0301A5AA-B67E-4B97-A775-DFCF877BF76B}"/>
              </a:ext>
            </a:extLst>
          </p:cNvPr>
          <p:cNvPicPr>
            <a:picLocks noChangeAspect="1"/>
          </p:cNvPicPr>
          <p:nvPr/>
        </p:nvPicPr>
        <p:blipFill>
          <a:blip r:embed="rId3"/>
          <a:stretch>
            <a:fillRect/>
          </a:stretch>
        </p:blipFill>
        <p:spPr>
          <a:xfrm>
            <a:off x="3542815" y="3336520"/>
            <a:ext cx="2657243" cy="17851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Substitution Ciphers</a:t>
            </a:r>
          </a:p>
        </p:txBody>
      </p:sp>
      <p:sp>
        <p:nvSpPr>
          <p:cNvPr id="5" name="Object4"/>
          <p:cNvSpPr/>
          <p:nvPr/>
        </p:nvSpPr>
        <p:spPr>
          <a:xfrm>
            <a:off x="0" y="914400"/>
            <a:ext cx="86868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Substitution ciphers substitute one letter for another. In their simplest form, substitution ciphers retain the letter frequency of the original message.</a:t>
            </a:r>
          </a:p>
          <a:p>
            <a:endParaRPr lang="en-US" sz="16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11</a:t>
            </a:fld>
            <a:endParaRPr lang="en-US" dirty="0"/>
          </a:p>
        </p:txBody>
      </p:sp>
      <p:pic>
        <p:nvPicPr>
          <p:cNvPr id="6" name="Picture 5">
            <a:extLst>
              <a:ext uri="{FF2B5EF4-FFF2-40B4-BE49-F238E27FC236}">
                <a16:creationId xmlns:a16="http://schemas.microsoft.com/office/drawing/2014/main" id="{EBC9AE01-8A24-4555-935A-36F60EC175A9}"/>
              </a:ext>
            </a:extLst>
          </p:cNvPr>
          <p:cNvPicPr>
            <a:picLocks noChangeAspect="1"/>
          </p:cNvPicPr>
          <p:nvPr/>
        </p:nvPicPr>
        <p:blipFill>
          <a:blip r:embed="rId3"/>
          <a:stretch>
            <a:fillRect/>
          </a:stretch>
        </p:blipFill>
        <p:spPr>
          <a:xfrm>
            <a:off x="1838669" y="1763904"/>
            <a:ext cx="5466661" cy="26970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 More Complex Substitution Cipher</a:t>
            </a:r>
          </a:p>
        </p:txBody>
      </p:sp>
      <p:sp>
        <p:nvSpPr>
          <p:cNvPr id="5" name="Object4"/>
          <p:cNvSpPr/>
          <p:nvPr/>
        </p:nvSpPr>
        <p:spPr>
          <a:xfrm>
            <a:off x="-1" y="914400"/>
            <a:ext cx="3044141" cy="1055716"/>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Vigenère cipher is based on the Caesar cipher, except that it encrypts text by using a different polyalphabetic key shift for every plaintext letter. The different key shift is identified using a shared key between sender and receiver. The plaintext message can be encrypted and decrypted using the Vigenère Cipher Table that is shown in the figure.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dirty="0"/>
          </a:p>
        </p:txBody>
      </p:sp>
      <p:pic>
        <p:nvPicPr>
          <p:cNvPr id="6" name="Picture 5">
            <a:extLst>
              <a:ext uri="{FF2B5EF4-FFF2-40B4-BE49-F238E27FC236}">
                <a16:creationId xmlns:a16="http://schemas.microsoft.com/office/drawing/2014/main" id="{F7669AF1-C5E7-4F7D-83BF-FDB57B1A1708}"/>
              </a:ext>
            </a:extLst>
          </p:cNvPr>
          <p:cNvPicPr>
            <a:picLocks noChangeAspect="1"/>
          </p:cNvPicPr>
          <p:nvPr/>
        </p:nvPicPr>
        <p:blipFill>
          <a:blip r:embed="rId3"/>
          <a:stretch>
            <a:fillRect/>
          </a:stretch>
        </p:blipFill>
        <p:spPr>
          <a:xfrm>
            <a:off x="3044141" y="855172"/>
            <a:ext cx="5500751" cy="37739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 More Complex Substitution Cipher (Cont.)</a:t>
            </a:r>
          </a:p>
        </p:txBody>
      </p:sp>
      <p:sp>
        <p:nvSpPr>
          <p:cNvPr id="5" name="Object4"/>
          <p:cNvSpPr/>
          <p:nvPr/>
        </p:nvSpPr>
        <p:spPr>
          <a:xfrm>
            <a:off x="-1" y="731520"/>
            <a:ext cx="9227127" cy="1055716"/>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To illustrate how the Vigenère Cipher Table works, suppose that a sender and receiver have a shared secret key composed of these letters: SECRETKEY. The sender uses this secret key to encode the plaintext FLANK EAST ATTACK AT DAWN:</a:t>
            </a:r>
          </a:p>
          <a:p>
            <a:pPr>
              <a:buFont typeface="Arial" panose="020B0604020202020204" pitchFamily="34" charset="0"/>
              <a:buChar char="•"/>
            </a:pPr>
            <a:r>
              <a:rPr lang="en-US" sz="1400" dirty="0">
                <a:latin typeface="Arial" panose="020B0604020202020204" pitchFamily="34" charset="0"/>
                <a:cs typeface="Arial" panose="020B0604020202020204" pitchFamily="34" charset="0"/>
              </a:rPr>
              <a:t>The F (</a:t>
            </a:r>
            <a:r>
              <a:rPr lang="en-US" sz="1400" b="1" dirty="0">
                <a:latin typeface="Arial" panose="020B0604020202020204" pitchFamily="34" charset="0"/>
                <a:cs typeface="Arial" panose="020B0604020202020204" pitchFamily="34" charset="0"/>
              </a:rPr>
              <a:t>F</a:t>
            </a:r>
            <a:r>
              <a:rPr lang="en-US" sz="1400" dirty="0">
                <a:latin typeface="Arial" panose="020B0604020202020204" pitchFamily="34" charset="0"/>
                <a:cs typeface="Arial" panose="020B0604020202020204" pitchFamily="34" charset="0"/>
              </a:rPr>
              <a:t>LANK) is encoded by looking at the intersection of column F and the row starting with S (</a:t>
            </a:r>
            <a:r>
              <a:rPr lang="en-US" sz="1400" b="1"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ECRETKEY), resulting in the cipher letter X.</a:t>
            </a:r>
          </a:p>
          <a:p>
            <a:pPr>
              <a:buFont typeface="Arial" panose="020B0604020202020204" pitchFamily="34" charset="0"/>
              <a:buChar char="•"/>
            </a:pPr>
            <a:r>
              <a:rPr lang="en-US" sz="1400" dirty="0">
                <a:latin typeface="Arial" panose="020B0604020202020204" pitchFamily="34" charset="0"/>
                <a:cs typeface="Arial" panose="020B0604020202020204" pitchFamily="34" charset="0"/>
              </a:rPr>
              <a:t>The L (F</a:t>
            </a:r>
            <a:r>
              <a:rPr lang="en-US" sz="1400" b="1" dirty="0">
                <a:latin typeface="Arial" panose="020B0604020202020204" pitchFamily="34" charset="0"/>
                <a:cs typeface="Arial" panose="020B0604020202020204" pitchFamily="34" charset="0"/>
              </a:rPr>
              <a:t>L</a:t>
            </a:r>
            <a:r>
              <a:rPr lang="en-US" sz="1400" dirty="0">
                <a:latin typeface="Arial" panose="020B0604020202020204" pitchFamily="34" charset="0"/>
                <a:cs typeface="Arial" panose="020B0604020202020204" pitchFamily="34" charset="0"/>
              </a:rPr>
              <a:t>ANK) is encoded by looking at the intersection of column L and the row starting with E (S</a:t>
            </a:r>
            <a:r>
              <a:rPr lang="en-US" sz="1400" b="1" dirty="0">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CRETKEY), resulting in the cipher letter P.</a:t>
            </a:r>
          </a:p>
          <a:p>
            <a:pPr>
              <a:buFont typeface="Arial" panose="020B0604020202020204" pitchFamily="34" charset="0"/>
              <a:buChar char="•"/>
            </a:pPr>
            <a:r>
              <a:rPr lang="en-US" sz="1400" dirty="0">
                <a:latin typeface="Arial" panose="020B0604020202020204" pitchFamily="34" charset="0"/>
                <a:cs typeface="Arial" panose="020B0604020202020204" pitchFamily="34" charset="0"/>
              </a:rPr>
              <a:t>The A (FL</a:t>
            </a:r>
            <a:r>
              <a:rPr lang="en-US" sz="1400" b="1"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NK) is encoded by looking at the intersection of column A and the row starting with C (SE</a:t>
            </a:r>
            <a:r>
              <a:rPr lang="en-US" sz="1400" b="1" dirty="0">
                <a:latin typeface="Arial" panose="020B0604020202020204" pitchFamily="34" charset="0"/>
                <a:cs typeface="Arial" panose="020B0604020202020204" pitchFamily="34" charset="0"/>
              </a:rPr>
              <a:t>C</a:t>
            </a:r>
            <a:r>
              <a:rPr lang="en-US" sz="1400" dirty="0">
                <a:latin typeface="Arial" panose="020B0604020202020204" pitchFamily="34" charset="0"/>
                <a:cs typeface="Arial" panose="020B0604020202020204" pitchFamily="34" charset="0"/>
              </a:rPr>
              <a:t>RETKEY), resulting in the cipher letter C.</a:t>
            </a:r>
          </a:p>
          <a:p>
            <a:pPr>
              <a:buFont typeface="Arial" panose="020B0604020202020204" pitchFamily="34" charset="0"/>
              <a:buChar char="•"/>
            </a:pPr>
            <a:r>
              <a:rPr lang="en-US" sz="1400" dirty="0">
                <a:latin typeface="Arial" panose="020B0604020202020204" pitchFamily="34" charset="0"/>
                <a:cs typeface="Arial" panose="020B0604020202020204" pitchFamily="34" charset="0"/>
              </a:rPr>
              <a:t>The N (FLA</a:t>
            </a:r>
            <a:r>
              <a:rPr lang="en-US" sz="1400" b="1"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K) is encoded by looking at the intersection of column N and the row starting with R (SEC</a:t>
            </a:r>
            <a:r>
              <a:rPr lang="en-US" sz="1400" b="1" dirty="0">
                <a:latin typeface="Arial" panose="020B0604020202020204" pitchFamily="34" charset="0"/>
                <a:cs typeface="Arial" panose="020B0604020202020204" pitchFamily="34" charset="0"/>
              </a:rPr>
              <a:t>R</a:t>
            </a:r>
            <a:r>
              <a:rPr lang="en-US" sz="1400" dirty="0">
                <a:latin typeface="Arial" panose="020B0604020202020204" pitchFamily="34" charset="0"/>
                <a:cs typeface="Arial" panose="020B0604020202020204" pitchFamily="34" charset="0"/>
              </a:rPr>
              <a:t>ETKEY), resulting in the cipher letter E.</a:t>
            </a:r>
          </a:p>
          <a:p>
            <a:pPr>
              <a:buFont typeface="Arial" panose="020B0604020202020204" pitchFamily="34" charset="0"/>
              <a:buChar char="•"/>
            </a:pPr>
            <a:r>
              <a:rPr lang="en-US" sz="1400" dirty="0">
                <a:latin typeface="Arial" panose="020B0604020202020204" pitchFamily="34" charset="0"/>
                <a:cs typeface="Arial" panose="020B0604020202020204" pitchFamily="34" charset="0"/>
              </a:rPr>
              <a:t>The K (FLAN</a:t>
            </a:r>
            <a:r>
              <a:rPr lang="en-US" sz="1400" b="1" dirty="0">
                <a:latin typeface="Arial" panose="020B0604020202020204" pitchFamily="34" charset="0"/>
                <a:cs typeface="Arial" panose="020B0604020202020204" pitchFamily="34" charset="0"/>
              </a:rPr>
              <a:t>K</a:t>
            </a:r>
            <a:r>
              <a:rPr lang="en-US" sz="1400" dirty="0">
                <a:latin typeface="Arial" panose="020B0604020202020204" pitchFamily="34" charset="0"/>
                <a:cs typeface="Arial" panose="020B0604020202020204" pitchFamily="34" charset="0"/>
              </a:rPr>
              <a:t>) is encoded by looking at the intersection of column K and the row starting with E (SECR</a:t>
            </a:r>
            <a:r>
              <a:rPr lang="en-US" sz="1400" b="1" dirty="0">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TKEY), resulting in the cipher letter O.</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example, SECRETKEYSECRETKEYSEC is required to encode FLANK EAST ATTACK AT DAWN:</a:t>
            </a:r>
          </a:p>
          <a:p>
            <a:pPr lvl="1">
              <a:buFont typeface="Arial" panose="020B0604020202020204" pitchFamily="34" charset="0"/>
              <a:buChar char="•"/>
            </a:pPr>
            <a:r>
              <a:rPr lang="en-US" sz="1400" b="1" dirty="0">
                <a:latin typeface="Arial" panose="020B0604020202020204" pitchFamily="34" charset="0"/>
                <a:cs typeface="Arial" panose="020B0604020202020204" pitchFamily="34" charset="0"/>
              </a:rPr>
              <a:t>Secret key</a:t>
            </a:r>
            <a:r>
              <a:rPr lang="en-US" sz="1400" dirty="0">
                <a:latin typeface="Arial" panose="020B0604020202020204" pitchFamily="34" charset="0"/>
                <a:cs typeface="Arial" panose="020B0604020202020204" pitchFamily="34" charset="0"/>
              </a:rPr>
              <a:t>: SECRETKEYSECRETKEYSEC</a:t>
            </a:r>
          </a:p>
          <a:p>
            <a:pPr lvl="1">
              <a:buFont typeface="Arial" panose="020B0604020202020204" pitchFamily="34" charset="0"/>
              <a:buChar char="•"/>
            </a:pPr>
            <a:r>
              <a:rPr lang="en-US" sz="1400" b="1" dirty="0">
                <a:latin typeface="Arial" panose="020B0604020202020204" pitchFamily="34" charset="0"/>
                <a:cs typeface="Arial" panose="020B0604020202020204" pitchFamily="34" charset="0"/>
              </a:rPr>
              <a:t>Plaintext:</a:t>
            </a:r>
            <a:r>
              <a:rPr lang="en-US" sz="1400" dirty="0">
                <a:latin typeface="Arial" panose="020B0604020202020204" pitchFamily="34" charset="0"/>
                <a:cs typeface="Arial" panose="020B0604020202020204" pitchFamily="34" charset="0"/>
              </a:rPr>
              <a:t> FLANKEASTATTACKATDAWN</a:t>
            </a:r>
          </a:p>
          <a:p>
            <a:pPr lvl="1">
              <a:buFont typeface="Arial" panose="020B0604020202020204" pitchFamily="34" charset="0"/>
              <a:buChar char="•"/>
            </a:pPr>
            <a:r>
              <a:rPr lang="en-US" sz="1400" b="1" dirty="0">
                <a:latin typeface="Arial" panose="020B0604020202020204" pitchFamily="34" charset="0"/>
                <a:cs typeface="Arial" panose="020B0604020202020204" pitchFamily="34" charset="0"/>
              </a:rPr>
              <a:t>Cipher text:</a:t>
            </a:r>
            <a:r>
              <a:rPr lang="en-US" sz="1400" dirty="0">
                <a:latin typeface="Arial" panose="020B0604020202020204" pitchFamily="34" charset="0"/>
                <a:cs typeface="Arial" panose="020B0604020202020204" pitchFamily="34" charset="0"/>
              </a:rPr>
              <a:t> XPCEOXKURSXVRGDKXBSAP</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extLst>
      <p:ext uri="{BB962C8B-B14F-4D97-AF65-F5344CB8AC3E}">
        <p14:creationId xmlns:p14="http://schemas.microsoft.com/office/powerpoint/2010/main" val="332237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One-Time Pad Ciphers</a:t>
            </a:r>
          </a:p>
        </p:txBody>
      </p:sp>
      <p:sp>
        <p:nvSpPr>
          <p:cNvPr id="5" name="Object4"/>
          <p:cNvSpPr/>
          <p:nvPr/>
        </p:nvSpPr>
        <p:spPr>
          <a:xfrm>
            <a:off x="0" y="914400"/>
            <a:ext cx="5334034" cy="2571750"/>
          </a:xfrm>
          <a:prstGeom prst="rect">
            <a:avLst/>
          </a:prstGeom>
          <a:noFill/>
          <a:ln/>
        </p:spPr>
        <p:txBody>
          <a:bodyPr wrap="square" rtlCol="0" anchor="t"/>
          <a:lstStyle/>
          <a:p>
            <a:pPr>
              <a:lnSpc>
                <a:spcPts val="2000"/>
              </a:lnSpc>
            </a:pPr>
            <a:r>
              <a:rPr lang="en-US" sz="1500" dirty="0">
                <a:latin typeface="Arial" panose="020B0604020202020204" pitchFamily="34" charset="0"/>
                <a:cs typeface="Arial" panose="020B0604020202020204" pitchFamily="34" charset="0"/>
              </a:rPr>
              <a:t>Gilbert Vernam was an AT&amp;T Bell Labs engineer who, in 1917, invented, and later patented, the stream cipher. He also co-invented the one-time pad cipher. Vernam proposed a teletype cipher in which a prepared key consisting of an arbitrarily long, non-repeating sequence of numbers was kept on paper tape, shown in the figure. It was then combined character by character with the plaintext message to produce the ciphertext.</a:t>
            </a:r>
          </a:p>
          <a:p>
            <a:pPr>
              <a:lnSpc>
                <a:spcPts val="2000"/>
              </a:lnSpc>
            </a:pPr>
            <a:endParaRPr lang="en-US" sz="1500" dirty="0">
              <a:latin typeface="Arial" panose="020B0604020202020204" pitchFamily="34" charset="0"/>
              <a:cs typeface="Arial" panose="020B0604020202020204" pitchFamily="34" charset="0"/>
            </a:endParaRPr>
          </a:p>
          <a:p>
            <a:pPr>
              <a:lnSpc>
                <a:spcPts val="2000"/>
              </a:lnSpc>
            </a:pPr>
            <a:r>
              <a:rPr lang="en-US" sz="1500" dirty="0">
                <a:latin typeface="Arial" panose="020B0604020202020204" pitchFamily="34" charset="0"/>
                <a:cs typeface="Arial" panose="020B0604020202020204" pitchFamily="34" charset="0"/>
              </a:rPr>
              <a:t>To decipher the ciphertext, the same paper tape key was again combined character by character, producing the plaintext. Each tape was used only once; hence, the name one-time pad. Several difficulties are inherent in using one-time pads in the real world.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dirty="0"/>
          </a:p>
        </p:txBody>
      </p:sp>
      <p:pic>
        <p:nvPicPr>
          <p:cNvPr id="6" name="Picture 5">
            <a:extLst>
              <a:ext uri="{FF2B5EF4-FFF2-40B4-BE49-F238E27FC236}">
                <a16:creationId xmlns:a16="http://schemas.microsoft.com/office/drawing/2014/main" id="{0161F807-8AC0-4AE3-9A13-9A7DA6A6AD3A}"/>
              </a:ext>
            </a:extLst>
          </p:cNvPr>
          <p:cNvPicPr>
            <a:picLocks noChangeAspect="1"/>
          </p:cNvPicPr>
          <p:nvPr/>
        </p:nvPicPr>
        <p:blipFill>
          <a:blip r:embed="rId3"/>
          <a:stretch>
            <a:fillRect/>
          </a:stretch>
        </p:blipFill>
        <p:spPr>
          <a:xfrm>
            <a:off x="5334034" y="1088966"/>
            <a:ext cx="3275600" cy="2840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15.3 Cryptanalysis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Cryptanalysis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Cracking Code</a:t>
            </a:r>
          </a:p>
        </p:txBody>
      </p:sp>
      <p:sp>
        <p:nvSpPr>
          <p:cNvPr id="5" name="Object4"/>
          <p:cNvSpPr/>
          <p:nvPr/>
        </p:nvSpPr>
        <p:spPr>
          <a:xfrm>
            <a:off x="-1" y="914400"/>
            <a:ext cx="8603673"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Cryptanalysis is the practice and study of determining the meaning of encrypted information (cracking the code), without access to the shared secret key. This is also known as codebreaking.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Throughout history, there have been many instances of cryptanalysis:</a:t>
            </a:r>
          </a:p>
          <a:p>
            <a:pPr lvl="1"/>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Vigenère cipher had been absolutely secure until it was broken in the 19th century by English cryptographer Charles Babbage.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Mary, Queen of Scots, was plotting to overthrow Queen Elizabeth I from the throne and sent encrypted messages to her co-conspirators. The cracking of the code used in this plot led to the beheading of Mary in 1587.</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Enigma-encrypted communications were used by the Germans to navigate and direct their U-boats in the Atlantic. Polish and British cryptanalysts broke the German Enigma code. Winston Churchill was of the opinion that it was a turning point in WWII.</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Cryptanalysis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Methods of Cracking Code</a:t>
            </a:r>
          </a:p>
        </p:txBody>
      </p:sp>
      <p:sp>
        <p:nvSpPr>
          <p:cNvPr id="5" name="Object4"/>
          <p:cNvSpPr/>
          <p:nvPr/>
        </p:nvSpPr>
        <p:spPr>
          <a:xfrm>
            <a:off x="0" y="91440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Several methods are used in cryptanalysis: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Brute-force method</a:t>
            </a:r>
            <a:r>
              <a:rPr lang="en-US" sz="1600" dirty="0">
                <a:latin typeface="Arial" panose="020B0604020202020204" pitchFamily="34" charset="0"/>
                <a:cs typeface="Arial" panose="020B0604020202020204" pitchFamily="34" charset="0"/>
              </a:rPr>
              <a:t> - The attacker tries every possible key knowing that eventually one of them will work.</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Ciphertext method</a:t>
            </a:r>
            <a:r>
              <a:rPr lang="en-US" sz="1600" dirty="0">
                <a:latin typeface="Arial" panose="020B0604020202020204" pitchFamily="34" charset="0"/>
                <a:cs typeface="Arial" panose="020B0604020202020204" pitchFamily="34" charset="0"/>
              </a:rPr>
              <a:t> - The attacker has the ciphertext of several encrypted messages but no knowledge of the underlying plaintext.</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Known-Plaintext method</a:t>
            </a:r>
            <a:r>
              <a:rPr lang="en-US" sz="1600" dirty="0">
                <a:latin typeface="Arial" panose="020B0604020202020204" pitchFamily="34" charset="0"/>
                <a:cs typeface="Arial" panose="020B0604020202020204" pitchFamily="34" charset="0"/>
              </a:rPr>
              <a:t> - The attacker has access to the ciphertext of several messages and knows something about the plaintext underlying that ciphertext.</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Chosen-Plaintext method</a:t>
            </a:r>
            <a:r>
              <a:rPr lang="en-US" sz="1600" dirty="0">
                <a:latin typeface="Arial" panose="020B0604020202020204" pitchFamily="34" charset="0"/>
                <a:cs typeface="Arial" panose="020B0604020202020204" pitchFamily="34" charset="0"/>
              </a:rPr>
              <a:t> - The attacker chooses which data the encryption device encrypts and observes the ciphertext output.</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Chosen-Ciphertext method</a:t>
            </a:r>
            <a:r>
              <a:rPr lang="en-US" sz="1600" dirty="0">
                <a:latin typeface="Arial" panose="020B0604020202020204" pitchFamily="34" charset="0"/>
                <a:cs typeface="Arial" panose="020B0604020202020204" pitchFamily="34" charset="0"/>
              </a:rPr>
              <a:t> - The attacker can choose different ciphertext to be decrypted and has access to the decrypted plaintext.</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Meet-in-the-Middle method</a:t>
            </a:r>
            <a:r>
              <a:rPr lang="en-US" sz="1600" dirty="0">
                <a:latin typeface="Arial" panose="020B0604020202020204" pitchFamily="34" charset="0"/>
                <a:cs typeface="Arial" panose="020B0604020202020204" pitchFamily="34" charset="0"/>
              </a:rPr>
              <a:t> - The attacker knows a portion of the plaintext and the corresponding ciphertext.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Cryptanalysis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Cracking Code Example</a:t>
            </a:r>
          </a:p>
        </p:txBody>
      </p:sp>
      <p:sp>
        <p:nvSpPr>
          <p:cNvPr id="5" name="Object4"/>
          <p:cNvSpPr/>
          <p:nvPr/>
        </p:nvSpPr>
        <p:spPr>
          <a:xfrm>
            <a:off x="0" y="914400"/>
            <a:ext cx="3840480" cy="1512916"/>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When choosing a cryptanalysis method, consider the Caesar cipher encrypted code. The best way to crack the code is to use brute force. Because there are only 25 possible rotations, the effort is relatively small to try all possible rotations and see which one returns something that makes sense.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more scientific approach is to use the fact that some characters in the English alphabet are used more often than others. This method is called frequency analysis. </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18</a:t>
            </a:fld>
            <a:endParaRPr lang="en-US" dirty="0"/>
          </a:p>
        </p:txBody>
      </p:sp>
      <p:pic>
        <p:nvPicPr>
          <p:cNvPr id="6" name="Picture 5">
            <a:extLst>
              <a:ext uri="{FF2B5EF4-FFF2-40B4-BE49-F238E27FC236}">
                <a16:creationId xmlns:a16="http://schemas.microsoft.com/office/drawing/2014/main" id="{7F75D755-2F7F-43CB-993F-E39DC9D0A936}"/>
              </a:ext>
            </a:extLst>
          </p:cNvPr>
          <p:cNvPicPr>
            <a:picLocks noChangeAspect="1"/>
          </p:cNvPicPr>
          <p:nvPr/>
        </p:nvPicPr>
        <p:blipFill>
          <a:blip r:embed="rId3"/>
          <a:stretch>
            <a:fillRect/>
          </a:stretch>
        </p:blipFill>
        <p:spPr>
          <a:xfrm>
            <a:off x="3959636" y="881149"/>
            <a:ext cx="4855174" cy="33812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15.4 Cryptology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Cryptographic Services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Explain how the types of encryption, hashes, and digital signatures work together to provide confidentiality, integrity, and authentication.</a:t>
            </a:r>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13437634"/>
              </p:ext>
            </p:extLst>
          </p:nvPr>
        </p:nvGraphicFramePr>
        <p:xfrm>
          <a:off x="206364" y="1943683"/>
          <a:ext cx="8731272" cy="1369664"/>
        </p:xfrm>
        <a:graphic>
          <a:graphicData uri="http://schemas.openxmlformats.org/drawingml/2006/table">
            <a:tbl>
              <a:tblPr firstRow="1" firstCol="1" bandRow="1">
                <a:tableStyleId>{5C22544A-7EE6-4342-B048-85BDC9FD1C3A}</a:tableStyleId>
              </a:tblPr>
              <a:tblGrid>
                <a:gridCol w="3082714">
                  <a:extLst>
                    <a:ext uri="{9D8B030D-6E8A-4147-A177-3AD203B41FA5}">
                      <a16:colId xmlns:a16="http://schemas.microsoft.com/office/drawing/2014/main" val="399010295"/>
                    </a:ext>
                  </a:extLst>
                </a:gridCol>
                <a:gridCol w="5648558">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Secure Communications</a:t>
                      </a:r>
                    </a:p>
                  </a:txBody>
                  <a:tcPr marL="60168" marR="60168" marT="0" marB="0"/>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Explain the requirements of secure communications including integrity, authentication, and confidentiality.</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Cryptography</a:t>
                      </a:r>
                    </a:p>
                  </a:txBody>
                  <a:tcPr marL="60168" marR="60168" marT="0" marB="0"/>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Describe cryptography.</a:t>
                      </a: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Cryptanalysis</a:t>
                      </a:r>
                    </a:p>
                  </a:txBody>
                  <a:tcPr marL="60168" marR="60168" marT="0" marB="0"/>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Describe cryptanalysis.</a:t>
                      </a:r>
                    </a:p>
                  </a:txBody>
                  <a:tcPr marL="60168" marR="60168" marT="0" marB="0"/>
                </a:tc>
                <a:extLst>
                  <a:ext uri="{0D108BD9-81ED-4DB2-BD59-A6C34878D82A}">
                    <a16:rowId xmlns:a16="http://schemas.microsoft.com/office/drawing/2014/main" val="1283686363"/>
                  </a:ext>
                </a:extLst>
              </a:tr>
              <a:tr h="249911">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Cryptology</a:t>
                      </a:r>
                    </a:p>
                  </a:txBody>
                  <a:tcPr marL="60168" marR="60168" marT="0" marB="0"/>
                </a:tc>
                <a:tc>
                  <a:txBody>
                    <a:bodyPr/>
                    <a:lstStyle/>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Describe cryptology.</a:t>
                      </a:r>
                    </a:p>
                  </a:txBody>
                  <a:tcPr marL="60168" marR="60168" marT="0" marB="0"/>
                </a:tc>
                <a:extLst>
                  <a:ext uri="{0D108BD9-81ED-4DB2-BD59-A6C34878D82A}">
                    <a16:rowId xmlns:a16="http://schemas.microsoft.com/office/drawing/2014/main" val="2466644772"/>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Cryptology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Making and Breaking Secret Codes</a:t>
            </a:r>
          </a:p>
        </p:txBody>
      </p:sp>
      <p:sp>
        <p:nvSpPr>
          <p:cNvPr id="5" name="Object4"/>
          <p:cNvSpPr/>
          <p:nvPr/>
        </p:nvSpPr>
        <p:spPr>
          <a:xfrm>
            <a:off x="0" y="914400"/>
            <a:ext cx="4688378"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Cryptology is the science of making and breaking secret codes. As shown in the figure, cryptology combines two separate disciplines:</a:t>
            </a:r>
          </a:p>
          <a:p>
            <a:pPr lvl="1">
              <a:buFont typeface="Arial" panose="020B0604020202020204" pitchFamily="34" charset="0"/>
              <a:buChar char="•"/>
            </a:pPr>
            <a:r>
              <a:rPr lang="en-US" sz="1600" b="1" dirty="0">
                <a:latin typeface="Arial" panose="020B0604020202020204" pitchFamily="34" charset="0"/>
                <a:cs typeface="Arial" panose="020B0604020202020204" pitchFamily="34" charset="0"/>
              </a:rPr>
              <a:t>Cryptography</a:t>
            </a:r>
            <a:r>
              <a:rPr lang="en-US" sz="1600" dirty="0">
                <a:latin typeface="Arial" panose="020B0604020202020204" pitchFamily="34" charset="0"/>
                <a:cs typeface="Arial" panose="020B0604020202020204" pitchFamily="34" charset="0"/>
              </a:rPr>
              <a:t> - the development and use of codes</a:t>
            </a:r>
          </a:p>
          <a:p>
            <a:pPr lvl="1">
              <a:buFont typeface="Arial" panose="020B0604020202020204" pitchFamily="34" charset="0"/>
              <a:buChar char="•"/>
            </a:pPr>
            <a:r>
              <a:rPr lang="en-US" sz="1600" b="1" dirty="0">
                <a:latin typeface="Arial" panose="020B0604020202020204" pitchFamily="34" charset="0"/>
                <a:cs typeface="Arial" panose="020B0604020202020204" pitchFamily="34" charset="0"/>
              </a:rPr>
              <a:t>Cryptanalysis</a:t>
            </a:r>
            <a:r>
              <a:rPr lang="en-US" sz="1600" dirty="0">
                <a:latin typeface="Arial" panose="020B0604020202020204" pitchFamily="34" charset="0"/>
                <a:cs typeface="Arial" panose="020B0604020202020204" pitchFamily="34" charset="0"/>
              </a:rPr>
              <a:t> - the breaking of those codes</a:t>
            </a:r>
          </a:p>
          <a:p>
            <a:pPr lvl="1"/>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is a symbiotic relationship between the two disciplines because each makes the other one stronger. National security organizations employ practitioners of both disciplines and put them to work against each other</a:t>
            </a:r>
            <a:r>
              <a:rPr lang="en-US" sz="1400" dirty="0">
                <a:latin typeface="Arial" panose="020B0604020202020204" pitchFamily="34" charset="0"/>
                <a:cs typeface="Arial" panose="020B0604020202020204" pitchFamily="34" charset="0"/>
              </a:rPr>
              <a: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pic>
        <p:nvPicPr>
          <p:cNvPr id="6" name="Picture 5">
            <a:extLst>
              <a:ext uri="{FF2B5EF4-FFF2-40B4-BE49-F238E27FC236}">
                <a16:creationId xmlns:a16="http://schemas.microsoft.com/office/drawing/2014/main" id="{BAD507C4-9386-4E9C-96CD-EDB32F265043}"/>
              </a:ext>
            </a:extLst>
          </p:cNvPr>
          <p:cNvPicPr>
            <a:picLocks noChangeAspect="1"/>
          </p:cNvPicPr>
          <p:nvPr/>
        </p:nvPicPr>
        <p:blipFill>
          <a:blip r:embed="rId3"/>
          <a:stretch>
            <a:fillRect/>
          </a:stretch>
        </p:blipFill>
        <p:spPr>
          <a:xfrm>
            <a:off x="4777861" y="695152"/>
            <a:ext cx="3908939" cy="27909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Cryptology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Cryptanalysts</a:t>
            </a:r>
          </a:p>
        </p:txBody>
      </p:sp>
      <p:sp>
        <p:nvSpPr>
          <p:cNvPr id="5" name="Object4"/>
          <p:cNvSpPr/>
          <p:nvPr/>
        </p:nvSpPr>
        <p:spPr>
          <a:xfrm>
            <a:off x="-1" y="914400"/>
            <a:ext cx="9069185"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Cryptanalysis is often used by governments in military and diplomatic surveillance, by enterprises in testing the strength of security procedures, and by malicious hackers in exploiting weaknesses in websites.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Cryptanalysts are individuals who perform cryptanalysis to crack secret codes. A sample job description is displayed in the figure.</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While cryptanalysis is often linked to mischievous purposes, it is actually a necessity. It is an ironic fact of cryptography that it is impossible to prove that any algorithm is secure. It can only be proven that it is not vulnerable to known cryptanalytic attacks. Therefore, there is a need for mathematicians, scholars, and security forensic experts to keep trying to break the encryption methods.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Cryptology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Secret is in the Keys</a:t>
            </a:r>
          </a:p>
        </p:txBody>
      </p:sp>
      <p:graphicFrame>
        <p:nvGraphicFramePr>
          <p:cNvPr id="29" name="Table 28"/>
          <p:cNvGraphicFramePr>
            <a:graphicFrameLocks noGrp="1"/>
          </p:cNvGraphicFramePr>
          <p:nvPr>
            <p:extLst>
              <p:ext uri="{D42A27DB-BD31-4B8C-83A1-F6EECF244321}">
                <p14:modId xmlns:p14="http://schemas.microsoft.com/office/powerpoint/2010/main" val="1265142487"/>
              </p:ext>
            </p:extLst>
          </p:nvPr>
        </p:nvGraphicFramePr>
        <p:xfrm>
          <a:off x="2467718" y="2766464"/>
          <a:ext cx="4033993" cy="1036320"/>
        </p:xfrm>
        <a:graphic>
          <a:graphicData uri="http://schemas.openxmlformats.org/drawingml/2006/table">
            <a:tbl>
              <a:tblPr/>
              <a:tblGrid>
                <a:gridCol w="1205732">
                  <a:extLst>
                    <a:ext uri="{9D8B030D-6E8A-4147-A177-3AD203B41FA5}">
                      <a16:colId xmlns:a16="http://schemas.microsoft.com/office/drawing/2014/main" val="20000"/>
                    </a:ext>
                  </a:extLst>
                </a:gridCol>
                <a:gridCol w="1541721">
                  <a:extLst>
                    <a:ext uri="{9D8B030D-6E8A-4147-A177-3AD203B41FA5}">
                      <a16:colId xmlns:a16="http://schemas.microsoft.com/office/drawing/2014/main" val="20001"/>
                    </a:ext>
                  </a:extLst>
                </a:gridCol>
                <a:gridCol w="1286540">
                  <a:extLst>
                    <a:ext uri="{9D8B030D-6E8A-4147-A177-3AD203B41FA5}">
                      <a16:colId xmlns:a16="http://schemas.microsoft.com/office/drawing/2014/main" val="20002"/>
                    </a:ext>
                  </a:extLst>
                </a:gridCol>
              </a:tblGrid>
              <a:tr h="0">
                <a:tc>
                  <a:txBody>
                    <a:bodyPr/>
                    <a:lstStyle/>
                    <a:p>
                      <a:r>
                        <a:rPr lang="en-US" sz="1200" dirty="0">
                          <a:solidFill>
                            <a:srgbClr val="FFFFFF"/>
                          </a:solidFill>
                        </a:rPr>
                        <a:t>Integrity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Authenticity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Confidentiality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MD5 (legacy)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HMAC-MD5 (legacy)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3DES (legacy)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SHA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HMAC-SHA-256</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RSA and DSA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22</a:t>
            </a:fld>
            <a:endParaRPr lang="en-US" dirty="0"/>
          </a:p>
        </p:txBody>
      </p:sp>
      <p:sp>
        <p:nvSpPr>
          <p:cNvPr id="7" name="TextBox 6">
            <a:extLst>
              <a:ext uri="{FF2B5EF4-FFF2-40B4-BE49-F238E27FC236}">
                <a16:creationId xmlns:a16="http://schemas.microsoft.com/office/drawing/2014/main" id="{81AF9CFF-22FC-4F6F-A7C5-AE1C6093B23E}"/>
              </a:ext>
            </a:extLst>
          </p:cNvPr>
          <p:cNvSpPr txBox="1"/>
          <p:nvPr/>
        </p:nvSpPr>
        <p:spPr>
          <a:xfrm>
            <a:off x="91439" y="781617"/>
            <a:ext cx="8786553" cy="160043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 the world of communications and networking, authentication, integrity, and data confidentiality are implemented in many ways using various protocols and algorithms. The choice of protocol and algorithm varies based on the level of security required to meet the goals of the network security policy.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table lists some common cryptographic hashes, protocols, and algorithms</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Cryptology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Exploring Encryption Methods</a:t>
            </a:r>
          </a:p>
        </p:txBody>
      </p:sp>
      <p:sp>
        <p:nvSpPr>
          <p:cNvPr id="5" name="Object4"/>
          <p:cNvSpPr/>
          <p:nvPr/>
        </p:nvSpPr>
        <p:spPr>
          <a:xfrm>
            <a:off x="0" y="914400"/>
            <a:ext cx="82296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In this lab, you will complete the following objectives:</a:t>
            </a:r>
          </a:p>
          <a:p>
            <a:endParaRPr lang="en-US" sz="16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Part 1: Decipher a pre-encrypted message using the Vigenère cipher.</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Part 2: Create a Vigenère cipher encrypted message and decrypt it.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15.5 Cryptographic Services -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Cryptographic Services -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three primary objectives of securing communications are authentication, integrity, and confidentiality.</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Authentication may be secured by HMAC.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Integrity is ensured through the use of the SHA family of hash generating algorithms.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Data confidentiality is ensured through symmetric encryption algorithms, such as AES, and asymmetric algorithms, such RSA and PKI.</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Authentication proves that a message actually comes from a valid source.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Data nonrepudiation is a similar service to authentication in that it allows the sender of a message to be uniquely identified.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Data integrity ensures that messages are not altered in transit.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Data confidentiality ensures privacy so that only the intended receiver can read the message.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Three types of cipher are transposition, substitution, and one-time pad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Cryptanalysis, or codebreaking, is the practice and study of determining the meaning of encrypted information (cracking the code), without access to the shared secret key.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Cryptographic Services -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objective of modern cryptographers is to have a keyspace large enough that it takes too much time and money to accomplish a brute-force attack.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Cryptology is the science of making and breaking secret codes. It combines cryptography and cryptanalysis.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choice of algorithm varies depending on the security requirements, the hardware resources that are available for encryption and decryption, and the acceptance of the algorithm in the security community.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With most modern algorithms, the security of encryption lies in the secrecy of the keys, not the algorithm.</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extLst>
      <p:ext uri="{BB962C8B-B14F-4D97-AF65-F5344CB8AC3E}">
        <p14:creationId xmlns:p14="http://schemas.microsoft.com/office/powerpoint/2010/main" val="200590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Cryptographic Services</a:t>
            </a:r>
          </a:p>
        </p:txBody>
      </p:sp>
      <p:sp>
        <p:nvSpPr>
          <p:cNvPr id="3" name="Object2"/>
          <p:cNvSpPr>
            <a:spLocks noGrp="1"/>
          </p:cNvSpPr>
          <p:nvPr>
            <p:ph type="body" idx="100" hasCustomPrompt="1"/>
          </p:nvPr>
        </p:nvSpPr>
        <p:spPr>
          <a:xfrm>
            <a:off x="0" y="274320"/>
            <a:ext cx="9144000" cy="491224"/>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D0DE7418-546F-4654-9590-D73838CF0725}"/>
              </a:ext>
            </a:extLst>
          </p:cNvPr>
          <p:cNvGraphicFramePr>
            <a:graphicFrameLocks/>
          </p:cNvGraphicFramePr>
          <p:nvPr>
            <p:extLst>
              <p:ext uri="{D42A27DB-BD31-4B8C-83A1-F6EECF244321}">
                <p14:modId xmlns:p14="http://schemas.microsoft.com/office/powerpoint/2010/main" val="2388528734"/>
              </p:ext>
            </p:extLst>
          </p:nvPr>
        </p:nvGraphicFramePr>
        <p:xfrm>
          <a:off x="294640" y="650450"/>
          <a:ext cx="8458662" cy="400304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data integrity</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data confidentiality</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Caesar cipher</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scytale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Vigenère cipher</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Enigma machine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transposition ciphers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block cipher</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substitution cipher</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one-time pad cipher</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brute-force method</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ciphertext method</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known-plaintext method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chosen-plaintext method</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chosen-ciphertext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meet-in-the-middle method</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cryptology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cryptography</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cryptanalysis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15.1 Secure Communications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Communications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Integrity, and Confidentiality</a:t>
            </a:r>
          </a:p>
        </p:txBody>
      </p:sp>
      <p:sp>
        <p:nvSpPr>
          <p:cNvPr id="5" name="Object4"/>
          <p:cNvSpPr/>
          <p:nvPr/>
        </p:nvSpPr>
        <p:spPr>
          <a:xfrm>
            <a:off x="-1" y="914400"/>
            <a:ext cx="488083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To ensure secure communications across both the public and private infrastructure, the network administrator’s first goal is to secure the network infrastructure, including routers, switches, servers, and hosts.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figure shows an example of a secure network topology.</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three primary objectives of securing communications: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Authentication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Integrity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Confidentiality</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a:t>
            </a:fld>
            <a:endParaRPr lang="en-US" dirty="0"/>
          </a:p>
        </p:txBody>
      </p:sp>
      <p:pic>
        <p:nvPicPr>
          <p:cNvPr id="6" name="Picture 5">
            <a:extLst>
              <a:ext uri="{FF2B5EF4-FFF2-40B4-BE49-F238E27FC236}">
                <a16:creationId xmlns:a16="http://schemas.microsoft.com/office/drawing/2014/main" id="{88A5E62E-3DD9-4184-81DD-CA05C4B8A88E}"/>
              </a:ext>
            </a:extLst>
          </p:cNvPr>
          <p:cNvPicPr>
            <a:picLocks noChangeAspect="1"/>
          </p:cNvPicPr>
          <p:nvPr/>
        </p:nvPicPr>
        <p:blipFill>
          <a:blip r:embed="rId3"/>
          <a:stretch>
            <a:fillRect/>
          </a:stretch>
        </p:blipFill>
        <p:spPr>
          <a:xfrm>
            <a:off x="4753669" y="1077373"/>
            <a:ext cx="4008904" cy="2571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Communications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a:t>
            </a:r>
          </a:p>
        </p:txBody>
      </p:sp>
      <p:sp>
        <p:nvSpPr>
          <p:cNvPr id="5" name="Object4"/>
          <p:cNvSpPr/>
          <p:nvPr/>
        </p:nvSpPr>
        <p:spPr>
          <a:xfrm>
            <a:off x="216130" y="914400"/>
            <a:ext cx="8853055"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There are two primary methods for validating a source in network communications: authentication services and data nonrepudiation services.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In network communications, authentication can be accomplished using cryptographic methods.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Data nonrepudiation is a similar service that allows the sender of a message to be uniquely identified. With nonrepudiation services in place, a sender cannot deny having been the source of that message.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Communications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Data Integrity</a:t>
            </a:r>
          </a:p>
        </p:txBody>
      </p:sp>
      <p:sp>
        <p:nvSpPr>
          <p:cNvPr id="5" name="Object4"/>
          <p:cNvSpPr/>
          <p:nvPr/>
        </p:nvSpPr>
        <p:spPr>
          <a:xfrm>
            <a:off x="0" y="914400"/>
            <a:ext cx="868680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Data integrity ensures that messages are not altered in transit. With data integrity, the receiver can verify that the received message is identical to the sent message and that no manipulation occurred.</a:t>
            </a:r>
          </a:p>
          <a:p>
            <a:pPr>
              <a:lnSpc>
                <a:spcPts val="2000"/>
              </a:lnSpc>
            </a:pPr>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Communications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Data Confidentiality</a:t>
            </a:r>
          </a:p>
        </p:txBody>
      </p:sp>
      <p:sp>
        <p:nvSpPr>
          <p:cNvPr id="5" name="Object4"/>
          <p:cNvSpPr/>
          <p:nvPr/>
        </p:nvSpPr>
        <p:spPr>
          <a:xfrm>
            <a:off x="0" y="914400"/>
            <a:ext cx="868680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Data confidentiality ensures privacy so that only the receiver can read the message. This can be achieved through encryption. Encryption is the process of scrambling data so that it cannot be easily read by unauthorized parties.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When enabling encryption, readable data is called plaintext, or cleartext, while the encrypted version is called encrypted text or ciphertext. The plaintext readable message is converted to ciphertext, which is the unreadable, disguised message. Decryption reverses the process. A key is required to encrypt and decrypt a message. The key is the link between the plaintext and ciphertext.</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Using a hash function is another way to ensure data confidentiality. A hash function transforms a string of characters into a usually shorter, fixed-length value or key that represents the original string. The difference between hashing and encryption is in how the data is stored.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15.2 Cryptography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Creating Cipher Text</a:t>
            </a:r>
          </a:p>
        </p:txBody>
      </p:sp>
      <p:sp>
        <p:nvSpPr>
          <p:cNvPr id="5" name="Object4"/>
          <p:cNvSpPr/>
          <p:nvPr/>
        </p:nvSpPr>
        <p:spPr>
          <a:xfrm>
            <a:off x="-1" y="748145"/>
            <a:ext cx="5378336"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history of cryptography starts in diplomatic circles thousands of years ago. Messengers from a king’s court took encrypted messages to other courts. Occasionally, other courts not involved in the communication, attempted to steal messages sent to a kingdom they considered an adversary. Not long after, military commanders started using encryption to secure messages.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Enigma machine was an electromechanical encryption device that was developed and used by Nazi Germany during World War II. The device depended on the distribution of pre-shared keys that were used to encrypt and decrypt messages. The figure is an example of an Enigma machine.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dirty="0"/>
          </a:p>
        </p:txBody>
      </p:sp>
      <p:pic>
        <p:nvPicPr>
          <p:cNvPr id="6" name="Picture 5">
            <a:extLst>
              <a:ext uri="{FF2B5EF4-FFF2-40B4-BE49-F238E27FC236}">
                <a16:creationId xmlns:a16="http://schemas.microsoft.com/office/drawing/2014/main" id="{A32BF47A-30F2-46F7-B818-4756C996A432}"/>
              </a:ext>
            </a:extLst>
          </p:cNvPr>
          <p:cNvPicPr>
            <a:picLocks noChangeAspect="1"/>
          </p:cNvPicPr>
          <p:nvPr/>
        </p:nvPicPr>
        <p:blipFill>
          <a:blip r:embed="rId3"/>
          <a:stretch>
            <a:fillRect/>
          </a:stretch>
        </p:blipFill>
        <p:spPr>
          <a:xfrm>
            <a:off x="5458693" y="429145"/>
            <a:ext cx="2948035" cy="420000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4196</TotalTime>
  <Words>2651</Words>
  <Application>Microsoft Office PowerPoint</Application>
  <PresentationFormat>On-screen Show (16:9)</PresentationFormat>
  <Paragraphs>269</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30</cp:revision>
  <dcterms:created xsi:type="dcterms:W3CDTF">2020-12-08T18:27:12Z</dcterms:created>
  <dcterms:modified xsi:type="dcterms:W3CDTF">2022-08-29T15:40:10Z</dcterms:modified>
</cp:coreProperties>
</file>