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61" r:id="rId6"/>
    <p:sldId id="262" r:id="rId7"/>
    <p:sldId id="309" r:id="rId8"/>
    <p:sldId id="313" r:id="rId9"/>
    <p:sldId id="312" r:id="rId10"/>
    <p:sldId id="314" r:id="rId11"/>
    <p:sldId id="263" r:id="rId12"/>
    <p:sldId id="264" r:id="rId13"/>
    <p:sldId id="265" r:id="rId14"/>
    <p:sldId id="266" r:id="rId15"/>
    <p:sldId id="305" r:id="rId16"/>
    <p:sldId id="311" r:id="rId17"/>
    <p:sldId id="268" r:id="rId18"/>
    <p:sldId id="269" r:id="rId19"/>
    <p:sldId id="270" r:id="rId20"/>
    <p:sldId id="274" r:id="rId21"/>
    <p:sldId id="275" r:id="rId22"/>
    <p:sldId id="310" r:id="rId23"/>
    <p:sldId id="276" r:id="rId24"/>
    <p:sldId id="277" r:id="rId25"/>
    <p:sldId id="278" r:id="rId26"/>
    <p:sldId id="279" r:id="rId27"/>
    <p:sldId id="280" r:id="rId28"/>
    <p:sldId id="281" r:id="rId29"/>
    <p:sldId id="306" r:id="rId30"/>
    <p:sldId id="315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03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21A341-BA99-48A8-BCA9-B7569CF65FF6}" type="datetimeFigureOut">
              <a:rPr lang="en-US" smtClean="0"/>
              <a:pPr/>
              <a:t>9/13/2013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300196-AB50-465B-8330-5AEC9581C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c500.com/en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CCNA Voice 640-461 Cert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CHAPTER 2</a:t>
            </a:r>
          </a:p>
          <a:p>
            <a:r>
              <a:rPr lang="en-US" b="1" dirty="0" smtClean="0"/>
              <a:t>Understanding the Pieces of Cisco Unified Communication</a:t>
            </a:r>
          </a:p>
          <a:p>
            <a:endParaRPr lang="en-US" b="1" dirty="0"/>
          </a:p>
        </p:txBody>
      </p:sp>
      <p:pic>
        <p:nvPicPr>
          <p:cNvPr id="5" name="Picture 2" descr="C:\Documents and Settings\John\My Documents\My Pictures\Microsoft Clip Organizer\j0438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572000" cy="3061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Infrastructure Layer: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1434"/>
            <a:ext cx="6553200" cy="51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83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Infrastructure Layer: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Traditional PBX systems are “up” 99.999% or down for only five (5) minutes each year!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Configured for fast failover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Include Quality of service (</a:t>
            </a:r>
            <a:r>
              <a:rPr lang="en-US" sz="2400" b="1" dirty="0" err="1" smtClean="0">
                <a:latin typeface="Comic Sans MS" pitchFamily="66" charset="0"/>
              </a:rPr>
              <a:t>QoS</a:t>
            </a:r>
            <a:r>
              <a:rPr lang="en-US" sz="2400" b="1" dirty="0" smtClean="0">
                <a:latin typeface="Comic Sans MS" pitchFamily="66" charset="0"/>
              </a:rPr>
              <a:t>) in network development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Can existing equipment provide service?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Call Processing Layer: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Unified Communications 500 (UC500): </a:t>
            </a:r>
            <a:r>
              <a:rPr lang="en-US" sz="2400" dirty="0" smtClean="0">
                <a:latin typeface="Comic Sans MS" pitchFamily="66" charset="0"/>
              </a:rPr>
              <a:t>Stand alone solution, supports forty-eight (48) users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Unified Communications Manager Express (Call Manager Express CME): </a:t>
            </a:r>
            <a:r>
              <a:rPr lang="en-US" sz="2400" dirty="0" smtClean="0">
                <a:latin typeface="Comic Sans MS" pitchFamily="66" charset="0"/>
              </a:rPr>
              <a:t>Supports up to two-hundred fifty (250) users depending on equipment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Unified Communications Manager Business Edition: </a:t>
            </a:r>
            <a:r>
              <a:rPr lang="en-US" sz="2400" dirty="0" smtClean="0">
                <a:latin typeface="Comic Sans MS" pitchFamily="66" charset="0"/>
              </a:rPr>
              <a:t>Supports up to five-hundred (500) users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Unified Communications Manager (formerly </a:t>
            </a:r>
            <a:r>
              <a:rPr lang="en-US" sz="2400" b="1" dirty="0" err="1" smtClean="0">
                <a:latin typeface="Comic Sans MS" pitchFamily="66" charset="0"/>
              </a:rPr>
              <a:t>CallManager</a:t>
            </a:r>
            <a:r>
              <a:rPr lang="en-US" sz="2400" b="1" dirty="0" smtClean="0">
                <a:latin typeface="Comic Sans MS" pitchFamily="66" charset="0"/>
              </a:rPr>
              <a:t>) </a:t>
            </a:r>
            <a:r>
              <a:rPr lang="en-US" sz="2400" dirty="0" smtClean="0">
                <a:latin typeface="Comic Sans MS" pitchFamily="66" charset="0"/>
              </a:rPr>
              <a:t>Supports thirty-thousand plus users (30,000+)</a:t>
            </a:r>
            <a:endParaRPr lang="en-US" sz="2400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7630080" cy="41842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Unified Communications 500 (UC500)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30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UC500 Features: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Phone support for eight (8) to forty-eight (48) phones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Integrated Voice Mail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Integrated Automated Attendant Answering System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External Music on Hold (</a:t>
            </a:r>
            <a:r>
              <a:rPr lang="en-US" sz="2400" b="1" dirty="0" err="1" smtClean="0">
                <a:latin typeface="Comic Sans MS" pitchFamily="66" charset="0"/>
              </a:rPr>
              <a:t>MoH</a:t>
            </a:r>
            <a:r>
              <a:rPr lang="en-US" sz="2400" b="1" dirty="0" smtClean="0">
                <a:latin typeface="Comic Sans MS" pitchFamily="66" charset="0"/>
              </a:rPr>
              <a:t>) jack to attached external audio source or use WAV file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Support for all common phone features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Built-in Foreign Exchange Office (FXO) ports for analog PSTN connections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UC500 Features </a:t>
            </a:r>
            <a:r>
              <a:rPr lang="en-US" sz="2400" b="1" i="1" dirty="0" smtClean="0">
                <a:latin typeface="Comic Sans MS" pitchFamily="66" charset="0"/>
              </a:rPr>
              <a:t>continued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Built-in Foreign Exchange Station (FXS) ports for analog phone / modem / fax connections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Built-in Network Address Translation (NAT) and Firewall support for Internet connectivity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Built-in Virtual private Network (VPN) support for up to ten (10) users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Optional integrated 802.11 wireless network connectivity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Unified Communications Manager Express (CME):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80" y="1154672"/>
            <a:ext cx="7167819" cy="50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6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Unified Communications Manager Express (CME):</a:t>
            </a: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76341" cy="547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333999" cy="456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Unified Communications Manager Business Edition: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Unified Communications Manager Business Edition </a:t>
            </a:r>
            <a:r>
              <a:rPr lang="en-US" sz="2400" b="1" i="1" dirty="0" smtClean="0">
                <a:latin typeface="Comic Sans MS" pitchFamily="66" charset="0"/>
              </a:rPr>
              <a:t>continued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Linux based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Five-hundred (500) phones supported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All-in-one solution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Unified Communications Manager: </a:t>
            </a:r>
            <a:r>
              <a:rPr lang="en-US" sz="2400" dirty="0" smtClean="0">
                <a:latin typeface="Comic Sans MS" pitchFamily="66" charset="0"/>
              </a:rPr>
              <a:t>The call processing component that provides features and functionality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Unity Connection:</a:t>
            </a:r>
            <a:r>
              <a:rPr lang="en-US" sz="2400" dirty="0" smtClean="0">
                <a:latin typeface="Comic Sans MS" pitchFamily="66" charset="0"/>
              </a:rPr>
              <a:t> Integrated Voice-mail solution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Unified Mobility: </a:t>
            </a:r>
            <a:r>
              <a:rPr lang="en-US" sz="2400" dirty="0" smtClean="0">
                <a:latin typeface="Comic Sans MS" pitchFamily="66" charset="0"/>
              </a:rPr>
              <a:t>Allows users to be reached from a single phone number by redirecting calls to multiple devices</a:t>
            </a:r>
            <a:endParaRPr lang="en-US" sz="2400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30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Benefits of VoIP for Business: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Reduced cost of Communicating: </a:t>
            </a:r>
            <a:r>
              <a:rPr lang="en-US" sz="2400" dirty="0" smtClean="0">
                <a:latin typeface="Comic Sans MS" pitchFamily="66" charset="0"/>
              </a:rPr>
              <a:t>Forward calls over WAN links instead of expensive PSTN lines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Reduced cost of cabling: </a:t>
            </a:r>
            <a:r>
              <a:rPr lang="en-US" sz="2400" dirty="0" smtClean="0">
                <a:latin typeface="Comic Sans MS" pitchFamily="66" charset="0"/>
              </a:rPr>
              <a:t>Cost cut in half, because of the use of existing Ethernet lines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Seamless voice networks: </a:t>
            </a:r>
            <a:r>
              <a:rPr lang="en-US" sz="2400" dirty="0" smtClean="0">
                <a:latin typeface="Comic Sans MS" pitchFamily="66" charset="0"/>
              </a:rPr>
              <a:t>Where there is data networks there can be voice networks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Take your phone with you: </a:t>
            </a:r>
            <a:r>
              <a:rPr lang="en-US" sz="2400" dirty="0" smtClean="0">
                <a:latin typeface="Comic Sans MS" pitchFamily="66" charset="0"/>
              </a:rPr>
              <a:t>Because the phone gets configuration by MAC address, the phone can be moved seamlessly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IP </a:t>
            </a:r>
            <a:r>
              <a:rPr lang="en-US" sz="2400" b="1" dirty="0" err="1" smtClean="0">
                <a:latin typeface="Comic Sans MS" pitchFamily="66" charset="0"/>
              </a:rPr>
              <a:t>Softphones</a:t>
            </a:r>
            <a:r>
              <a:rPr lang="en-US" sz="2400" b="1" dirty="0" smtClean="0">
                <a:latin typeface="Comic Sans MS" pitchFamily="66" charset="0"/>
              </a:rPr>
              <a:t>: </a:t>
            </a:r>
            <a:r>
              <a:rPr lang="en-US" sz="2400" dirty="0" smtClean="0">
                <a:latin typeface="Comic Sans MS" pitchFamily="66" charset="0"/>
              </a:rPr>
              <a:t>Computer based logical phones that perform all functions of physical phones. (IP Communicator)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Unified e-mail, voice mail and fax: </a:t>
            </a:r>
            <a:r>
              <a:rPr lang="en-US" sz="2400" dirty="0" smtClean="0">
                <a:latin typeface="Comic Sans MS" pitchFamily="66" charset="0"/>
              </a:rPr>
              <a:t>All services can be stored and delivered from a single database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Unified Communications Manager: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Added benefits over Business edition-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Redundancy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Scalability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Number of users is thirty-thousand per cluster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Multiple cluster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Redundancy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Server based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Application layer: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Unity Express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Unity Connection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Unity Express: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8" y="1295400"/>
            <a:ext cx="790837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4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Unity Express: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Smallest Unity Solution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Runs from either a Flash Module or Hard Drive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Can be added to multiple platforms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Flash Advanced Integration Module (AIM) plugs directly into router motherboard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Hard Drive runs as a network module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Runs as a Linux based program and provides: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Voice-mail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Automated Attendant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Message retrieval via e-mail, phone, or web interface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Unity Connection: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Server solution providing same services as Unity Express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With additional dedicated server modules it can scale up to seven-thousand five-hundred (7500) users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Unity: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Additional services of: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Forward voice messages as e-mail attachments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Users can leave messages for multiple users with a single call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Users can listen to e-mail messages using text to speech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users can respond to e-mail messages via phone with audio attachment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Users can view faxes as TIF files via e-mail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37" y="1143000"/>
            <a:ext cx="849427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Interactive Voice response / Auto Attendant: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Provides Prompt and Collect features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Call Redirection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Unified Contact Center: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Can cycle through multiple call agents. Automatic Call Distributor (ACD)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Can direct calls to appropriate agents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Dedicated server based application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Can use Computer Telephony Integration (CTI)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Information about caller placed on screen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Uses Caller ID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Supports Chat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Supports Web collaboration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e-mail integration</a:t>
            </a:r>
          </a:p>
          <a:p>
            <a:pPr lvl="1"/>
            <a:endParaRPr lang="en-US" sz="2400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Additional Applications: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Unified Meeting Place: </a:t>
            </a:r>
            <a:r>
              <a:rPr lang="en-US" sz="2400" dirty="0" smtClean="0">
                <a:latin typeface="Comic Sans MS" pitchFamily="66" charset="0"/>
              </a:rPr>
              <a:t>Provides a multimedia conference solution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Unified presence: </a:t>
            </a:r>
            <a:r>
              <a:rPr lang="en-US" sz="2400" dirty="0" smtClean="0">
                <a:latin typeface="Comic Sans MS" pitchFamily="66" charset="0"/>
              </a:rPr>
              <a:t>Provides information of a users availability and reach ability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Unified Mobility: </a:t>
            </a:r>
            <a:r>
              <a:rPr lang="en-US" sz="2400" dirty="0" smtClean="0">
                <a:latin typeface="Comic Sans MS" pitchFamily="66" charset="0"/>
              </a:rPr>
              <a:t> One single contact phone number which links to phone, mobile phone, instant messenger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Cisco Emergency Responder: </a:t>
            </a:r>
            <a:r>
              <a:rPr lang="en-US" sz="2400" dirty="0" smtClean="0">
                <a:latin typeface="Comic Sans MS" pitchFamily="66" charset="0"/>
              </a:rPr>
              <a:t>Dynamically updates users position / location to 911 system</a:t>
            </a:r>
            <a:endParaRPr lang="en-US" sz="2400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Benefits of VoIP for Business </a:t>
            </a:r>
            <a:r>
              <a:rPr lang="en-US" sz="2400" b="1" i="1" dirty="0" smtClean="0">
                <a:latin typeface="Comic Sans MS" pitchFamily="66" charset="0"/>
              </a:rPr>
              <a:t>continued</a:t>
            </a:r>
            <a:r>
              <a:rPr lang="en-US" sz="2400" b="1" dirty="0" smtClean="0">
                <a:latin typeface="Comic Sans MS" pitchFamily="66" charset="0"/>
              </a:rPr>
              <a:t>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Increased productivity: </a:t>
            </a:r>
            <a:r>
              <a:rPr lang="en-US" sz="2400" dirty="0" smtClean="0">
                <a:latin typeface="Comic Sans MS" pitchFamily="66" charset="0"/>
              </a:rPr>
              <a:t>VoIP can forward to multiple devices reducing “phone tag”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Feature-rich communication: </a:t>
            </a:r>
            <a:r>
              <a:rPr lang="en-US" sz="2400" dirty="0" smtClean="0">
                <a:latin typeface="Comic Sans MS" pitchFamily="66" charset="0"/>
              </a:rPr>
              <a:t>Data applications can be integrated with the phone.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Open, compatible standards: </a:t>
            </a:r>
            <a:r>
              <a:rPr lang="en-US" sz="2400" dirty="0" smtClean="0">
                <a:latin typeface="Comic Sans MS" pitchFamily="66" charset="0"/>
              </a:rPr>
              <a:t>Different vendors devices can integrate on the same VoIP network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Complete Solution: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9" y="1209261"/>
            <a:ext cx="7733731" cy="450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813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Endpoints Layer: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Entry-layer phones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Single lines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Unified SIP Phone 3911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7906G and 7911G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7931G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8837" y="3306318"/>
            <a:ext cx="3958429" cy="3170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3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3911: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Inline power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Half-duplex speakerphone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Fixed feature buttons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7906G and 7911G: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Inline power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Onscreen </a:t>
            </a:r>
            <a:r>
              <a:rPr lang="en-US" sz="2400" b="1" dirty="0" err="1" smtClean="0">
                <a:latin typeface="Comic Sans MS" pitchFamily="66" charset="0"/>
              </a:rPr>
              <a:t>softkey</a:t>
            </a:r>
            <a:r>
              <a:rPr lang="en-US" sz="2400" b="1" dirty="0" smtClean="0">
                <a:latin typeface="Comic Sans MS" pitchFamily="66" charset="0"/>
              </a:rPr>
              <a:t>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basic XML service support</a:t>
            </a:r>
          </a:p>
        </p:txBody>
      </p:sp>
      <p:pic>
        <p:nvPicPr>
          <p:cNvPr id="4" name="Picture 3" descr="791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743200"/>
            <a:ext cx="4419600" cy="35469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7931G: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Inline power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Built-in switch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Onscreen </a:t>
            </a:r>
            <a:r>
              <a:rPr lang="en-US" sz="2400" b="1" dirty="0" err="1" smtClean="0">
                <a:latin typeface="Comic Sans MS" pitchFamily="66" charset="0"/>
              </a:rPr>
              <a:t>softkey</a:t>
            </a:r>
            <a:r>
              <a:rPr lang="en-US" sz="2400" b="1" dirty="0" smtClean="0">
                <a:latin typeface="Comic Sans MS" pitchFamily="66" charset="0"/>
              </a:rPr>
              <a:t>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Basic XML service support</a:t>
            </a:r>
          </a:p>
        </p:txBody>
      </p:sp>
      <p:pic>
        <p:nvPicPr>
          <p:cNvPr id="5" name="Picture 4" descr="793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940713"/>
            <a:ext cx="4419600" cy="354007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Endpoints Layer: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Business-class phones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Built-in switch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Inline power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Onscreen </a:t>
            </a:r>
            <a:r>
              <a:rPr lang="en-US" sz="2400" b="1" dirty="0" err="1" smtClean="0">
                <a:latin typeface="Comic Sans MS" pitchFamily="66" charset="0"/>
              </a:rPr>
              <a:t>softkey</a:t>
            </a:r>
            <a:r>
              <a:rPr lang="en-US" sz="2400" b="1" dirty="0" smtClean="0">
                <a:latin typeface="Comic Sans MS" pitchFamily="66" charset="0"/>
              </a:rPr>
              <a:t>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XML Service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Full-duplex speakerphone and headset option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7940G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7941G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7941G-GE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7942G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7945G</a:t>
            </a:r>
          </a:p>
        </p:txBody>
      </p:sp>
      <p:pic>
        <p:nvPicPr>
          <p:cNvPr id="6" name="Picture 5" descr="794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581400"/>
            <a:ext cx="3768166" cy="301828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Endpoints Layer: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Touchscreen</a:t>
            </a:r>
            <a:r>
              <a:rPr lang="en-US" sz="2400" b="1" dirty="0" smtClean="0">
                <a:latin typeface="Comic Sans MS" pitchFamily="66" charset="0"/>
              </a:rPr>
              <a:t> Cisco IP Phones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Built-in switch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Inline power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Onscreen </a:t>
            </a:r>
            <a:r>
              <a:rPr lang="en-US" sz="2400" b="1" dirty="0" err="1" smtClean="0">
                <a:latin typeface="Comic Sans MS" pitchFamily="66" charset="0"/>
              </a:rPr>
              <a:t>softkey</a:t>
            </a:r>
            <a:r>
              <a:rPr lang="en-US" sz="2400" b="1" dirty="0" smtClean="0">
                <a:latin typeface="Comic Sans MS" pitchFamily="66" charset="0"/>
              </a:rPr>
              <a:t>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XML Service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Full-duplex speakerphone and headset option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7970G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7975G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7971G-GE</a:t>
            </a:r>
          </a:p>
        </p:txBody>
      </p:sp>
      <p:pic>
        <p:nvPicPr>
          <p:cNvPr id="5" name="Picture 4" descr="7971g-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565860"/>
            <a:ext cx="3429000" cy="297781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Endpoints Layer: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Specialty Devices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Built-in switch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Inline power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Onscreen </a:t>
            </a:r>
            <a:r>
              <a:rPr lang="en-US" sz="2400" b="1" dirty="0" err="1" smtClean="0">
                <a:latin typeface="Comic Sans MS" pitchFamily="66" charset="0"/>
              </a:rPr>
              <a:t>softkey</a:t>
            </a:r>
            <a:r>
              <a:rPr lang="en-US" sz="2400" b="1" dirty="0" smtClean="0">
                <a:latin typeface="Comic Sans MS" pitchFamily="66" charset="0"/>
              </a:rPr>
              <a:t>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XML Service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Full-duplex speakerphone and headset option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Video Camera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Video Display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Cisco 7985G</a:t>
            </a:r>
          </a:p>
        </p:txBody>
      </p:sp>
      <p:pic>
        <p:nvPicPr>
          <p:cNvPr id="4" name="Picture 3" descr="7985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505200"/>
            <a:ext cx="2819400" cy="314047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Endpoints Layer: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Specialty Devices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XML Service support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Full-duplex speakerphone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Wireless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Supports 802.11 </a:t>
            </a:r>
            <a:r>
              <a:rPr lang="en-US" sz="2400" b="1" dirty="0" err="1" smtClean="0">
                <a:latin typeface="Comic Sans MS" pitchFamily="66" charset="0"/>
              </a:rPr>
              <a:t>a,b</a:t>
            </a:r>
            <a:r>
              <a:rPr lang="en-US" sz="2400" b="1" dirty="0" smtClean="0">
                <a:latin typeface="Comic Sans MS" pitchFamily="66" charset="0"/>
              </a:rPr>
              <a:t> and g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Cisco 7921G</a:t>
            </a:r>
          </a:p>
        </p:txBody>
      </p:sp>
      <p:pic>
        <p:nvPicPr>
          <p:cNvPr id="5" name="Picture 4" descr="792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190592"/>
            <a:ext cx="4114800" cy="329593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Endpoints Layer: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Specialty Devices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External microphone attachment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Full-duplex speakerphone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Cisco 7937G</a:t>
            </a:r>
          </a:p>
        </p:txBody>
      </p:sp>
      <p:pic>
        <p:nvPicPr>
          <p:cNvPr id="5" name="Picture 4" descr="7937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667000"/>
            <a:ext cx="5511511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Will the traditional phone system survive?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Most believe that it will be replaced by VoIP.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Endpoints Layer: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Specialty Devices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ATA 186/188: </a:t>
            </a:r>
            <a:r>
              <a:rPr lang="en-US" sz="2400" dirty="0" smtClean="0">
                <a:latin typeface="Comic Sans MS" pitchFamily="66" charset="0"/>
              </a:rPr>
              <a:t>Converts up to two (2) analog phones to VoIP devices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IP Communicator: </a:t>
            </a:r>
            <a:r>
              <a:rPr lang="en-US" sz="2400" dirty="0" smtClean="0">
                <a:latin typeface="Comic Sans MS" pitchFamily="66" charset="0"/>
              </a:rPr>
              <a:t>IP </a:t>
            </a:r>
            <a:r>
              <a:rPr lang="en-US" sz="2400" dirty="0" err="1" smtClean="0">
                <a:latin typeface="Comic Sans MS" pitchFamily="66" charset="0"/>
              </a:rPr>
              <a:t>Softphone</a:t>
            </a:r>
            <a:r>
              <a:rPr lang="en-US" sz="2400" dirty="0" smtClean="0">
                <a:latin typeface="Comic Sans MS" pitchFamily="66" charset="0"/>
              </a:rPr>
              <a:t> computer based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VT Advantage: </a:t>
            </a:r>
            <a:r>
              <a:rPr lang="en-US" sz="2400" dirty="0" smtClean="0">
                <a:latin typeface="Comic Sans MS" pitchFamily="66" charset="0"/>
              </a:rPr>
              <a:t>Integrates webcam with the VoIP Phone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latin typeface="Comic Sans MS" pitchFamily="66" charset="0"/>
              </a:rPr>
              <a:t> Cisco 7914/7915/7916 expansion module: </a:t>
            </a:r>
            <a:r>
              <a:rPr lang="en-US" sz="2400" dirty="0" smtClean="0">
                <a:latin typeface="Comic Sans MS" pitchFamily="66" charset="0"/>
              </a:rPr>
              <a:t>Expands each phone by fifteen (15) lines</a:t>
            </a:r>
            <a:endParaRPr lang="en-US" sz="2400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959600" cy="417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Cisco 7970G with 7916 Expansion Module: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448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Comic Sans MS" pitchFamily="66" charset="0"/>
              </a:rPr>
              <a:t>End of Chapter 2</a:t>
            </a:r>
            <a:endParaRPr lang="en-US" sz="6600" b="1" dirty="0"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206954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VoIP Structure:</a:t>
            </a:r>
          </a:p>
          <a:p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Endpoints: </a:t>
            </a:r>
            <a:r>
              <a:rPr lang="en-US" sz="2400" dirty="0" smtClean="0">
                <a:latin typeface="Comic Sans MS" pitchFamily="66" charset="0"/>
              </a:rPr>
              <a:t>Phone, Wireless/Cell Phone, Video Phone, IM Client</a:t>
            </a:r>
            <a:endParaRPr lang="en-US" sz="2400" b="1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Applications: </a:t>
            </a:r>
            <a:r>
              <a:rPr lang="en-US" sz="2400" dirty="0" smtClean="0">
                <a:latin typeface="Comic Sans MS" pitchFamily="66" charset="0"/>
              </a:rPr>
              <a:t>Voice mail, Conference Call Applications, Call Center Applications, 911 services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latin typeface="Comic Sans MS" pitchFamily="66" charset="0"/>
              </a:rPr>
              <a:t>Call Processing: </a:t>
            </a:r>
            <a:r>
              <a:rPr lang="en-US" sz="2400" dirty="0" smtClean="0">
                <a:latin typeface="Comic Sans MS" pitchFamily="66" charset="0"/>
              </a:rPr>
              <a:t>Unified Communications Manager, Unified Communications Manager Express, UC500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Comic Sans MS" pitchFamily="66" charset="0"/>
              </a:rPr>
              <a:t> Infrastructure: </a:t>
            </a:r>
            <a:r>
              <a:rPr lang="en-US" sz="2400" dirty="0" smtClean="0">
                <a:latin typeface="Comic Sans MS" pitchFamily="66" charset="0"/>
              </a:rPr>
              <a:t>ASA Firewall, Voice Router/ Gateway,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Voice Switch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5236"/>
            <a:ext cx="6629399" cy="63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Infrastructure Layer: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0" y="1261438"/>
            <a:ext cx="7671619" cy="44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0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Infrastructure Layer: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1" y="1229468"/>
            <a:ext cx="7302019" cy="479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54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Infrastructure Layer: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8" y="1199615"/>
            <a:ext cx="7458832" cy="474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543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2237</TotalTime>
  <Words>1265</Words>
  <Application>Microsoft Office PowerPoint</Application>
  <PresentationFormat>On-screen Show (4:3)</PresentationFormat>
  <Paragraphs>238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Trek</vt:lpstr>
      <vt:lpstr>CCNA Voice 640-461 Cert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JMowry</cp:lastModifiedBy>
  <cp:revision>70</cp:revision>
  <dcterms:created xsi:type="dcterms:W3CDTF">2009-09-11T02:54:18Z</dcterms:created>
  <dcterms:modified xsi:type="dcterms:W3CDTF">2013-09-13T19:32:43Z</dcterms:modified>
</cp:coreProperties>
</file>