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960" r:id="rId1"/>
  </p:sldMasterIdLst>
  <p:notesMasterIdLst>
    <p:notesMasterId r:id="rId49"/>
  </p:notesMasterIdLst>
  <p:handoutMasterIdLst>
    <p:handoutMasterId r:id="rId50"/>
  </p:handoutMasterIdLst>
  <p:sldIdLst>
    <p:sldId id="500" r:id="rId2"/>
    <p:sldId id="541" r:id="rId3"/>
    <p:sldId id="813" r:id="rId4"/>
    <p:sldId id="692" r:id="rId5"/>
    <p:sldId id="877" r:id="rId6"/>
    <p:sldId id="878" r:id="rId7"/>
    <p:sldId id="879" r:id="rId8"/>
    <p:sldId id="880" r:id="rId9"/>
    <p:sldId id="881" r:id="rId10"/>
    <p:sldId id="882" r:id="rId11"/>
    <p:sldId id="883" r:id="rId12"/>
    <p:sldId id="884" r:id="rId13"/>
    <p:sldId id="885" r:id="rId14"/>
    <p:sldId id="886" r:id="rId15"/>
    <p:sldId id="887" r:id="rId16"/>
    <p:sldId id="889" r:id="rId17"/>
    <p:sldId id="888" r:id="rId18"/>
    <p:sldId id="890" r:id="rId19"/>
    <p:sldId id="891" r:id="rId20"/>
    <p:sldId id="892" r:id="rId21"/>
    <p:sldId id="893" r:id="rId22"/>
    <p:sldId id="894" r:id="rId23"/>
    <p:sldId id="895" r:id="rId24"/>
    <p:sldId id="896" r:id="rId25"/>
    <p:sldId id="897" r:id="rId26"/>
    <p:sldId id="899" r:id="rId27"/>
    <p:sldId id="898" r:id="rId28"/>
    <p:sldId id="814" r:id="rId29"/>
    <p:sldId id="900" r:id="rId30"/>
    <p:sldId id="902" r:id="rId31"/>
    <p:sldId id="903" r:id="rId32"/>
    <p:sldId id="904" r:id="rId33"/>
    <p:sldId id="875" r:id="rId34"/>
    <p:sldId id="901" r:id="rId35"/>
    <p:sldId id="905" r:id="rId36"/>
    <p:sldId id="906" r:id="rId37"/>
    <p:sldId id="907" r:id="rId38"/>
    <p:sldId id="908" r:id="rId39"/>
    <p:sldId id="910" r:id="rId40"/>
    <p:sldId id="909" r:id="rId41"/>
    <p:sldId id="911" r:id="rId42"/>
    <p:sldId id="912" r:id="rId43"/>
    <p:sldId id="858" r:id="rId44"/>
    <p:sldId id="913" r:id="rId45"/>
    <p:sldId id="817" r:id="rId46"/>
    <p:sldId id="681" r:id="rId47"/>
    <p:sldId id="914" r:id="rId48"/>
  </p:sldIdLst>
  <p:sldSz cx="9144000" cy="6858000" type="screen4x3"/>
  <p:notesSz cx="7010400" cy="92964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9">
          <p15:clr>
            <a:srgbClr val="A4A3A4"/>
          </p15:clr>
        </p15:guide>
        <p15:guide id="2" pos="1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566"/>
    <a:srgbClr val="9EC5E6"/>
    <a:srgbClr val="678DC5"/>
    <a:srgbClr val="FFFF99"/>
    <a:srgbClr val="C0C0C4"/>
    <a:srgbClr val="3E67A4"/>
    <a:srgbClr val="3E8DC5"/>
    <a:srgbClr val="5F5F65"/>
    <a:srgbClr val="7E7E86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4" autoAdjust="0"/>
    <p:restoredTop sz="76642" autoAdjust="0"/>
  </p:normalViewPr>
  <p:slideViewPr>
    <p:cSldViewPr snapToGrid="0" showGuides="1">
      <p:cViewPr varScale="1">
        <p:scale>
          <a:sx n="59" d="100"/>
          <a:sy n="59" d="100"/>
        </p:scale>
        <p:origin x="1860" y="33"/>
      </p:cViewPr>
      <p:guideLst>
        <p:guide orient="horz" pos="2169"/>
        <p:guide pos="176"/>
      </p:guideLst>
    </p:cSldViewPr>
  </p:slideViewPr>
  <p:outlineViewPr>
    <p:cViewPr>
      <p:scale>
        <a:sx n="33" d="100"/>
        <a:sy n="33" d="100"/>
      </p:scale>
      <p:origin x="0" y="-305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90"/>
    </p:cViewPr>
  </p:sorterViewPr>
  <p:notesViewPr>
    <p:cSldViewPr snapToGrid="0" showGuides="1">
      <p:cViewPr>
        <p:scale>
          <a:sx n="100" d="100"/>
          <a:sy n="100" d="100"/>
        </p:scale>
        <p:origin x="-1500" y="233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57150" y="8785225"/>
            <a:ext cx="2619375" cy="347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</a:t>
            </a:r>
            <a:r>
              <a:rPr lang="en-US" sz="800" dirty="0" smtClean="0"/>
              <a:t>2010, </a:t>
            </a:r>
            <a:r>
              <a:rPr lang="en-US" sz="800" dirty="0"/>
              <a:t>Cisco Systems, Inc. All rights reserved.</a:t>
            </a:r>
          </a:p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Presentation_ID.scr</a:t>
            </a:r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819" tIns="0" rIns="18819" bIns="0" anchor="b"/>
          <a:lstStyle/>
          <a:p>
            <a:pPr algn="r" defTabSz="903288">
              <a:lnSpc>
                <a:spcPct val="100000"/>
              </a:lnSpc>
              <a:defRPr/>
            </a:pPr>
            <a:fld id="{AEAAA42D-7350-4E1A-927F-F0F0D6BE9213}" type="slidenum">
              <a:rPr lang="en-US" sz="800"/>
              <a:pPr algn="r" defTabSz="903288">
                <a:lnSpc>
                  <a:spcPct val="100000"/>
                </a:lnSpc>
                <a:defRPr/>
              </a:pPr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243420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4" name="Rectangle 8"/>
          <p:cNvSpPr>
            <a:spLocks noChangeArrowheads="1"/>
          </p:cNvSpPr>
          <p:nvPr/>
        </p:nvSpPr>
        <p:spPr bwMode="auto">
          <a:xfrm>
            <a:off x="6249988" y="8609013"/>
            <a:ext cx="449262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5" name="Rectangle 9"/>
          <p:cNvSpPr>
            <a:spLocks noChangeArrowheads="1"/>
          </p:cNvSpPr>
          <p:nvPr/>
        </p:nvSpPr>
        <p:spPr bwMode="auto">
          <a:xfrm>
            <a:off x="57150" y="8785225"/>
            <a:ext cx="2619375" cy="224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5667" tIns="50185" rIns="95667" bIns="50185">
            <a:spAutoFit/>
          </a:bodyPr>
          <a:lstStyle/>
          <a:p>
            <a:pPr algn="l" defTabSz="611188">
              <a:lnSpc>
                <a:spcPct val="100000"/>
              </a:lnSpc>
              <a:tabLst>
                <a:tab pos="2387600" algn="l"/>
                <a:tab pos="4830763" algn="l"/>
              </a:tabLst>
              <a:defRPr/>
            </a:pPr>
            <a:r>
              <a:rPr lang="en-US" sz="800" dirty="0"/>
              <a:t>© 2006, Cisco Systems, Inc. All rights </a:t>
            </a:r>
            <a:r>
              <a:rPr lang="en-US" sz="800"/>
              <a:t>reserved</a:t>
            </a:r>
            <a:r>
              <a:rPr lang="en-US" sz="800" smtClean="0"/>
              <a:t>.</a:t>
            </a:r>
            <a:endParaRPr lang="en-US" sz="800" dirty="0"/>
          </a:p>
        </p:txBody>
      </p:sp>
      <p:sp>
        <p:nvSpPr>
          <p:cNvPr id="183306" name="Line 10"/>
          <p:cNvSpPr>
            <a:spLocks noChangeShapeType="1"/>
          </p:cNvSpPr>
          <p:nvPr/>
        </p:nvSpPr>
        <p:spPr bwMode="auto">
          <a:xfrm>
            <a:off x="152400" y="8799513"/>
            <a:ext cx="66532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83307" name="Rectangle 1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929313" y="8680450"/>
            <a:ext cx="812800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819" tIns="0" rIns="18819" bIns="0" numCol="1" anchor="b" anchorCtr="0" compatLnSpc="1">
            <a:prstTxWarp prst="textNoShape">
              <a:avLst/>
            </a:prstTxWarp>
          </a:bodyPr>
          <a:lstStyle>
            <a:lvl1pPr algn="r" defTabSz="903288">
              <a:lnSpc>
                <a:spcPct val="100000"/>
              </a:lnSpc>
              <a:defRPr sz="800"/>
            </a:lvl1pPr>
          </a:lstStyle>
          <a:p>
            <a:pPr>
              <a:defRPr/>
            </a:pPr>
            <a:fld id="{48A860EF-3C9C-408F-AA5B-BAB3242BE1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8438" name="Rectangle 1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3125" y="244475"/>
            <a:ext cx="5321300" cy="3990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183309" name="Rectangle 1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68350" y="4378325"/>
            <a:ext cx="5468938" cy="4252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50185" rIns="95667" bIns="501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Body Text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6196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2713" indent="-112713" algn="l" defTabSz="1020763" rtl="0" eaLnBrk="0" fontAlgn="base" hangingPunct="0">
      <a:lnSpc>
        <a:spcPct val="90000"/>
      </a:lnSpc>
      <a:spcBef>
        <a:spcPct val="5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82600" indent="-120650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667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4493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931988" algn="l" defTabSz="1020763" rtl="0" eaLnBrk="0" fontAlgn="base" hangingPunct="0">
      <a:lnSpc>
        <a:spcPct val="90000"/>
      </a:lnSpc>
      <a:spcBef>
        <a:spcPct val="35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30C949-4E15-4DB4-8A39-A23EF57DFAE1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4378325"/>
            <a:ext cx="6121400" cy="4252913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Cisco Networking </a:t>
            </a:r>
            <a:r>
              <a:rPr lang="en-US" b="1" smtClean="0"/>
              <a:t>Academy Program</a:t>
            </a:r>
            <a:endParaRPr lang="en-US" b="1" dirty="0" smtClean="0"/>
          </a:p>
          <a:p>
            <a:pPr>
              <a:buFontTx/>
              <a:buNone/>
            </a:pPr>
            <a:r>
              <a:rPr lang="en-US" b="1" dirty="0" smtClean="0"/>
              <a:t>CCNP</a:t>
            </a:r>
            <a:r>
              <a:rPr lang="en-US" b="1" baseline="0" dirty="0" smtClean="0"/>
              <a:t> ROUTE: Implementing IP Routing</a:t>
            </a:r>
            <a:endParaRPr lang="en-US" b="1" dirty="0" smtClean="0"/>
          </a:p>
          <a:p>
            <a:pPr>
              <a:buFontTx/>
              <a:buNone/>
            </a:pPr>
            <a:r>
              <a:rPr lang="en-US" sz="1300" b="1" dirty="0" smtClean="0"/>
              <a:t>Chapter 1: Routing Services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GB" b="1" dirty="0" smtClean="0"/>
          </a:p>
        </p:txBody>
      </p:sp>
    </p:spTree>
    <p:extLst>
      <p:ext uri="{BB962C8B-B14F-4D97-AF65-F5344CB8AC3E}">
        <p14:creationId xmlns:p14="http://schemas.microsoft.com/office/powerpoint/2010/main" val="8818384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68511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757FC66-78E3-4B4F-8568-92AC8FAA902C}" type="slidenum">
              <a:rPr lang="en-US" smtClean="0"/>
              <a:pPr/>
              <a:t>46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552706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B72244-6AB2-4E00-BFE3-D584A305B2C8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en-US" b="1" dirty="0" smtClean="0"/>
              <a:t>Chapter 1 Objectives</a:t>
            </a:r>
          </a:p>
        </p:txBody>
      </p:sp>
    </p:spTree>
    <p:extLst>
      <p:ext uri="{BB962C8B-B14F-4D97-AF65-F5344CB8AC3E}">
        <p14:creationId xmlns:p14="http://schemas.microsoft.com/office/powerpoint/2010/main" val="20663306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549710-DC87-43B2-91FF-5F30F857836B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None/>
            </a:pPr>
            <a:endParaRPr lang="en-US" sz="11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651455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Note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As mentioned in previous chapters, the default configurations do not appear in the running or startup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 For some Cisco switches, the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switchport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command is the default configuration, and for others the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no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switchport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command is the default </a:t>
            </a:r>
            <a:r>
              <a:rPr lang="pt-PT" sz="1200" b="0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configuration</a:t>
            </a:r>
            <a:r>
              <a:rPr lang="pt-PT" sz="1200" b="0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131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18675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0558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4464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smtClean="0"/>
              <a:t>O cliente </a:t>
            </a:r>
            <a:r>
              <a:rPr lang="pt-PT" dirty="0" err="1" smtClean="0"/>
              <a:t>identifier</a:t>
            </a:r>
            <a:r>
              <a:rPr lang="pt-PT" dirty="0" smtClean="0"/>
              <a:t> é</a:t>
            </a:r>
            <a:r>
              <a:rPr lang="pt-PT" baseline="0" dirty="0" smtClean="0"/>
              <a:t> conseguido depois de ser atribuído a primeira vez por </a:t>
            </a:r>
            <a:r>
              <a:rPr lang="pt-PT" baseline="0" dirty="0" err="1" smtClean="0"/>
              <a:t>dhcp</a:t>
            </a:r>
            <a:r>
              <a:rPr lang="pt-PT" baseline="0" dirty="0" smtClean="0"/>
              <a:t> com o comando </a:t>
            </a:r>
            <a:r>
              <a:rPr lang="pt-PT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show </a:t>
            </a:r>
            <a:r>
              <a:rPr lang="pt-PT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ip</a:t>
            </a:r>
            <a:r>
              <a:rPr lang="pt-PT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PT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dhcp</a:t>
            </a:r>
            <a:r>
              <a:rPr lang="pt-PT" sz="1200" b="1" i="0" u="none" strike="noStrike" kern="1200" baseline="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</a:t>
            </a:r>
            <a:r>
              <a:rPr lang="pt-PT" sz="1200" b="1" i="0" u="none" strike="noStrike" kern="1200" baseline="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binding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0322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A860EF-3C9C-408F-AA5B-BAB3242BE1D0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8669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PPt_4face_021208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11350"/>
            <a:ext cx="91440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C0C0C4"/>
                </a:solidFill>
              </a:rPr>
              <a:t>© </a:t>
            </a:r>
            <a:r>
              <a:rPr lang="en-US" sz="700" dirty="0" smtClean="0">
                <a:solidFill>
                  <a:srgbClr val="C0C0C4"/>
                </a:solidFill>
              </a:rPr>
              <a:t>2007 – 2016, </a:t>
            </a:r>
            <a:r>
              <a:rPr lang="en-US" sz="700" dirty="0">
                <a:solidFill>
                  <a:srgbClr val="C0C0C4"/>
                </a:solidFill>
              </a:rPr>
              <a:t>Cisco Systems, Inc. All rights reserved.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>
                <a:solidFill>
                  <a:srgbClr val="C0C0C4"/>
                </a:solidFill>
              </a:rPr>
              <a:t>Cisco Public</a:t>
            </a: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93675" y="6562725"/>
            <a:ext cx="1699671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</a:rPr>
              <a:t>SWITCH v7.1 Chapter </a:t>
            </a:r>
            <a:r>
              <a:rPr lang="en-US" sz="700" dirty="0">
                <a:solidFill>
                  <a:schemeClr val="tx1"/>
                </a:solidFill>
              </a:rPr>
              <a:t>5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F03A2297-76DB-42C1-A7DF-76792C553C4F}" type="slidenum">
              <a:rPr lang="en-US" sz="1000">
                <a:solidFill>
                  <a:schemeClr val="tx1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290247" name="Rectangle 7"/>
          <p:cNvSpPr>
            <a:spLocks noGrp="1" noChangeArrowheads="1"/>
          </p:cNvSpPr>
          <p:nvPr>
            <p:ph type="ctrTitle"/>
          </p:nvPr>
        </p:nvSpPr>
        <p:spPr bwMode="white">
          <a:xfrm>
            <a:off x="311150" y="2581836"/>
            <a:ext cx="4174789" cy="1021976"/>
          </a:xfrm>
          <a:prstGeom prst="rect">
            <a:avLst/>
          </a:prstGeom>
          <a:ln/>
        </p:spPr>
        <p:txBody>
          <a:bodyPr anchor="ctr">
            <a:normAutofit/>
          </a:bodyPr>
          <a:lstStyle>
            <a:lvl1pPr>
              <a:defRPr sz="30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29024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311149" y="4672013"/>
            <a:ext cx="8510122" cy="658812"/>
          </a:xfrm>
          <a:ln/>
        </p:spPr>
        <p:txBody>
          <a:bodyPr/>
          <a:lstStyle>
            <a:lvl1pPr marL="0" indent="0">
              <a:lnSpc>
                <a:spcPct val="90000"/>
              </a:lnSpc>
              <a:buFont typeface="Wingdings" pitchFamily="2" charset="2"/>
              <a:buNone/>
              <a:defRPr sz="2000" b="1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12" name="Picture 331" descr="Cisco_New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3225" y="5940425"/>
            <a:ext cx="33543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Command Example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9400" y="1193356"/>
            <a:ext cx="8316913" cy="491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33" y="1731395"/>
            <a:ext cx="7745412" cy="377078"/>
          </a:xfrm>
        </p:spPr>
        <p:txBody>
          <a:bodyPr/>
          <a:lstStyle>
            <a:lvl1pPr>
              <a:buNone/>
              <a:defRPr sz="1600" b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Router(config)#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5326" y="2191282"/>
            <a:ext cx="7745412" cy="377078"/>
          </a:xfr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sz="1600" b="1" i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parameters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2"/>
          </p:nvPr>
        </p:nvSpPr>
        <p:spPr>
          <a:xfrm>
            <a:off x="279400" y="2852057"/>
            <a:ext cx="8316913" cy="332014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lum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206653"/>
            <a:ext cx="8520354" cy="252625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797451"/>
            <a:ext cx="8520354" cy="266968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Rows Graphic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 Graphic Top</a:t>
            </a:r>
            <a:endParaRPr lang="en-US"/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897849"/>
            <a:ext cx="8520354" cy="2526255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2"/>
          </p:nvPr>
        </p:nvSpPr>
        <p:spPr>
          <a:xfrm>
            <a:off x="279400" y="1076325"/>
            <a:ext cx="8531225" cy="273208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Rows Graphic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2 Rows Graphic Bottom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74380"/>
            <a:ext cx="8520354" cy="21604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/>
          </p:nvPr>
        </p:nvSpPr>
        <p:spPr>
          <a:xfrm>
            <a:off x="279400" y="3443288"/>
            <a:ext cx="8520113" cy="3097212"/>
          </a:xfrm>
        </p:spPr>
        <p:txBody>
          <a:bodyPr>
            <a:normAutofit/>
          </a:bodyPr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and 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aseline="0"/>
            </a:lvl1pPr>
          </a:lstStyle>
          <a:p>
            <a:r>
              <a:rPr lang="en-US" smtClean="0"/>
              <a:t>Config Example 2 Rows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74379"/>
            <a:ext cx="8520354" cy="2496283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279400" y="3762102"/>
            <a:ext cx="8520113" cy="2778397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/>
            </a:lvl2pPr>
            <a:lvl3pPr>
              <a:buNone/>
              <a:defRPr/>
            </a:lvl3pPr>
          </a:lstStyle>
          <a:p>
            <a:pPr lvl="0"/>
            <a:r>
              <a:rPr lang="en-US" smtClean="0"/>
              <a:t>Config example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ig Examp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Config Example 2 column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279399" y="1186191"/>
            <a:ext cx="4152751" cy="395776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4659554" y="1186191"/>
            <a:ext cx="4152751" cy="3957760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279400" y="5254375"/>
            <a:ext cx="8552628" cy="1178698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 algn="l" defTabSz="81438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aseline="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RTB(config-if)# </a:t>
            </a:r>
            <a:r>
              <a:rPr lang="en-US" sz="1800" b="1" smtClean="0">
                <a:latin typeface="Courier New" pitchFamily="49" charset="0"/>
              </a:rPr>
              <a:t>ip ospf network non-broadcast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network 3.1.1.0 0.0.0.255 area 0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3.1.1.1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3.1.1.3 </a:t>
            </a: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Output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9399" y="1183340"/>
            <a:ext cx="8531114" cy="5217459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Router# show command</a:t>
            </a:r>
          </a:p>
          <a:p>
            <a:pPr lvl="0"/>
            <a:r>
              <a:rPr lang="en-US" smtClean="0"/>
              <a:t>Output output output output output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utput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32159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Output with Explanation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79399" y="2000922"/>
            <a:ext cx="8531114" cy="4399878"/>
          </a:xfrm>
          <a:ln w="19050">
            <a:solidFill>
              <a:schemeClr val="tx1"/>
            </a:solidFill>
          </a:ln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1pPr>
            <a:lvl2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2pPr>
            <a:lvl3pPr marL="0" indent="0">
              <a:lnSpc>
                <a:spcPct val="100000"/>
              </a:lnSpc>
              <a:spcBef>
                <a:spcPts val="0"/>
              </a:spcBef>
              <a:buNone/>
              <a:defRPr sz="1400">
                <a:latin typeface="Courier New" pitchFamily="49" charset="0"/>
                <a:cs typeface="Courier New" pitchFamily="49" charset="0"/>
              </a:defRPr>
            </a:lvl3pPr>
            <a:lvl4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4pPr>
            <a:lvl5pPr marL="0" indent="0">
              <a:lnSpc>
                <a:spcPct val="100000"/>
              </a:lnSpc>
              <a:spcBef>
                <a:spcPts val="0"/>
              </a:spcBef>
              <a:buFont typeface="Arial" pitchFamily="34" charset="0"/>
              <a:buNone/>
              <a:defRPr sz="14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Router# show command</a:t>
            </a:r>
          </a:p>
          <a:p>
            <a:pPr lvl="0"/>
            <a:r>
              <a:rPr lang="en-US" smtClean="0"/>
              <a:t>Output output output output output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1" hasCustomPrompt="1"/>
          </p:nvPr>
        </p:nvSpPr>
        <p:spPr>
          <a:xfrm>
            <a:off x="279400" y="1215615"/>
            <a:ext cx="8520113" cy="687798"/>
          </a:xfrm>
        </p:spPr>
        <p:txBody>
          <a:bodyPr>
            <a:normAutofit/>
          </a:bodyPr>
          <a:lstStyle>
            <a:lvl1pPr marL="11113" indent="-11113">
              <a:buNone/>
              <a:defRPr sz="2000" b="0"/>
            </a:lvl1pPr>
          </a:lstStyle>
          <a:p>
            <a:pPr lvl="0"/>
            <a:r>
              <a:rPr lang="en-US" smtClean="0"/>
              <a:t>Brief explanation of the command.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2 column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365379"/>
            <a:ext cx="8521700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279400" y="1152863"/>
            <a:ext cx="8520354" cy="2526255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1"/>
          </p:nvPr>
        </p:nvSpPr>
        <p:spPr>
          <a:xfrm>
            <a:off x="279400" y="3897849"/>
            <a:ext cx="8520354" cy="2526255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0797" y="69551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mand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79400" y="1139566"/>
            <a:ext cx="8316913" cy="49199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13533" y="1677605"/>
            <a:ext cx="7745412" cy="377078"/>
          </a:xfrm>
        </p:spPr>
        <p:txBody>
          <a:bodyPr/>
          <a:lstStyle>
            <a:lvl1pPr>
              <a:buNone/>
              <a:defRPr sz="1600" b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Router(config)#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15326" y="2137492"/>
            <a:ext cx="7745412" cy="377078"/>
          </a:xfrm>
          <a:ln w="28575">
            <a:solidFill>
              <a:schemeClr val="tx1"/>
            </a:solidFill>
          </a:ln>
        </p:spPr>
        <p:txBody>
          <a:bodyPr/>
          <a:lstStyle>
            <a:lvl1pPr>
              <a:buNone/>
              <a:defRPr sz="1600" b="1" i="0">
                <a:latin typeface="Courier New" pitchFamily="49" charset="0"/>
                <a:cs typeface="Courier New" pitchFamily="49" charset="0"/>
              </a:defRPr>
            </a:lvl1pPr>
            <a:lvl2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2pPr>
            <a:lvl3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2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parameters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1" y="1122948"/>
            <a:ext cx="4066688" cy="5191792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589" y="1122948"/>
            <a:ext cx="4066688" cy="5191792"/>
          </a:xfrm>
        </p:spPr>
        <p:txBody>
          <a:bodyPr/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fig 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3"/>
          <p:cNvSpPr>
            <a:spLocks noGrp="1"/>
          </p:cNvSpPr>
          <p:nvPr>
            <p:ph sz="half" idx="10"/>
          </p:nvPr>
        </p:nvSpPr>
        <p:spPr>
          <a:xfrm>
            <a:off x="279399" y="1078611"/>
            <a:ext cx="4152751" cy="395776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1"/>
          </p:nvPr>
        </p:nvSpPr>
        <p:spPr>
          <a:xfrm>
            <a:off x="4659554" y="1078611"/>
            <a:ext cx="4152751" cy="3957760"/>
          </a:xfrm>
        </p:spPr>
        <p:txBody>
          <a:bodyPr/>
          <a:lstStyle>
            <a:lvl1pPr>
              <a:defRPr sz="2400" baseline="0"/>
            </a:lvl1pPr>
            <a:lvl2pPr>
              <a:defRPr sz="2000" baseline="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12" hasCustomPrompt="1"/>
          </p:nvPr>
        </p:nvSpPr>
        <p:spPr>
          <a:xfrm>
            <a:off x="279400" y="5254375"/>
            <a:ext cx="8552628" cy="995821"/>
          </a:xfrm>
        </p:spPr>
        <p:txBody>
          <a:bodyPr/>
          <a:lstStyle>
            <a:lvl1pPr marL="0" indent="0" algn="l" defTabSz="814388">
              <a:lnSpc>
                <a:spcPts val="1800"/>
              </a:lnSpc>
              <a:spcBef>
                <a:spcPts val="0"/>
              </a:spcBef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2000" baseline="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RTB(config-if)# </a:t>
            </a:r>
            <a:r>
              <a:rPr lang="en-US" sz="1800" b="1" smtClean="0">
                <a:latin typeface="Courier New" pitchFamily="49" charset="0"/>
              </a:rPr>
              <a:t>ip ospf network non-broadcast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network 3.1.1.0 0.0.0.255 area 0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3.1.1.1</a:t>
            </a:r>
          </a:p>
          <a:p>
            <a:pPr algn="l" defTabSz="814388">
              <a:defRPr/>
            </a:pPr>
            <a:r>
              <a:rPr lang="en-US" sz="1800" b="0" smtClean="0">
                <a:latin typeface="Courier New" pitchFamily="49" charset="0"/>
              </a:rPr>
              <a:t>RTB(config-router)# </a:t>
            </a:r>
            <a:r>
              <a:rPr lang="en-US" sz="1800" b="1" smtClean="0">
                <a:latin typeface="Courier New" pitchFamily="49" charset="0"/>
              </a:rPr>
              <a:t>neighbor 3.1.1.3 </a:t>
            </a:r>
            <a:endParaRPr lang="en-US" sz="1800" b="1">
              <a:latin typeface="Courier New" pitchFamily="49" charset="0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utp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365379"/>
            <a:ext cx="8532159" cy="6207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279401" y="1122948"/>
            <a:ext cx="8520354" cy="5191792"/>
          </a:xfrm>
          <a:ln w="25400">
            <a:solidFill>
              <a:schemeClr val="tx1"/>
            </a:solidFill>
          </a:ln>
        </p:spPr>
        <p:txBody>
          <a:bodyPr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latin typeface="Courier New" pitchFamily="49" charset="0"/>
                <a:cs typeface="Courier New" pitchFamily="49" charset="0"/>
              </a:defRPr>
            </a:lvl1pPr>
            <a:lvl2pPr marL="461963" indent="-236538">
              <a:buFont typeface="Arial" pitchFamily="34" charset="0"/>
              <a:buNone/>
              <a:defRPr sz="2000">
                <a:latin typeface="Courier New" pitchFamily="49" charset="0"/>
                <a:cs typeface="Courier New" pitchFamily="49" charset="0"/>
              </a:defRPr>
            </a:lvl2pPr>
            <a:lvl3pPr marL="688975" indent="-227013">
              <a:buFont typeface="Arial" pitchFamily="34" charset="0"/>
              <a:buNone/>
              <a:defRPr sz="1800">
                <a:latin typeface="Courier New" pitchFamily="49" charset="0"/>
                <a:cs typeface="Courier New" pitchFamily="49" charset="0"/>
              </a:defRPr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algn="l">
              <a:lnSpc>
                <a:spcPct val="100000"/>
              </a:lnSpc>
              <a:defRPr/>
            </a:pPr>
            <a:r>
              <a:rPr lang="en-US" sz="1000" b="0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RouterA# </a:t>
            </a:r>
            <a:r>
              <a:rPr lang="en-US" sz="1000" b="1" smtClean="0">
                <a:solidFill>
                  <a:schemeClr val="tx1"/>
                </a:solidFill>
                <a:latin typeface="Courier New" pitchFamily="49" charset="0"/>
                <a:cs typeface="Times New Roman" pitchFamily="18" charset="0"/>
              </a:rPr>
              <a:t>show command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</a:t>
            </a:r>
            <a:r>
              <a:rPr lang="en-US" sz="1000" b="1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OSPF Router with ID (10.0.0.11) (Process ID 1)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Router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 Link count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10.0.0.11       10.0.0.11       548         0x80000002 0x00401A 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10.0.0.12       10.0.0.12       549         0x80000004 0x003A1B 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100.100.100.100 100.100.100.100 548         0x800002D7 0x00EEA9 2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Net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172.31.1.3      100.100.100.100 549         0x80000001 0x004EC9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               Summary Net Link States (Area 0)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Link ID         ADV Router      Age         Seq#       Checksum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10.1.0.0        10.0.0.11       654         0x80000001 0x00FB11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10.1.0.0        10.0.0.12       601         0x80000001 0x00F516</a:t>
            </a:r>
          </a:p>
          <a:p>
            <a:pPr algn="l">
              <a:lnSpc>
                <a:spcPct val="100000"/>
              </a:lnSpc>
              <a:defRPr/>
            </a:pPr>
            <a:r>
              <a:rPr lang="en-US" sz="1000" b="1" smtClean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&lt;output omitted&gt;</a:t>
            </a:r>
            <a:endParaRPr lang="en-US" sz="1000" b="1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761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Only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8"/>
            <a:ext cx="8521700" cy="74265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and Content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1183340"/>
            <a:ext cx="8520354" cy="5131399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sub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760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with Subtext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 hasCustomPrompt="1"/>
          </p:nvPr>
        </p:nvSpPr>
        <p:spPr>
          <a:xfrm>
            <a:off x="279400" y="1161826"/>
            <a:ext cx="8423275" cy="774924"/>
          </a:xfrm>
        </p:spPr>
        <p:txBody>
          <a:bodyPr>
            <a:normAutofit/>
          </a:bodyPr>
          <a:lstStyle>
            <a:lvl1pPr marL="11113" indent="-11113">
              <a:buNone/>
              <a:defRPr sz="2000" b="0" baseline="0"/>
            </a:lvl1pPr>
          </a:lstStyle>
          <a:p>
            <a:pPr lvl="0"/>
            <a:r>
              <a:rPr lang="en-US" smtClean="0"/>
              <a:t>Subtext here to describe graphic below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279400" y="2033588"/>
            <a:ext cx="8445500" cy="44958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Graph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79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Title and Graphic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0"/>
          </p:nvPr>
        </p:nvSpPr>
        <p:spPr>
          <a:xfrm>
            <a:off x="279400" y="1226372"/>
            <a:ext cx="8509000" cy="5314128"/>
          </a:xfrm>
        </p:spPr>
        <p:txBody>
          <a:bodyPr>
            <a:normAutofit/>
          </a:bodyPr>
          <a:lstStyle>
            <a:lvl1pPr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8941" y="365379"/>
            <a:ext cx="8522208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2 Column Content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79401" y="1198254"/>
            <a:ext cx="4066688" cy="51917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4702589" y="1198254"/>
            <a:ext cx="4066688" cy="5191792"/>
          </a:xfrm>
        </p:spPr>
        <p:txBody>
          <a:bodyPr>
            <a:normAutofit/>
          </a:bodyPr>
          <a:lstStyle>
            <a:lvl1pPr>
              <a:defRPr sz="2400"/>
            </a:lvl1pPr>
            <a:lvl2pPr marL="461963" indent="-236538">
              <a:buFont typeface="Arial" pitchFamily="34" charset="0"/>
              <a:buChar char="•"/>
              <a:defRPr sz="2000"/>
            </a:lvl2pPr>
            <a:lvl3pPr marL="688975" indent="-227013">
              <a:buFont typeface="Arial" pitchFamily="34" charset="0"/>
              <a:buChar char="•"/>
              <a:defRPr sz="1800"/>
            </a:lvl3pPr>
            <a:lvl4pPr marL="565150" indent="176213">
              <a:buFont typeface="Arial" pitchFamily="34" charset="0"/>
              <a:buChar char="•"/>
              <a:defRPr/>
            </a:lvl4pPr>
            <a:lvl5pPr marL="744538" indent="169863"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80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Table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2592592"/>
            <a:ext cx="8488082" cy="3711389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279400" y="1516063"/>
            <a:ext cx="8499475" cy="1001712"/>
          </a:xfrm>
          <a:ln w="19050">
            <a:solidFill>
              <a:schemeClr val="tx1"/>
            </a:solidFill>
          </a:ln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 baseline="0">
                <a:latin typeface="Courier New" pitchFamily="49" charset="0"/>
                <a:cs typeface="Courier New" pitchFamily="49" charset="0"/>
              </a:defRPr>
            </a:lvl1pPr>
            <a:lvl2pPr>
              <a:buNone/>
              <a:defRPr sz="1600">
                <a:latin typeface="Courier New" pitchFamily="49" charset="0"/>
                <a:cs typeface="Courier New" pitchFamily="49" charset="0"/>
              </a:defRPr>
            </a:lvl2pPr>
            <a:lvl3pPr>
              <a:buNone/>
              <a:defRPr sz="1600">
                <a:latin typeface="Courier New" pitchFamily="49" charset="0"/>
                <a:cs typeface="Courier New" pitchFamily="49" charset="0"/>
              </a:defRPr>
            </a:lvl3pPr>
            <a:lvl4pPr>
              <a:buFont typeface="Arial" pitchFamily="34" charset="0"/>
              <a:buNone/>
              <a:defRPr sz="1600">
                <a:latin typeface="Courier New" pitchFamily="49" charset="0"/>
                <a:cs typeface="Courier New" pitchFamily="49" charset="0"/>
              </a:defRPr>
            </a:lvl4pPr>
            <a:lvl5pPr>
              <a:buFont typeface="Arial" pitchFamily="34" charset="0"/>
              <a:buNone/>
              <a:defRPr sz="1600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smtClean="0"/>
              <a:t>Command keywords and parameters. Keywords in bold, parameters italic, not bold.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 hasCustomPrompt="1"/>
          </p:nvPr>
        </p:nvSpPr>
        <p:spPr>
          <a:xfrm>
            <a:off x="279400" y="1130300"/>
            <a:ext cx="5024438" cy="36512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aseline="0">
                <a:latin typeface="Courier New" pitchFamily="49" charset="0"/>
                <a:cs typeface="Courier New" pitchFamily="49" charset="0"/>
              </a:defRPr>
            </a:lvl1pPr>
          </a:lstStyle>
          <a:p>
            <a:pPr lvl="0"/>
            <a:r>
              <a:rPr lang="en-US" sz="1800" smtClean="0">
                <a:latin typeface="Courier New" pitchFamily="49" charset="0"/>
                <a:cs typeface="Courier New" pitchFamily="49" charset="0"/>
              </a:rPr>
              <a:t>Router(config)#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able Full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400" y="365380"/>
            <a:ext cx="8521700" cy="74066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/>
            </a:lvl1pPr>
          </a:lstStyle>
          <a:p>
            <a:r>
              <a:rPr lang="en-US" smtClean="0"/>
              <a:t>Table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79400" y="1204856"/>
            <a:ext cx="8316913" cy="5099125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9220" name="Rectangle 4"/>
          <p:cNvSpPr>
            <a:spLocks noChangeArrowheads="1"/>
          </p:cNvSpPr>
          <p:nvPr/>
        </p:nvSpPr>
        <p:spPr bwMode="auto">
          <a:xfrm>
            <a:off x="193675" y="6562725"/>
            <a:ext cx="962025" cy="19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2124" tIns="41061" rIns="82124" bIns="41061" anchor="b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 smtClean="0">
                <a:solidFill>
                  <a:schemeClr val="tx1"/>
                </a:solidFill>
              </a:rPr>
              <a:t>Chapter 5</a:t>
            </a:r>
            <a:endParaRPr lang="en-US" sz="700" dirty="0">
              <a:solidFill>
                <a:schemeClr val="tx1"/>
              </a:solidFill>
            </a:endParaRPr>
          </a:p>
        </p:txBody>
      </p:sp>
      <p:sp>
        <p:nvSpPr>
          <p:cNvPr id="1289221" name="Rectangle 5"/>
          <p:cNvSpPr>
            <a:spLocks noChangeArrowheads="1"/>
          </p:cNvSpPr>
          <p:nvPr/>
        </p:nvSpPr>
        <p:spPr bwMode="auto">
          <a:xfrm>
            <a:off x="8596313" y="6626225"/>
            <a:ext cx="320675" cy="2349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fld id="{BD5F09F1-C393-45BD-BF68-67F6E7FD2B5F}" type="slidenum">
              <a:rPr lang="en-US" sz="1000">
                <a:solidFill>
                  <a:schemeClr val="tx1"/>
                </a:solidFill>
              </a:rPr>
              <a:pPr algn="r" defTabSz="814388">
                <a:lnSpc>
                  <a:spcPct val="100000"/>
                </a:lnSpc>
                <a:defRPr/>
              </a:pPr>
              <a:t>‹#›</a:t>
            </a:fld>
            <a:endParaRPr lang="en-US" sz="1000">
              <a:solidFill>
                <a:schemeClr val="tx1"/>
              </a:solidFill>
            </a:endParaRP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9400" y="1106906"/>
            <a:ext cx="8316914" cy="520817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82124" tIns="41061" rIns="82124" bIns="41061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 smtClean="0"/>
              <a:t>Body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1289224" name="Rectangle 8"/>
          <p:cNvSpPr>
            <a:spLocks noChangeArrowheads="1"/>
          </p:cNvSpPr>
          <p:nvPr/>
        </p:nvSpPr>
        <p:spPr bwMode="auto">
          <a:xfrm>
            <a:off x="4498975" y="6670675"/>
            <a:ext cx="2347913" cy="19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 anchorCtr="1">
            <a:spAutoFit/>
          </a:bodyPr>
          <a:lstStyle/>
          <a:p>
            <a:pPr algn="l" defTabSz="814388">
              <a:lnSpc>
                <a:spcPct val="100000"/>
              </a:lnSpc>
              <a:defRPr/>
            </a:pPr>
            <a:r>
              <a:rPr lang="en-US" sz="700" dirty="0">
                <a:solidFill>
                  <a:srgbClr val="D3D3D3"/>
                </a:solidFill>
              </a:rPr>
              <a:t>© </a:t>
            </a:r>
            <a:r>
              <a:rPr lang="en-US" sz="700" dirty="0" smtClean="0">
                <a:solidFill>
                  <a:srgbClr val="D3D3D3"/>
                </a:solidFill>
              </a:rPr>
              <a:t>2007 – 2016, </a:t>
            </a:r>
            <a:r>
              <a:rPr lang="en-US" sz="700" dirty="0">
                <a:solidFill>
                  <a:srgbClr val="D3D3D3"/>
                </a:solidFill>
              </a:rPr>
              <a:t>Cisco Systems, Inc. All rights reserved.</a:t>
            </a:r>
          </a:p>
        </p:txBody>
      </p:sp>
      <p:sp>
        <p:nvSpPr>
          <p:cNvPr id="1289225" name="Rectangle 9"/>
          <p:cNvSpPr>
            <a:spLocks noChangeArrowheads="1"/>
          </p:cNvSpPr>
          <p:nvPr/>
        </p:nvSpPr>
        <p:spPr bwMode="auto">
          <a:xfrm>
            <a:off x="7123113" y="6672263"/>
            <a:ext cx="650875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82124" tIns="41061" rIns="82124" bIns="41061" anchor="b">
            <a:spAutoFit/>
          </a:bodyPr>
          <a:lstStyle/>
          <a:p>
            <a:pPr algn="r" defTabSz="814388">
              <a:lnSpc>
                <a:spcPct val="100000"/>
              </a:lnSpc>
              <a:defRPr/>
            </a:pPr>
            <a:r>
              <a:rPr lang="en-US" sz="700">
                <a:solidFill>
                  <a:srgbClr val="D3D3D3"/>
                </a:solidFill>
              </a:rPr>
              <a:t>Cisco Public</a:t>
            </a:r>
          </a:p>
        </p:txBody>
      </p:sp>
      <p:pic>
        <p:nvPicPr>
          <p:cNvPr id="12" name="Picture 8" descr="Rev08_Cisco_BrandBar10_060408.png"/>
          <p:cNvPicPr>
            <a:picLocks noChangeAspect="1"/>
          </p:cNvPicPr>
          <p:nvPr/>
        </p:nvPicPr>
        <p:blipFill>
          <a:blip r:embed="rId25" cstate="print"/>
          <a:srcRect/>
          <a:stretch>
            <a:fillRect/>
          </a:stretch>
        </p:blipFill>
        <p:spPr bwMode="auto">
          <a:xfrm>
            <a:off x="0" y="0"/>
            <a:ext cx="91440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  <p:sldLayoutId id="2147483973" r:id="rId13"/>
    <p:sldLayoutId id="2147483974" r:id="rId14"/>
    <p:sldLayoutId id="2147483975" r:id="rId15"/>
    <p:sldLayoutId id="2147483976" r:id="rId16"/>
    <p:sldLayoutId id="2147483977" r:id="rId17"/>
    <p:sldLayoutId id="2147483978" r:id="rId18"/>
    <p:sldLayoutId id="2147483958" r:id="rId19"/>
    <p:sldLayoutId id="2147483959" r:id="rId20"/>
    <p:sldLayoutId id="2147483879" r:id="rId21"/>
    <p:sldLayoutId id="2147483886" r:id="rId22"/>
    <p:sldLayoutId id="2147483888" r:id="rId23"/>
  </p:sldLayoutIdLst>
  <p:txStyles>
    <p:titleStyle>
      <a:lvl1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+mj-lt"/>
          <a:ea typeface="+mj-ea"/>
          <a:cs typeface="+mj-cs"/>
        </a:defRPr>
      </a:lvl1pPr>
      <a:lvl2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2pPr>
      <a:lvl3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3pPr>
      <a:lvl4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4pPr>
      <a:lvl5pPr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5pPr>
      <a:lvl6pPr marL="4572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6pPr>
      <a:lvl7pPr marL="9144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7pPr>
      <a:lvl8pPr marL="13716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8pPr>
      <a:lvl9pPr marL="1828800" algn="l" defTabSz="814388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708CA1"/>
          </a:solidFill>
          <a:latin typeface="Arial" charset="0"/>
        </a:defRPr>
      </a:lvl9pPr>
    </p:titleStyle>
    <p:bodyStyle>
      <a:lvl1pPr marL="236538" indent="-236538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61963" indent="-236538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2pPr>
      <a:lvl3pPr marL="688975" indent="-227013" algn="l" defTabSz="814388" rtl="0" eaLnBrk="1" fontAlgn="base" hangingPunct="1">
        <a:lnSpc>
          <a:spcPct val="100000"/>
        </a:lnSpc>
        <a:spcBef>
          <a:spcPts val="0"/>
        </a:spcBef>
        <a:spcAft>
          <a:spcPts val="600"/>
        </a:spcAft>
        <a:buClr>
          <a:srgbClr val="708CA1"/>
        </a:buClr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3pPr>
      <a:lvl4pPr marL="1254125" indent="117475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4pPr>
      <a:lvl5pPr marL="1604963" indent="223838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5pPr>
      <a:lvl6pPr marL="20621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6pPr>
      <a:lvl7pPr marL="25193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7pPr>
      <a:lvl8pPr marL="29765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8pPr>
      <a:lvl9pPr marL="3433763" algn="l" defTabSz="814388" rtl="0" eaLnBrk="1" fontAlgn="base" hangingPunct="1">
        <a:lnSpc>
          <a:spcPct val="95000"/>
        </a:lnSpc>
        <a:spcBef>
          <a:spcPct val="35000"/>
        </a:spcBef>
        <a:spcAft>
          <a:spcPct val="0"/>
        </a:spcAft>
        <a:buClr>
          <a:srgbClr val="708CA1"/>
        </a:buClr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8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Chapter 5: </a:t>
            </a:r>
            <a:br>
              <a:rPr lang="en-US" sz="2800" dirty="0" smtClean="0"/>
            </a:b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endParaRPr lang="en-US" sz="2800" dirty="0" smtClean="0">
              <a:solidFill>
                <a:schemeClr val="folHlink"/>
              </a:solidFill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1149" y="4672013"/>
            <a:ext cx="8682725" cy="658812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CCNP  SWITCH: Implementing Cisco IP Switched Networks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Verify</a:t>
            </a:r>
            <a:r>
              <a:rPr lang="pt-PT" dirty="0" smtClean="0"/>
              <a:t> </a:t>
            </a:r>
            <a:r>
              <a:rPr lang="pt-PT" dirty="0" err="1" smtClean="0"/>
              <a:t>configuration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761" y="2203728"/>
            <a:ext cx="8480994" cy="2736761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7457548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Routing with an External Router Configuration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Configure switch trunk </a:t>
            </a:r>
            <a:r>
              <a:rPr lang="en-US" dirty="0"/>
              <a:t>port. Allow only VLAN 1, 10, </a:t>
            </a:r>
            <a:r>
              <a:rPr lang="en-US" dirty="0" smtClean="0"/>
              <a:t>and </a:t>
            </a:r>
            <a:r>
              <a:rPr lang="pt-PT" dirty="0" smtClean="0"/>
              <a:t>20 </a:t>
            </a:r>
            <a:r>
              <a:rPr lang="pt-PT" dirty="0" err="1"/>
              <a:t>traffic</a:t>
            </a:r>
            <a:r>
              <a:rPr lang="pt-PT" dirty="0"/>
              <a:t>.</a:t>
            </a:r>
          </a:p>
          <a:p>
            <a:r>
              <a:rPr lang="pt-PT" sz="2000" dirty="0" smtClean="0">
                <a:latin typeface="Consolas" panose="020B0609020204030204" pitchFamily="49" charset="0"/>
              </a:rPr>
              <a:t>SW1(</a:t>
            </a:r>
            <a:r>
              <a:rPr lang="pt-PT" sz="2000" dirty="0" err="1" smtClean="0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interface </a:t>
            </a:r>
            <a:r>
              <a:rPr lang="pt-PT" sz="2000" b="1" dirty="0" err="1">
                <a:latin typeface="Consolas" panose="020B0609020204030204" pitchFamily="49" charset="0"/>
              </a:rPr>
              <a:t>ethernet</a:t>
            </a:r>
            <a:r>
              <a:rPr lang="pt-PT" sz="2000" b="1" dirty="0">
                <a:latin typeface="Consolas" panose="020B0609020204030204" pitchFamily="49" charset="0"/>
              </a:rPr>
              <a:t> 0/0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SW1(</a:t>
            </a:r>
            <a:r>
              <a:rPr lang="pt-PT" sz="2000" dirty="0" err="1">
                <a:latin typeface="Consolas" panose="020B0609020204030204" pitchFamily="49" charset="0"/>
              </a:rPr>
              <a:t>config-if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trunk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encapsulation</a:t>
            </a:r>
            <a:r>
              <a:rPr lang="pt-PT" sz="2000" b="1" dirty="0">
                <a:latin typeface="Consolas" panose="020B0609020204030204" pitchFamily="49" charset="0"/>
              </a:rPr>
              <a:t> dot1q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SW1(</a:t>
            </a:r>
            <a:r>
              <a:rPr lang="pt-PT" sz="2000" dirty="0" err="1">
                <a:latin typeface="Consolas" panose="020B0609020204030204" pitchFamily="49" charset="0"/>
              </a:rPr>
              <a:t>config-if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mode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trunk</a:t>
            </a:r>
            <a:endParaRPr lang="pt-PT" sz="2000" b="1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SW1(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-if)# </a:t>
            </a:r>
            <a:r>
              <a:rPr lang="en-US" sz="2000" b="1" dirty="0" err="1">
                <a:latin typeface="Consolas" panose="020B0609020204030204" pitchFamily="49" charset="0"/>
              </a:rPr>
              <a:t>switchport</a:t>
            </a:r>
            <a:r>
              <a:rPr lang="en-US" sz="2000" b="1" dirty="0">
                <a:latin typeface="Consolas" panose="020B0609020204030204" pitchFamily="49" charset="0"/>
              </a:rPr>
              <a:t> trunk allowed </a:t>
            </a:r>
            <a:r>
              <a:rPr lang="en-US" sz="2000" b="1" dirty="0" err="1">
                <a:latin typeface="Consolas" panose="020B0609020204030204" pitchFamily="49" charset="0"/>
              </a:rPr>
              <a:t>vlan</a:t>
            </a:r>
            <a:r>
              <a:rPr lang="en-US" sz="2000" b="1" dirty="0">
                <a:latin typeface="Consolas" panose="020B0609020204030204" pitchFamily="49" charset="0"/>
              </a:rPr>
              <a:t> 1,10,20</a:t>
            </a:r>
            <a:endParaRPr lang="pt-PT" sz="20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42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External</a:t>
            </a:r>
            <a:r>
              <a:rPr lang="pt-PT" dirty="0"/>
              <a:t> Routers: </a:t>
            </a:r>
            <a:r>
              <a:rPr lang="pt-PT" dirty="0" err="1"/>
              <a:t>Advantages</a:t>
            </a:r>
            <a:r>
              <a:rPr lang="pt-PT" dirty="0"/>
              <a:t> </a:t>
            </a:r>
            <a:r>
              <a:rPr lang="pt-PT" dirty="0" err="1"/>
              <a:t>Disadvantages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are advantages of external router usage:</a:t>
            </a:r>
          </a:p>
          <a:p>
            <a:r>
              <a:rPr lang="en-US" dirty="0" smtClean="0"/>
              <a:t>An </a:t>
            </a:r>
            <a:r>
              <a:rPr lang="en-US" dirty="0"/>
              <a:t>external router works with any switch because Layer 3 services are not </a:t>
            </a:r>
            <a:r>
              <a:rPr lang="en-US" dirty="0" smtClean="0"/>
              <a:t>required on </a:t>
            </a:r>
            <a:r>
              <a:rPr lang="en-US" dirty="0"/>
              <a:t>the switch. Many switches do not contain Layer 3 forwarding capability, </a:t>
            </a:r>
            <a:r>
              <a:rPr lang="en-US" dirty="0" smtClean="0"/>
              <a:t>especially switches </a:t>
            </a:r>
            <a:r>
              <a:rPr lang="en-US" dirty="0"/>
              <a:t>that are used at the access layer of a hierarchical network.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implementation is simple. Only one switch port and one router interface </a:t>
            </a:r>
            <a:r>
              <a:rPr lang="en-US" dirty="0" smtClean="0"/>
              <a:t>require configuration</a:t>
            </a:r>
            <a:r>
              <a:rPr lang="en-US" dirty="0"/>
              <a:t>. </a:t>
            </a:r>
          </a:p>
          <a:p>
            <a:r>
              <a:rPr lang="en-US" dirty="0" smtClean="0"/>
              <a:t>If </a:t>
            </a:r>
            <a:r>
              <a:rPr lang="en-US" dirty="0"/>
              <a:t>the network </a:t>
            </a:r>
            <a:r>
              <a:rPr lang="en-US" dirty="0" smtClean="0"/>
              <a:t>design includes </a:t>
            </a:r>
            <a:r>
              <a:rPr lang="en-US" dirty="0"/>
              <a:t>only Layer 2 switches, the design and also the process for </a:t>
            </a:r>
            <a:r>
              <a:rPr lang="en-US" dirty="0" smtClean="0"/>
              <a:t>troubleshooting traffic </a:t>
            </a:r>
            <a:r>
              <a:rPr lang="en-US" dirty="0"/>
              <a:t>flow become very simple because there is only one place in the </a:t>
            </a:r>
            <a:r>
              <a:rPr lang="en-US" dirty="0" smtClean="0"/>
              <a:t>network </a:t>
            </a:r>
            <a:r>
              <a:rPr lang="pt-PT" dirty="0" err="1" smtClean="0"/>
              <a:t>where</a:t>
            </a:r>
            <a:r>
              <a:rPr lang="pt-PT" dirty="0" smtClean="0"/>
              <a:t> </a:t>
            </a:r>
            <a:r>
              <a:rPr lang="pt-PT" dirty="0" err="1"/>
              <a:t>VLANs</a:t>
            </a:r>
            <a:r>
              <a:rPr lang="pt-PT" dirty="0"/>
              <a:t> </a:t>
            </a:r>
            <a:r>
              <a:rPr lang="pt-PT" dirty="0" err="1"/>
              <a:t>interconnect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69149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PT" dirty="0" err="1"/>
              <a:t>External</a:t>
            </a:r>
            <a:r>
              <a:rPr lang="pt-PT" dirty="0"/>
              <a:t> Routers: </a:t>
            </a:r>
            <a:r>
              <a:rPr lang="pt-PT" dirty="0" err="1"/>
              <a:t>Advantages</a:t>
            </a:r>
            <a:r>
              <a:rPr lang="pt-PT" dirty="0"/>
              <a:t> </a:t>
            </a:r>
            <a:r>
              <a:rPr lang="pt-PT" dirty="0" err="1"/>
              <a:t>Disadvantages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are disadvantages of external router usage:</a:t>
            </a:r>
          </a:p>
          <a:p>
            <a:r>
              <a:rPr lang="en-US" dirty="0" smtClean="0"/>
              <a:t>The </a:t>
            </a:r>
            <a:r>
              <a:rPr lang="en-US" dirty="0"/>
              <a:t>router is a single point of failure.</a:t>
            </a:r>
          </a:p>
          <a:p>
            <a:r>
              <a:rPr lang="en-US" dirty="0" smtClean="0"/>
              <a:t>A </a:t>
            </a:r>
            <a:r>
              <a:rPr lang="en-US" dirty="0"/>
              <a:t>single traffic path may become congested. With a router-on-a-stick model, </a:t>
            </a:r>
            <a:r>
              <a:rPr lang="en-US" dirty="0" smtClean="0"/>
              <a:t>the trunk </a:t>
            </a:r>
            <a:r>
              <a:rPr lang="en-US" dirty="0"/>
              <a:t>link is limited by the speed of the router interface being shared across </a:t>
            </a:r>
            <a:r>
              <a:rPr lang="en-US" dirty="0" smtClean="0"/>
              <a:t>all trunked VLANs</a:t>
            </a:r>
          </a:p>
          <a:p>
            <a:r>
              <a:rPr lang="en-US" dirty="0" smtClean="0"/>
              <a:t>Latency </a:t>
            </a:r>
            <a:r>
              <a:rPr lang="en-US" dirty="0"/>
              <a:t>may be introduced as frames leave and reenter the switch chassis </a:t>
            </a:r>
            <a:r>
              <a:rPr lang="en-US" dirty="0" smtClean="0"/>
              <a:t>multiple times </a:t>
            </a:r>
            <a:r>
              <a:rPr lang="en-US" dirty="0"/>
              <a:t>and as the router makes software-based routing decisions.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0378498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Inter-VLAN Routing Using Switch Virtual Interfaces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SVI is a virtual interface configured within a multilayer switch, as compared to </a:t>
            </a:r>
            <a:r>
              <a:rPr lang="en-US" dirty="0" smtClean="0"/>
              <a:t>external router configuration</a:t>
            </a:r>
          </a:p>
          <a:p>
            <a:r>
              <a:rPr lang="en-US" dirty="0" smtClean="0"/>
              <a:t>An </a:t>
            </a:r>
            <a:r>
              <a:rPr lang="en-US" dirty="0"/>
              <a:t>SVI </a:t>
            </a:r>
            <a:r>
              <a:rPr lang="en-US" dirty="0" smtClean="0"/>
              <a:t>can be </a:t>
            </a:r>
            <a:r>
              <a:rPr lang="en-US" dirty="0"/>
              <a:t>created for any VLAN that exists on the </a:t>
            </a:r>
            <a:r>
              <a:rPr lang="en-US" dirty="0" smtClean="0"/>
              <a:t>switch. Only </a:t>
            </a:r>
            <a:r>
              <a:rPr lang="en-US" dirty="0"/>
              <a:t>one VLAN associates with one </a:t>
            </a:r>
            <a:r>
              <a:rPr lang="en-US" dirty="0" smtClean="0"/>
              <a:t>SVI.</a:t>
            </a:r>
            <a:endParaRPr lang="pt-P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645" y="3094583"/>
            <a:ext cx="7239866" cy="287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68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Switch Virtual Interfaces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SVI is “virtual” in that there is no physical </a:t>
            </a:r>
            <a:r>
              <a:rPr lang="en-US" dirty="0" smtClean="0"/>
              <a:t>port dedicated </a:t>
            </a:r>
            <a:r>
              <a:rPr lang="en-US" dirty="0"/>
              <a:t>to the interface, yet it can perform the same functions for the VLAN as </a:t>
            </a:r>
            <a:r>
              <a:rPr lang="en-US" dirty="0" smtClean="0"/>
              <a:t>a router </a:t>
            </a:r>
            <a:r>
              <a:rPr lang="en-US" dirty="0"/>
              <a:t>interface would </a:t>
            </a:r>
          </a:p>
          <a:p>
            <a:r>
              <a:rPr lang="en-US" dirty="0" smtClean="0"/>
              <a:t>Can </a:t>
            </a:r>
            <a:r>
              <a:rPr lang="en-US" dirty="0"/>
              <a:t>be configured in much the same way as a router </a:t>
            </a:r>
            <a:r>
              <a:rPr lang="en-US" dirty="0" smtClean="0"/>
              <a:t>interface (IP </a:t>
            </a:r>
            <a:r>
              <a:rPr lang="en-US" dirty="0"/>
              <a:t>address, inbound/outbound access control lists [ACLs], and so on).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SVI for </a:t>
            </a:r>
            <a:r>
              <a:rPr lang="en-US" dirty="0" smtClean="0"/>
              <a:t>the VLAN </a:t>
            </a:r>
            <a:r>
              <a:rPr lang="en-US" dirty="0"/>
              <a:t>provides Layer 3 processing for packets to or from all switch ports </a:t>
            </a:r>
            <a:r>
              <a:rPr lang="en-US" dirty="0" smtClean="0"/>
              <a:t>associated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/>
              <a:t>that</a:t>
            </a:r>
            <a:r>
              <a:rPr lang="pt-PT" dirty="0"/>
              <a:t> VLAN</a:t>
            </a:r>
            <a:r>
              <a:rPr lang="pt-PT" dirty="0" smtClean="0"/>
              <a:t>.</a:t>
            </a:r>
          </a:p>
          <a:p>
            <a:r>
              <a:rPr lang="en-US" dirty="0"/>
              <a:t>By default, an SVI is created for the default VLAN (VLAN1) to permit remote </a:t>
            </a:r>
            <a:r>
              <a:rPr lang="en-US" dirty="0" smtClean="0"/>
              <a:t>switch </a:t>
            </a:r>
            <a:r>
              <a:rPr lang="pt-PT" dirty="0" err="1" smtClean="0"/>
              <a:t>administration</a:t>
            </a:r>
            <a:r>
              <a:rPr lang="pt-PT" dirty="0" smtClean="0"/>
              <a:t>.</a:t>
            </a:r>
          </a:p>
          <a:p>
            <a:r>
              <a:rPr lang="en-US" dirty="0"/>
              <a:t>Additional SVIs must be explicitly </a:t>
            </a:r>
            <a:r>
              <a:rPr lang="en-US" dirty="0" smtClean="0"/>
              <a:t>created and the number </a:t>
            </a:r>
            <a:r>
              <a:rPr lang="en-US" dirty="0"/>
              <a:t>used </a:t>
            </a:r>
            <a:r>
              <a:rPr lang="en-US" dirty="0" smtClean="0"/>
              <a:t>corresponds to </a:t>
            </a:r>
            <a:r>
              <a:rPr lang="en-US" dirty="0"/>
              <a:t>the VLAN tag </a:t>
            </a:r>
            <a:r>
              <a:rPr lang="en-US" dirty="0" smtClean="0"/>
              <a:t>associated.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975025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Reasons</a:t>
            </a:r>
            <a:r>
              <a:rPr lang="pt-PT" dirty="0" smtClean="0"/>
              <a:t> </a:t>
            </a:r>
            <a:r>
              <a:rPr lang="pt-PT" dirty="0"/>
              <a:t>to configure SVI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</a:t>
            </a:r>
            <a:r>
              <a:rPr lang="en-US" dirty="0"/>
              <a:t>provide a gateway for a VLAN so that traffic can be routed into or out of </a:t>
            </a:r>
            <a:r>
              <a:rPr lang="en-US" dirty="0" smtClean="0"/>
              <a:t>that </a:t>
            </a:r>
            <a:r>
              <a:rPr lang="pt-PT" dirty="0" smtClean="0"/>
              <a:t>VLAN</a:t>
            </a:r>
            <a:endParaRPr lang="pt-PT" dirty="0"/>
          </a:p>
          <a:p>
            <a:r>
              <a:rPr lang="en-US" dirty="0" smtClean="0"/>
              <a:t>To </a:t>
            </a:r>
            <a:r>
              <a:rPr lang="en-US" dirty="0"/>
              <a:t>provide fallback bridging if it is required for </a:t>
            </a:r>
            <a:r>
              <a:rPr lang="en-US" dirty="0" err="1"/>
              <a:t>nonroutable</a:t>
            </a:r>
            <a:r>
              <a:rPr lang="en-US" dirty="0"/>
              <a:t> </a:t>
            </a:r>
            <a:r>
              <a:rPr lang="en-US" dirty="0" smtClean="0"/>
              <a:t>protocols</a:t>
            </a:r>
          </a:p>
          <a:p>
            <a:r>
              <a:rPr lang="en-US" dirty="0" smtClean="0"/>
              <a:t>To </a:t>
            </a:r>
            <a:r>
              <a:rPr lang="en-US" dirty="0"/>
              <a:t>provide Layer 3 IP connectivity to the switch</a:t>
            </a:r>
          </a:p>
          <a:p>
            <a:r>
              <a:rPr lang="en-US" dirty="0" smtClean="0"/>
              <a:t>To </a:t>
            </a:r>
            <a:r>
              <a:rPr lang="en-US" dirty="0"/>
              <a:t>support routing protocol and bridging configurations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13522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SVI: </a:t>
            </a:r>
            <a:r>
              <a:rPr lang="pt-PT" dirty="0" err="1"/>
              <a:t>Advantages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Disadvantages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following are some of the advantages of SVI:</a:t>
            </a:r>
          </a:p>
          <a:p>
            <a:r>
              <a:rPr lang="en-US" dirty="0" smtClean="0"/>
              <a:t>It </a:t>
            </a:r>
            <a:r>
              <a:rPr lang="en-US" dirty="0"/>
              <a:t>is much faster than router-on-a-stick because everything is hardware switched </a:t>
            </a:r>
            <a:r>
              <a:rPr lang="en-US" dirty="0" smtClean="0"/>
              <a:t>and </a:t>
            </a:r>
            <a:r>
              <a:rPr lang="pt-PT" dirty="0" err="1" smtClean="0"/>
              <a:t>routed</a:t>
            </a:r>
            <a:r>
              <a:rPr lang="pt-PT" dirty="0"/>
              <a:t>.</a:t>
            </a:r>
          </a:p>
          <a:p>
            <a:r>
              <a:rPr lang="en-US" dirty="0" smtClean="0"/>
              <a:t>No </a:t>
            </a:r>
            <a:r>
              <a:rPr lang="en-US" dirty="0"/>
              <a:t>need for external links from the switch to the router for routing.</a:t>
            </a:r>
          </a:p>
          <a:p>
            <a:r>
              <a:rPr lang="en-US" dirty="0" smtClean="0"/>
              <a:t>Not </a:t>
            </a:r>
            <a:r>
              <a:rPr lang="en-US" dirty="0"/>
              <a:t>limited to one link. Layer 2 </a:t>
            </a:r>
            <a:r>
              <a:rPr lang="en-US" dirty="0" err="1"/>
              <a:t>EtherChannels</a:t>
            </a:r>
            <a:r>
              <a:rPr lang="en-US" dirty="0"/>
              <a:t> can be used between the switches </a:t>
            </a:r>
            <a:r>
              <a:rPr lang="en-US" dirty="0" smtClean="0"/>
              <a:t>to </a:t>
            </a:r>
            <a:r>
              <a:rPr lang="pt-PT" dirty="0" err="1" smtClean="0"/>
              <a:t>get</a:t>
            </a:r>
            <a:r>
              <a:rPr lang="pt-PT" dirty="0" smtClean="0"/>
              <a:t> </a:t>
            </a:r>
            <a:r>
              <a:rPr lang="pt-PT" dirty="0"/>
              <a:t>more </a:t>
            </a:r>
            <a:r>
              <a:rPr lang="pt-PT" dirty="0" err="1"/>
              <a:t>bandwidth</a:t>
            </a:r>
            <a:r>
              <a:rPr lang="pt-PT" dirty="0"/>
              <a:t>.</a:t>
            </a:r>
          </a:p>
          <a:p>
            <a:r>
              <a:rPr lang="en-US" dirty="0" smtClean="0"/>
              <a:t>Latency </a:t>
            </a:r>
            <a:r>
              <a:rPr lang="en-US" dirty="0"/>
              <a:t>is much lower because it does not need to leave the switch.</a:t>
            </a:r>
          </a:p>
          <a:p>
            <a:pPr marL="0" indent="0">
              <a:buNone/>
            </a:pPr>
            <a:r>
              <a:rPr lang="en-US" dirty="0"/>
              <a:t>The following are some of the disadvantages:</a:t>
            </a:r>
          </a:p>
          <a:p>
            <a:r>
              <a:rPr lang="en-US" dirty="0" smtClean="0"/>
              <a:t>It </a:t>
            </a:r>
            <a:r>
              <a:rPr lang="en-US" dirty="0"/>
              <a:t>needs a Layer 3 switch to perform inter-VLAN routing, which is more </a:t>
            </a:r>
            <a:r>
              <a:rPr lang="en-US" dirty="0" smtClean="0"/>
              <a:t>expensive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796835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Routing</a:t>
            </a:r>
            <a:r>
              <a:rPr lang="pt-PT" dirty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Routed</a:t>
            </a:r>
            <a:r>
              <a:rPr lang="pt-PT" dirty="0"/>
              <a:t> </a:t>
            </a:r>
            <a:r>
              <a:rPr lang="pt-PT" dirty="0" err="1"/>
              <a:t>Ports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9036" y="887104"/>
            <a:ext cx="5022134" cy="574570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routed port is a physical port that acts similarly to a port on a traditional router </a:t>
            </a:r>
            <a:r>
              <a:rPr lang="en-US" dirty="0" smtClean="0"/>
              <a:t>with Layer </a:t>
            </a:r>
            <a:r>
              <a:rPr lang="en-US" dirty="0"/>
              <a:t>3 addresses configured. </a:t>
            </a:r>
            <a:endParaRPr lang="en-US" dirty="0" smtClean="0"/>
          </a:p>
          <a:p>
            <a:r>
              <a:rPr lang="en-US" dirty="0" smtClean="0"/>
              <a:t>Unlike </a:t>
            </a:r>
            <a:r>
              <a:rPr lang="en-US" dirty="0"/>
              <a:t>an access port, a routed port is not associated </a:t>
            </a:r>
            <a:r>
              <a:rPr lang="en-US" dirty="0" smtClean="0"/>
              <a:t>with a </a:t>
            </a:r>
            <a:r>
              <a:rPr lang="en-US" dirty="0"/>
              <a:t>particular VLAN. A routed port behaves like a regular router interface. </a:t>
            </a:r>
            <a:endParaRPr lang="en-US" dirty="0" smtClean="0"/>
          </a:p>
          <a:p>
            <a:r>
              <a:rPr lang="en-US" dirty="0" smtClean="0"/>
              <a:t>Also</a:t>
            </a:r>
            <a:r>
              <a:rPr lang="en-US" dirty="0"/>
              <a:t>, </a:t>
            </a:r>
            <a:r>
              <a:rPr lang="en-US" dirty="0" smtClean="0"/>
              <a:t>because Layer </a:t>
            </a:r>
            <a:r>
              <a:rPr lang="en-US" dirty="0"/>
              <a:t>2 functionality has been removed, Layer 2 </a:t>
            </a:r>
            <a:r>
              <a:rPr lang="en-US" dirty="0" smtClean="0"/>
              <a:t>protocols.</a:t>
            </a:r>
          </a:p>
          <a:p>
            <a:r>
              <a:rPr lang="en-US" dirty="0" smtClean="0"/>
              <a:t>Link </a:t>
            </a:r>
            <a:r>
              <a:rPr lang="en-US" dirty="0"/>
              <a:t>Aggregation Control Protocol (LACP), which </a:t>
            </a:r>
            <a:r>
              <a:rPr lang="en-US" dirty="0" smtClean="0"/>
              <a:t>can be </a:t>
            </a:r>
            <a:r>
              <a:rPr lang="en-US" dirty="0"/>
              <a:t>used to build either Layer 2 or Layer 3 </a:t>
            </a:r>
            <a:r>
              <a:rPr lang="en-US" dirty="0" err="1"/>
              <a:t>EtherChannel</a:t>
            </a:r>
            <a:r>
              <a:rPr lang="en-US" dirty="0"/>
              <a:t> bundles, would still function </a:t>
            </a:r>
            <a:r>
              <a:rPr lang="en-US" dirty="0" smtClean="0"/>
              <a:t>at </a:t>
            </a:r>
            <a:r>
              <a:rPr lang="pt-PT" dirty="0" err="1" smtClean="0"/>
              <a:t>Layer</a:t>
            </a:r>
            <a:r>
              <a:rPr lang="pt-PT" dirty="0" smtClean="0"/>
              <a:t> </a:t>
            </a:r>
            <a:r>
              <a:rPr lang="pt-PT" dirty="0"/>
              <a:t>3.</a:t>
            </a:r>
          </a:p>
          <a:p>
            <a:r>
              <a:rPr lang="en-US" dirty="0" smtClean="0"/>
              <a:t>Routed </a:t>
            </a:r>
            <a:r>
              <a:rPr lang="en-US" dirty="0"/>
              <a:t>ports are used for point-to-point </a:t>
            </a:r>
            <a:r>
              <a:rPr lang="en-US" dirty="0" smtClean="0"/>
              <a:t>links</a:t>
            </a:r>
          </a:p>
          <a:p>
            <a:r>
              <a:rPr lang="en-US" dirty="0" smtClean="0"/>
              <a:t>Routed </a:t>
            </a:r>
            <a:r>
              <a:rPr lang="en-US" dirty="0"/>
              <a:t>interfaces do not support </a:t>
            </a:r>
            <a:r>
              <a:rPr lang="en-US" dirty="0" err="1"/>
              <a:t>subinterfaces</a:t>
            </a:r>
            <a:r>
              <a:rPr lang="en-US" dirty="0"/>
              <a:t> as with Cisco IOS routers</a:t>
            </a:r>
            <a:r>
              <a:rPr lang="en-US" dirty="0" smtClean="0"/>
              <a:t>.</a:t>
            </a:r>
          </a:p>
          <a:p>
            <a:r>
              <a:rPr lang="en-US" dirty="0"/>
              <a:t>To configure routed ports, make sure to configure the respective interface as a Layer </a:t>
            </a:r>
            <a:r>
              <a:rPr lang="en-US" dirty="0" smtClean="0"/>
              <a:t>3 interface </a:t>
            </a:r>
            <a:r>
              <a:rPr lang="en-US" dirty="0"/>
              <a:t>using the </a:t>
            </a:r>
            <a:r>
              <a:rPr lang="en-US" b="1" dirty="0"/>
              <a:t>no </a:t>
            </a:r>
            <a:r>
              <a:rPr lang="en-US" b="1" dirty="0" err="1"/>
              <a:t>switchport</a:t>
            </a:r>
            <a:r>
              <a:rPr lang="en-US" b="1" dirty="0"/>
              <a:t> </a:t>
            </a:r>
            <a:r>
              <a:rPr lang="en-US" dirty="0"/>
              <a:t>interface command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399" y="1183339"/>
            <a:ext cx="3719637" cy="5131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9834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Routed</a:t>
            </a:r>
            <a:r>
              <a:rPr lang="pt-PT" dirty="0"/>
              <a:t> </a:t>
            </a:r>
            <a:r>
              <a:rPr lang="pt-PT" dirty="0" err="1"/>
              <a:t>Ports</a:t>
            </a:r>
            <a:r>
              <a:rPr lang="pt-PT" dirty="0"/>
              <a:t>: </a:t>
            </a:r>
            <a:r>
              <a:rPr lang="pt-PT" dirty="0" err="1"/>
              <a:t>Advantages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Following are some of the advantages of routed ports:</a:t>
            </a:r>
          </a:p>
          <a:p>
            <a:r>
              <a:rPr lang="en-US" dirty="0" smtClean="0"/>
              <a:t>A </a:t>
            </a:r>
            <a:r>
              <a:rPr lang="en-US" dirty="0"/>
              <a:t>multilayer switch can have SVI and routed ports in a single switch. How is this </a:t>
            </a:r>
            <a:r>
              <a:rPr lang="en-US" dirty="0" smtClean="0"/>
              <a:t>an advantage </a:t>
            </a:r>
            <a:r>
              <a:rPr lang="en-US" dirty="0"/>
              <a:t>of a routed port?</a:t>
            </a:r>
          </a:p>
          <a:p>
            <a:r>
              <a:rPr lang="en-US" dirty="0" smtClean="0"/>
              <a:t>Multilayer </a:t>
            </a:r>
            <a:r>
              <a:rPr lang="en-US" dirty="0"/>
              <a:t>switches forward either Layer 2 or Layer 3 traffic in hardware, so it </a:t>
            </a:r>
            <a:r>
              <a:rPr lang="en-US" dirty="0" smtClean="0"/>
              <a:t>helps </a:t>
            </a:r>
            <a:r>
              <a:rPr lang="pt-PT" dirty="0" smtClean="0"/>
              <a:t>to </a:t>
            </a:r>
            <a:r>
              <a:rPr lang="pt-PT" dirty="0"/>
              <a:t>do </a:t>
            </a:r>
            <a:r>
              <a:rPr lang="pt-PT" dirty="0" err="1"/>
              <a:t>routing</a:t>
            </a:r>
            <a:r>
              <a:rPr lang="pt-PT" dirty="0"/>
              <a:t> </a:t>
            </a:r>
            <a:r>
              <a:rPr lang="pt-PT" dirty="0" err="1"/>
              <a:t>faster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614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Chapter 5 Objectives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</a:t>
            </a:r>
            <a:r>
              <a:rPr lang="en-US" dirty="0"/>
              <a:t>an enterprise network, design, implement, and verify inter-VLAN </a:t>
            </a:r>
            <a:r>
              <a:rPr lang="en-US" dirty="0" smtClean="0"/>
              <a:t>routing using </a:t>
            </a:r>
            <a:r>
              <a:rPr lang="en-US" dirty="0"/>
              <a:t>an external router or a multilayer switch, using either switch virtual </a:t>
            </a:r>
            <a:r>
              <a:rPr lang="en-US" dirty="0" smtClean="0"/>
              <a:t>interfaces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/>
              <a:t>routed</a:t>
            </a:r>
            <a:r>
              <a:rPr lang="pt-PT" dirty="0"/>
              <a:t> interfaces</a:t>
            </a:r>
          </a:p>
          <a:p>
            <a:r>
              <a:rPr lang="en-US" dirty="0" smtClean="0"/>
              <a:t>Understand </a:t>
            </a:r>
            <a:r>
              <a:rPr lang="en-US" dirty="0"/>
              <a:t>Layer 3 </a:t>
            </a:r>
            <a:r>
              <a:rPr lang="en-US" dirty="0" err="1"/>
              <a:t>EtherChannel</a:t>
            </a:r>
            <a:r>
              <a:rPr lang="en-US" dirty="0"/>
              <a:t> and its configuration</a:t>
            </a:r>
          </a:p>
          <a:p>
            <a:r>
              <a:rPr lang="en-US" dirty="0" smtClean="0"/>
              <a:t>Understand </a:t>
            </a:r>
            <a:r>
              <a:rPr lang="en-US" dirty="0"/>
              <a:t>DHCP operation and its implementation and verification in a </a:t>
            </a:r>
            <a:r>
              <a:rPr lang="en-US" dirty="0" smtClean="0"/>
              <a:t>given </a:t>
            </a:r>
            <a:r>
              <a:rPr lang="pt-PT" dirty="0" err="1" smtClean="0"/>
              <a:t>enterprise</a:t>
            </a:r>
            <a:r>
              <a:rPr lang="pt-PT" dirty="0" smtClean="0"/>
              <a:t> </a:t>
            </a:r>
            <a:r>
              <a:rPr lang="pt-PT" dirty="0"/>
              <a:t>network</a:t>
            </a:r>
            <a:endParaRPr lang="en-US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Configuring Inter-VLAN Routing Using SVI and Routed Ports</a:t>
            </a:r>
            <a:endParaRPr lang="pt-P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548" y="1248232"/>
            <a:ext cx="7154059" cy="5141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25064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Configuring</a:t>
            </a:r>
            <a:r>
              <a:rPr lang="pt-PT" dirty="0" smtClean="0"/>
              <a:t> </a:t>
            </a:r>
            <a:r>
              <a:rPr lang="en-US" dirty="0"/>
              <a:t>Routing on a Multilayer Switch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1. </a:t>
            </a:r>
            <a:r>
              <a:rPr lang="en-US" dirty="0"/>
              <a:t>C</a:t>
            </a:r>
            <a:r>
              <a:rPr lang="en-US" dirty="0" smtClean="0"/>
              <a:t>reate </a:t>
            </a:r>
            <a:r>
              <a:rPr lang="en-US" dirty="0"/>
              <a:t>VLANs 10 and 20: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vlan</a:t>
            </a:r>
            <a:r>
              <a:rPr lang="pt-PT" sz="2000" b="1" dirty="0">
                <a:latin typeface="Consolas" panose="020B0609020204030204" pitchFamily="49" charset="0"/>
              </a:rPr>
              <a:t> 10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config-vlan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vlan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smtClean="0">
                <a:latin typeface="Consolas" panose="020B0609020204030204" pitchFamily="49" charset="0"/>
              </a:rPr>
              <a:t>20</a:t>
            </a:r>
          </a:p>
          <a:p>
            <a:pPr marL="0" indent="0">
              <a:buNone/>
            </a:pPr>
            <a:r>
              <a:rPr lang="en-US" b="1" dirty="0"/>
              <a:t>Step 2. </a:t>
            </a:r>
            <a:r>
              <a:rPr lang="en-US" dirty="0"/>
              <a:t>On DSW1, enable IPv4 routing: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ip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 smtClean="0">
                <a:latin typeface="Consolas" panose="020B0609020204030204" pitchFamily="49" charset="0"/>
              </a:rPr>
              <a:t>routing</a:t>
            </a:r>
            <a:endParaRPr lang="pt-PT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Step 3. </a:t>
            </a:r>
            <a:r>
              <a:rPr lang="en-US" dirty="0"/>
              <a:t>C</a:t>
            </a:r>
            <a:r>
              <a:rPr lang="en-US" dirty="0" smtClean="0"/>
              <a:t>onfigure </a:t>
            </a:r>
            <a:r>
              <a:rPr lang="en-US" dirty="0"/>
              <a:t>SVI for </a:t>
            </a:r>
            <a:r>
              <a:rPr lang="en-US" dirty="0" smtClean="0"/>
              <a:t>VLANs </a:t>
            </a:r>
            <a:r>
              <a:rPr lang="en-US" dirty="0"/>
              <a:t>with IP </a:t>
            </a:r>
            <a:r>
              <a:rPr lang="en-US" dirty="0" smtClean="0"/>
              <a:t>address</a:t>
            </a:r>
            <a:endParaRPr lang="en-US" dirty="0"/>
          </a:p>
          <a:p>
            <a:r>
              <a:rPr lang="pt-PT" sz="2200" dirty="0" smtClean="0">
                <a:latin typeface="Consolas" panose="020B0609020204030204" pitchFamily="49" charset="0"/>
              </a:rPr>
              <a:t>DSW1(</a:t>
            </a:r>
            <a:r>
              <a:rPr lang="pt-PT" sz="2200" dirty="0" err="1" smtClean="0">
                <a:latin typeface="Consolas" panose="020B0609020204030204" pitchFamily="49" charset="0"/>
              </a:rPr>
              <a:t>config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>
                <a:latin typeface="Consolas" panose="020B0609020204030204" pitchFamily="49" charset="0"/>
              </a:rPr>
              <a:t>interface </a:t>
            </a:r>
            <a:r>
              <a:rPr lang="pt-PT" sz="2200" b="1" dirty="0" err="1">
                <a:latin typeface="Consolas" panose="020B0609020204030204" pitchFamily="49" charset="0"/>
              </a:rPr>
              <a:t>vlan</a:t>
            </a:r>
            <a:r>
              <a:rPr lang="pt-PT" sz="2200" b="1" dirty="0">
                <a:latin typeface="Consolas" panose="020B0609020204030204" pitchFamily="49" charset="0"/>
              </a:rPr>
              <a:t> 10</a:t>
            </a:r>
          </a:p>
          <a:p>
            <a:r>
              <a:rPr lang="en-US" sz="2200" dirty="0">
                <a:latin typeface="Consolas" panose="020B0609020204030204" pitchFamily="49" charset="0"/>
              </a:rPr>
              <a:t>DSW1(</a:t>
            </a:r>
            <a:r>
              <a:rPr lang="en-US" sz="2200" dirty="0" err="1">
                <a:latin typeface="Consolas" panose="020B0609020204030204" pitchFamily="49" charset="0"/>
              </a:rPr>
              <a:t>config</a:t>
            </a:r>
            <a:r>
              <a:rPr lang="en-US" sz="2200" dirty="0">
                <a:latin typeface="Consolas" panose="020B0609020204030204" pitchFamily="49" charset="0"/>
              </a:rPr>
              <a:t>-if)# </a:t>
            </a:r>
            <a:r>
              <a:rPr lang="en-US" sz="2200" b="1" dirty="0" err="1">
                <a:latin typeface="Consolas" panose="020B0609020204030204" pitchFamily="49" charset="0"/>
              </a:rPr>
              <a:t>ip</a:t>
            </a:r>
            <a:r>
              <a:rPr lang="en-US" sz="2200" b="1" dirty="0">
                <a:latin typeface="Consolas" panose="020B0609020204030204" pitchFamily="49" charset="0"/>
              </a:rPr>
              <a:t> address 10.0.10.1 255.255.255.0</a:t>
            </a:r>
          </a:p>
          <a:p>
            <a:r>
              <a:rPr lang="pt-PT" sz="2200" dirty="0" smtClean="0">
                <a:latin typeface="Consolas" panose="020B0609020204030204" pitchFamily="49" charset="0"/>
              </a:rPr>
              <a:t>DSW1(</a:t>
            </a:r>
            <a:r>
              <a:rPr lang="pt-PT" sz="2200" dirty="0" err="1" smtClean="0">
                <a:latin typeface="Consolas" panose="020B0609020204030204" pitchFamily="49" charset="0"/>
              </a:rPr>
              <a:t>config-if</a:t>
            </a:r>
            <a:r>
              <a:rPr lang="pt-PT" sz="2200" dirty="0" smtClean="0">
                <a:latin typeface="Consolas" panose="020B0609020204030204" pitchFamily="49" charset="0"/>
              </a:rPr>
              <a:t>)# </a:t>
            </a:r>
            <a:r>
              <a:rPr lang="pt-PT" sz="2200" b="1" dirty="0" smtClean="0">
                <a:latin typeface="Consolas" panose="020B0609020204030204" pitchFamily="49" charset="0"/>
              </a:rPr>
              <a:t>no </a:t>
            </a:r>
            <a:r>
              <a:rPr lang="pt-PT" sz="2200" b="1" dirty="0" err="1" smtClean="0">
                <a:latin typeface="Consolas" panose="020B0609020204030204" pitchFamily="49" charset="0"/>
              </a:rPr>
              <a:t>shutdown</a:t>
            </a:r>
            <a:endParaRPr lang="pt-PT" sz="2200" b="1" dirty="0" smtClean="0">
              <a:latin typeface="Consolas" panose="020B0609020204030204" pitchFamily="49" charset="0"/>
            </a:endParaRPr>
          </a:p>
          <a:p>
            <a:r>
              <a:rPr lang="pt-PT" sz="2200" dirty="0">
                <a:latin typeface="Consolas" panose="020B0609020204030204" pitchFamily="49" charset="0"/>
              </a:rPr>
              <a:t>DSW1(</a:t>
            </a:r>
            <a:r>
              <a:rPr lang="pt-PT" sz="2200" dirty="0" err="1">
                <a:latin typeface="Consolas" panose="020B0609020204030204" pitchFamily="49" charset="0"/>
              </a:rPr>
              <a:t>config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>
                <a:latin typeface="Consolas" panose="020B0609020204030204" pitchFamily="49" charset="0"/>
              </a:rPr>
              <a:t>interface </a:t>
            </a:r>
            <a:r>
              <a:rPr lang="pt-PT" sz="2200" b="1" dirty="0" err="1">
                <a:latin typeface="Consolas" panose="020B0609020204030204" pitchFamily="49" charset="0"/>
              </a:rPr>
              <a:t>vlan</a:t>
            </a:r>
            <a:r>
              <a:rPr lang="pt-PT" sz="2200" b="1" dirty="0">
                <a:latin typeface="Consolas" panose="020B0609020204030204" pitchFamily="49" charset="0"/>
              </a:rPr>
              <a:t> 20</a:t>
            </a:r>
          </a:p>
          <a:p>
            <a:r>
              <a:rPr lang="en-US" sz="2200" dirty="0">
                <a:latin typeface="Consolas" panose="020B0609020204030204" pitchFamily="49" charset="0"/>
              </a:rPr>
              <a:t>DSW1(</a:t>
            </a:r>
            <a:r>
              <a:rPr lang="en-US" sz="2200" dirty="0" err="1">
                <a:latin typeface="Consolas" panose="020B0609020204030204" pitchFamily="49" charset="0"/>
              </a:rPr>
              <a:t>config</a:t>
            </a:r>
            <a:r>
              <a:rPr lang="en-US" sz="2200" dirty="0">
                <a:latin typeface="Consolas" panose="020B0609020204030204" pitchFamily="49" charset="0"/>
              </a:rPr>
              <a:t>-if)# </a:t>
            </a:r>
            <a:r>
              <a:rPr lang="en-US" sz="2200" b="1" dirty="0" err="1">
                <a:latin typeface="Consolas" panose="020B0609020204030204" pitchFamily="49" charset="0"/>
              </a:rPr>
              <a:t>ip</a:t>
            </a:r>
            <a:r>
              <a:rPr lang="en-US" sz="2200" b="1" dirty="0">
                <a:latin typeface="Consolas" panose="020B0609020204030204" pitchFamily="49" charset="0"/>
              </a:rPr>
              <a:t> address 10.0.20.1 255.255.255.0</a:t>
            </a:r>
          </a:p>
          <a:p>
            <a:r>
              <a:rPr lang="pt-PT" sz="2200" dirty="0">
                <a:latin typeface="Consolas" panose="020B0609020204030204" pitchFamily="49" charset="0"/>
              </a:rPr>
              <a:t>DSW1(</a:t>
            </a:r>
            <a:r>
              <a:rPr lang="pt-PT" sz="2200" dirty="0" err="1">
                <a:latin typeface="Consolas" panose="020B0609020204030204" pitchFamily="49" charset="0"/>
              </a:rPr>
              <a:t>config-if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>
                <a:latin typeface="Consolas" panose="020B0609020204030204" pitchFamily="49" charset="0"/>
              </a:rPr>
              <a:t>no </a:t>
            </a:r>
            <a:r>
              <a:rPr lang="pt-PT" sz="2200" b="1" dirty="0" err="1">
                <a:latin typeface="Consolas" panose="020B0609020204030204" pitchFamily="49" charset="0"/>
              </a:rPr>
              <a:t>shutdown</a:t>
            </a:r>
            <a:endParaRPr lang="pt-PT" sz="19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855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Configuring</a:t>
            </a:r>
            <a:r>
              <a:rPr lang="pt-PT" dirty="0"/>
              <a:t> </a:t>
            </a:r>
            <a:r>
              <a:rPr lang="en-US" dirty="0"/>
              <a:t>Routing on a Multilayer Switch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b="1" dirty="0"/>
              <a:t>Step </a:t>
            </a:r>
            <a:r>
              <a:rPr lang="en-US" b="1" dirty="0" smtClean="0"/>
              <a:t>4. </a:t>
            </a:r>
            <a:r>
              <a:rPr lang="en-US" dirty="0" smtClean="0"/>
              <a:t>Turn </a:t>
            </a:r>
            <a:r>
              <a:rPr lang="en-US" dirty="0"/>
              <a:t>the interface that connects to R1 (Ethernet 0/0) into a </a:t>
            </a:r>
            <a:r>
              <a:rPr lang="en-US" dirty="0" smtClean="0"/>
              <a:t>routed interface and </a:t>
            </a:r>
            <a:r>
              <a:rPr lang="en-US" dirty="0"/>
              <a:t>c</a:t>
            </a:r>
            <a:r>
              <a:rPr lang="en-US" dirty="0" smtClean="0"/>
              <a:t>onfigure </a:t>
            </a:r>
            <a:r>
              <a:rPr lang="en-US" dirty="0"/>
              <a:t>it with IP </a:t>
            </a:r>
            <a:r>
              <a:rPr lang="en-US" dirty="0" smtClean="0"/>
              <a:t>address.</a:t>
            </a:r>
            <a:endParaRPr lang="en-US" dirty="0"/>
          </a:p>
          <a:p>
            <a:r>
              <a:rPr lang="pt-PT" sz="2000" dirty="0" smtClean="0">
                <a:latin typeface="Consolas" panose="020B0609020204030204" pitchFamily="49" charset="0"/>
              </a:rPr>
              <a:t>DSW1(</a:t>
            </a:r>
            <a:r>
              <a:rPr lang="pt-PT" sz="2000" dirty="0" err="1" smtClean="0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interface </a:t>
            </a:r>
            <a:r>
              <a:rPr lang="pt-PT" sz="2000" b="1" dirty="0" err="1">
                <a:latin typeface="Consolas" panose="020B0609020204030204" pitchFamily="49" charset="0"/>
              </a:rPr>
              <a:t>ethernet</a:t>
            </a:r>
            <a:r>
              <a:rPr lang="pt-PT" sz="2000" b="1" dirty="0">
                <a:latin typeface="Consolas" panose="020B0609020204030204" pitchFamily="49" charset="0"/>
              </a:rPr>
              <a:t> 0/2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config-if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no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endParaRPr lang="pt-PT" sz="2000" b="1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*Nov 28 15:03:55.138: %LINK-3-UPDOWN: Interface Ethernet0/2, </a:t>
            </a:r>
            <a:r>
              <a:rPr lang="en-US" sz="2000" dirty="0" smtClean="0">
                <a:latin typeface="Consolas" panose="020B0609020204030204" pitchFamily="49" charset="0"/>
              </a:rPr>
              <a:t>changed </a:t>
            </a:r>
            <a:r>
              <a:rPr lang="pt-PT" sz="2000" dirty="0" err="1" smtClean="0">
                <a:latin typeface="Consolas" panose="020B0609020204030204" pitchFamily="49" charset="0"/>
              </a:rPr>
              <a:t>state</a:t>
            </a:r>
            <a:r>
              <a:rPr lang="pt-PT" sz="2000" dirty="0" smtClean="0">
                <a:latin typeface="Consolas" panose="020B0609020204030204" pitchFamily="49" charset="0"/>
              </a:rPr>
              <a:t> </a:t>
            </a:r>
            <a:r>
              <a:rPr lang="pt-PT" sz="2000" dirty="0">
                <a:latin typeface="Consolas" panose="020B0609020204030204" pitchFamily="49" charset="0"/>
              </a:rPr>
              <a:t>to </a:t>
            </a:r>
            <a:r>
              <a:rPr lang="pt-PT" sz="2000" dirty="0" err="1">
                <a:latin typeface="Consolas" panose="020B0609020204030204" pitchFamily="49" charset="0"/>
              </a:rPr>
              <a:t>up</a:t>
            </a:r>
            <a:endParaRPr lang="pt-PT" sz="2000" dirty="0">
              <a:latin typeface="Consolas" panose="020B0609020204030204" pitchFamily="49" charset="0"/>
            </a:endParaRPr>
          </a:p>
          <a:p>
            <a:r>
              <a:rPr lang="en-US" sz="2000" dirty="0">
                <a:latin typeface="Consolas" panose="020B0609020204030204" pitchFamily="49" charset="0"/>
              </a:rPr>
              <a:t>*Nov 28 15:03:56.142: %LINEPROTO-5-UPDOWN: Line protocol on </a:t>
            </a:r>
            <a:r>
              <a:rPr lang="en-US" sz="2000" dirty="0" smtClean="0">
                <a:latin typeface="Consolas" panose="020B0609020204030204" pitchFamily="49" charset="0"/>
              </a:rPr>
              <a:t>Interface Ethernet0/2</a:t>
            </a:r>
            <a:r>
              <a:rPr lang="en-US" sz="2000" dirty="0">
                <a:latin typeface="Consolas" panose="020B0609020204030204" pitchFamily="49" charset="0"/>
              </a:rPr>
              <a:t>, changed state to up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DSW1(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-if)# </a:t>
            </a:r>
            <a:r>
              <a:rPr lang="en-US" sz="2000" b="1" dirty="0" err="1">
                <a:latin typeface="Consolas" panose="020B0609020204030204" pitchFamily="49" charset="0"/>
              </a:rPr>
              <a:t>ip</a:t>
            </a:r>
            <a:r>
              <a:rPr lang="en-US" sz="2000" b="1" dirty="0">
                <a:latin typeface="Consolas" panose="020B0609020204030204" pitchFamily="49" charset="0"/>
              </a:rPr>
              <a:t> address 10.0.99.1 </a:t>
            </a:r>
            <a:r>
              <a:rPr lang="en-US" sz="2000" b="1" dirty="0" smtClean="0">
                <a:latin typeface="Consolas" panose="020B0609020204030204" pitchFamily="49" charset="0"/>
              </a:rPr>
              <a:t>255.255.255.0</a:t>
            </a:r>
          </a:p>
          <a:p>
            <a:pPr marL="0" indent="0">
              <a:buNone/>
            </a:pPr>
            <a:r>
              <a:rPr lang="en-US" b="1" dirty="0"/>
              <a:t>Step </a:t>
            </a:r>
            <a:r>
              <a:rPr lang="en-US" b="1" dirty="0" smtClean="0"/>
              <a:t>5. </a:t>
            </a:r>
            <a:r>
              <a:rPr lang="en-US" dirty="0" smtClean="0"/>
              <a:t>Configure </a:t>
            </a:r>
            <a:r>
              <a:rPr lang="pt-PT" dirty="0" smtClean="0"/>
              <a:t>a </a:t>
            </a:r>
            <a:r>
              <a:rPr lang="pt-PT" dirty="0" err="1" smtClean="0"/>
              <a:t>Routing</a:t>
            </a:r>
            <a:r>
              <a:rPr lang="pt-PT" dirty="0" smtClean="0"/>
              <a:t> </a:t>
            </a:r>
            <a:r>
              <a:rPr lang="pt-PT" dirty="0" err="1" smtClean="0"/>
              <a:t>Protocol</a:t>
            </a:r>
            <a:endParaRPr lang="pt-PT" dirty="0"/>
          </a:p>
          <a:p>
            <a:r>
              <a:rPr lang="pt-PT" sz="2200" dirty="0" smtClean="0">
                <a:latin typeface="Consolas" panose="020B0609020204030204" pitchFamily="49" charset="0"/>
              </a:rPr>
              <a:t>DSW1(</a:t>
            </a:r>
            <a:r>
              <a:rPr lang="pt-PT" sz="2200" dirty="0" err="1" smtClean="0">
                <a:latin typeface="Consolas" panose="020B0609020204030204" pitchFamily="49" charset="0"/>
              </a:rPr>
              <a:t>config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>
                <a:latin typeface="Consolas" panose="020B0609020204030204" pitchFamily="49" charset="0"/>
              </a:rPr>
              <a:t>router </a:t>
            </a:r>
            <a:r>
              <a:rPr lang="pt-PT" sz="2200" b="1" dirty="0" err="1">
                <a:latin typeface="Consolas" panose="020B0609020204030204" pitchFamily="49" charset="0"/>
              </a:rPr>
              <a:t>eigrp</a:t>
            </a:r>
            <a:r>
              <a:rPr lang="pt-PT" sz="2200" b="1" dirty="0">
                <a:latin typeface="Consolas" panose="020B0609020204030204" pitchFamily="49" charset="0"/>
              </a:rPr>
              <a:t> 1</a:t>
            </a:r>
          </a:p>
          <a:p>
            <a:r>
              <a:rPr lang="pt-PT" sz="2200" dirty="0">
                <a:latin typeface="Consolas" panose="020B0609020204030204" pitchFamily="49" charset="0"/>
              </a:rPr>
              <a:t>DSW1(</a:t>
            </a:r>
            <a:r>
              <a:rPr lang="pt-PT" sz="2200" dirty="0" err="1">
                <a:latin typeface="Consolas" panose="020B0609020204030204" pitchFamily="49" charset="0"/>
              </a:rPr>
              <a:t>config</a:t>
            </a:r>
            <a:r>
              <a:rPr lang="pt-PT" sz="2200" dirty="0">
                <a:latin typeface="Consolas" panose="020B0609020204030204" pitchFamily="49" charset="0"/>
              </a:rPr>
              <a:t>-router)# </a:t>
            </a:r>
            <a:r>
              <a:rPr lang="pt-PT" sz="2200" b="1" dirty="0">
                <a:latin typeface="Consolas" panose="020B0609020204030204" pitchFamily="49" charset="0"/>
              </a:rPr>
              <a:t>network 10.0.0.0</a:t>
            </a:r>
          </a:p>
          <a:p>
            <a:r>
              <a:rPr lang="en-US" sz="2200" dirty="0">
                <a:latin typeface="Consolas" panose="020B0609020204030204" pitchFamily="49" charset="0"/>
              </a:rPr>
              <a:t>*Nov 28 15:12:22.448: %DUAL-5-NBRCHANGE: EIGRP-IPv4 1: </a:t>
            </a:r>
            <a:r>
              <a:rPr lang="en-US" sz="2200" dirty="0" smtClean="0">
                <a:latin typeface="Consolas" panose="020B0609020204030204" pitchFamily="49" charset="0"/>
              </a:rPr>
              <a:t>Neighbor 10.0.99.2 </a:t>
            </a:r>
            <a:r>
              <a:rPr lang="en-US" sz="2200" dirty="0">
                <a:latin typeface="Consolas" panose="020B0609020204030204" pitchFamily="49" charset="0"/>
              </a:rPr>
              <a:t>(Ethernet0/2) is up: new adjacency</a:t>
            </a:r>
            <a:endParaRPr lang="pt-PT" sz="19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87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the SVI </a:t>
            </a:r>
            <a:r>
              <a:rPr lang="en-US" dirty="0" err="1"/>
              <a:t>autostate</a:t>
            </a:r>
            <a:r>
              <a:rPr lang="en-US" dirty="0"/>
              <a:t> exclude Command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SVI interface is brought up when one Layer 2 port in the VLAN has had time </a:t>
            </a:r>
            <a:r>
              <a:rPr lang="en-US" dirty="0" smtClean="0"/>
              <a:t>to converge </a:t>
            </a:r>
            <a:r>
              <a:rPr lang="en-US" dirty="0"/>
              <a:t>(transition from STP listening-learning state to forwarding state). </a:t>
            </a:r>
            <a:endParaRPr lang="en-US" dirty="0" smtClean="0"/>
          </a:p>
          <a:p>
            <a:r>
              <a:rPr lang="en-US" dirty="0" smtClean="0"/>
              <a:t>The default action </a:t>
            </a:r>
            <a:r>
              <a:rPr lang="en-US" dirty="0"/>
              <a:t>when a VLAN has multiple ports is that the SVI goes down when all ports in </a:t>
            </a:r>
            <a:r>
              <a:rPr lang="en-US" dirty="0" smtClean="0"/>
              <a:t>the VLAN </a:t>
            </a:r>
            <a:r>
              <a:rPr lang="en-US" dirty="0"/>
              <a:t>go down.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action prevents features such as routing protocols from using </a:t>
            </a:r>
            <a:r>
              <a:rPr lang="en-US" dirty="0" smtClean="0"/>
              <a:t>the VLAN </a:t>
            </a:r>
            <a:r>
              <a:rPr lang="en-US" dirty="0"/>
              <a:t>interface as if it were fully operational and minimizes other problems, such </a:t>
            </a:r>
            <a:r>
              <a:rPr lang="en-US" dirty="0" smtClean="0"/>
              <a:t>as </a:t>
            </a:r>
            <a:r>
              <a:rPr lang="pt-PT" dirty="0" err="1" smtClean="0"/>
              <a:t>routing</a:t>
            </a:r>
            <a:r>
              <a:rPr lang="pt-PT" dirty="0" smtClean="0"/>
              <a:t> </a:t>
            </a:r>
            <a:r>
              <a:rPr lang="pt-PT" dirty="0" err="1"/>
              <a:t>black</a:t>
            </a:r>
            <a:r>
              <a:rPr lang="pt-PT" dirty="0"/>
              <a:t> </a:t>
            </a:r>
            <a:r>
              <a:rPr lang="pt-PT" dirty="0" err="1" smtClean="0"/>
              <a:t>holes</a:t>
            </a:r>
            <a:r>
              <a:rPr lang="pt-PT" dirty="0" smtClean="0"/>
              <a:t>.</a:t>
            </a:r>
          </a:p>
          <a:p>
            <a:r>
              <a:rPr lang="en-US" dirty="0"/>
              <a:t>You can use the SVI </a:t>
            </a:r>
            <a:r>
              <a:rPr lang="en-US" b="1" dirty="0" err="1"/>
              <a:t>autostate</a:t>
            </a:r>
            <a:r>
              <a:rPr lang="en-US" b="1" dirty="0"/>
              <a:t> exclude </a:t>
            </a:r>
            <a:r>
              <a:rPr lang="en-US" dirty="0"/>
              <a:t>command to configure a port so that it is </a:t>
            </a:r>
            <a:r>
              <a:rPr lang="en-US" dirty="0" smtClean="0"/>
              <a:t>not included </a:t>
            </a:r>
            <a:r>
              <a:rPr lang="en-US" dirty="0"/>
              <a:t>in the SVI line-state up-and-down calculation.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65120137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Configuring </a:t>
            </a:r>
            <a:r>
              <a:rPr lang="en-US" dirty="0" err="1" smtClean="0"/>
              <a:t>autostate</a:t>
            </a:r>
            <a:r>
              <a:rPr lang="en-US" dirty="0" smtClean="0"/>
              <a:t> exclude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sz="2200" dirty="0" err="1" smtClean="0">
                <a:latin typeface="Consolas" panose="020B0609020204030204" pitchFamily="49" charset="0"/>
              </a:rPr>
              <a:t>Switch</a:t>
            </a:r>
            <a:r>
              <a:rPr lang="pt-PT" sz="2200" dirty="0" smtClean="0">
                <a:latin typeface="Consolas" panose="020B0609020204030204" pitchFamily="49" charset="0"/>
              </a:rPr>
              <a:t>(</a:t>
            </a:r>
            <a:r>
              <a:rPr lang="pt-PT" sz="2200" dirty="0" err="1" smtClean="0">
                <a:latin typeface="Consolas" panose="020B0609020204030204" pitchFamily="49" charset="0"/>
              </a:rPr>
              <a:t>config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>
                <a:latin typeface="Consolas" panose="020B0609020204030204" pitchFamily="49" charset="0"/>
              </a:rPr>
              <a:t>interface </a:t>
            </a:r>
            <a:r>
              <a:rPr lang="pt-PT" sz="2200" b="1" dirty="0" err="1">
                <a:latin typeface="Consolas" panose="020B0609020204030204" pitchFamily="49" charset="0"/>
              </a:rPr>
              <a:t>interface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i="1" dirty="0" err="1">
                <a:latin typeface="Consolas" panose="020B0609020204030204" pitchFamily="49" charset="0"/>
              </a:rPr>
              <a:t>slot</a:t>
            </a:r>
            <a:r>
              <a:rPr lang="pt-PT" sz="2200" i="1" dirty="0">
                <a:latin typeface="Consolas" panose="020B0609020204030204" pitchFamily="49" charset="0"/>
              </a:rPr>
              <a:t>/</a:t>
            </a:r>
            <a:r>
              <a:rPr lang="pt-PT" sz="2200" i="1" dirty="0" err="1">
                <a:latin typeface="Consolas" panose="020B0609020204030204" pitchFamily="49" charset="0"/>
              </a:rPr>
              <a:t>number</a:t>
            </a:r>
            <a:endParaRPr lang="pt-PT" sz="2200" i="1" dirty="0">
              <a:latin typeface="Consolas" panose="020B0609020204030204" pitchFamily="49" charset="0"/>
            </a:endParaRPr>
          </a:p>
          <a:p>
            <a:r>
              <a:rPr lang="pt-PT" sz="2200" dirty="0" err="1" smtClean="0">
                <a:latin typeface="Consolas" panose="020B0609020204030204" pitchFamily="49" charset="0"/>
              </a:rPr>
              <a:t>Switch</a:t>
            </a:r>
            <a:r>
              <a:rPr lang="pt-PT" sz="2200" dirty="0" smtClean="0">
                <a:latin typeface="Consolas" panose="020B0609020204030204" pitchFamily="49" charset="0"/>
              </a:rPr>
              <a:t>(</a:t>
            </a:r>
            <a:r>
              <a:rPr lang="pt-PT" sz="2200" dirty="0" err="1" smtClean="0">
                <a:latin typeface="Consolas" panose="020B0609020204030204" pitchFamily="49" charset="0"/>
              </a:rPr>
              <a:t>config-if</a:t>
            </a:r>
            <a:r>
              <a:rPr lang="pt-PT" sz="2200" dirty="0">
                <a:latin typeface="Consolas" panose="020B0609020204030204" pitchFamily="49" charset="0"/>
              </a:rPr>
              <a:t>)# </a:t>
            </a:r>
            <a:r>
              <a:rPr lang="pt-PT" sz="2200" b="1" dirty="0" err="1">
                <a:latin typeface="Consolas" panose="020B0609020204030204" pitchFamily="49" charset="0"/>
              </a:rPr>
              <a:t>switchport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b="1" dirty="0" err="1">
                <a:latin typeface="Consolas" panose="020B0609020204030204" pitchFamily="49" charset="0"/>
              </a:rPr>
              <a:t>autostate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b="1" dirty="0" err="1" smtClean="0">
                <a:latin typeface="Consolas" panose="020B0609020204030204" pitchFamily="49" charset="0"/>
              </a:rPr>
              <a:t>exclude</a:t>
            </a:r>
            <a:endParaRPr lang="pt-PT" sz="2200" b="1" dirty="0" smtClean="0">
              <a:latin typeface="Consolas" panose="020B0609020204030204" pitchFamily="49" charset="0"/>
            </a:endParaRPr>
          </a:p>
          <a:p>
            <a:endParaRPr lang="pt-PT" sz="2200" b="1" dirty="0">
              <a:latin typeface="Consolas" panose="020B0609020204030204" pitchFamily="49" charset="0"/>
            </a:endParaRPr>
          </a:p>
          <a:p>
            <a:r>
              <a:rPr lang="en-US" dirty="0" smtClean="0"/>
              <a:t>This </a:t>
            </a:r>
            <a:r>
              <a:rPr lang="en-US" dirty="0"/>
              <a:t>disables the SVI </a:t>
            </a:r>
            <a:r>
              <a:rPr lang="en-US" dirty="0" err="1"/>
              <a:t>autostate</a:t>
            </a:r>
            <a:r>
              <a:rPr lang="en-US" dirty="0"/>
              <a:t> and makes the SVI </a:t>
            </a:r>
            <a:r>
              <a:rPr lang="en-US" dirty="0" smtClean="0"/>
              <a:t>interface </a:t>
            </a:r>
            <a:r>
              <a:rPr lang="pt-PT" dirty="0" err="1" smtClean="0"/>
              <a:t>permanently</a:t>
            </a:r>
            <a:r>
              <a:rPr lang="pt-PT" dirty="0" smtClean="0"/>
              <a:t> </a:t>
            </a:r>
            <a:r>
              <a:rPr lang="pt-PT" dirty="0" err="1"/>
              <a:t>active</a:t>
            </a:r>
            <a:r>
              <a:rPr lang="pt-PT" dirty="0"/>
              <a:t>.</a:t>
            </a:r>
            <a:endParaRPr lang="pt-PT" sz="22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5866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b="0" dirty="0" smtClean="0"/>
              <a:t>SVI </a:t>
            </a:r>
            <a:r>
              <a:rPr lang="pt-PT" b="0" dirty="0" err="1" smtClean="0"/>
              <a:t>Configuration</a:t>
            </a:r>
            <a:r>
              <a:rPr lang="pt-PT" b="0" dirty="0" smtClean="0"/>
              <a:t> </a:t>
            </a:r>
            <a:r>
              <a:rPr lang="pt-PT" b="0" dirty="0" err="1" smtClean="0"/>
              <a:t>Checklist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</a:t>
            </a:r>
            <a:r>
              <a:rPr lang="en-US" dirty="0"/>
              <a:t>which VLANs require a Layer 3 gateway.</a:t>
            </a:r>
          </a:p>
          <a:p>
            <a:r>
              <a:rPr lang="en-US" dirty="0" smtClean="0"/>
              <a:t>Create </a:t>
            </a:r>
            <a:r>
              <a:rPr lang="en-US" dirty="0"/>
              <a:t>a VLAN on a multilayer switch if it does not already exist.</a:t>
            </a:r>
          </a:p>
          <a:p>
            <a:r>
              <a:rPr lang="en-US" dirty="0" smtClean="0"/>
              <a:t>Create </a:t>
            </a:r>
            <a:r>
              <a:rPr lang="en-US" dirty="0"/>
              <a:t>an SVI interface for each VLAN.</a:t>
            </a:r>
          </a:p>
          <a:p>
            <a:r>
              <a:rPr lang="en-US" dirty="0" smtClean="0"/>
              <a:t>Configure </a:t>
            </a:r>
            <a:r>
              <a:rPr lang="en-US" dirty="0"/>
              <a:t>the SVI interface with an IP address.</a:t>
            </a:r>
          </a:p>
          <a:p>
            <a:r>
              <a:rPr lang="pt-PT" dirty="0" err="1" smtClean="0"/>
              <a:t>Enable</a:t>
            </a:r>
            <a:r>
              <a:rPr lang="pt-PT" dirty="0" smtClean="0"/>
              <a:t> </a:t>
            </a:r>
            <a:r>
              <a:rPr lang="pt-PT" dirty="0" err="1"/>
              <a:t>the</a:t>
            </a:r>
            <a:r>
              <a:rPr lang="pt-PT" dirty="0"/>
              <a:t> SVI interface</a:t>
            </a:r>
            <a:r>
              <a:rPr lang="pt-PT" dirty="0" smtClean="0"/>
              <a:t>.</a:t>
            </a:r>
          </a:p>
          <a:p>
            <a:r>
              <a:rPr lang="en-US" dirty="0" smtClean="0"/>
              <a:t>Enable </a:t>
            </a:r>
            <a:r>
              <a:rPr lang="en-US" dirty="0"/>
              <a:t>IP routing on the multilayer switch.</a:t>
            </a:r>
          </a:p>
          <a:p>
            <a:r>
              <a:rPr lang="en-US" dirty="0" smtClean="0"/>
              <a:t>Determine </a:t>
            </a:r>
            <a:r>
              <a:rPr lang="en-US" dirty="0"/>
              <a:t>whether a dynamic routing protocol is needed.</a:t>
            </a:r>
          </a:p>
          <a:p>
            <a:r>
              <a:rPr lang="en-US" dirty="0" smtClean="0"/>
              <a:t>Configure </a:t>
            </a:r>
            <a:r>
              <a:rPr lang="en-US" dirty="0"/>
              <a:t>a dynamic routing protocol if needed.</a:t>
            </a:r>
          </a:p>
          <a:p>
            <a:r>
              <a:rPr lang="en-US" dirty="0" smtClean="0"/>
              <a:t>Identify </a:t>
            </a:r>
            <a:r>
              <a:rPr lang="en-US" dirty="0"/>
              <a:t>any switch ports that require </a:t>
            </a:r>
            <a:r>
              <a:rPr lang="en-US" dirty="0" err="1"/>
              <a:t>autostate</a:t>
            </a:r>
            <a:r>
              <a:rPr lang="en-US" dirty="0"/>
              <a:t> exclude.</a:t>
            </a:r>
          </a:p>
          <a:p>
            <a:r>
              <a:rPr lang="pt-PT" dirty="0" smtClean="0"/>
              <a:t>Configure </a:t>
            </a:r>
            <a:r>
              <a:rPr lang="pt-PT" dirty="0" err="1"/>
              <a:t>autostate</a:t>
            </a:r>
            <a:r>
              <a:rPr lang="pt-PT" dirty="0"/>
              <a:t> </a:t>
            </a:r>
            <a:r>
              <a:rPr lang="pt-PT" dirty="0" err="1"/>
              <a:t>exclude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identified</a:t>
            </a:r>
            <a:r>
              <a:rPr lang="pt-PT" dirty="0"/>
              <a:t> </a:t>
            </a:r>
            <a:r>
              <a:rPr lang="pt-PT" dirty="0" err="1"/>
              <a:t>switch</a:t>
            </a:r>
            <a:r>
              <a:rPr lang="pt-PT" dirty="0"/>
              <a:t> </a:t>
            </a:r>
            <a:r>
              <a:rPr lang="pt-PT" dirty="0" err="1"/>
              <a:t>ports</a:t>
            </a:r>
            <a:r>
              <a:rPr lang="pt-P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80721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Common</a:t>
            </a:r>
            <a:r>
              <a:rPr lang="pt-PT" dirty="0"/>
              <a:t>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r>
              <a:rPr lang="pt-PT" dirty="0"/>
              <a:t> </a:t>
            </a:r>
            <a:r>
              <a:rPr lang="pt-PT" dirty="0" err="1"/>
              <a:t>Problems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886" y="1294126"/>
            <a:ext cx="7791384" cy="4909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6532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Troubleshooting</a:t>
            </a:r>
            <a:r>
              <a:rPr lang="pt-PT" dirty="0"/>
              <a:t>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Problems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 </a:t>
            </a:r>
            <a:r>
              <a:rPr lang="en-US" dirty="0"/>
              <a:t>VLANs </a:t>
            </a:r>
            <a:r>
              <a:rPr lang="en-US" dirty="0" smtClean="0"/>
              <a:t>on all </a:t>
            </a:r>
            <a:r>
              <a:rPr lang="en-US" dirty="0"/>
              <a:t>switches and trunks.</a:t>
            </a:r>
          </a:p>
          <a:p>
            <a:r>
              <a:rPr lang="pt-PT" dirty="0" err="1" smtClean="0"/>
              <a:t>Correct</a:t>
            </a:r>
            <a:r>
              <a:rPr lang="pt-PT" dirty="0" smtClean="0"/>
              <a:t> </a:t>
            </a:r>
            <a:r>
              <a:rPr lang="pt-PT" dirty="0" err="1"/>
              <a:t>routes</a:t>
            </a:r>
            <a:r>
              <a:rPr lang="pt-PT" dirty="0" smtClean="0"/>
              <a:t>.</a:t>
            </a:r>
          </a:p>
          <a:p>
            <a:r>
              <a:rPr lang="en-US" dirty="0" smtClean="0"/>
              <a:t>Correct </a:t>
            </a:r>
            <a:r>
              <a:rPr lang="en-US" dirty="0"/>
              <a:t>primary and secondary root bridges.</a:t>
            </a:r>
          </a:p>
          <a:p>
            <a:r>
              <a:rPr lang="en-US" dirty="0" smtClean="0"/>
              <a:t>Correct </a:t>
            </a:r>
            <a:r>
              <a:rPr lang="en-US" dirty="0"/>
              <a:t>IP address and subnet masks.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8658864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9" descr="s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317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Rectangle 1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7" name="Rectangle 32"/>
          <p:cNvSpPr txBox="1">
            <a:spLocks noChangeArrowheads="1"/>
          </p:cNvSpPr>
          <p:nvPr/>
        </p:nvSpPr>
        <p:spPr>
          <a:xfrm>
            <a:off x="293688" y="1841863"/>
            <a:ext cx="3233284" cy="2743200"/>
          </a:xfrm>
          <a:prstGeom prst="rect">
            <a:avLst/>
          </a:prstGeom>
          <a:noFill/>
        </p:spPr>
        <p:txBody>
          <a:bodyPr anchor="ctr"/>
          <a:lstStyle/>
          <a:p>
            <a:pPr lvl="0" algn="l" defTabSz="814388" eaLnBrk="1" hangingPunct="1">
              <a:defRPr/>
            </a:pPr>
            <a:r>
              <a:rPr lang="en-US" sz="3000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Layer 2 Versus Layer 3 </a:t>
            </a:r>
            <a:r>
              <a:rPr lang="en-US" sz="3000" kern="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EtherChannel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Layer</a:t>
            </a:r>
            <a:r>
              <a:rPr lang="pt-PT" dirty="0"/>
              <a:t> 2 Versus </a:t>
            </a:r>
            <a:r>
              <a:rPr lang="pt-PT" dirty="0" err="1"/>
              <a:t>Layer</a:t>
            </a:r>
            <a:r>
              <a:rPr lang="pt-PT" dirty="0"/>
              <a:t> 3 </a:t>
            </a:r>
            <a:r>
              <a:rPr lang="pt-PT" dirty="0" err="1"/>
              <a:t>EtherChannel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1183340"/>
            <a:ext cx="4142474" cy="5131399"/>
          </a:xfrm>
        </p:spPr>
        <p:txBody>
          <a:bodyPr/>
          <a:lstStyle/>
          <a:p>
            <a:r>
              <a:rPr lang="en-US" dirty="0"/>
              <a:t>On a multilayer switch, you can configure Layer 2 or Layer 3 </a:t>
            </a:r>
            <a:r>
              <a:rPr lang="en-US" dirty="0" err="1"/>
              <a:t>EtherChannels</a:t>
            </a:r>
            <a:r>
              <a:rPr lang="en-US" dirty="0"/>
              <a:t>, </a:t>
            </a:r>
            <a:r>
              <a:rPr lang="en-US" dirty="0" smtClean="0"/>
              <a:t>depending on </a:t>
            </a:r>
            <a:r>
              <a:rPr lang="en-US" dirty="0"/>
              <a:t>what type of devices that will be connected, and depending on their position in </a:t>
            </a:r>
            <a:r>
              <a:rPr lang="en-US" dirty="0" smtClean="0"/>
              <a:t>the </a:t>
            </a:r>
            <a:r>
              <a:rPr lang="pt-PT" dirty="0" smtClean="0"/>
              <a:t>network</a:t>
            </a:r>
            <a:r>
              <a:rPr lang="pt-PT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4028" y="1348317"/>
            <a:ext cx="4129500" cy="48014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0759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8" descr="ss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319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5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7172" name="Rectangle 32"/>
          <p:cNvSpPr>
            <a:spLocks noGrp="1" noChangeArrowheads="1"/>
          </p:cNvSpPr>
          <p:nvPr>
            <p:ph type="title" idx="4294967295"/>
          </p:nvPr>
        </p:nvSpPr>
        <p:spPr>
          <a:xfrm>
            <a:off x="279400" y="1841500"/>
            <a:ext cx="3233738" cy="2743200"/>
          </a:xfrm>
          <a:prstGeom prst="rect">
            <a:avLst/>
          </a:prstGeom>
          <a:noFill/>
        </p:spPr>
        <p:txBody>
          <a:bodyPr anchor="ctr"/>
          <a:lstStyle/>
          <a:p>
            <a:r>
              <a:rPr lang="en-US" sz="3000" b="0" dirty="0">
                <a:solidFill>
                  <a:schemeClr val="bg1"/>
                </a:solidFill>
              </a:rPr>
              <a:t>Describing Inter-VLAN Routing</a:t>
            </a:r>
            <a:endParaRPr lang="en-US" sz="3000" b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Layer</a:t>
            </a:r>
            <a:r>
              <a:rPr lang="pt-PT" dirty="0" smtClean="0"/>
              <a:t> 3 </a:t>
            </a:r>
            <a:r>
              <a:rPr lang="pt-PT" dirty="0" err="1" smtClean="0"/>
              <a:t>EtherChannel</a:t>
            </a:r>
            <a:r>
              <a:rPr lang="pt-PT" dirty="0" smtClean="0"/>
              <a:t> </a:t>
            </a:r>
            <a:r>
              <a:rPr lang="pt-PT" dirty="0" err="1" smtClean="0"/>
              <a:t>Configuration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Step 1. </a:t>
            </a:r>
            <a:r>
              <a:rPr lang="en-US" dirty="0"/>
              <a:t>Create a virtual Layer 2 interface:</a:t>
            </a:r>
          </a:p>
          <a:p>
            <a:r>
              <a:rPr lang="pt-PT" sz="2000" dirty="0" err="1">
                <a:latin typeface="Consolas" panose="020B0609020204030204" pitchFamily="49" charset="0"/>
              </a:rPr>
              <a:t>Switch</a:t>
            </a:r>
            <a:r>
              <a:rPr lang="pt-PT" sz="2000" dirty="0">
                <a:latin typeface="Consolas" panose="020B0609020204030204" pitchFamily="49" charset="0"/>
              </a:rPr>
              <a:t>(</a:t>
            </a:r>
            <a:r>
              <a:rPr lang="pt-PT" sz="2000" dirty="0" err="1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interface </a:t>
            </a:r>
            <a:r>
              <a:rPr lang="pt-PT" sz="2000" b="1" dirty="0" err="1">
                <a:latin typeface="Consolas" panose="020B0609020204030204" pitchFamily="49" charset="0"/>
              </a:rPr>
              <a:t>port-channel</a:t>
            </a:r>
            <a:r>
              <a:rPr lang="pt-PT" sz="2000" b="1" dirty="0">
                <a:latin typeface="Consolas" panose="020B0609020204030204" pitchFamily="49" charset="0"/>
              </a:rPr>
              <a:t> 1</a:t>
            </a:r>
          </a:p>
          <a:p>
            <a:pPr marL="0" indent="0">
              <a:buNone/>
            </a:pPr>
            <a:r>
              <a:rPr lang="en-US" b="1" dirty="0"/>
              <a:t>Step 2. </a:t>
            </a:r>
            <a:r>
              <a:rPr lang="en-US" dirty="0"/>
              <a:t>Change interface to Layer 3 and enable the use of the </a:t>
            </a:r>
            <a:r>
              <a:rPr lang="en-US" b="1" dirty="0" err="1"/>
              <a:t>ip</a:t>
            </a:r>
            <a:r>
              <a:rPr lang="en-US" b="1" dirty="0"/>
              <a:t> address </a:t>
            </a:r>
            <a:r>
              <a:rPr lang="en-US" dirty="0"/>
              <a:t>command:</a:t>
            </a:r>
          </a:p>
          <a:p>
            <a:r>
              <a:rPr lang="pt-PT" sz="2000" dirty="0" err="1">
                <a:latin typeface="Consolas" panose="020B0609020204030204" pitchFamily="49" charset="0"/>
              </a:rPr>
              <a:t>Switch</a:t>
            </a:r>
            <a:r>
              <a:rPr lang="pt-PT" sz="2000" dirty="0">
                <a:latin typeface="Consolas" panose="020B0609020204030204" pitchFamily="49" charset="0"/>
              </a:rPr>
              <a:t>(</a:t>
            </a:r>
            <a:r>
              <a:rPr lang="pt-PT" sz="2000" dirty="0" err="1">
                <a:latin typeface="Consolas" panose="020B0609020204030204" pitchFamily="49" charset="0"/>
              </a:rPr>
              <a:t>config-if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no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endParaRPr lang="pt-PT" sz="2000" b="1" dirty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Step 3. </a:t>
            </a:r>
            <a:r>
              <a:rPr lang="en-US" dirty="0"/>
              <a:t>Assign an IP address to the port channel interface because this will now be </a:t>
            </a:r>
            <a:r>
              <a:rPr lang="en-US" dirty="0" smtClean="0"/>
              <a:t>a </a:t>
            </a:r>
            <a:r>
              <a:rPr lang="pt-PT" dirty="0" err="1" smtClean="0"/>
              <a:t>Layer</a:t>
            </a:r>
            <a:r>
              <a:rPr lang="pt-PT" dirty="0" smtClean="0"/>
              <a:t> </a:t>
            </a:r>
            <a:r>
              <a:rPr lang="pt-PT" dirty="0"/>
              <a:t>3 interface: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Switch(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-if)# </a:t>
            </a:r>
            <a:r>
              <a:rPr lang="en-US" sz="2000" dirty="0" err="1">
                <a:latin typeface="Consolas" panose="020B0609020204030204" pitchFamily="49" charset="0"/>
              </a:rPr>
              <a:t>ip</a:t>
            </a:r>
            <a:r>
              <a:rPr lang="en-US" sz="2000" dirty="0">
                <a:latin typeface="Consolas" panose="020B0609020204030204" pitchFamily="49" charset="0"/>
              </a:rPr>
              <a:t> address 172.32.52.10 255.255.255.0</a:t>
            </a:r>
          </a:p>
          <a:p>
            <a:pPr marL="0" indent="0">
              <a:buNone/>
            </a:pPr>
            <a:r>
              <a:rPr lang="en-US" b="1" dirty="0"/>
              <a:t>Step 4. </a:t>
            </a:r>
            <a:r>
              <a:rPr lang="en-US" dirty="0"/>
              <a:t>Navigate to the interface that is to be associated with the </a:t>
            </a:r>
            <a:r>
              <a:rPr lang="en-US" dirty="0" err="1" smtClean="0"/>
              <a:t>EtherChannel</a:t>
            </a:r>
            <a:r>
              <a:rPr lang="en-US" dirty="0"/>
              <a:t> </a:t>
            </a:r>
            <a:r>
              <a:rPr lang="en-US" dirty="0" smtClean="0"/>
              <a:t>bundle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sz="2000" dirty="0" smtClean="0">
                <a:latin typeface="Consolas" panose="020B0609020204030204" pitchFamily="49" charset="0"/>
              </a:rPr>
              <a:t>Switch(</a:t>
            </a:r>
            <a:r>
              <a:rPr lang="en-US" sz="2000" dirty="0" err="1" smtClean="0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)# </a:t>
            </a:r>
            <a:r>
              <a:rPr lang="en-US" sz="2000" b="1" dirty="0">
                <a:latin typeface="Consolas" panose="020B0609020204030204" pitchFamily="49" charset="0"/>
              </a:rPr>
              <a:t>interface range </a:t>
            </a:r>
            <a:r>
              <a:rPr lang="en-US" sz="2000" b="1" dirty="0" err="1">
                <a:latin typeface="Consolas" panose="020B0609020204030204" pitchFamily="49" charset="0"/>
              </a:rPr>
              <a:t>fastethernet</a:t>
            </a:r>
            <a:r>
              <a:rPr lang="en-US" sz="2000" b="1" dirty="0">
                <a:latin typeface="Consolas" panose="020B0609020204030204" pitchFamily="49" charset="0"/>
              </a:rPr>
              <a:t> 5/4 - </a:t>
            </a:r>
            <a:r>
              <a:rPr lang="en-US" sz="2000" b="1" dirty="0" smtClean="0">
                <a:latin typeface="Consolas" panose="020B0609020204030204" pitchFamily="49" charset="0"/>
              </a:rPr>
              <a:t>5</a:t>
            </a:r>
            <a:endParaRPr lang="en-US" sz="2000" b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6335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Layer</a:t>
            </a:r>
            <a:r>
              <a:rPr lang="pt-PT" dirty="0"/>
              <a:t> 3 </a:t>
            </a:r>
            <a:r>
              <a:rPr lang="pt-PT" dirty="0" err="1"/>
              <a:t>EtherChannel</a:t>
            </a:r>
            <a:r>
              <a:rPr lang="pt-PT" dirty="0"/>
              <a:t> </a:t>
            </a:r>
            <a:r>
              <a:rPr lang="pt-PT" dirty="0" err="1"/>
              <a:t>Configuration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Step 5. </a:t>
            </a:r>
            <a:r>
              <a:rPr lang="en-US" dirty="0"/>
              <a:t>Remove the independent Layer 2 and Layer 3 functionality of the port so that the port can function as part of a group</a:t>
            </a:r>
            <a:r>
              <a:rPr lang="en-US" dirty="0" smtClean="0"/>
              <a:t>:</a:t>
            </a:r>
            <a:endParaRPr lang="pt-PT" dirty="0" smtClean="0"/>
          </a:p>
          <a:p>
            <a:r>
              <a:rPr lang="pt-PT" sz="2000" dirty="0" err="1" smtClean="0">
                <a:latin typeface="Consolas" panose="020B0609020204030204" pitchFamily="49" charset="0"/>
              </a:rPr>
              <a:t>Switch</a:t>
            </a:r>
            <a:r>
              <a:rPr lang="pt-PT" sz="2000" dirty="0" smtClean="0">
                <a:latin typeface="Consolas" panose="020B0609020204030204" pitchFamily="49" charset="0"/>
              </a:rPr>
              <a:t>(</a:t>
            </a:r>
            <a:r>
              <a:rPr lang="pt-PT" sz="2000" dirty="0" err="1" smtClean="0">
                <a:latin typeface="Consolas" panose="020B0609020204030204" pitchFamily="49" charset="0"/>
              </a:rPr>
              <a:t>config</a:t>
            </a:r>
            <a:r>
              <a:rPr lang="pt-PT" sz="2000" dirty="0" smtClean="0">
                <a:latin typeface="Consolas" panose="020B0609020204030204" pitchFamily="49" charset="0"/>
              </a:rPr>
              <a:t>-</a:t>
            </a:r>
            <a:r>
              <a:rPr lang="pt-PT" sz="2000" dirty="0" err="1" smtClean="0">
                <a:latin typeface="Consolas" panose="020B0609020204030204" pitchFamily="49" charset="0"/>
              </a:rPr>
              <a:t>if</a:t>
            </a:r>
            <a:r>
              <a:rPr lang="pt-PT" sz="2000" dirty="0" smtClean="0">
                <a:latin typeface="Consolas" panose="020B0609020204030204" pitchFamily="49" charset="0"/>
              </a:rPr>
              <a:t>-range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no </a:t>
            </a:r>
            <a:r>
              <a:rPr lang="pt-PT" sz="2000" b="1" dirty="0" err="1">
                <a:latin typeface="Consolas" panose="020B0609020204030204" pitchFamily="49" charset="0"/>
              </a:rPr>
              <a:t>switchport</a:t>
            </a:r>
            <a:endParaRPr lang="pt-PT" sz="2000" b="1" dirty="0">
              <a:latin typeface="Consolas" panose="020B0609020204030204" pitchFamily="49" charset="0"/>
            </a:endParaRPr>
          </a:p>
          <a:p>
            <a:r>
              <a:rPr lang="pt-PT" sz="2000" dirty="0" err="1" smtClean="0">
                <a:latin typeface="Consolas" panose="020B0609020204030204" pitchFamily="49" charset="0"/>
              </a:rPr>
              <a:t>Switch</a:t>
            </a:r>
            <a:r>
              <a:rPr lang="pt-PT" sz="2000" dirty="0" smtClean="0">
                <a:latin typeface="Consolas" panose="020B0609020204030204" pitchFamily="49" charset="0"/>
              </a:rPr>
              <a:t>(</a:t>
            </a:r>
            <a:r>
              <a:rPr lang="pt-PT" sz="2000" dirty="0" err="1" smtClean="0">
                <a:latin typeface="Consolas" panose="020B0609020204030204" pitchFamily="49" charset="0"/>
              </a:rPr>
              <a:t>config</a:t>
            </a:r>
            <a:r>
              <a:rPr lang="pt-PT" sz="2000" dirty="0" smtClean="0">
                <a:latin typeface="Consolas" panose="020B0609020204030204" pitchFamily="49" charset="0"/>
              </a:rPr>
              <a:t>-</a:t>
            </a:r>
            <a:r>
              <a:rPr lang="pt-PT" sz="2000" dirty="0" err="1" smtClean="0">
                <a:latin typeface="Consolas" panose="020B0609020204030204" pitchFamily="49" charset="0"/>
              </a:rPr>
              <a:t>if</a:t>
            </a:r>
            <a:r>
              <a:rPr lang="pt-PT" sz="2000" dirty="0" smtClean="0">
                <a:latin typeface="Consolas" panose="020B0609020204030204" pitchFamily="49" charset="0"/>
              </a:rPr>
              <a:t>-range)# </a:t>
            </a:r>
            <a:r>
              <a:rPr lang="pt-PT" sz="2000" b="1" dirty="0" err="1" smtClean="0">
                <a:latin typeface="Consolas" panose="020B0609020204030204" pitchFamily="49" charset="0"/>
              </a:rPr>
              <a:t>channel-protocol</a:t>
            </a:r>
            <a:r>
              <a:rPr lang="pt-PT" sz="2000" b="1" dirty="0" smtClean="0">
                <a:latin typeface="Consolas" panose="020B0609020204030204" pitchFamily="49" charset="0"/>
              </a:rPr>
              <a:t> </a:t>
            </a:r>
            <a:r>
              <a:rPr lang="pt-PT" sz="2000" b="1" dirty="0" err="1" smtClean="0">
                <a:latin typeface="Consolas" panose="020B0609020204030204" pitchFamily="49" charset="0"/>
              </a:rPr>
              <a:t>pagp</a:t>
            </a:r>
            <a:endParaRPr lang="pt-PT" sz="2000" b="1" dirty="0" smtClean="0">
              <a:latin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Step 6. </a:t>
            </a:r>
            <a:r>
              <a:rPr lang="en-US" dirty="0"/>
              <a:t>Assign all of the physical interfaces in the range to the </a:t>
            </a:r>
            <a:r>
              <a:rPr lang="en-US" dirty="0" err="1"/>
              <a:t>EtherChannel</a:t>
            </a:r>
            <a:r>
              <a:rPr lang="en-US" dirty="0"/>
              <a:t> group:</a:t>
            </a:r>
          </a:p>
          <a:p>
            <a:r>
              <a:rPr lang="en-US" sz="2000" dirty="0">
                <a:latin typeface="Consolas" panose="020B0609020204030204" pitchFamily="49" charset="0"/>
              </a:rPr>
              <a:t>Switch(</a:t>
            </a:r>
            <a:r>
              <a:rPr lang="en-US" sz="2000" dirty="0" err="1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-if-range)# </a:t>
            </a:r>
            <a:r>
              <a:rPr lang="en-US" sz="2000" b="1" dirty="0">
                <a:latin typeface="Consolas" panose="020B0609020204030204" pitchFamily="49" charset="0"/>
              </a:rPr>
              <a:t>channel-group 1 mode desirable</a:t>
            </a:r>
            <a:endParaRPr lang="pt-PT" sz="20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768" y="4379788"/>
            <a:ext cx="6914342" cy="2262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46979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L3 </a:t>
            </a:r>
            <a:r>
              <a:rPr lang="en-US" dirty="0" err="1" smtClean="0"/>
              <a:t>EtherChannel</a:t>
            </a:r>
            <a:r>
              <a:rPr lang="en-US" dirty="0" smtClean="0"/>
              <a:t> Configuration Guidelines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following are the guidelines for configuration for </a:t>
            </a:r>
            <a:r>
              <a:rPr lang="en-US" dirty="0" err="1"/>
              <a:t>EtherChannel</a:t>
            </a:r>
            <a:r>
              <a:rPr lang="en-US" dirty="0"/>
              <a:t>:</a:t>
            </a:r>
          </a:p>
          <a:p>
            <a:r>
              <a:rPr lang="en-US" b="1" dirty="0" smtClean="0"/>
              <a:t>Speed </a:t>
            </a:r>
            <a:r>
              <a:rPr lang="en-US" b="1" dirty="0"/>
              <a:t>and duplex: </a:t>
            </a:r>
            <a:r>
              <a:rPr lang="en-US" dirty="0"/>
              <a:t>Configure all interfaces in an </a:t>
            </a:r>
            <a:r>
              <a:rPr lang="en-US" dirty="0" err="1"/>
              <a:t>EtherChannel</a:t>
            </a:r>
            <a:r>
              <a:rPr lang="en-US" dirty="0"/>
              <a:t> to operate at </a:t>
            </a:r>
            <a:r>
              <a:rPr lang="en-US" dirty="0" smtClean="0"/>
              <a:t>the same </a:t>
            </a:r>
            <a:r>
              <a:rPr lang="en-US" dirty="0"/>
              <a:t>speed and in the same duplex mode.</a:t>
            </a:r>
          </a:p>
          <a:p>
            <a:r>
              <a:rPr lang="en-US" b="1" dirty="0" smtClean="0"/>
              <a:t>Interface </a:t>
            </a:r>
            <a:r>
              <a:rPr lang="en-US" b="1" dirty="0"/>
              <a:t>mode: </a:t>
            </a:r>
            <a:r>
              <a:rPr lang="en-US" dirty="0"/>
              <a:t>Because the port channel interface is a routed port, the </a:t>
            </a:r>
            <a:r>
              <a:rPr lang="en-US" sz="2200" b="1" dirty="0">
                <a:latin typeface="Consolas" panose="020B0609020204030204" pitchFamily="49" charset="0"/>
              </a:rPr>
              <a:t>no </a:t>
            </a:r>
            <a:r>
              <a:rPr lang="en-US" sz="2200" b="1" dirty="0" err="1">
                <a:latin typeface="Consolas" panose="020B0609020204030204" pitchFamily="49" charset="0"/>
              </a:rPr>
              <a:t>switchport</a:t>
            </a:r>
            <a:r>
              <a:rPr lang="en-US" sz="2200" b="1" dirty="0">
                <a:latin typeface="Consolas" panose="020B0609020204030204" pitchFamily="49" charset="0"/>
              </a:rPr>
              <a:t> </a:t>
            </a:r>
            <a:r>
              <a:rPr lang="en-US" dirty="0" smtClean="0"/>
              <a:t>the same command must also be applied </a:t>
            </a:r>
            <a:r>
              <a:rPr lang="en-US" dirty="0"/>
              <a:t>to the physical </a:t>
            </a:r>
            <a:r>
              <a:rPr lang="en-US" dirty="0" smtClean="0"/>
              <a:t>ports</a:t>
            </a:r>
          </a:p>
          <a:p>
            <a:r>
              <a:rPr lang="en-US" b="1" dirty="0" smtClean="0"/>
              <a:t>Verifying </a:t>
            </a:r>
            <a:r>
              <a:rPr lang="en-US" b="1" dirty="0"/>
              <a:t>the </a:t>
            </a:r>
            <a:r>
              <a:rPr lang="en-US" b="1" dirty="0" err="1"/>
              <a:t>EtherChannel</a:t>
            </a:r>
            <a:r>
              <a:rPr lang="en-US" b="1" dirty="0"/>
              <a:t> configuration: </a:t>
            </a:r>
            <a:r>
              <a:rPr lang="en-US" dirty="0"/>
              <a:t>After </a:t>
            </a:r>
            <a:r>
              <a:rPr lang="en-US" dirty="0" err="1"/>
              <a:t>EtherChannel</a:t>
            </a:r>
            <a:r>
              <a:rPr lang="en-US" dirty="0"/>
              <a:t> is configured, </a:t>
            </a:r>
            <a:r>
              <a:rPr lang="en-US" dirty="0" smtClean="0"/>
              <a:t>use the </a:t>
            </a:r>
            <a:r>
              <a:rPr lang="en-US" dirty="0"/>
              <a:t>following commands to verify and troubleshoot </a:t>
            </a:r>
            <a:r>
              <a:rPr lang="en-US" dirty="0" err="1"/>
              <a:t>EtherChannel</a:t>
            </a:r>
            <a:r>
              <a:rPr lang="en-US" dirty="0"/>
              <a:t>:</a:t>
            </a:r>
          </a:p>
          <a:p>
            <a:r>
              <a:rPr lang="pt-PT" sz="2200" b="1" dirty="0">
                <a:latin typeface="Consolas" panose="020B0609020204030204" pitchFamily="49" charset="0"/>
              </a:rPr>
              <a:t>show interface </a:t>
            </a:r>
            <a:r>
              <a:rPr lang="pt-PT" sz="2200" b="1" dirty="0" err="1">
                <a:latin typeface="Consolas" panose="020B0609020204030204" pitchFamily="49" charset="0"/>
              </a:rPr>
              <a:t>port-channel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i="1" dirty="0" err="1">
                <a:latin typeface="Consolas" panose="020B0609020204030204" pitchFamily="49" charset="0"/>
              </a:rPr>
              <a:t>channel-group-number</a:t>
            </a:r>
            <a:endParaRPr lang="pt-PT" sz="2200" i="1" dirty="0">
              <a:latin typeface="Consolas" panose="020B0609020204030204" pitchFamily="49" charset="0"/>
            </a:endParaRPr>
          </a:p>
          <a:p>
            <a:r>
              <a:rPr lang="pt-PT" sz="2200" b="1" dirty="0">
                <a:latin typeface="Consolas" panose="020B0609020204030204" pitchFamily="49" charset="0"/>
              </a:rPr>
              <a:t>show </a:t>
            </a:r>
            <a:r>
              <a:rPr lang="pt-PT" sz="2200" b="1" dirty="0" err="1">
                <a:latin typeface="Consolas" panose="020B0609020204030204" pitchFamily="49" charset="0"/>
              </a:rPr>
              <a:t>etherChannel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i="1" dirty="0" err="1">
                <a:latin typeface="Consolas" panose="020B0609020204030204" pitchFamily="49" charset="0"/>
              </a:rPr>
              <a:t>channel-group-number</a:t>
            </a:r>
            <a:r>
              <a:rPr lang="pt-PT" sz="2200" i="1" dirty="0">
                <a:latin typeface="Consolas" panose="020B0609020204030204" pitchFamily="49" charset="0"/>
              </a:rPr>
              <a:t> </a:t>
            </a:r>
            <a:r>
              <a:rPr lang="pt-PT" sz="2200" b="1" dirty="0" err="1">
                <a:latin typeface="Consolas" panose="020B0609020204030204" pitchFamily="49" charset="0"/>
              </a:rPr>
              <a:t>summary</a:t>
            </a:r>
            <a:endParaRPr lang="pt-PT" sz="2200" b="1" dirty="0">
              <a:latin typeface="Consolas" panose="020B0609020204030204" pitchFamily="49" charset="0"/>
            </a:endParaRPr>
          </a:p>
          <a:p>
            <a:r>
              <a:rPr lang="pt-PT" sz="2200" b="1" dirty="0">
                <a:latin typeface="Consolas" panose="020B0609020204030204" pitchFamily="49" charset="0"/>
              </a:rPr>
              <a:t>show </a:t>
            </a:r>
            <a:r>
              <a:rPr lang="pt-PT" sz="2200" b="1" dirty="0" err="1">
                <a:latin typeface="Consolas" panose="020B0609020204030204" pitchFamily="49" charset="0"/>
              </a:rPr>
              <a:t>spanning-tree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b="1" dirty="0" err="1">
                <a:latin typeface="Consolas" panose="020B0609020204030204" pitchFamily="49" charset="0"/>
              </a:rPr>
              <a:t>vlan</a:t>
            </a:r>
            <a:r>
              <a:rPr lang="pt-PT" sz="2200" b="1" dirty="0">
                <a:latin typeface="Consolas" panose="020B0609020204030204" pitchFamily="49" charset="0"/>
              </a:rPr>
              <a:t> </a:t>
            </a:r>
            <a:r>
              <a:rPr lang="pt-PT" sz="2200" i="1" dirty="0" err="1">
                <a:latin typeface="Consolas" panose="020B0609020204030204" pitchFamily="49" charset="0"/>
              </a:rPr>
              <a:t>vlan-number</a:t>
            </a:r>
            <a:r>
              <a:rPr lang="pt-PT" sz="2200" i="1" dirty="0">
                <a:latin typeface="Consolas" panose="020B0609020204030204" pitchFamily="49" charset="0"/>
              </a:rPr>
              <a:t> </a:t>
            </a:r>
            <a:r>
              <a:rPr lang="pt-PT" sz="2200" b="1" dirty="0" err="1">
                <a:latin typeface="Consolas" panose="020B0609020204030204" pitchFamily="49" charset="0"/>
              </a:rPr>
              <a:t>detail</a:t>
            </a:r>
            <a:endParaRPr lang="pt-PT" sz="2200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978881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6" descr="ss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00200"/>
            <a:ext cx="9144000" cy="3170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Rectangle 12"/>
          <p:cNvSpPr>
            <a:spLocks noChangeArrowheads="1"/>
          </p:cNvSpPr>
          <p:nvPr/>
        </p:nvSpPr>
        <p:spPr bwMode="auto">
          <a:xfrm>
            <a:off x="0" y="0"/>
            <a:ext cx="9144000" cy="1600200"/>
          </a:xfrm>
          <a:prstGeom prst="rect">
            <a:avLst/>
          </a:prstGeom>
          <a:solidFill>
            <a:schemeClr val="bg1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>
            <a:spAutoFit/>
          </a:bodyPr>
          <a:lstStyle/>
          <a:p>
            <a:endParaRPr lang="en-US"/>
          </a:p>
        </p:txBody>
      </p:sp>
      <p:sp>
        <p:nvSpPr>
          <p:cNvPr id="6" name="Rectangle 32"/>
          <p:cNvSpPr txBox="1">
            <a:spLocks noChangeArrowheads="1"/>
          </p:cNvSpPr>
          <p:nvPr/>
        </p:nvSpPr>
        <p:spPr>
          <a:xfrm>
            <a:off x="293688" y="1841863"/>
            <a:ext cx="3233284" cy="2743200"/>
          </a:xfrm>
          <a:prstGeom prst="rect">
            <a:avLst/>
          </a:prstGeom>
          <a:noFill/>
        </p:spPr>
        <p:txBody>
          <a:bodyPr anchor="ctr"/>
          <a:lstStyle/>
          <a:p>
            <a:pPr lvl="0" algn="l" defTabSz="814388" eaLnBrk="1" hangingPunct="1">
              <a:defRPr/>
            </a:pPr>
            <a:r>
              <a:rPr lang="en-US" sz="2800" b="1" kern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Implementing DHCP</a:t>
            </a:r>
            <a:endParaRPr kumimoji="0" lang="en-US" sz="30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5013675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PT" dirty="0" err="1"/>
              <a:t>Implementing</a:t>
            </a:r>
            <a:r>
              <a:rPr lang="pt-PT" dirty="0"/>
              <a:t> </a:t>
            </a:r>
            <a:r>
              <a:rPr lang="pt-PT" dirty="0" smtClean="0"/>
              <a:t>DHCP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</a:t>
            </a:r>
            <a:r>
              <a:rPr lang="en-US" dirty="0"/>
              <a:t>the idea behind DHCP</a:t>
            </a:r>
          </a:p>
          <a:p>
            <a:r>
              <a:rPr lang="pt-PT" dirty="0" smtClean="0"/>
              <a:t>Configure </a:t>
            </a:r>
            <a:r>
              <a:rPr lang="pt-PT" dirty="0"/>
              <a:t>a DHCP server</a:t>
            </a:r>
          </a:p>
          <a:p>
            <a:r>
              <a:rPr lang="pt-PT" dirty="0" smtClean="0"/>
              <a:t>Configure </a:t>
            </a:r>
            <a:r>
              <a:rPr lang="pt-PT" dirty="0"/>
              <a:t>manual DHCP </a:t>
            </a:r>
            <a:r>
              <a:rPr lang="pt-PT" dirty="0" err="1"/>
              <a:t>bindings</a:t>
            </a:r>
            <a:endParaRPr lang="pt-PT" dirty="0"/>
          </a:p>
          <a:p>
            <a:r>
              <a:rPr lang="pt-PT" dirty="0" smtClean="0"/>
              <a:t>Configure </a:t>
            </a:r>
            <a:r>
              <a:rPr lang="pt-PT" dirty="0"/>
              <a:t>a DHCP </a:t>
            </a:r>
            <a:r>
              <a:rPr lang="pt-PT" dirty="0" err="1"/>
              <a:t>relay</a:t>
            </a:r>
            <a:endParaRPr lang="pt-PT" dirty="0"/>
          </a:p>
          <a:p>
            <a:r>
              <a:rPr lang="pt-PT" dirty="0" smtClean="0"/>
              <a:t>Configure </a:t>
            </a:r>
            <a:r>
              <a:rPr lang="pt-PT" dirty="0"/>
              <a:t>DHCP </a:t>
            </a:r>
            <a:r>
              <a:rPr lang="pt-PT" dirty="0" err="1"/>
              <a:t>options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93675063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DHCP </a:t>
            </a:r>
            <a:r>
              <a:rPr lang="pt-PT" dirty="0" err="1"/>
              <a:t>Overview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DHCP </a:t>
            </a:r>
            <a:r>
              <a:rPr lang="en-US" dirty="0"/>
              <a:t>provides configuration parameters to Internet </a:t>
            </a:r>
            <a:r>
              <a:rPr lang="en-US" dirty="0" smtClean="0"/>
              <a:t>hosts. DHCP </a:t>
            </a:r>
            <a:r>
              <a:rPr lang="en-US" dirty="0"/>
              <a:t>consists of two components: a protocol for delivering host-specific </a:t>
            </a:r>
            <a:r>
              <a:rPr lang="en-US" dirty="0" smtClean="0"/>
              <a:t>configuration parameters </a:t>
            </a:r>
            <a:r>
              <a:rPr lang="en-US" dirty="0"/>
              <a:t>from a DHCP server to a host, and a mechanism for allocating </a:t>
            </a:r>
            <a:r>
              <a:rPr lang="en-US" dirty="0" smtClean="0"/>
              <a:t>network addresses </a:t>
            </a:r>
            <a:r>
              <a:rPr lang="en-US" dirty="0"/>
              <a:t>to hosts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DHCP </a:t>
            </a:r>
            <a:r>
              <a:rPr lang="en-US" dirty="0"/>
              <a:t>is built on a </a:t>
            </a:r>
            <a:r>
              <a:rPr lang="en-US" dirty="0" smtClean="0"/>
              <a:t>client/server </a:t>
            </a:r>
            <a:r>
              <a:rPr lang="en-US" dirty="0"/>
              <a:t>model in which designated </a:t>
            </a:r>
            <a:r>
              <a:rPr lang="en-US" dirty="0" smtClean="0"/>
              <a:t>DHCP server </a:t>
            </a:r>
            <a:r>
              <a:rPr lang="en-US" dirty="0"/>
              <a:t>hosts allocate network addresses and deliver configuration parameters to </a:t>
            </a:r>
            <a:r>
              <a:rPr lang="en-US" dirty="0" smtClean="0"/>
              <a:t>dynamically configured hosts. </a:t>
            </a:r>
          </a:p>
          <a:p>
            <a:r>
              <a:rPr lang="en-US" dirty="0" smtClean="0"/>
              <a:t>Clients </a:t>
            </a:r>
            <a:r>
              <a:rPr lang="en-US" dirty="0"/>
              <a:t>in access VLANs need </a:t>
            </a:r>
            <a:r>
              <a:rPr lang="en-US" dirty="0" smtClean="0"/>
              <a:t>DHCP services</a:t>
            </a:r>
            <a:r>
              <a:rPr lang="en-US" dirty="0"/>
              <a:t>, and not only external servers but also routers can be used for DHCP </a:t>
            </a:r>
            <a:r>
              <a:rPr lang="en-US" dirty="0" smtClean="0"/>
              <a:t>services.</a:t>
            </a:r>
          </a:p>
        </p:txBody>
      </p:sp>
    </p:spTree>
    <p:extLst>
      <p:ext uri="{BB962C8B-B14F-4D97-AF65-F5344CB8AC3E}">
        <p14:creationId xmlns:p14="http://schemas.microsoft.com/office/powerpoint/2010/main" val="80843015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DHCP </a:t>
            </a:r>
            <a:r>
              <a:rPr lang="pt-PT" dirty="0" err="1" smtClean="0"/>
              <a:t>on</a:t>
            </a:r>
            <a:r>
              <a:rPr lang="pt-PT" dirty="0" smtClean="0"/>
              <a:t> MLS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Cisco </a:t>
            </a:r>
            <a:r>
              <a:rPr lang="en-US" dirty="0"/>
              <a:t>multilayer switches running Cisco IOS Software include DHCP server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relay</a:t>
            </a:r>
            <a:r>
              <a:rPr lang="pt-PT" dirty="0"/>
              <a:t> </a:t>
            </a:r>
            <a:r>
              <a:rPr lang="pt-PT" dirty="0" err="1"/>
              <a:t>agent</a:t>
            </a:r>
            <a:r>
              <a:rPr lang="pt-PT" dirty="0"/>
              <a:t> software. </a:t>
            </a:r>
          </a:p>
          <a:p>
            <a:r>
              <a:rPr lang="en-US" dirty="0"/>
              <a:t>Distribution multilayer switches often act as Layer 3 gateways for clients connecting to the access switches on various VLANs. </a:t>
            </a:r>
          </a:p>
          <a:p>
            <a:r>
              <a:rPr lang="en-US" dirty="0"/>
              <a:t>Therefore, the DHCP service can be provided directly by the distribution switches.</a:t>
            </a:r>
          </a:p>
          <a:p>
            <a:r>
              <a:rPr lang="en-US" dirty="0"/>
              <a:t>Alternatively, DHCP services can be concentrated in an external, dedicated DHCP server. </a:t>
            </a:r>
          </a:p>
          <a:p>
            <a:r>
              <a:rPr lang="en-US" dirty="0"/>
              <a:t>In that case, distribution switches need to redirect the incoming clients’ DHCP requests to the external DHCP server.</a:t>
            </a:r>
            <a:endParaRPr lang="pt-PT" dirty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16370940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DHCP in Multilayer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786" y="1261992"/>
            <a:ext cx="7521584" cy="5128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03038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DHCP in Multilayer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DHCP Server</a:t>
            </a:r>
          </a:p>
          <a:p>
            <a:r>
              <a:rPr lang="en-US" sz="2000" dirty="0" smtClean="0">
                <a:latin typeface="Consolas" panose="020B0609020204030204" pitchFamily="49" charset="0"/>
              </a:rPr>
              <a:t>DSW1(</a:t>
            </a:r>
            <a:r>
              <a:rPr lang="en-US" sz="2000" dirty="0" err="1" smtClean="0">
                <a:latin typeface="Consolas" panose="020B0609020204030204" pitchFamily="49" charset="0"/>
              </a:rPr>
              <a:t>config</a:t>
            </a:r>
            <a:r>
              <a:rPr lang="en-US" sz="2000" dirty="0">
                <a:latin typeface="Consolas" panose="020B0609020204030204" pitchFamily="49" charset="0"/>
              </a:rPr>
              <a:t>)# </a:t>
            </a:r>
            <a:r>
              <a:rPr lang="en-US" sz="2000" b="1" dirty="0" err="1">
                <a:latin typeface="Consolas" panose="020B0609020204030204" pitchFamily="49" charset="0"/>
              </a:rPr>
              <a:t>ip</a:t>
            </a:r>
            <a:r>
              <a:rPr lang="en-US" sz="2000" b="1" dirty="0"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latin typeface="Consolas" panose="020B0609020204030204" pitchFamily="49" charset="0"/>
              </a:rPr>
              <a:t>dhcp</a:t>
            </a:r>
            <a:r>
              <a:rPr lang="en-US" sz="2000" b="1" dirty="0">
                <a:latin typeface="Consolas" panose="020B0609020204030204" pitchFamily="49" charset="0"/>
              </a:rPr>
              <a:t> excluded-address 10.0.10.1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ip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err="1">
                <a:latin typeface="Consolas" panose="020B0609020204030204" pitchFamily="49" charset="0"/>
              </a:rPr>
              <a:t>dhcp</a:t>
            </a:r>
            <a:r>
              <a:rPr lang="pt-PT" sz="2000" b="1" dirty="0">
                <a:latin typeface="Consolas" panose="020B0609020204030204" pitchFamily="49" charset="0"/>
              </a:rPr>
              <a:t> pool VLAN10POOL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config-dhcp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>
                <a:latin typeface="Consolas" panose="020B0609020204030204" pitchFamily="49" charset="0"/>
              </a:rPr>
              <a:t>network 10.0.10.0 255.255.255.0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config-dhcp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default</a:t>
            </a:r>
            <a:r>
              <a:rPr lang="pt-PT" sz="2000" b="1" dirty="0">
                <a:latin typeface="Consolas" panose="020B0609020204030204" pitchFamily="49" charset="0"/>
              </a:rPr>
              <a:t>-router 10.0.10.1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config-dhcp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lease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smtClean="0">
                <a:latin typeface="Consolas" panose="020B0609020204030204" pitchFamily="49" charset="0"/>
              </a:rPr>
              <a:t>2</a:t>
            </a:r>
          </a:p>
          <a:p>
            <a:pPr marL="0" indent="0">
              <a:buNone/>
            </a:pPr>
            <a:r>
              <a:rPr lang="pt-PT" dirty="0" err="1"/>
              <a:t>Assign</a:t>
            </a:r>
            <a:r>
              <a:rPr lang="pt-PT" dirty="0"/>
              <a:t> </a:t>
            </a:r>
            <a:r>
              <a:rPr lang="pt-PT" dirty="0" err="1"/>
              <a:t>ip</a:t>
            </a:r>
            <a:r>
              <a:rPr lang="pt-PT" dirty="0"/>
              <a:t> </a:t>
            </a:r>
            <a:r>
              <a:rPr lang="pt-PT" dirty="0" err="1"/>
              <a:t>address</a:t>
            </a:r>
            <a:r>
              <a:rPr lang="pt-PT" dirty="0"/>
              <a:t> to </a:t>
            </a:r>
            <a:r>
              <a:rPr lang="pt-PT" dirty="0" err="1" smtClean="0"/>
              <a:t>client</a:t>
            </a:r>
            <a:endParaRPr lang="pt-PT" dirty="0"/>
          </a:p>
          <a:p>
            <a:r>
              <a:rPr lang="pt-PT" sz="2000" dirty="0" smtClean="0">
                <a:latin typeface="Consolas" panose="020B0609020204030204" pitchFamily="49" charset="0"/>
              </a:rPr>
              <a:t>DSW1(</a:t>
            </a:r>
            <a:r>
              <a:rPr lang="pt-PT" sz="2000" dirty="0" err="1" smtClean="0">
                <a:latin typeface="Consolas" panose="020B0609020204030204" pitchFamily="49" charset="0"/>
              </a:rPr>
              <a:t>dhcp-config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>
                <a:latin typeface="Consolas" panose="020B0609020204030204" pitchFamily="49" charset="0"/>
              </a:rPr>
              <a:t>host</a:t>
            </a:r>
            <a:r>
              <a:rPr lang="pt-PT" sz="2000" b="1" dirty="0">
                <a:latin typeface="Consolas" panose="020B0609020204030204" pitchFamily="49" charset="0"/>
              </a:rPr>
              <a:t> 10.0.10.200 255.255.255.0</a:t>
            </a:r>
          </a:p>
          <a:p>
            <a:r>
              <a:rPr lang="pt-PT" sz="2000" dirty="0">
                <a:latin typeface="Consolas" panose="020B0609020204030204" pitchFamily="49" charset="0"/>
              </a:rPr>
              <a:t>DSW1(</a:t>
            </a:r>
            <a:r>
              <a:rPr lang="pt-PT" sz="2000" dirty="0" err="1">
                <a:latin typeface="Consolas" panose="020B0609020204030204" pitchFamily="49" charset="0"/>
              </a:rPr>
              <a:t>dhcp-config</a:t>
            </a:r>
            <a:r>
              <a:rPr lang="pt-PT" sz="2000" dirty="0">
                <a:latin typeface="Consolas" panose="020B0609020204030204" pitchFamily="49" charset="0"/>
              </a:rPr>
              <a:t>)# </a:t>
            </a:r>
            <a:r>
              <a:rPr lang="pt-PT" sz="2000" b="1" dirty="0" err="1" smtClean="0">
                <a:latin typeface="Consolas" panose="020B0609020204030204" pitchFamily="49" charset="0"/>
              </a:rPr>
              <a:t>client-identifier</a:t>
            </a:r>
            <a:r>
              <a:rPr lang="pt-PT" sz="2000" b="1" dirty="0">
                <a:latin typeface="Consolas" panose="020B0609020204030204" pitchFamily="49" charset="0"/>
              </a:rPr>
              <a:t> </a:t>
            </a:r>
            <a:r>
              <a:rPr lang="pt-PT" sz="2000" b="1" dirty="0" smtClean="0">
                <a:latin typeface="Consolas" panose="020B0609020204030204" pitchFamily="49" charset="0"/>
              </a:rPr>
              <a:t>0063.6973.636f.2d61.6162.622e.6363.3030.2e30.3630.302d.4574.302f.30</a:t>
            </a:r>
          </a:p>
          <a:p>
            <a:pPr marL="0" indent="0">
              <a:buNone/>
            </a:pPr>
            <a:r>
              <a:rPr lang="pt-PT" sz="2000" dirty="0" err="1" smtClean="0">
                <a:latin typeface="Consolas" panose="020B0609020204030204" pitchFamily="49" charset="0"/>
              </a:rPr>
              <a:t>Or</a:t>
            </a:r>
            <a:endParaRPr lang="pt-PT" sz="2000" dirty="0" smtClean="0">
              <a:latin typeface="Consolas" panose="020B0609020204030204" pitchFamily="49" charset="0"/>
            </a:endParaRPr>
          </a:p>
          <a:p>
            <a:r>
              <a:rPr lang="pt-PT" sz="2000" dirty="0" smtClean="0">
                <a:latin typeface="Consolas" panose="020B0609020204030204" pitchFamily="49" charset="0"/>
              </a:rPr>
              <a:t>DSW1(</a:t>
            </a:r>
            <a:r>
              <a:rPr lang="pt-PT" sz="2000" dirty="0" err="1" smtClean="0">
                <a:latin typeface="Consolas" panose="020B0609020204030204" pitchFamily="49" charset="0"/>
              </a:rPr>
              <a:t>dhcp-config</a:t>
            </a:r>
            <a:r>
              <a:rPr lang="pt-PT" sz="2000" dirty="0" smtClean="0">
                <a:latin typeface="Consolas" panose="020B0609020204030204" pitchFamily="49" charset="0"/>
              </a:rPr>
              <a:t>)# </a:t>
            </a:r>
            <a:r>
              <a:rPr lang="pt-PT" sz="2000" b="1" dirty="0" smtClean="0">
                <a:latin typeface="Consolas" panose="020B0609020204030204" pitchFamily="49" charset="0"/>
              </a:rPr>
              <a:t>hardware-</a:t>
            </a:r>
            <a:r>
              <a:rPr lang="pt-PT" sz="2000" b="1" dirty="0" err="1" smtClean="0">
                <a:latin typeface="Consolas" panose="020B0609020204030204" pitchFamily="49" charset="0"/>
              </a:rPr>
              <a:t>address</a:t>
            </a:r>
            <a:r>
              <a:rPr lang="pt-PT" sz="2000" b="1" dirty="0" smtClean="0">
                <a:latin typeface="Consolas" panose="020B0609020204030204" pitchFamily="49" charset="0"/>
              </a:rPr>
              <a:t> </a:t>
            </a:r>
            <a:r>
              <a:rPr lang="pt-PT" sz="2000" b="1" i="1" dirty="0" smtClean="0">
                <a:latin typeface="Consolas" panose="020B0609020204030204" pitchFamily="49" charset="0"/>
              </a:rPr>
              <a:t>MAC-</a:t>
            </a:r>
            <a:r>
              <a:rPr lang="pt-PT" sz="2000" b="1" i="1" dirty="0" err="1" smtClean="0">
                <a:latin typeface="Consolas" panose="020B0609020204030204" pitchFamily="49" charset="0"/>
              </a:rPr>
              <a:t>address</a:t>
            </a:r>
            <a:endParaRPr lang="pt-PT" sz="1800" i="1" dirty="0"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7586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Configuring DHCP in Multilayer Switched Network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PT" sz="2000" dirty="0">
              <a:latin typeface="Consolas" panose="020B0609020204030204" pitchFamily="49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4705" y="1183340"/>
            <a:ext cx="6479927" cy="5380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978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Describing Inter-VLAN Routing</a:t>
            </a:r>
            <a:endParaRPr lang="en-US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PT" dirty="0" err="1" smtClean="0"/>
              <a:t>Introduction</a:t>
            </a:r>
            <a:r>
              <a:rPr lang="pt-PT" dirty="0" smtClean="0"/>
              <a:t> </a:t>
            </a:r>
            <a:r>
              <a:rPr lang="pt-PT" dirty="0"/>
              <a:t>to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endParaRPr lang="pt-PT" dirty="0"/>
          </a:p>
          <a:p>
            <a:r>
              <a:rPr lang="en-US" dirty="0" smtClean="0"/>
              <a:t>Inter-VLAN </a:t>
            </a:r>
            <a:r>
              <a:rPr lang="en-US" dirty="0"/>
              <a:t>routing using an external router</a:t>
            </a:r>
          </a:p>
          <a:p>
            <a:r>
              <a:rPr lang="en-US" dirty="0" smtClean="0"/>
              <a:t>Inter-VLAN </a:t>
            </a:r>
            <a:r>
              <a:rPr lang="en-US" dirty="0"/>
              <a:t>routing with switch virtual interfaces</a:t>
            </a:r>
          </a:p>
          <a:p>
            <a:r>
              <a:rPr lang="pt-PT" dirty="0" err="1" smtClean="0"/>
              <a:t>Routing</a:t>
            </a:r>
            <a:r>
              <a:rPr lang="pt-PT" dirty="0" smtClean="0"/>
              <a:t>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routed</a:t>
            </a:r>
            <a:r>
              <a:rPr lang="pt-PT" dirty="0"/>
              <a:t> </a:t>
            </a:r>
            <a:r>
              <a:rPr lang="pt-PT" dirty="0" err="1"/>
              <a:t>ports</a:t>
            </a:r>
            <a:endParaRPr lang="pt-PT" dirty="0"/>
          </a:p>
          <a:p>
            <a:r>
              <a:rPr lang="en-US" dirty="0" smtClean="0"/>
              <a:t>Configuring </a:t>
            </a:r>
            <a:r>
              <a:rPr lang="en-US" dirty="0"/>
              <a:t>inter-VLAN routing using SVI and routed ports</a:t>
            </a:r>
          </a:p>
          <a:p>
            <a:r>
              <a:rPr lang="pt-PT" dirty="0" err="1" smtClean="0"/>
              <a:t>Troubleshooting</a:t>
            </a:r>
            <a:r>
              <a:rPr lang="pt-PT" dirty="0" smtClean="0"/>
              <a:t>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endParaRPr lang="en-US" dirty="0" smtClean="0"/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8874" y="818595"/>
            <a:ext cx="6061405" cy="293454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DHCP </a:t>
            </a:r>
            <a:r>
              <a:rPr lang="pt-PT" dirty="0" err="1"/>
              <a:t>Discovery</a:t>
            </a:r>
            <a:r>
              <a:rPr lang="pt-PT" dirty="0"/>
              <a:t> </a:t>
            </a:r>
            <a:r>
              <a:rPr lang="pt-PT" dirty="0" err="1"/>
              <a:t>Process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0" y="3671248"/>
            <a:ext cx="8520355" cy="29615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In addition to these four messages, the following DHCP messages are </a:t>
            </a:r>
            <a:r>
              <a:rPr lang="en-US" dirty="0" smtClean="0"/>
              <a:t>displayed </a:t>
            </a:r>
            <a:r>
              <a:rPr lang="pt-PT" dirty="0" err="1" smtClean="0"/>
              <a:t>with</a:t>
            </a:r>
            <a:r>
              <a:rPr lang="pt-PT" dirty="0" smtClean="0"/>
              <a:t> </a:t>
            </a:r>
            <a:r>
              <a:rPr lang="pt-PT" dirty="0" err="1"/>
              <a:t>debug</a:t>
            </a:r>
            <a:r>
              <a:rPr lang="pt-PT" dirty="0"/>
              <a:t> output:</a:t>
            </a:r>
          </a:p>
          <a:p>
            <a:r>
              <a:rPr lang="en-US" b="1" dirty="0" smtClean="0"/>
              <a:t>DHCPDECLINE</a:t>
            </a:r>
            <a:r>
              <a:rPr lang="en-US" b="1" dirty="0"/>
              <a:t>: </a:t>
            </a:r>
            <a:r>
              <a:rPr lang="en-US" dirty="0"/>
              <a:t>Message sent from the client to the server that </a:t>
            </a:r>
            <a:r>
              <a:rPr lang="en-US" dirty="0" smtClean="0"/>
              <a:t>the address </a:t>
            </a:r>
            <a:r>
              <a:rPr lang="en-US" dirty="0"/>
              <a:t>is already in use.</a:t>
            </a:r>
          </a:p>
          <a:p>
            <a:r>
              <a:rPr lang="en-US" b="1" dirty="0" smtClean="0"/>
              <a:t>DHCPNAK</a:t>
            </a:r>
            <a:r>
              <a:rPr lang="en-US" b="1" dirty="0"/>
              <a:t>: </a:t>
            </a:r>
            <a:r>
              <a:rPr lang="en-US" dirty="0"/>
              <a:t>The server sends a refusal to the client for request for configuration.</a:t>
            </a:r>
          </a:p>
          <a:p>
            <a:r>
              <a:rPr lang="en-US" b="1" dirty="0" smtClean="0"/>
              <a:t>DHCPRELEASE</a:t>
            </a:r>
            <a:r>
              <a:rPr lang="en-US" b="1" dirty="0"/>
              <a:t>: </a:t>
            </a:r>
            <a:r>
              <a:rPr lang="en-US" dirty="0"/>
              <a:t>Client tells a server that it is giving up a lease.</a:t>
            </a:r>
          </a:p>
          <a:p>
            <a:r>
              <a:rPr lang="en-US" b="1" dirty="0" smtClean="0"/>
              <a:t>DHCPINFORM</a:t>
            </a:r>
            <a:r>
              <a:rPr lang="en-US" b="1" dirty="0"/>
              <a:t>: </a:t>
            </a:r>
            <a:r>
              <a:rPr lang="en-US" dirty="0"/>
              <a:t>A client already has an IP address but is </a:t>
            </a:r>
            <a:r>
              <a:rPr lang="en-US" dirty="0" smtClean="0"/>
              <a:t>requesting other </a:t>
            </a:r>
            <a:r>
              <a:rPr lang="en-US" dirty="0"/>
              <a:t>configuration parameters that the DHCP server is configured </a:t>
            </a:r>
            <a:r>
              <a:rPr lang="en-US" dirty="0" smtClean="0"/>
              <a:t>to deliver </a:t>
            </a:r>
            <a:r>
              <a:rPr lang="en-US" dirty="0"/>
              <a:t>such as DNS address.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10073974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Configuring</a:t>
            </a:r>
            <a:r>
              <a:rPr lang="pt-PT" dirty="0"/>
              <a:t> a DHCP </a:t>
            </a:r>
            <a:r>
              <a:rPr lang="pt-PT" dirty="0" err="1"/>
              <a:t>Relay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401" y="2714892"/>
            <a:ext cx="8520354" cy="359984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A client </a:t>
            </a:r>
            <a:r>
              <a:rPr lang="en-US" dirty="0"/>
              <a:t>that resides in VLAN 55 needs to have the </a:t>
            </a:r>
            <a:r>
              <a:rPr lang="en-US" dirty="0" smtClean="0"/>
              <a:t>following two </a:t>
            </a:r>
            <a:r>
              <a:rPr lang="en-US" dirty="0"/>
              <a:t>configurations to forward the DHCP broadcast to the centralized </a:t>
            </a:r>
            <a:r>
              <a:rPr lang="en-US" dirty="0" smtClean="0"/>
              <a:t>server </a:t>
            </a:r>
            <a:r>
              <a:rPr lang="pt-PT" dirty="0" smtClean="0"/>
              <a:t>192.168.1.244</a:t>
            </a:r>
            <a:r>
              <a:rPr lang="pt-PT" dirty="0"/>
              <a:t>:</a:t>
            </a:r>
          </a:p>
          <a:p>
            <a:r>
              <a:rPr lang="en-US" dirty="0" smtClean="0"/>
              <a:t>The </a:t>
            </a:r>
            <a:r>
              <a:rPr lang="en-US" dirty="0"/>
              <a:t>multilayer switch must have a Layer 3 IP address that will receive the </a:t>
            </a:r>
            <a:r>
              <a:rPr lang="en-US" dirty="0" smtClean="0"/>
              <a:t>client DHCP </a:t>
            </a:r>
            <a:r>
              <a:rPr lang="en-US" dirty="0"/>
              <a:t>request that is </a:t>
            </a:r>
            <a:r>
              <a:rPr lang="en-US" dirty="0" smtClean="0"/>
              <a:t>10.0.55.1/24. </a:t>
            </a:r>
            <a:r>
              <a:rPr lang="en-US" dirty="0"/>
              <a:t>This address may be </a:t>
            </a:r>
            <a:r>
              <a:rPr lang="en-US" dirty="0" smtClean="0"/>
              <a:t>a routed </a:t>
            </a:r>
            <a:r>
              <a:rPr lang="en-US" dirty="0"/>
              <a:t>port or an SVI.</a:t>
            </a:r>
          </a:p>
          <a:p>
            <a:r>
              <a:rPr lang="en-US" dirty="0" smtClean="0"/>
              <a:t>The </a:t>
            </a:r>
            <a:r>
              <a:rPr lang="en-US" b="1" dirty="0" err="1"/>
              <a:t>ip</a:t>
            </a:r>
            <a:r>
              <a:rPr lang="en-US" b="1" dirty="0"/>
              <a:t> helper-address </a:t>
            </a:r>
            <a:r>
              <a:rPr lang="en-US" dirty="0"/>
              <a:t>command must be configured on the multilayer switch </a:t>
            </a:r>
            <a:r>
              <a:rPr lang="en-US" dirty="0" smtClean="0"/>
              <a:t>Layer </a:t>
            </a:r>
            <a:r>
              <a:rPr lang="pt-PT" dirty="0" smtClean="0"/>
              <a:t>3 interface. </a:t>
            </a:r>
            <a:r>
              <a:rPr lang="en-US" dirty="0" smtClean="0"/>
              <a:t>With </a:t>
            </a:r>
            <a:r>
              <a:rPr lang="en-US" dirty="0"/>
              <a:t>the DHCP relay address, when the switch receives a DHCP request in the form </a:t>
            </a:r>
            <a:r>
              <a:rPr lang="en-US" dirty="0" smtClean="0"/>
              <a:t>of a </a:t>
            </a:r>
            <a:r>
              <a:rPr lang="en-US" dirty="0"/>
              <a:t>broadcast message from a client, the switch forwards this request, as a unicast </a:t>
            </a:r>
            <a:r>
              <a:rPr lang="en-US" dirty="0" smtClean="0"/>
              <a:t>message, to </a:t>
            </a:r>
            <a:r>
              <a:rPr lang="en-US" dirty="0"/>
              <a:t>the IP address that is specified in the </a:t>
            </a:r>
            <a:r>
              <a:rPr lang="en-US" b="1" dirty="0" err="1"/>
              <a:t>ip</a:t>
            </a:r>
            <a:r>
              <a:rPr lang="en-US" b="1" dirty="0"/>
              <a:t> helper-address </a:t>
            </a:r>
            <a:r>
              <a:rPr lang="en-US" dirty="0"/>
              <a:t>command.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b="1" dirty="0" err="1"/>
              <a:t>ip</a:t>
            </a:r>
            <a:r>
              <a:rPr lang="en-US" b="1" dirty="0"/>
              <a:t> helper-address </a:t>
            </a:r>
            <a:r>
              <a:rPr lang="en-US" dirty="0"/>
              <a:t>command not only forwards DHCP UDP packets but also </a:t>
            </a:r>
            <a:r>
              <a:rPr lang="en-US" dirty="0" smtClean="0"/>
              <a:t>forwards TFTP</a:t>
            </a:r>
            <a:r>
              <a:rPr lang="en-US" dirty="0"/>
              <a:t>, DNS, time, NetBIOS, name server, and BOOTP packets by default.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571" y="1183340"/>
            <a:ext cx="6914668" cy="1531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662881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Configuring</a:t>
            </a:r>
            <a:r>
              <a:rPr lang="pt-PT" dirty="0"/>
              <a:t> DHCP </a:t>
            </a:r>
            <a:r>
              <a:rPr lang="pt-PT" dirty="0" err="1"/>
              <a:t>Options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Use </a:t>
            </a:r>
            <a:r>
              <a:rPr lang="en-US" dirty="0" smtClean="0"/>
              <a:t>DHCP options to “expand” the basic DHCP commands.</a:t>
            </a:r>
          </a:p>
          <a:p>
            <a:r>
              <a:rPr lang="en-US" dirty="0"/>
              <a:t>The following are some of </a:t>
            </a:r>
            <a:r>
              <a:rPr lang="en-US" dirty="0" smtClean="0"/>
              <a:t>the </a:t>
            </a:r>
            <a:r>
              <a:rPr lang="pt-PT" dirty="0" err="1" smtClean="0"/>
              <a:t>commonly</a:t>
            </a:r>
            <a:r>
              <a:rPr lang="pt-PT" dirty="0" smtClean="0"/>
              <a:t> </a:t>
            </a:r>
            <a:r>
              <a:rPr lang="pt-PT" dirty="0" err="1"/>
              <a:t>used</a:t>
            </a:r>
            <a:r>
              <a:rPr lang="pt-PT" dirty="0"/>
              <a:t> </a:t>
            </a:r>
            <a:r>
              <a:rPr lang="pt-PT" dirty="0" err="1"/>
              <a:t>options</a:t>
            </a:r>
            <a:r>
              <a:rPr lang="pt-PT" dirty="0"/>
              <a:t>.</a:t>
            </a:r>
          </a:p>
          <a:p>
            <a:pPr lvl="1"/>
            <a:r>
              <a:rPr lang="en-US" b="1" dirty="0" smtClean="0"/>
              <a:t>Option </a:t>
            </a:r>
            <a:r>
              <a:rPr lang="en-US" b="1" dirty="0"/>
              <a:t>43: </a:t>
            </a:r>
            <a:r>
              <a:rPr lang="en-US" dirty="0"/>
              <a:t>Vendor-encapsulated option that enables vendors to have their </a:t>
            </a:r>
            <a:r>
              <a:rPr lang="en-US" dirty="0" smtClean="0"/>
              <a:t>own list </a:t>
            </a:r>
            <a:r>
              <a:rPr lang="en-US" dirty="0"/>
              <a:t>of options on the server. For example, you can use it to tell a lightweight </a:t>
            </a:r>
            <a:r>
              <a:rPr lang="en-US" dirty="0" smtClean="0"/>
              <a:t>access point </a:t>
            </a:r>
            <a:r>
              <a:rPr lang="en-US" dirty="0"/>
              <a:t>where the Wireless LAN Controller (WLC) </a:t>
            </a:r>
            <a:r>
              <a:rPr lang="en-US" dirty="0" smtClean="0"/>
              <a:t>is. </a:t>
            </a:r>
          </a:p>
          <a:p>
            <a:pPr lvl="1"/>
            <a:r>
              <a:rPr lang="en-US" b="1" dirty="0" smtClean="0"/>
              <a:t>Option </a:t>
            </a:r>
            <a:r>
              <a:rPr lang="en-US" b="1" dirty="0"/>
              <a:t>69: </a:t>
            </a:r>
            <a:r>
              <a:rPr lang="en-US" dirty="0"/>
              <a:t>SMTP server, if you want to specify available SMTP servers to the client.</a:t>
            </a:r>
          </a:p>
          <a:p>
            <a:pPr lvl="1"/>
            <a:r>
              <a:rPr lang="en-US" b="1" dirty="0" smtClean="0"/>
              <a:t>Option </a:t>
            </a:r>
            <a:r>
              <a:rPr lang="en-US" b="1" dirty="0"/>
              <a:t>70: </a:t>
            </a:r>
            <a:r>
              <a:rPr lang="en-US" dirty="0"/>
              <a:t>POP3 server, if you want to specify available POP3 servers to the client.</a:t>
            </a:r>
          </a:p>
          <a:p>
            <a:pPr lvl="1"/>
            <a:r>
              <a:rPr lang="en-US" b="1" dirty="0" smtClean="0"/>
              <a:t>Option </a:t>
            </a:r>
            <a:r>
              <a:rPr lang="en-US" b="1" dirty="0"/>
              <a:t>150: </a:t>
            </a:r>
            <a:r>
              <a:rPr lang="en-US" dirty="0"/>
              <a:t>TFTP server that enables your phones to access a list of TFTP servers.</a:t>
            </a:r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00" y="5506241"/>
            <a:ext cx="8627723" cy="883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23368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5 </a:t>
            </a:r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Inter-VLAN </a:t>
            </a:r>
            <a:r>
              <a:rPr lang="en-US" dirty="0"/>
              <a:t>routing provides communication between the devices in </a:t>
            </a:r>
            <a:r>
              <a:rPr lang="en-US" dirty="0" smtClean="0"/>
              <a:t>different VLANs</a:t>
            </a:r>
            <a:r>
              <a:rPr lang="en-US" dirty="0"/>
              <a:t>. Recall that a VLAN is a single broadcast domain, and the devices </a:t>
            </a:r>
            <a:r>
              <a:rPr lang="en-US" dirty="0" smtClean="0"/>
              <a:t>within a </a:t>
            </a:r>
            <a:r>
              <a:rPr lang="en-US" dirty="0"/>
              <a:t>VLAN cannot communicate beyond VLAN boundaries unless through a Layer </a:t>
            </a:r>
            <a:r>
              <a:rPr lang="en-US" dirty="0" smtClean="0"/>
              <a:t>3 device</a:t>
            </a:r>
            <a:r>
              <a:rPr lang="en-US" dirty="0"/>
              <a:t>. Multilayer switches support two types of Layer 3 interfaces: routed </a:t>
            </a:r>
            <a:r>
              <a:rPr lang="en-US" dirty="0" smtClean="0"/>
              <a:t>ports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/>
              <a:t>SVIs</a:t>
            </a:r>
            <a:r>
              <a:rPr lang="pt-PT" dirty="0"/>
              <a:t> (VLAN interfaces).</a:t>
            </a:r>
          </a:p>
          <a:p>
            <a:r>
              <a:rPr lang="en-US" dirty="0" smtClean="0"/>
              <a:t>Routed </a:t>
            </a:r>
            <a:r>
              <a:rPr lang="en-US" dirty="0"/>
              <a:t>ports are point-to-point connections such as those that interconnect </a:t>
            </a:r>
            <a:r>
              <a:rPr lang="en-US" dirty="0" smtClean="0"/>
              <a:t>the building </a:t>
            </a:r>
            <a:r>
              <a:rPr lang="en-US" dirty="0"/>
              <a:t>distribution submodules and the campus backbone submodules when </a:t>
            </a:r>
            <a:r>
              <a:rPr lang="en-US" dirty="0" smtClean="0"/>
              <a:t>using Layer </a:t>
            </a:r>
            <a:r>
              <a:rPr lang="en-US" dirty="0"/>
              <a:t>3 in the distribution layer.</a:t>
            </a:r>
          </a:p>
          <a:p>
            <a:r>
              <a:rPr lang="en-US" dirty="0" smtClean="0"/>
              <a:t>SVIs </a:t>
            </a:r>
            <a:r>
              <a:rPr lang="en-US" dirty="0"/>
              <a:t>are VLAN interfaces that route traffic between VLANs and VLAN </a:t>
            </a:r>
            <a:r>
              <a:rPr lang="en-US" dirty="0" smtClean="0"/>
              <a:t>group ports</a:t>
            </a:r>
            <a:r>
              <a:rPr lang="en-US" dirty="0"/>
              <a:t>. In multilayer switched networks with Layer 3 in the distribution layer </a:t>
            </a:r>
            <a:r>
              <a:rPr lang="en-US" dirty="0" smtClean="0"/>
              <a:t>and Layer </a:t>
            </a:r>
            <a:r>
              <a:rPr lang="en-US" dirty="0"/>
              <a:t>2 in the access layer, SVIs can route traffic from VLANs on the access </a:t>
            </a:r>
            <a:r>
              <a:rPr lang="en-US" dirty="0" smtClean="0"/>
              <a:t>layer </a:t>
            </a:r>
            <a:r>
              <a:rPr lang="pt-PT" dirty="0" err="1" smtClean="0"/>
              <a:t>switches</a:t>
            </a:r>
            <a:r>
              <a:rPr lang="pt-PT" dirty="0" smtClean="0"/>
              <a:t>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3879695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dirty="0" smtClean="0"/>
              <a:t>5 </a:t>
            </a:r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Using router-on-a-stick is an alternative and legacy method of implementing inter- VLAN routing for low-throughput and latency-tolerant applications.</a:t>
            </a:r>
          </a:p>
          <a:p>
            <a:r>
              <a:rPr lang="en-US" dirty="0"/>
              <a:t>On multilayer switches, Layer 3 links can be aggregated using Layer 3 </a:t>
            </a:r>
            <a:r>
              <a:rPr lang="pt-PT" dirty="0" err="1"/>
              <a:t>EtherChannels</a:t>
            </a:r>
            <a:r>
              <a:rPr lang="pt-PT" dirty="0"/>
              <a:t>.</a:t>
            </a:r>
          </a:p>
          <a:p>
            <a:r>
              <a:rPr lang="en-US" dirty="0"/>
              <a:t>When a Layer 3 interface is configured, routing can be enabled.</a:t>
            </a:r>
          </a:p>
          <a:p>
            <a:r>
              <a:rPr lang="en-US" dirty="0"/>
              <a:t>DHCP server function can be configured on the Cisco switches and routers.</a:t>
            </a:r>
          </a:p>
          <a:p>
            <a:r>
              <a:rPr lang="en-US" dirty="0"/>
              <a:t>If the network uses a centralized DHCP server, a DHCP relay agent feature can be configured on the switches by using the </a:t>
            </a:r>
            <a:r>
              <a:rPr lang="en-US" b="1" dirty="0" err="1"/>
              <a:t>ip</a:t>
            </a:r>
            <a:r>
              <a:rPr lang="en-US" b="1"/>
              <a:t> helper-address </a:t>
            </a:r>
            <a:r>
              <a:rPr lang="en-US"/>
              <a:t>command.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97265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CCNPv7.1 SWITCH Lab5.1 IVL-ROUTING</a:t>
            </a:r>
          </a:p>
          <a:p>
            <a:r>
              <a:rPr lang="en-US" b="1" dirty="0" smtClean="0"/>
              <a:t>CCNPv7.1 SWITCH Lab5.2 DHCP4/6</a:t>
            </a:r>
            <a:endParaRPr lang="en-US" b="1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5 Labs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831812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"/>
          </a:xfrm>
          <a:prstGeom prst="rect">
            <a:avLst/>
          </a:prstGeom>
          <a:solidFill>
            <a:srgbClr val="FFFFFF"/>
          </a:solidFill>
          <a:ln w="9525" algn="ctr">
            <a:noFill/>
            <a:miter lim="800000"/>
            <a:headEnd/>
            <a:tailEnd/>
          </a:ln>
        </p:spPr>
        <p:txBody>
          <a:bodyPr wrap="none" lIns="82124" tIns="41061" rIns="82124" bIns="41061" anchor="ctr"/>
          <a:lstStyle/>
          <a:p>
            <a:endParaRPr lang="en-US" dirty="0"/>
          </a:p>
        </p:txBody>
      </p:sp>
      <p:pic>
        <p:nvPicPr>
          <p:cNvPr id="17411" name="Picture 3" descr="CNA_largo-onwhit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8125" y="2741613"/>
            <a:ext cx="6097588" cy="89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Acknowledgment 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i="1" dirty="0" smtClean="0">
                <a:latin typeface="Arial" panose="020B0604020202020204" pitchFamily="34" charset="0"/>
              </a:rPr>
              <a:t>Some of the images and texts </a:t>
            </a:r>
            <a:r>
              <a:rPr lang="en-US" altLang="zh-CN" sz="1800" i="1" smtClean="0">
                <a:latin typeface="Arial" panose="020B0604020202020204" pitchFamily="34" charset="0"/>
              </a:rPr>
              <a:t>are from Implementing </a:t>
            </a:r>
            <a:r>
              <a:rPr lang="en-US" altLang="zh-CN" sz="1800" i="1" dirty="0">
                <a:latin typeface="Arial" panose="020B0604020202020204" pitchFamily="34" charset="0"/>
              </a:rPr>
              <a:t>Cisco IP Switched Networks (SWITCH) Foundation Learning Guide: (CCNP SWITCH 300-115)</a:t>
            </a:r>
            <a:r>
              <a:rPr lang="en-US" altLang="zh-CN" sz="1800" dirty="0">
                <a:latin typeface="Arial" panose="020B0604020202020204" pitchFamily="34" charset="0"/>
              </a:rPr>
              <a:t> by Richard Froom and </a:t>
            </a:r>
            <a:r>
              <a:rPr lang="en-US" altLang="zh-CN" sz="1800" dirty="0" err="1">
                <a:latin typeface="Arial" panose="020B0604020202020204" pitchFamily="34" charset="0"/>
              </a:rPr>
              <a:t>Erum</a:t>
            </a:r>
            <a:r>
              <a:rPr lang="en-US" altLang="zh-CN" sz="1800" dirty="0">
                <a:latin typeface="Arial" panose="020B0604020202020204" pitchFamily="34" charset="0"/>
              </a:rPr>
              <a:t> </a:t>
            </a:r>
            <a:r>
              <a:rPr lang="en-US" altLang="zh-CN" sz="1800" dirty="0" err="1">
                <a:latin typeface="Arial" panose="020B0604020202020204" pitchFamily="34" charset="0"/>
              </a:rPr>
              <a:t>Frahim</a:t>
            </a:r>
            <a:r>
              <a:rPr lang="en-US" altLang="zh-CN" sz="1800" dirty="0">
                <a:latin typeface="Arial" panose="020B0604020202020204" pitchFamily="34" charset="0"/>
              </a:rPr>
              <a:t> (1587206641) </a:t>
            </a:r>
            <a:endParaRPr lang="en-US" altLang="zh-CN" sz="1800" dirty="0" smtClean="0">
              <a:latin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Copyright </a:t>
            </a:r>
            <a:r>
              <a:rPr lang="en-US" altLang="zh-CN" sz="1800" dirty="0"/>
              <a:t>© 2015 </a:t>
            </a:r>
            <a:r>
              <a:rPr lang="en-US" altLang="zh-CN" sz="1800" dirty="0" smtClean="0"/>
              <a:t>– 2016 Cisco </a:t>
            </a:r>
            <a:r>
              <a:rPr lang="en-US" altLang="zh-CN" sz="1800" dirty="0"/>
              <a:t>Systems, Inc.</a:t>
            </a:r>
            <a:endParaRPr lang="en-US" altLang="en-US" sz="1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en-US" sz="1800" dirty="0"/>
              <a:t>Special Thanks </a:t>
            </a:r>
            <a:r>
              <a:rPr lang="en-US" altLang="en-US" sz="1800" dirty="0" smtClean="0"/>
              <a:t>to </a:t>
            </a:r>
            <a:r>
              <a:rPr lang="en-US" altLang="en-US" sz="1800" i="1" dirty="0" smtClean="0"/>
              <a:t>Bruno </a:t>
            </a:r>
            <a:r>
              <a:rPr lang="en-US" altLang="en-US" sz="1800" i="1" dirty="0"/>
              <a:t>Silva</a:t>
            </a:r>
            <a:endParaRPr lang="en-US" alt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095235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Introduction</a:t>
            </a:r>
            <a:r>
              <a:rPr lang="pt-PT" dirty="0"/>
              <a:t> to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VLANs isolate traffic to a defined broadcast domain and subnet, network </a:t>
            </a:r>
            <a:r>
              <a:rPr lang="en-US" dirty="0" smtClean="0"/>
              <a:t>devices in </a:t>
            </a:r>
            <a:r>
              <a:rPr lang="en-US" dirty="0"/>
              <a:t>different VLANs cannot communicate with each other natively</a:t>
            </a:r>
            <a:r>
              <a:rPr lang="en-US" dirty="0" smtClean="0"/>
              <a:t>.</a:t>
            </a:r>
          </a:p>
          <a:p>
            <a:r>
              <a:rPr lang="pt-PT" dirty="0" err="1" smtClean="0"/>
              <a:t>The</a:t>
            </a:r>
            <a:r>
              <a:rPr lang="pt-PT" dirty="0"/>
              <a:t> </a:t>
            </a:r>
            <a:r>
              <a:rPr lang="en-US" dirty="0" smtClean="0"/>
              <a:t>devices </a:t>
            </a:r>
            <a:r>
              <a:rPr lang="en-US" dirty="0"/>
              <a:t>in each VLAN can communicate to the network devices in another VLAN </a:t>
            </a:r>
            <a:r>
              <a:rPr lang="en-US" dirty="0" smtClean="0"/>
              <a:t>only through </a:t>
            </a:r>
            <a:r>
              <a:rPr lang="en-US" dirty="0"/>
              <a:t>a Layer 3 routing </a:t>
            </a:r>
            <a:r>
              <a:rPr lang="en-US" dirty="0" smtClean="0"/>
              <a:t>device</a:t>
            </a:r>
          </a:p>
          <a:p>
            <a:r>
              <a:rPr lang="en-US" dirty="0"/>
              <a:t>The following devices can provide inter-VLAN </a:t>
            </a:r>
            <a:r>
              <a:rPr lang="en-US" dirty="0" smtClean="0"/>
              <a:t>routing:</a:t>
            </a:r>
            <a:endParaRPr lang="en-US" dirty="0"/>
          </a:p>
          <a:p>
            <a:pPr lvl="1"/>
            <a:r>
              <a:rPr lang="en-US" dirty="0" smtClean="0"/>
              <a:t>Any </a:t>
            </a:r>
            <a:r>
              <a:rPr lang="en-US" dirty="0"/>
              <a:t>Layer 3 multilayer Catalyst switch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external router with an interface that supports </a:t>
            </a:r>
            <a:r>
              <a:rPr lang="en-US" dirty="0" err="1"/>
              <a:t>trunking</a:t>
            </a:r>
            <a:r>
              <a:rPr lang="en-US" dirty="0"/>
              <a:t> (router-on-a-stick)</a:t>
            </a:r>
          </a:p>
          <a:p>
            <a:pPr lvl="1"/>
            <a:r>
              <a:rPr lang="en-US" dirty="0" smtClean="0"/>
              <a:t>Any </a:t>
            </a:r>
            <a:r>
              <a:rPr lang="en-US" dirty="0"/>
              <a:t>external router or group of routers with a separate interface in each VLAN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216483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Introduction</a:t>
            </a:r>
            <a:r>
              <a:rPr lang="pt-PT" dirty="0"/>
              <a:t> to </a:t>
            </a:r>
            <a:r>
              <a:rPr lang="pt-PT" dirty="0" err="1"/>
              <a:t>Inter-VLAN</a:t>
            </a:r>
            <a:r>
              <a:rPr lang="pt-PT" dirty="0"/>
              <a:t> </a:t>
            </a:r>
            <a:r>
              <a:rPr lang="pt-PT" dirty="0" err="1"/>
              <a:t>Routing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700" y="1258643"/>
            <a:ext cx="5394718" cy="238922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2319" y="3647869"/>
            <a:ext cx="5314199" cy="2298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352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Router </a:t>
            </a:r>
            <a:r>
              <a:rPr lang="pt-PT" dirty="0" err="1" smtClean="0"/>
              <a:t>vs</a:t>
            </a:r>
            <a:r>
              <a:rPr lang="pt-PT" dirty="0" smtClean="0"/>
              <a:t> MLS for IVR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Router-on-a-stick is simple to implement because routers are usually available in </a:t>
            </a:r>
            <a:r>
              <a:rPr lang="en-US" dirty="0" smtClean="0"/>
              <a:t>every network</a:t>
            </a:r>
            <a:r>
              <a:rPr lang="en-US" dirty="0"/>
              <a:t>, but most enterprise networks use multilayer switches to achieve high </a:t>
            </a:r>
            <a:r>
              <a:rPr lang="en-US" dirty="0" smtClean="0"/>
              <a:t>packet processing rates </a:t>
            </a:r>
            <a:r>
              <a:rPr lang="en-US" dirty="0"/>
              <a:t>using hardware switching. </a:t>
            </a:r>
            <a:endParaRPr lang="en-US" dirty="0" smtClean="0"/>
          </a:p>
          <a:p>
            <a:r>
              <a:rPr lang="en-US" dirty="0" smtClean="0"/>
              <a:t>Layer 3 switches usually have packet-switching throughputs in the millions of packets per second (</a:t>
            </a:r>
            <a:r>
              <a:rPr lang="en-US" dirty="0" err="1" smtClean="0"/>
              <a:t>pps</a:t>
            </a:r>
            <a:r>
              <a:rPr lang="en-US" dirty="0" smtClean="0"/>
              <a:t>), whereas traditional </a:t>
            </a:r>
            <a:r>
              <a:rPr lang="en-US" dirty="0"/>
              <a:t>general-purpose routers provide packet switching in the </a:t>
            </a:r>
            <a:r>
              <a:rPr lang="en-US" dirty="0" smtClean="0"/>
              <a:t>range of 100,000 </a:t>
            </a:r>
            <a:r>
              <a:rPr lang="en-US" dirty="0" err="1" smtClean="0"/>
              <a:t>pps</a:t>
            </a:r>
            <a:r>
              <a:rPr lang="en-US" dirty="0" smtClean="0"/>
              <a:t> to more than 1 million </a:t>
            </a:r>
            <a:r>
              <a:rPr lang="en-US" dirty="0" err="1" smtClean="0"/>
              <a:t>pps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All the Catalyst multilayer switches support three different types of Layer 3 interfaces:</a:t>
            </a:r>
          </a:p>
          <a:p>
            <a:pPr lvl="1"/>
            <a:r>
              <a:rPr lang="en-US" b="1" dirty="0" smtClean="0"/>
              <a:t>Routed </a:t>
            </a:r>
            <a:r>
              <a:rPr lang="en-US" b="1" dirty="0"/>
              <a:t>port: </a:t>
            </a:r>
            <a:r>
              <a:rPr lang="en-US" dirty="0"/>
              <a:t>A pure Layer 3 interface similar to a routed port on a Cisco IOS router.</a:t>
            </a:r>
          </a:p>
          <a:p>
            <a:pPr lvl="1"/>
            <a:r>
              <a:rPr lang="en-US" b="1" dirty="0" smtClean="0"/>
              <a:t>Switch </a:t>
            </a:r>
            <a:r>
              <a:rPr lang="en-US" b="1" dirty="0"/>
              <a:t>virtual interface (SVI): </a:t>
            </a:r>
            <a:r>
              <a:rPr lang="en-US" dirty="0"/>
              <a:t>A virtual VLAN interface for inter-VLAN routing. </a:t>
            </a:r>
            <a:r>
              <a:rPr lang="en-US" dirty="0" smtClean="0"/>
              <a:t>In other </a:t>
            </a:r>
            <a:r>
              <a:rPr lang="en-US" dirty="0"/>
              <a:t>words, switch virtual interfaces (SVIs) are the virtual routed VLAN interfaces.</a:t>
            </a:r>
          </a:p>
          <a:p>
            <a:pPr lvl="1"/>
            <a:r>
              <a:rPr lang="en-US" b="1" dirty="0" smtClean="0"/>
              <a:t>Bridge </a:t>
            </a:r>
            <a:r>
              <a:rPr lang="en-US" b="1" dirty="0"/>
              <a:t>virtual interface (BVI): </a:t>
            </a:r>
            <a:r>
              <a:rPr lang="en-US" dirty="0"/>
              <a:t>A Layer 3 virtual bridging interface.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32196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Inter-VLAN Routing Using an External Router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5965" y="1183340"/>
            <a:ext cx="4923790" cy="5131399"/>
          </a:xfrm>
        </p:spPr>
        <p:txBody>
          <a:bodyPr/>
          <a:lstStyle/>
          <a:p>
            <a:r>
              <a:rPr lang="en-US" dirty="0"/>
              <a:t>Configure </a:t>
            </a:r>
            <a:r>
              <a:rPr lang="en-US" dirty="0" err="1"/>
              <a:t>subinterfaces</a:t>
            </a:r>
            <a:r>
              <a:rPr lang="en-US" dirty="0"/>
              <a:t> so that </a:t>
            </a:r>
            <a:r>
              <a:rPr lang="en-US" dirty="0" smtClean="0"/>
              <a:t>R1 that will </a:t>
            </a:r>
            <a:r>
              <a:rPr lang="en-US" dirty="0"/>
              <a:t>route between PC1 (</a:t>
            </a:r>
            <a:r>
              <a:rPr lang="en-US" dirty="0" smtClean="0"/>
              <a:t>VLAN10)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/>
              <a:t>PC2 (VLAN20</a:t>
            </a:r>
            <a:r>
              <a:rPr lang="pt-PT" dirty="0" smtClean="0"/>
              <a:t>).</a:t>
            </a:r>
          </a:p>
          <a:p>
            <a:r>
              <a:rPr lang="en-US" dirty="0"/>
              <a:t>Configure a trunk so that R1 </a:t>
            </a:r>
            <a:r>
              <a:rPr lang="en-US" dirty="0" smtClean="0"/>
              <a:t>will receive </a:t>
            </a:r>
            <a:r>
              <a:rPr lang="en-US" dirty="0"/>
              <a:t>the traffic that </a:t>
            </a:r>
            <a:r>
              <a:rPr lang="en-US" dirty="0" smtClean="0"/>
              <a:t>needs </a:t>
            </a:r>
            <a:r>
              <a:rPr lang="pt-PT" dirty="0" smtClean="0"/>
              <a:t>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routed</a:t>
            </a:r>
            <a:r>
              <a:rPr lang="pt-PT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801" y="1269874"/>
            <a:ext cx="3497164" cy="4958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9163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Routing with an External Router Configuration</a:t>
            </a:r>
            <a:endParaRPr lang="pt-P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Configure router </a:t>
            </a:r>
            <a:r>
              <a:rPr lang="en-US" dirty="0" err="1"/>
              <a:t>subinterface</a:t>
            </a:r>
            <a:r>
              <a:rPr lang="en-US" dirty="0"/>
              <a:t> for routing of VLAN </a:t>
            </a:r>
            <a:r>
              <a:rPr lang="en-US" dirty="0" smtClean="0"/>
              <a:t>10  / VLAN 20 </a:t>
            </a:r>
            <a:r>
              <a:rPr lang="pt-PT" dirty="0" err="1" smtClean="0"/>
              <a:t>traffic</a:t>
            </a:r>
            <a:r>
              <a:rPr lang="pt-PT" dirty="0"/>
              <a:t>.</a:t>
            </a:r>
          </a:p>
          <a:p>
            <a:r>
              <a:rPr lang="pt-PT" sz="1800" dirty="0" smtClean="0">
                <a:latin typeface="Consolas" panose="020B0609020204030204" pitchFamily="49" charset="0"/>
              </a:rPr>
              <a:t>R1(</a:t>
            </a:r>
            <a:r>
              <a:rPr lang="pt-PT" sz="1800" dirty="0" err="1" smtClean="0">
                <a:latin typeface="Consolas" panose="020B0609020204030204" pitchFamily="49" charset="0"/>
              </a:rPr>
              <a:t>config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>
                <a:latin typeface="Consolas" panose="020B0609020204030204" pitchFamily="49" charset="0"/>
              </a:rPr>
              <a:t>interface </a:t>
            </a:r>
            <a:r>
              <a:rPr lang="pt-PT" sz="1800" b="1" dirty="0" err="1">
                <a:latin typeface="Consolas" panose="020B0609020204030204" pitchFamily="49" charset="0"/>
              </a:rPr>
              <a:t>ethernet</a:t>
            </a:r>
            <a:r>
              <a:rPr lang="pt-PT" sz="1800" b="1" dirty="0">
                <a:latin typeface="Consolas" panose="020B0609020204030204" pitchFamily="49" charset="0"/>
              </a:rPr>
              <a:t> 0/0.10</a:t>
            </a:r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config-subif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 err="1">
                <a:latin typeface="Consolas" panose="020B0609020204030204" pitchFamily="49" charset="0"/>
              </a:rPr>
              <a:t>encapsulation</a:t>
            </a:r>
            <a:r>
              <a:rPr lang="pt-PT" sz="1800" b="1" dirty="0">
                <a:latin typeface="Consolas" panose="020B0609020204030204" pitchFamily="49" charset="0"/>
              </a:rPr>
              <a:t> dot1q 10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R1(</a:t>
            </a:r>
            <a:r>
              <a:rPr lang="en-US" sz="1800" dirty="0" err="1">
                <a:latin typeface="Consolas" panose="020B0609020204030204" pitchFamily="49" charset="0"/>
              </a:rPr>
              <a:t>config-subif</a:t>
            </a:r>
            <a:r>
              <a:rPr lang="en-US" sz="1800" dirty="0">
                <a:latin typeface="Consolas" panose="020B0609020204030204" pitchFamily="49" charset="0"/>
              </a:rPr>
              <a:t>)# </a:t>
            </a:r>
            <a:r>
              <a:rPr lang="en-US" sz="1800" b="1" dirty="0" err="1">
                <a:latin typeface="Consolas" panose="020B0609020204030204" pitchFamily="49" charset="0"/>
              </a:rPr>
              <a:t>ip</a:t>
            </a:r>
            <a:r>
              <a:rPr lang="en-US" sz="1800" b="1" dirty="0">
                <a:latin typeface="Consolas" panose="020B0609020204030204" pitchFamily="49" charset="0"/>
              </a:rPr>
              <a:t> address 10.0.10.1 </a:t>
            </a:r>
            <a:r>
              <a:rPr lang="en-US" sz="1800" b="1" dirty="0" smtClean="0">
                <a:latin typeface="Consolas" panose="020B0609020204030204" pitchFamily="49" charset="0"/>
              </a:rPr>
              <a:t>255.255.255.0</a:t>
            </a:r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>
                <a:latin typeface="Consolas" panose="020B0609020204030204" pitchFamily="49" charset="0"/>
              </a:rPr>
              <a:t>interface </a:t>
            </a:r>
            <a:r>
              <a:rPr lang="pt-PT" sz="1800" b="1" dirty="0" err="1">
                <a:latin typeface="Consolas" panose="020B0609020204030204" pitchFamily="49" charset="0"/>
              </a:rPr>
              <a:t>ethernet</a:t>
            </a:r>
            <a:r>
              <a:rPr lang="pt-PT" sz="1800" b="1" dirty="0">
                <a:latin typeface="Consolas" panose="020B0609020204030204" pitchFamily="49" charset="0"/>
              </a:rPr>
              <a:t> 0/0.20</a:t>
            </a:r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config-subif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 err="1">
                <a:latin typeface="Consolas" panose="020B0609020204030204" pitchFamily="49" charset="0"/>
              </a:rPr>
              <a:t>encapsulation</a:t>
            </a:r>
            <a:r>
              <a:rPr lang="pt-PT" sz="1800" b="1" dirty="0">
                <a:latin typeface="Consolas" panose="020B0609020204030204" pitchFamily="49" charset="0"/>
              </a:rPr>
              <a:t> dot1q 20</a:t>
            </a:r>
          </a:p>
          <a:p>
            <a:r>
              <a:rPr lang="en-US" sz="1800" dirty="0">
                <a:latin typeface="Consolas" panose="020B0609020204030204" pitchFamily="49" charset="0"/>
              </a:rPr>
              <a:t>R1(</a:t>
            </a:r>
            <a:r>
              <a:rPr lang="en-US" sz="1800" dirty="0" err="1">
                <a:latin typeface="Consolas" panose="020B0609020204030204" pitchFamily="49" charset="0"/>
              </a:rPr>
              <a:t>config-subif</a:t>
            </a:r>
            <a:r>
              <a:rPr lang="en-US" sz="1800" dirty="0">
                <a:latin typeface="Consolas" panose="020B0609020204030204" pitchFamily="49" charset="0"/>
              </a:rPr>
              <a:t>)# </a:t>
            </a:r>
            <a:r>
              <a:rPr lang="en-US" sz="1800" b="1" dirty="0" err="1">
                <a:latin typeface="Consolas" panose="020B0609020204030204" pitchFamily="49" charset="0"/>
              </a:rPr>
              <a:t>ip</a:t>
            </a:r>
            <a:r>
              <a:rPr lang="en-US" sz="1800" b="1" dirty="0">
                <a:latin typeface="Consolas" panose="020B0609020204030204" pitchFamily="49" charset="0"/>
              </a:rPr>
              <a:t> address 10.0.20.1 </a:t>
            </a:r>
            <a:r>
              <a:rPr lang="en-US" sz="1800" b="1" dirty="0" smtClean="0">
                <a:latin typeface="Consolas" panose="020B0609020204030204" pitchFamily="49" charset="0"/>
              </a:rPr>
              <a:t>255.255.255.0</a:t>
            </a:r>
          </a:p>
          <a:p>
            <a:pPr marL="0" indent="0">
              <a:buNone/>
            </a:pPr>
            <a:r>
              <a:rPr lang="en-US" dirty="0"/>
              <a:t>Configure a </a:t>
            </a:r>
            <a:r>
              <a:rPr lang="en-US" dirty="0" err="1"/>
              <a:t>subinterface</a:t>
            </a:r>
            <a:r>
              <a:rPr lang="en-US" dirty="0"/>
              <a:t> for </a:t>
            </a:r>
            <a:r>
              <a:rPr lang="en-US" dirty="0" smtClean="0"/>
              <a:t>native VLAN </a:t>
            </a:r>
            <a:r>
              <a:rPr lang="pt-PT" dirty="0" err="1" smtClean="0"/>
              <a:t>traffic</a:t>
            </a:r>
            <a:r>
              <a:rPr lang="pt-PT" dirty="0"/>
              <a:t>.</a:t>
            </a:r>
            <a:endParaRPr lang="en-US" dirty="0"/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>
                <a:latin typeface="Consolas" panose="020B0609020204030204" pitchFamily="49" charset="0"/>
              </a:rPr>
              <a:t>interface </a:t>
            </a:r>
            <a:r>
              <a:rPr lang="pt-PT" sz="1800" b="1" dirty="0" err="1">
                <a:latin typeface="Consolas" panose="020B0609020204030204" pitchFamily="49" charset="0"/>
              </a:rPr>
              <a:t>ethernet</a:t>
            </a:r>
            <a:r>
              <a:rPr lang="pt-PT" sz="1800" b="1" dirty="0">
                <a:latin typeface="Consolas" panose="020B0609020204030204" pitchFamily="49" charset="0"/>
              </a:rPr>
              <a:t> 0/0.1</a:t>
            </a:r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config-subif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 err="1">
                <a:latin typeface="Consolas" panose="020B0609020204030204" pitchFamily="49" charset="0"/>
              </a:rPr>
              <a:t>encapsulation</a:t>
            </a:r>
            <a:r>
              <a:rPr lang="pt-PT" sz="1800" b="1" dirty="0">
                <a:latin typeface="Consolas" panose="020B0609020204030204" pitchFamily="49" charset="0"/>
              </a:rPr>
              <a:t> dot1q 1 </a:t>
            </a:r>
            <a:r>
              <a:rPr lang="pt-PT" sz="1800" b="1" dirty="0" err="1">
                <a:latin typeface="Consolas" panose="020B0609020204030204" pitchFamily="49" charset="0"/>
              </a:rPr>
              <a:t>native</a:t>
            </a:r>
            <a:endParaRPr lang="pt-PT" sz="1800" b="1" dirty="0">
              <a:latin typeface="Consolas" panose="020B0609020204030204" pitchFamily="49" charset="0"/>
            </a:endParaRPr>
          </a:p>
          <a:p>
            <a:r>
              <a:rPr lang="pt-PT" sz="1800" dirty="0">
                <a:latin typeface="Consolas" panose="020B0609020204030204" pitchFamily="49" charset="0"/>
              </a:rPr>
              <a:t>R1(</a:t>
            </a:r>
            <a:r>
              <a:rPr lang="pt-PT" sz="1800" dirty="0" err="1">
                <a:latin typeface="Consolas" panose="020B0609020204030204" pitchFamily="49" charset="0"/>
              </a:rPr>
              <a:t>config-subif</a:t>
            </a:r>
            <a:r>
              <a:rPr lang="pt-PT" sz="1800" dirty="0">
                <a:latin typeface="Consolas" panose="020B0609020204030204" pitchFamily="49" charset="0"/>
              </a:rPr>
              <a:t>)# </a:t>
            </a:r>
            <a:r>
              <a:rPr lang="pt-PT" sz="1800" b="1" dirty="0" err="1">
                <a:latin typeface="Consolas" panose="020B0609020204030204" pitchFamily="49" charset="0"/>
              </a:rPr>
              <a:t>ip</a:t>
            </a:r>
            <a:r>
              <a:rPr lang="pt-PT" sz="1800" b="1" dirty="0">
                <a:latin typeface="Consolas" panose="020B0609020204030204" pitchFamily="49" charset="0"/>
              </a:rPr>
              <a:t> </a:t>
            </a:r>
            <a:r>
              <a:rPr lang="pt-PT" sz="1800" b="1" dirty="0" err="1">
                <a:latin typeface="Consolas" panose="020B0609020204030204" pitchFamily="49" charset="0"/>
              </a:rPr>
              <a:t>address</a:t>
            </a:r>
            <a:r>
              <a:rPr lang="pt-PT" sz="1800" b="1" dirty="0">
                <a:latin typeface="Consolas" panose="020B0609020204030204" pitchFamily="49" charset="0"/>
              </a:rPr>
              <a:t> 10.0.1.1 255.255.255.0</a:t>
            </a:r>
          </a:p>
        </p:txBody>
      </p:sp>
    </p:spTree>
    <p:extLst>
      <p:ext uri="{BB962C8B-B14F-4D97-AF65-F5344CB8AC3E}">
        <p14:creationId xmlns:p14="http://schemas.microsoft.com/office/powerpoint/2010/main" val="1370488456"/>
      </p:ext>
    </p:extLst>
  </p:cSld>
  <p:clrMapOvr>
    <a:masterClrMapping/>
  </p:clrMapOvr>
</p:sld>
</file>

<file path=ppt/theme/theme1.xml><?xml version="1.0" encoding="utf-8"?>
<a:theme xmlns:a="http://schemas.openxmlformats.org/drawingml/2006/main" name="CCNP Instructor PPT">
  <a:themeElements>
    <a:clrScheme name="PPT-TMPLT-WHT_C 1">
      <a:dk1>
        <a:srgbClr val="000000"/>
      </a:dk1>
      <a:lt1>
        <a:srgbClr val="FFFFFF"/>
      </a:lt1>
      <a:dk2>
        <a:srgbClr val="0183B7"/>
      </a:dk2>
      <a:lt2>
        <a:srgbClr val="000000"/>
      </a:lt2>
      <a:accent1>
        <a:srgbClr val="0183B7"/>
      </a:accent1>
      <a:accent2>
        <a:srgbClr val="B21A1A"/>
      </a:accent2>
      <a:accent3>
        <a:srgbClr val="FFFFFF"/>
      </a:accent3>
      <a:accent4>
        <a:srgbClr val="000000"/>
      </a:accent4>
      <a:accent5>
        <a:srgbClr val="AAC1D8"/>
      </a:accent5>
      <a:accent6>
        <a:srgbClr val="A11616"/>
      </a:accent6>
      <a:hlink>
        <a:srgbClr val="83A2CF"/>
      </a:hlink>
      <a:folHlink>
        <a:srgbClr val="EFB525"/>
      </a:folHlink>
    </a:clrScheme>
    <a:fontScheme name="PPT-TMPLT-WHT_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82124" tIns="41061" rIns="82124" bIns="41061" numCol="1" anchor="ctr" anchorCtr="0" compatLnSpc="1">
        <a:prstTxWarp prst="textNoShape">
          <a:avLst/>
        </a:prstTxWarp>
        <a:spAutoFit/>
      </a:bodyPr>
      <a:lstStyle>
        <a:defPPr marL="0" marR="0" indent="0" algn="ctr" defTabSz="814388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PT-TMPLT-WHT_C 1">
        <a:dk1>
          <a:srgbClr val="000000"/>
        </a:dk1>
        <a:lt1>
          <a:srgbClr val="FFFFFF"/>
        </a:lt1>
        <a:dk2>
          <a:srgbClr val="0183B7"/>
        </a:dk2>
        <a:lt2>
          <a:srgbClr val="000000"/>
        </a:lt2>
        <a:accent1>
          <a:srgbClr val="0183B7"/>
        </a:accent1>
        <a:accent2>
          <a:srgbClr val="B21A1A"/>
        </a:accent2>
        <a:accent3>
          <a:srgbClr val="FFFFFF"/>
        </a:accent3>
        <a:accent4>
          <a:srgbClr val="000000"/>
        </a:accent4>
        <a:accent5>
          <a:srgbClr val="AAC1D8"/>
        </a:accent5>
        <a:accent6>
          <a:srgbClr val="A11616"/>
        </a:accent6>
        <a:hlink>
          <a:srgbClr val="83A2CF"/>
        </a:hlink>
        <a:folHlink>
          <a:srgbClr val="EFB52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CCNP Instructor PPT2</Template>
  <TotalTime>8469</TotalTime>
  <Pages>28</Pages>
  <Words>2983</Words>
  <Application>Microsoft Office PowerPoint</Application>
  <PresentationFormat>On-screen Show (4:3)</PresentationFormat>
  <Paragraphs>256</Paragraphs>
  <Slides>47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53" baseType="lpstr">
      <vt:lpstr>Arial</vt:lpstr>
      <vt:lpstr>Consolas</vt:lpstr>
      <vt:lpstr>Courier New</vt:lpstr>
      <vt:lpstr>Times New Roman</vt:lpstr>
      <vt:lpstr>Wingdings</vt:lpstr>
      <vt:lpstr>CCNP Instructor PPT</vt:lpstr>
      <vt:lpstr>Chapter 5:  Inter-VLAN Routing</vt:lpstr>
      <vt:lpstr>Chapter 5 Objectives</vt:lpstr>
      <vt:lpstr>Describing Inter-VLAN Routing</vt:lpstr>
      <vt:lpstr>Describing Inter-VLAN Routing</vt:lpstr>
      <vt:lpstr>Introduction to Inter-VLAN Routing</vt:lpstr>
      <vt:lpstr>Introduction to Inter-VLAN Routing</vt:lpstr>
      <vt:lpstr>Router vs MLS for IVR</vt:lpstr>
      <vt:lpstr>Inter-VLAN Routing Using an External Router</vt:lpstr>
      <vt:lpstr>Routing with an External Router Configuration</vt:lpstr>
      <vt:lpstr>Verify configuration</vt:lpstr>
      <vt:lpstr>Routing with an External Router Configuration</vt:lpstr>
      <vt:lpstr>External Routers: Advantages Disadvantages</vt:lpstr>
      <vt:lpstr>External Routers: Advantages Disadvantages</vt:lpstr>
      <vt:lpstr>Inter-VLAN Routing Using Switch Virtual Interfaces</vt:lpstr>
      <vt:lpstr>Switch Virtual Interfaces</vt:lpstr>
      <vt:lpstr>Reasons to configure SVI</vt:lpstr>
      <vt:lpstr>SVI: Advantages and Disadvantages</vt:lpstr>
      <vt:lpstr>Routing with Routed Ports</vt:lpstr>
      <vt:lpstr>Routed Ports: Advantages</vt:lpstr>
      <vt:lpstr>Configuring Inter-VLAN Routing Using SVI and Routed Ports</vt:lpstr>
      <vt:lpstr>Configuring Routing on a Multilayer Switch</vt:lpstr>
      <vt:lpstr>Configuring Routing on a Multilayer Switch</vt:lpstr>
      <vt:lpstr>Using the SVI autostate exclude Command</vt:lpstr>
      <vt:lpstr>Configuring autostate exclude</vt:lpstr>
      <vt:lpstr>SVI Configuration Checklist</vt:lpstr>
      <vt:lpstr>Common Inter-VLAN Routing Problems</vt:lpstr>
      <vt:lpstr>Troubleshooting Inter-VLAN Problems</vt:lpstr>
      <vt:lpstr>PowerPoint Presentation</vt:lpstr>
      <vt:lpstr>Layer 2 Versus Layer 3 EtherChannel</vt:lpstr>
      <vt:lpstr>Layer 3 EtherChannel Configuration</vt:lpstr>
      <vt:lpstr>Layer 3 EtherChannel Configuration</vt:lpstr>
      <vt:lpstr>L3 EtherChannel Configuration Guidelines</vt:lpstr>
      <vt:lpstr>PowerPoint Presentation</vt:lpstr>
      <vt:lpstr>Implementing DHCP</vt:lpstr>
      <vt:lpstr>DHCP Overview</vt:lpstr>
      <vt:lpstr>DHCP on MLS</vt:lpstr>
      <vt:lpstr>Configuring DHCP in Multilayer Switched Network</vt:lpstr>
      <vt:lpstr>Configuring DHCP in Multilayer Switched Network</vt:lpstr>
      <vt:lpstr>Configuring DHCP in Multilayer Switched Network</vt:lpstr>
      <vt:lpstr>DHCP Discovery Process</vt:lpstr>
      <vt:lpstr>Configuring a DHCP Relay</vt:lpstr>
      <vt:lpstr>Configuring DHCP Options</vt:lpstr>
      <vt:lpstr>Chapter 5 Summary</vt:lpstr>
      <vt:lpstr>Chapter 5 Summary</vt:lpstr>
      <vt:lpstr>Chapter 5 Labs</vt:lpstr>
      <vt:lpstr>PowerPoint Presentation</vt:lpstr>
      <vt:lpstr>Acknowledgment </vt:lpstr>
    </vt:vector>
  </TitlesOfParts>
  <Company>Cisco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 Chapter 1</dc:title>
  <dc:subject/>
  <dc:creator>Cisco Systems</dc:creator>
  <cp:keywords/>
  <dc:description/>
  <cp:lastModifiedBy>Kang Liu -T (kanliu - ZHONG GUO GUO JI  JI SHU ZHI LI HE ZUO GONG SI at Cisco)</cp:lastModifiedBy>
  <cp:revision>474</cp:revision>
  <cp:lastPrinted>1999-01-27T00:54:54Z</cp:lastPrinted>
  <dcterms:created xsi:type="dcterms:W3CDTF">2010-07-05T20:10:47Z</dcterms:created>
  <dcterms:modified xsi:type="dcterms:W3CDTF">2016-04-13T04:16:50Z</dcterms:modified>
</cp:coreProperties>
</file>