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113"/>
  </p:notesMasterIdLst>
  <p:handoutMasterIdLst>
    <p:handoutMasterId r:id="rId114"/>
  </p:handoutMasterIdLst>
  <p:sldIdLst>
    <p:sldId id="500" r:id="rId2"/>
    <p:sldId id="541" r:id="rId3"/>
    <p:sldId id="819" r:id="rId4"/>
    <p:sldId id="813" r:id="rId5"/>
    <p:sldId id="765" r:id="rId6"/>
    <p:sldId id="820" r:id="rId7"/>
    <p:sldId id="821" r:id="rId8"/>
    <p:sldId id="822" r:id="rId9"/>
    <p:sldId id="823" r:id="rId10"/>
    <p:sldId id="824" r:id="rId11"/>
    <p:sldId id="825" r:id="rId12"/>
    <p:sldId id="826" r:id="rId13"/>
    <p:sldId id="827" r:id="rId14"/>
    <p:sldId id="828" r:id="rId15"/>
    <p:sldId id="829" r:id="rId16"/>
    <p:sldId id="830" r:id="rId17"/>
    <p:sldId id="831" r:id="rId18"/>
    <p:sldId id="832" r:id="rId19"/>
    <p:sldId id="833" r:id="rId20"/>
    <p:sldId id="834" r:id="rId21"/>
    <p:sldId id="835" r:id="rId22"/>
    <p:sldId id="836" r:id="rId23"/>
    <p:sldId id="837" r:id="rId24"/>
    <p:sldId id="838" r:id="rId25"/>
    <p:sldId id="840" r:id="rId26"/>
    <p:sldId id="841" r:id="rId27"/>
    <p:sldId id="842" r:id="rId28"/>
    <p:sldId id="843" r:id="rId29"/>
    <p:sldId id="844" r:id="rId30"/>
    <p:sldId id="845" r:id="rId31"/>
    <p:sldId id="846" r:id="rId32"/>
    <p:sldId id="847" r:id="rId33"/>
    <p:sldId id="848" r:id="rId34"/>
    <p:sldId id="849" r:id="rId35"/>
    <p:sldId id="850" r:id="rId36"/>
    <p:sldId id="851" r:id="rId37"/>
    <p:sldId id="852" r:id="rId38"/>
    <p:sldId id="853" r:id="rId39"/>
    <p:sldId id="854" r:id="rId40"/>
    <p:sldId id="855" r:id="rId41"/>
    <p:sldId id="856" r:id="rId42"/>
    <p:sldId id="857" r:id="rId43"/>
    <p:sldId id="858" r:id="rId44"/>
    <p:sldId id="859" r:id="rId45"/>
    <p:sldId id="860" r:id="rId46"/>
    <p:sldId id="861" r:id="rId47"/>
    <p:sldId id="862" r:id="rId48"/>
    <p:sldId id="863" r:id="rId49"/>
    <p:sldId id="864" r:id="rId50"/>
    <p:sldId id="865" r:id="rId51"/>
    <p:sldId id="866" r:id="rId52"/>
    <p:sldId id="867" r:id="rId53"/>
    <p:sldId id="868" r:id="rId54"/>
    <p:sldId id="869" r:id="rId55"/>
    <p:sldId id="870" r:id="rId56"/>
    <p:sldId id="871" r:id="rId57"/>
    <p:sldId id="872" r:id="rId58"/>
    <p:sldId id="814" r:id="rId59"/>
    <p:sldId id="779" r:id="rId60"/>
    <p:sldId id="875" r:id="rId61"/>
    <p:sldId id="876" r:id="rId62"/>
    <p:sldId id="877" r:id="rId63"/>
    <p:sldId id="878" r:id="rId64"/>
    <p:sldId id="879" r:id="rId65"/>
    <p:sldId id="880" r:id="rId66"/>
    <p:sldId id="881" r:id="rId67"/>
    <p:sldId id="815" r:id="rId68"/>
    <p:sldId id="882" r:id="rId69"/>
    <p:sldId id="883" r:id="rId70"/>
    <p:sldId id="884" r:id="rId71"/>
    <p:sldId id="886" r:id="rId72"/>
    <p:sldId id="885" r:id="rId73"/>
    <p:sldId id="874" r:id="rId74"/>
    <p:sldId id="873" r:id="rId75"/>
    <p:sldId id="887" r:id="rId76"/>
    <p:sldId id="888" r:id="rId77"/>
    <p:sldId id="889" r:id="rId78"/>
    <p:sldId id="891" r:id="rId79"/>
    <p:sldId id="890" r:id="rId80"/>
    <p:sldId id="892" r:id="rId81"/>
    <p:sldId id="893" r:id="rId82"/>
    <p:sldId id="894" r:id="rId83"/>
    <p:sldId id="895" r:id="rId84"/>
    <p:sldId id="896" r:id="rId85"/>
    <p:sldId id="897" r:id="rId86"/>
    <p:sldId id="898" r:id="rId87"/>
    <p:sldId id="899" r:id="rId88"/>
    <p:sldId id="900" r:id="rId89"/>
    <p:sldId id="906" r:id="rId90"/>
    <p:sldId id="901" r:id="rId91"/>
    <p:sldId id="902" r:id="rId92"/>
    <p:sldId id="903" r:id="rId93"/>
    <p:sldId id="904" r:id="rId94"/>
    <p:sldId id="907" r:id="rId95"/>
    <p:sldId id="905" r:id="rId96"/>
    <p:sldId id="908" r:id="rId97"/>
    <p:sldId id="909" r:id="rId98"/>
    <p:sldId id="910" r:id="rId99"/>
    <p:sldId id="911" r:id="rId100"/>
    <p:sldId id="914" r:id="rId101"/>
    <p:sldId id="913" r:id="rId102"/>
    <p:sldId id="912" r:id="rId103"/>
    <p:sldId id="915" r:id="rId104"/>
    <p:sldId id="916" r:id="rId105"/>
    <p:sldId id="917" r:id="rId106"/>
    <p:sldId id="918" r:id="rId107"/>
    <p:sldId id="818" r:id="rId108"/>
    <p:sldId id="919" r:id="rId109"/>
    <p:sldId id="817" r:id="rId110"/>
    <p:sldId id="681" r:id="rId111"/>
    <p:sldId id="920" r:id="rId11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77213" autoAdjust="0"/>
  </p:normalViewPr>
  <p:slideViewPr>
    <p:cSldViewPr snapToGrid="0" showGuides="1">
      <p:cViewPr varScale="1">
        <p:scale>
          <a:sx n="59" d="100"/>
          <a:sy n="59" d="100"/>
        </p:scale>
        <p:origin x="1860" y="45"/>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smtClean="0">
                <a:solidFill>
                  <a:schemeClr val="tx1"/>
                </a:solidFill>
                <a:latin typeface="Arial" charset="0"/>
                <a:ea typeface="+mn-ea"/>
                <a:cs typeface="+mn-cs"/>
              </a:rPr>
              <a:t>allow-default </a:t>
            </a:r>
            <a:r>
              <a:rPr lang="en-US" sz="1200" b="0" i="0" u="none" strike="noStrike" kern="1200" baseline="0" dirty="0" smtClean="0">
                <a:solidFill>
                  <a:schemeClr val="tx1"/>
                </a:solidFill>
                <a:latin typeface="Arial" charset="0"/>
                <a:ea typeface="+mn-ea"/>
                <a:cs typeface="+mn-cs"/>
              </a:rPr>
              <a:t>option may be used with either the </a:t>
            </a:r>
            <a:r>
              <a:rPr lang="en-US" sz="1200" b="1" i="0" u="none" strike="noStrike" kern="1200" baseline="0" dirty="0" err="1" smtClean="0">
                <a:solidFill>
                  <a:schemeClr val="tx1"/>
                </a:solidFill>
                <a:latin typeface="Arial" charset="0"/>
                <a:ea typeface="+mn-ea"/>
                <a:cs typeface="+mn-cs"/>
              </a:rPr>
              <a:t>rx</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or </a:t>
            </a:r>
            <a:r>
              <a:rPr lang="en-US" sz="1200" b="1" i="0" u="none" strike="noStrike" kern="1200" baseline="0" dirty="0" smtClean="0">
                <a:solidFill>
                  <a:schemeClr val="tx1"/>
                </a:solidFill>
                <a:latin typeface="Arial" charset="0"/>
                <a:ea typeface="+mn-ea"/>
                <a:cs typeface="+mn-cs"/>
              </a:rPr>
              <a:t>any </a:t>
            </a:r>
            <a:r>
              <a:rPr lang="en-US" sz="1200" b="0" i="0" u="none" strike="noStrike" kern="1200" baseline="0" dirty="0" smtClean="0">
                <a:solidFill>
                  <a:schemeClr val="tx1"/>
                </a:solidFill>
                <a:latin typeface="Arial" charset="0"/>
                <a:ea typeface="+mn-ea"/>
                <a:cs typeface="+mn-cs"/>
              </a:rPr>
              <a:t>option to include IP addresses not specifically contained in the routing table. The </a:t>
            </a:r>
            <a:r>
              <a:rPr lang="en-US" sz="1200" b="1" i="0" u="none" strike="noStrike" kern="1200" baseline="0" dirty="0" smtClean="0">
                <a:solidFill>
                  <a:schemeClr val="tx1"/>
                </a:solidFill>
                <a:latin typeface="Arial" charset="0"/>
                <a:ea typeface="+mn-ea"/>
                <a:cs typeface="+mn-cs"/>
              </a:rPr>
              <a:t>allow-self-ping </a:t>
            </a:r>
            <a:r>
              <a:rPr lang="en-US" sz="1200" b="0" i="0" u="none" strike="noStrike" kern="1200" baseline="0" dirty="0" smtClean="0">
                <a:solidFill>
                  <a:schemeClr val="tx1"/>
                </a:solidFill>
                <a:latin typeface="Arial" charset="0"/>
                <a:ea typeface="+mn-ea"/>
                <a:cs typeface="+mn-cs"/>
              </a:rPr>
              <a:t>option should not be used because it could create a </a:t>
            </a:r>
            <a:r>
              <a:rPr lang="en-US" sz="1200" b="0" i="0" u="none" strike="noStrike" kern="1200" baseline="0" dirty="0" err="1" smtClean="0">
                <a:solidFill>
                  <a:schemeClr val="tx1"/>
                </a:solidFill>
                <a:latin typeface="Arial" charset="0"/>
                <a:ea typeface="+mn-ea"/>
                <a:cs typeface="+mn-cs"/>
              </a:rPr>
              <a:t>DoS</a:t>
            </a:r>
            <a:r>
              <a:rPr lang="en-US" sz="1200" b="0" i="0" u="none" strike="noStrike" kern="1200" baseline="0" dirty="0" smtClean="0">
                <a:solidFill>
                  <a:schemeClr val="tx1"/>
                </a:solidFill>
                <a:latin typeface="Arial" charset="0"/>
                <a:ea typeface="+mn-ea"/>
                <a:cs typeface="+mn-cs"/>
              </a:rPr>
              <a:t> condition. A numbered access list can also be configured to specifically permit or deny a list of addresses through </a:t>
            </a:r>
            <a:r>
              <a:rPr lang="en-US" sz="1200" b="0" i="0" u="none" strike="noStrike" kern="1200" baseline="0" dirty="0" err="1" smtClean="0">
                <a:solidFill>
                  <a:schemeClr val="tx1"/>
                </a:solidFill>
                <a:latin typeface="Arial" charset="0"/>
                <a:ea typeface="+mn-ea"/>
                <a:cs typeface="+mn-cs"/>
              </a:rPr>
              <a:t>uRPF</a:t>
            </a:r>
            <a:r>
              <a:rPr lang="en-US"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31</a:t>
            </a:fld>
            <a:endParaRPr lang="en-US" dirty="0"/>
          </a:p>
        </p:txBody>
      </p:sp>
    </p:spTree>
    <p:extLst>
      <p:ext uri="{BB962C8B-B14F-4D97-AF65-F5344CB8AC3E}">
        <p14:creationId xmlns:p14="http://schemas.microsoft.com/office/powerpoint/2010/main" val="406776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These logs and reports can include content flow, configuration changes, and new software installs, to name a few. Logging helps to detect unusual network traffic, network device failures, or just to monitor what kind of traffic traverses the network.</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As well, if a router reloads then all the logs stored on it will be lost.</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33</a:t>
            </a:fld>
            <a:endParaRPr lang="en-US" dirty="0"/>
          </a:p>
        </p:txBody>
      </p:sp>
    </p:spTree>
    <p:extLst>
      <p:ext uri="{BB962C8B-B14F-4D97-AF65-F5344CB8AC3E}">
        <p14:creationId xmlns:p14="http://schemas.microsoft.com/office/powerpoint/2010/main" val="992543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b="1" dirty="0" smtClean="0"/>
              <a:t>Peers: </a:t>
            </a:r>
            <a:r>
              <a:rPr lang="en-US" dirty="0" smtClean="0"/>
              <a:t>Also called symmetric mode, peers exchange time synchronization information. Symmetric modes are most often used between two or more servers operating as a mutually redundant group. Peers are configured using the </a:t>
            </a:r>
            <a:r>
              <a:rPr lang="en-US" b="1" dirty="0" err="1" smtClean="0"/>
              <a:t>ntp</a:t>
            </a:r>
            <a:r>
              <a:rPr lang="en-US" b="1" dirty="0" smtClean="0"/>
              <a:t> peer </a:t>
            </a:r>
            <a:r>
              <a:rPr lang="en-US" dirty="0" smtClean="0"/>
              <a:t>{ </a:t>
            </a:r>
            <a:r>
              <a:rPr lang="en-US" i="1" dirty="0" err="1" smtClean="0"/>
              <a:t>ntp-peerhostname</a:t>
            </a:r>
            <a:r>
              <a:rPr lang="en-US" i="1" dirty="0" smtClean="0"/>
              <a:t> </a:t>
            </a:r>
            <a:r>
              <a:rPr lang="pt-PT" dirty="0" smtClean="0"/>
              <a:t>| </a:t>
            </a:r>
            <a:r>
              <a:rPr lang="pt-PT" i="1" dirty="0" smtClean="0"/>
              <a:t>ntp-peer-ip-address </a:t>
            </a:r>
            <a:r>
              <a:rPr lang="pt-PT" dirty="0" smtClean="0"/>
              <a:t>} command.</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35</a:t>
            </a:fld>
            <a:endParaRPr lang="en-US" dirty="0"/>
          </a:p>
        </p:txBody>
      </p:sp>
    </p:spTree>
    <p:extLst>
      <p:ext uri="{BB962C8B-B14F-4D97-AF65-F5344CB8AC3E}">
        <p14:creationId xmlns:p14="http://schemas.microsoft.com/office/powerpoint/2010/main" val="31876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NTP is slow to synchronize and can take up to 5 minutes for a device to synchronize with an upstream server.</a:t>
            </a:r>
          </a:p>
          <a:p>
            <a:r>
              <a:rPr lang="en-US" sz="1200" b="0" i="0" u="none" strike="noStrike" kern="1200" baseline="0" dirty="0" smtClean="0">
                <a:solidFill>
                  <a:schemeClr val="tx1"/>
                </a:solidFill>
                <a:latin typeface="Arial" charset="0"/>
                <a:ea typeface="+mn-ea"/>
                <a:cs typeface="+mn-cs"/>
              </a:rPr>
              <a:t>S1 is also configured to adjust the time and to identify S2 as its NTP peer. NTP peers exchange time information with each other and help prevent a single point of failure.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36</a:t>
            </a:fld>
            <a:endParaRPr lang="en-US" dirty="0"/>
          </a:p>
        </p:txBody>
      </p:sp>
    </p:spTree>
    <p:extLst>
      <p:ext uri="{BB962C8B-B14F-4D97-AF65-F5344CB8AC3E}">
        <p14:creationId xmlns:p14="http://schemas.microsoft.com/office/powerpoint/2010/main" val="221315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Improved time synchronization and efficiency as NTPv4 can automatically discover the hierarchy of NTP servers to achieve the best time accuracy for the lowest bandwidth cost. It does so by using multicast groups to automatically calculate the </a:t>
            </a:r>
            <a:r>
              <a:rPr lang="en-US" dirty="0" err="1" smtClean="0"/>
              <a:t>timedistribution</a:t>
            </a:r>
            <a:r>
              <a:rPr lang="en-US" dirty="0" smtClean="0"/>
              <a:t> hierarchy through an entire network.</a:t>
            </a:r>
          </a:p>
          <a:p>
            <a:endParaRPr lang="pt-PT" b="1"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40</a:t>
            </a:fld>
            <a:endParaRPr lang="en-US" dirty="0"/>
          </a:p>
        </p:txBody>
      </p:sp>
    </p:spTree>
    <p:extLst>
      <p:ext uri="{BB962C8B-B14F-4D97-AF65-F5344CB8AC3E}">
        <p14:creationId xmlns:p14="http://schemas.microsoft.com/office/powerpoint/2010/main" val="2636716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A Get action provides the SNMP manager with read access to the SNMP agent’s Management Information Base (MIB), and a Set action provides read-write access to the </a:t>
            </a:r>
            <a:r>
              <a:rPr lang="pt-PT" sz="1200" b="0" i="0" u="none" strike="noStrike" kern="1200" baseline="0" dirty="0" smtClean="0">
                <a:solidFill>
                  <a:schemeClr val="tx1"/>
                </a:solidFill>
                <a:latin typeface="Arial" charset="0"/>
                <a:ea typeface="+mn-ea"/>
                <a:cs typeface="+mn-cs"/>
              </a:rPr>
              <a:t>SNMP device.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41</a:t>
            </a:fld>
            <a:endParaRPr lang="en-US" dirty="0"/>
          </a:p>
        </p:txBody>
      </p:sp>
    </p:spTree>
    <p:extLst>
      <p:ext uri="{BB962C8B-B14F-4D97-AF65-F5344CB8AC3E}">
        <p14:creationId xmlns:p14="http://schemas.microsoft.com/office/powerpoint/2010/main" val="3280088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the example, the SNMPv3-ACL is created and will be used to limit SNMP access to the local device to users in the management subnet (that is, 10.1.1.0/24).</a:t>
            </a:r>
          </a:p>
          <a:p>
            <a:r>
              <a:rPr lang="en-US" sz="1200" b="0" i="0" u="none" strike="noStrike" kern="1200" baseline="0" dirty="0" smtClean="0">
                <a:solidFill>
                  <a:schemeClr val="tx1"/>
                </a:solidFill>
                <a:latin typeface="Arial" charset="0"/>
                <a:ea typeface="+mn-ea"/>
                <a:cs typeface="+mn-cs"/>
              </a:rPr>
              <a:t>Next a view called OPS is created that will be used as both read and write view for the group MY-GROUP. Specific MIB object IDs (OIDs) can be included or excluded from the view. In the example, the OIDs for system uptime, interface status, and description </a:t>
            </a:r>
            <a:r>
              <a:rPr lang="pt-PT" sz="1200" b="0" i="0" u="none" strike="noStrike" kern="1200" baseline="0" dirty="0" smtClean="0">
                <a:solidFill>
                  <a:schemeClr val="tx1"/>
                </a:solidFill>
                <a:latin typeface="Arial" charset="0"/>
                <a:ea typeface="+mn-ea"/>
                <a:cs typeface="+mn-cs"/>
              </a:rPr>
              <a:t>were added.</a:t>
            </a:r>
          </a:p>
          <a:p>
            <a:r>
              <a:rPr lang="en-US" sz="1200" b="0" i="0" u="none" strike="noStrike" kern="1200" baseline="0" dirty="0" smtClean="0">
                <a:solidFill>
                  <a:schemeClr val="tx1"/>
                </a:solidFill>
                <a:latin typeface="Arial" charset="0"/>
                <a:ea typeface="+mn-ea"/>
                <a:cs typeface="+mn-cs"/>
              </a:rPr>
              <a:t>The security policy binding users and groups is configured next. The SNMPv3 group MY-GROUP is configured with </a:t>
            </a:r>
            <a:r>
              <a:rPr lang="en-US" sz="1200" b="0" i="0" u="none" strike="noStrike" kern="1200" baseline="0" dirty="0" err="1" smtClean="0">
                <a:solidFill>
                  <a:schemeClr val="tx1"/>
                </a:solidFill>
                <a:latin typeface="Arial" charset="0"/>
                <a:ea typeface="+mn-ea"/>
                <a:cs typeface="+mn-cs"/>
              </a:rPr>
              <a:t>authPriv</a:t>
            </a:r>
            <a:r>
              <a:rPr lang="en-US" sz="1200" b="0" i="0" u="none" strike="noStrike" kern="1200" baseline="0" dirty="0" smtClean="0">
                <a:solidFill>
                  <a:schemeClr val="tx1"/>
                </a:solidFill>
                <a:latin typeface="Arial" charset="0"/>
                <a:ea typeface="+mn-ea"/>
                <a:cs typeface="+mn-cs"/>
              </a:rPr>
              <a:t> security level (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group MY-GROUP v3 </a:t>
            </a:r>
            <a:r>
              <a:rPr lang="en-US" sz="1200" b="1" i="0" u="none" strike="noStrike" kern="1200" baseline="0" dirty="0" err="1" smtClean="0">
                <a:solidFill>
                  <a:schemeClr val="tx1"/>
                </a:solidFill>
                <a:latin typeface="Arial" charset="0"/>
                <a:ea typeface="+mn-ea"/>
                <a:cs typeface="+mn-cs"/>
              </a:rPr>
              <a:t>priv</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and the user ADMIN (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ADMIN MY-GROUP </a:t>
            </a:r>
            <a:r>
              <a:rPr lang="en-US" sz="1200" b="0" i="0" u="none" strike="noStrike" kern="1200" baseline="0" dirty="0" smtClean="0">
                <a:solidFill>
                  <a:schemeClr val="tx1"/>
                </a:solidFill>
                <a:latin typeface="Arial" charset="0"/>
                <a:ea typeface="+mn-ea"/>
                <a:cs typeface="+mn-cs"/>
              </a:rPr>
              <a:t>) with passwords for both authentication ( </a:t>
            </a:r>
            <a:r>
              <a:rPr lang="en-US" sz="1200" b="1" i="0" u="none" strike="noStrike" kern="1200" baseline="0" dirty="0" err="1" smtClean="0">
                <a:solidFill>
                  <a:schemeClr val="tx1"/>
                </a:solidFill>
                <a:latin typeface="Arial" charset="0"/>
                <a:ea typeface="+mn-ea"/>
                <a:cs typeface="+mn-cs"/>
              </a:rPr>
              <a:t>auth</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sha</a:t>
            </a:r>
            <a:r>
              <a:rPr lang="en-US" sz="1200" b="1" i="0" u="none" strike="noStrike" kern="1200" baseline="0" dirty="0" smtClean="0">
                <a:solidFill>
                  <a:schemeClr val="tx1"/>
                </a:solidFill>
                <a:latin typeface="Arial" charset="0"/>
                <a:ea typeface="+mn-ea"/>
                <a:cs typeface="+mn-cs"/>
              </a:rPr>
              <a:t> SNMP-Secret1 </a:t>
            </a:r>
            <a:r>
              <a:rPr lang="en-US" sz="1200" b="0" i="0" u="none" strike="noStrike" kern="1200" baseline="0" dirty="0" smtClean="0">
                <a:solidFill>
                  <a:schemeClr val="tx1"/>
                </a:solidFill>
                <a:latin typeface="Arial" charset="0"/>
                <a:ea typeface="+mn-ea"/>
                <a:cs typeface="+mn-cs"/>
              </a:rPr>
              <a:t>) and encryption ( </a:t>
            </a:r>
            <a:r>
              <a:rPr lang="en-US" sz="1200" b="1" i="0" u="none" strike="noStrike" kern="1200" baseline="0" dirty="0" err="1" smtClean="0">
                <a:solidFill>
                  <a:schemeClr val="tx1"/>
                </a:solidFill>
                <a:latin typeface="Arial" charset="0"/>
                <a:ea typeface="+mn-ea"/>
                <a:cs typeface="+mn-cs"/>
              </a:rPr>
              <a:t>priv</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aes</a:t>
            </a:r>
            <a:r>
              <a:rPr lang="en-US" sz="1200" b="1" i="0" u="none" strike="noStrike" kern="1200" baseline="0" dirty="0" smtClean="0">
                <a:solidFill>
                  <a:schemeClr val="tx1"/>
                </a:solidFill>
                <a:latin typeface="Arial" charset="0"/>
                <a:ea typeface="+mn-ea"/>
                <a:cs typeface="+mn-cs"/>
              </a:rPr>
              <a:t> 256 SNMPSecret2 </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SNMP traps are then enabled with the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enable traps </a:t>
            </a:r>
            <a:r>
              <a:rPr lang="en-US" sz="1200" b="0" i="0" u="none" strike="noStrike" kern="1200" baseline="0" dirty="0" smtClean="0">
                <a:solidFill>
                  <a:schemeClr val="tx1"/>
                </a:solidFill>
                <a:latin typeface="Arial" charset="0"/>
                <a:ea typeface="+mn-ea"/>
                <a:cs typeface="+mn-cs"/>
              </a:rPr>
              <a:t>command. SNMPv3 traps will be sent by R1 to the 10.1.1.254 IP address (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host 10.1.1.254 traps </a:t>
            </a:r>
            <a:r>
              <a:rPr lang="en-US" sz="1200" b="0" i="0" u="none" strike="noStrike" kern="1200" baseline="0" dirty="0" smtClean="0">
                <a:solidFill>
                  <a:schemeClr val="tx1"/>
                </a:solidFill>
                <a:latin typeface="Arial" charset="0"/>
                <a:ea typeface="+mn-ea"/>
                <a:cs typeface="+mn-cs"/>
              </a:rPr>
              <a:t>) using </a:t>
            </a:r>
            <a:r>
              <a:rPr lang="en-US" sz="1200" b="0" i="0" u="none" strike="noStrike" kern="1200" baseline="0" dirty="0" err="1" smtClean="0">
                <a:solidFill>
                  <a:schemeClr val="tx1"/>
                </a:solidFill>
                <a:latin typeface="Arial" charset="0"/>
                <a:ea typeface="+mn-ea"/>
                <a:cs typeface="+mn-cs"/>
              </a:rPr>
              <a:t>authPriv</a:t>
            </a:r>
            <a:r>
              <a:rPr lang="en-US" sz="1200" b="0" i="0" u="none" strike="noStrike" kern="1200" baseline="0" dirty="0" smtClean="0">
                <a:solidFill>
                  <a:schemeClr val="tx1"/>
                </a:solidFill>
                <a:latin typeface="Arial" charset="0"/>
                <a:ea typeface="+mn-ea"/>
                <a:cs typeface="+mn-cs"/>
              </a:rPr>
              <a:t> security level ( </a:t>
            </a:r>
            <a:r>
              <a:rPr lang="en-US" sz="1200" b="1" i="0" u="none" strike="noStrike" kern="1200" baseline="0" dirty="0" err="1" smtClean="0">
                <a:solidFill>
                  <a:schemeClr val="tx1"/>
                </a:solidFill>
                <a:latin typeface="Arial" charset="0"/>
                <a:ea typeface="+mn-ea"/>
                <a:cs typeface="+mn-cs"/>
              </a:rPr>
              <a:t>priv</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for the user ADMIN. </a:t>
            </a:r>
          </a:p>
          <a:p>
            <a:r>
              <a:rPr lang="en-US" sz="1200" b="0" i="0" u="none" strike="noStrike" kern="1200" baseline="0" dirty="0" smtClean="0">
                <a:solidFill>
                  <a:schemeClr val="tx1"/>
                </a:solidFill>
                <a:latin typeface="Arial" charset="0"/>
                <a:ea typeface="+mn-ea"/>
                <a:cs typeface="+mn-cs"/>
              </a:rPr>
              <a:t>Events for which traps are sent can also be limited, and in the example, only CPU-related events ( </a:t>
            </a:r>
            <a:r>
              <a:rPr lang="en-US" sz="1200" b="1" i="0" u="none" strike="noStrike" kern="1200" baseline="0" dirty="0" err="1" smtClean="0">
                <a:solidFill>
                  <a:schemeClr val="tx1"/>
                </a:solidFill>
                <a:latin typeface="Arial" charset="0"/>
                <a:ea typeface="+mn-ea"/>
                <a:cs typeface="+mn-cs"/>
              </a:rPr>
              <a:t>cpu</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will be sent. SNMP identifies object instances, such as network interfaces, by their numeric indexes.</a:t>
            </a:r>
          </a:p>
          <a:p>
            <a:r>
              <a:rPr lang="en-US" sz="1200" b="0" i="0" u="none" strike="noStrike" kern="1200" baseline="0" dirty="0" smtClean="0">
                <a:solidFill>
                  <a:schemeClr val="tx1"/>
                </a:solidFill>
                <a:latin typeface="Arial" charset="0"/>
                <a:ea typeface="+mn-ea"/>
                <a:cs typeface="+mn-cs"/>
              </a:rPr>
              <a:t>This may cause problems when the number of instances changes. For example, if a new loopback interface is configured, index numbers would shuffle. As a consequence, NMS may mismatch data from different interfaces. To prevent index shuffle, the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a:t>
            </a:r>
            <a:r>
              <a:rPr lang="en-US" sz="1200" b="1" i="0" u="none" strike="noStrike" kern="1200" baseline="0" dirty="0" err="1" smtClean="0">
                <a:solidFill>
                  <a:schemeClr val="tx1"/>
                </a:solidFill>
                <a:latin typeface="Arial" charset="0"/>
                <a:ea typeface="+mn-ea"/>
                <a:cs typeface="+mn-cs"/>
              </a:rPr>
              <a:t>ifindex</a:t>
            </a:r>
            <a:r>
              <a:rPr lang="en-US" sz="1200" b="1" i="0" u="none" strike="noStrike" kern="1200" baseline="0" dirty="0" smtClean="0">
                <a:solidFill>
                  <a:schemeClr val="tx1"/>
                </a:solidFill>
                <a:latin typeface="Arial" charset="0"/>
                <a:ea typeface="+mn-ea"/>
                <a:cs typeface="+mn-cs"/>
              </a:rPr>
              <a:t> persist </a:t>
            </a:r>
            <a:r>
              <a:rPr lang="en-US" sz="1200" b="0" i="0" u="none" strike="noStrike" kern="1200" baseline="0" dirty="0" smtClean="0">
                <a:solidFill>
                  <a:schemeClr val="tx1"/>
                </a:solidFill>
                <a:latin typeface="Arial" charset="0"/>
                <a:ea typeface="+mn-ea"/>
                <a:cs typeface="+mn-cs"/>
              </a:rPr>
              <a:t>command should be used to guarantee index persistence over device </a:t>
            </a:r>
            <a:r>
              <a:rPr lang="pt-PT" sz="1200" b="0" i="0" u="none" strike="noStrike" kern="1200" baseline="0" dirty="0" smtClean="0">
                <a:solidFill>
                  <a:schemeClr val="tx1"/>
                </a:solidFill>
                <a:latin typeface="Arial" charset="0"/>
                <a:ea typeface="+mn-ea"/>
                <a:cs typeface="+mn-cs"/>
              </a:rPr>
              <a:t>reboots and minor software upgrades.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48</a:t>
            </a:fld>
            <a:endParaRPr lang="en-US" dirty="0"/>
          </a:p>
        </p:txBody>
      </p:sp>
    </p:spTree>
    <p:extLst>
      <p:ext uri="{BB962C8B-B14F-4D97-AF65-F5344CB8AC3E}">
        <p14:creationId xmlns:p14="http://schemas.microsoft.com/office/powerpoint/2010/main" val="1272152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53</a:t>
            </a:fld>
            <a:endParaRPr lang="en-US" dirty="0"/>
          </a:p>
        </p:txBody>
      </p:sp>
    </p:spTree>
    <p:extLst>
      <p:ext uri="{BB962C8B-B14F-4D97-AF65-F5344CB8AC3E}">
        <p14:creationId xmlns:p14="http://schemas.microsoft.com/office/powerpoint/2010/main" val="106430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58</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59</a:t>
            </a:fld>
            <a:endParaRPr lang="en-US" dirty="0"/>
          </a:p>
        </p:txBody>
      </p:sp>
    </p:spTree>
    <p:extLst>
      <p:ext uri="{BB962C8B-B14F-4D97-AF65-F5344CB8AC3E}">
        <p14:creationId xmlns:p14="http://schemas.microsoft.com/office/powerpoint/2010/main" val="146580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67</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Secret-2 is the </a:t>
            </a:r>
            <a:r>
              <a:rPr lang="en-US" dirty="0" err="1" smtClean="0"/>
              <a:t>sha</a:t>
            </a:r>
            <a:r>
              <a:rPr lang="en-US" dirty="0" smtClean="0"/>
              <a:t> key</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74</a:t>
            </a:fld>
            <a:endParaRPr lang="en-US" dirty="0"/>
          </a:p>
        </p:txBody>
      </p:sp>
    </p:spTree>
    <p:extLst>
      <p:ext uri="{BB962C8B-B14F-4D97-AF65-F5344CB8AC3E}">
        <p14:creationId xmlns:p14="http://schemas.microsoft.com/office/powerpoint/2010/main" val="2971465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Notice the key argument in the </a:t>
            </a:r>
            <a:r>
              <a:rPr lang="en-US" sz="1200" b="1" i="0" u="none" strike="noStrike" kern="1200" baseline="0" dirty="0" smtClean="0">
                <a:solidFill>
                  <a:schemeClr val="tx1"/>
                </a:solidFill>
                <a:latin typeface="Arial" charset="0"/>
                <a:ea typeface="+mn-ea"/>
                <a:cs typeface="+mn-cs"/>
              </a:rPr>
              <a:t>ipv6 </a:t>
            </a:r>
            <a:r>
              <a:rPr lang="en-US" sz="1200" b="1" i="0" u="none" strike="noStrike" kern="1200" baseline="0" dirty="0" err="1" smtClean="0">
                <a:solidFill>
                  <a:schemeClr val="tx1"/>
                </a:solidFill>
                <a:latin typeface="Arial" charset="0"/>
                <a:ea typeface="+mn-ea"/>
                <a:cs typeface="+mn-cs"/>
              </a:rPr>
              <a:t>ospf</a:t>
            </a:r>
            <a:r>
              <a:rPr lang="en-US" sz="1200" b="1" i="0" u="none" strike="noStrike" kern="1200" baseline="0" dirty="0" smtClean="0">
                <a:solidFill>
                  <a:schemeClr val="tx1"/>
                </a:solidFill>
                <a:latin typeface="Arial" charset="0"/>
                <a:ea typeface="+mn-ea"/>
                <a:cs typeface="+mn-cs"/>
              </a:rPr>
              <a:t> authentication </a:t>
            </a:r>
            <a:r>
              <a:rPr lang="en-US" sz="1200" b="0" i="0" u="none" strike="noStrike" kern="1200" baseline="0" dirty="0" smtClean="0">
                <a:solidFill>
                  <a:schemeClr val="tx1"/>
                </a:solidFill>
                <a:latin typeface="Arial" charset="0"/>
                <a:ea typeface="+mn-ea"/>
                <a:cs typeface="+mn-cs"/>
              </a:rPr>
              <a:t>command must be exactly 40 </a:t>
            </a:r>
            <a:r>
              <a:rPr lang="pt-PT" sz="1200" b="0" i="0" u="none" strike="noStrike" kern="1200" baseline="0" dirty="0" smtClean="0">
                <a:solidFill>
                  <a:schemeClr val="tx1"/>
                </a:solidFill>
                <a:latin typeface="Arial" charset="0"/>
                <a:ea typeface="+mn-ea"/>
                <a:cs typeface="+mn-cs"/>
              </a:rPr>
              <a:t>hexadecimal digits.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87</a:t>
            </a:fld>
            <a:endParaRPr lang="en-US" dirty="0"/>
          </a:p>
        </p:txBody>
      </p:sp>
    </p:spTree>
    <p:extLst>
      <p:ext uri="{BB962C8B-B14F-4D97-AF65-F5344CB8AC3E}">
        <p14:creationId xmlns:p14="http://schemas.microsoft.com/office/powerpoint/2010/main" val="3587437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88</a:t>
            </a:fld>
            <a:endParaRPr lang="en-US" dirty="0"/>
          </a:p>
        </p:txBody>
      </p:sp>
    </p:spTree>
    <p:extLst>
      <p:ext uri="{BB962C8B-B14F-4D97-AF65-F5344CB8AC3E}">
        <p14:creationId xmlns:p14="http://schemas.microsoft.com/office/powerpoint/2010/main" val="2906133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89</a:t>
            </a:fld>
            <a:endParaRPr lang="en-US" dirty="0"/>
          </a:p>
        </p:txBody>
      </p:sp>
    </p:spTree>
    <p:extLst>
      <p:ext uri="{BB962C8B-B14F-4D97-AF65-F5344CB8AC3E}">
        <p14:creationId xmlns:p14="http://schemas.microsoft.com/office/powerpoint/2010/main" val="3209437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94</a:t>
            </a:fld>
            <a:endParaRPr lang="en-US" dirty="0"/>
          </a:p>
        </p:txBody>
      </p:sp>
    </p:spTree>
    <p:extLst>
      <p:ext uri="{BB962C8B-B14F-4D97-AF65-F5344CB8AC3E}">
        <p14:creationId xmlns:p14="http://schemas.microsoft.com/office/powerpoint/2010/main" val="1942479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106</a:t>
            </a:fld>
            <a:endParaRPr lang="en-US" dirty="0"/>
          </a:p>
        </p:txBody>
      </p:sp>
    </p:spTree>
    <p:extLst>
      <p:ext uri="{BB962C8B-B14F-4D97-AF65-F5344CB8AC3E}">
        <p14:creationId xmlns:p14="http://schemas.microsoft.com/office/powerpoint/2010/main" val="2328605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107</a:t>
            </a:fld>
            <a:endParaRPr lang="en-US" dirty="0"/>
          </a:p>
        </p:txBody>
      </p:sp>
    </p:spTree>
    <p:extLst>
      <p:ext uri="{BB962C8B-B14F-4D97-AF65-F5344CB8AC3E}">
        <p14:creationId xmlns:p14="http://schemas.microsoft.com/office/powerpoint/2010/main" val="923680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108</a:t>
            </a:fld>
            <a:endParaRPr lang="en-US" dirty="0"/>
          </a:p>
        </p:txBody>
      </p:sp>
    </p:spTree>
    <p:extLst>
      <p:ext uri="{BB962C8B-B14F-4D97-AF65-F5344CB8AC3E}">
        <p14:creationId xmlns:p14="http://schemas.microsoft.com/office/powerpoint/2010/main" val="4089736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110</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a:t>
            </a:fld>
            <a:endParaRPr lang="en-US" dirty="0"/>
          </a:p>
        </p:txBody>
      </p:sp>
    </p:spTree>
    <p:extLst>
      <p:ext uri="{BB962C8B-B14F-4D97-AF65-F5344CB8AC3E}">
        <p14:creationId xmlns:p14="http://schemas.microsoft.com/office/powerpoint/2010/main" val="371109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Password encryption and complexity settings: </a:t>
            </a:r>
            <a:r>
              <a:rPr lang="en-US" dirty="0" smtClean="0"/>
              <a:t>Do passwords appear in encrypted form when viewed at the configuration file? According to policy, how often do router passwords (Telnet, username, enable) have to be changed? Do the router passwords meet the required complexity as defined by the policy?</a:t>
            </a:r>
          </a:p>
          <a:p>
            <a:r>
              <a:rPr lang="en-US" b="1" dirty="0" smtClean="0"/>
              <a:t>Authentication settings: </a:t>
            </a:r>
            <a:r>
              <a:rPr lang="en-US" dirty="0" smtClean="0"/>
              <a:t>Is a message of the day (MOTD) banner defined? Is authentication on the router done through locally configured usernames and passwords, or through external AAA servers? Are login and logout tracking and command accounting for the router administrators through the external AAA server enabled?</a:t>
            </a:r>
          </a:p>
          <a:p>
            <a:r>
              <a:rPr lang="en-US" b="1" dirty="0" smtClean="0"/>
              <a:t>Management access settings: </a:t>
            </a:r>
            <a:r>
              <a:rPr lang="en-US" dirty="0" smtClean="0"/>
              <a:t>Is Telnet access allowed for router management? Is the HTTP or HTTPS server used for router management? Which version of SNMP is used to manage the router? Is the SNMP process restricted to a certain range of IP addresses only? How often is the SNMP community string changed?</a:t>
            </a:r>
          </a:p>
          <a:p>
            <a:r>
              <a:rPr lang="en-US" b="1" dirty="0" smtClean="0"/>
              <a:t>Securing management access using SSH: </a:t>
            </a:r>
            <a:r>
              <a:rPr lang="en-US" dirty="0" smtClean="0"/>
              <a:t>Is management access secure? Do we still have to support Telnet? Are we using SSH for management access? If Telnet support is required, how are we securing it?</a:t>
            </a:r>
          </a:p>
          <a:p>
            <a:r>
              <a:rPr lang="en-US" b="1" dirty="0" smtClean="0"/>
              <a:t>Unneeded services settings: </a:t>
            </a:r>
            <a:r>
              <a:rPr lang="en-US" dirty="0" smtClean="0"/>
              <a:t>Are the unneeded services and interfaces disabled? Which services are unneeded?</a:t>
            </a:r>
          </a:p>
          <a:p>
            <a:r>
              <a:rPr lang="en-US" b="1" dirty="0" smtClean="0"/>
              <a:t>Ingress/egress filtering settings: </a:t>
            </a:r>
            <a:r>
              <a:rPr lang="en-US" dirty="0" smtClean="0"/>
              <a:t>Is filtering of RFC 1918 IP addresses enabled? Are </a:t>
            </a:r>
            <a:r>
              <a:rPr lang="en-US" dirty="0" err="1" smtClean="0"/>
              <a:t>antispoofing</a:t>
            </a:r>
            <a:r>
              <a:rPr lang="en-US" dirty="0" smtClean="0"/>
              <a:t> ACLs in place? Is Unicast RPF filtering enabled?</a:t>
            </a:r>
          </a:p>
          <a:p>
            <a:r>
              <a:rPr lang="en-US" b="1" dirty="0" smtClean="0"/>
              <a:t>Routing protocol security settings: </a:t>
            </a:r>
            <a:r>
              <a:rPr lang="en-US" dirty="0" smtClean="0"/>
              <a:t>Is routing protocol message authentication enabled?</a:t>
            </a:r>
          </a:p>
          <a:p>
            <a:r>
              <a:rPr lang="en-US" b="1" dirty="0" smtClean="0"/>
              <a:t>Configuration maintenance: </a:t>
            </a:r>
            <a:r>
              <a:rPr lang="en-US" dirty="0" smtClean="0"/>
              <a:t>How often are the router configurations backed up? Is the backup moved to an offsite (disaster recovery) site? Is there a documented procedure for the backup of router configurations? Is TFTP used to transfer the configuration or the image files to and from the router? On the system where the configuration files are stored, is the local operating system’s security mechanism used for restricting the access to the files?</a:t>
            </a:r>
          </a:p>
          <a:p>
            <a:r>
              <a:rPr lang="en-US" b="1" dirty="0" smtClean="0"/>
              <a:t>Change management: </a:t>
            </a:r>
            <a:r>
              <a:rPr lang="en-US" dirty="0" smtClean="0"/>
              <a:t>Are all the router changes and the updates documented in a manner suitable for a review according to the change management procedure?</a:t>
            </a:r>
          </a:p>
          <a:p>
            <a:r>
              <a:rPr lang="en-US" b="1" dirty="0" smtClean="0"/>
              <a:t>Router redundancy: </a:t>
            </a:r>
            <a:r>
              <a:rPr lang="en-US" dirty="0" smtClean="0"/>
              <a:t>Do we have a first-hop redundancy protocol (FHRP) configured?</a:t>
            </a:r>
          </a:p>
          <a:p>
            <a:r>
              <a:rPr lang="en-US" b="1" dirty="0" smtClean="0"/>
              <a:t>Monitoring and incident handling: </a:t>
            </a:r>
            <a:r>
              <a:rPr lang="en-US" dirty="0" smtClean="0"/>
              <a:t>Are all the attempts to access any port, protocol, or service that is denied logged? Is the CPU utilization/memory of the router monitored? Is logging to a syslog server enabled on the router? What is the course of action to be followed if any malicious incident is noticed?</a:t>
            </a:r>
          </a:p>
          <a:p>
            <a:r>
              <a:rPr lang="en-US" b="1" dirty="0" smtClean="0"/>
              <a:t>Security updates: </a:t>
            </a:r>
            <a:r>
              <a:rPr lang="en-US" dirty="0" smtClean="0"/>
              <a:t>Is the network engineer aware of the latest vulnerabilities that could affect the router? Are the procedures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15</a:t>
            </a:fld>
            <a:endParaRPr lang="en-US" dirty="0"/>
          </a:p>
        </p:txBody>
      </p:sp>
    </p:spTree>
    <p:extLst>
      <p:ext uri="{BB962C8B-B14F-4D97-AF65-F5344CB8AC3E}">
        <p14:creationId xmlns:p14="http://schemas.microsoft.com/office/powerpoint/2010/main" val="413717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Strong Passwords</a:t>
            </a:r>
          </a:p>
          <a:p>
            <a:pPr lvl="1"/>
            <a:r>
              <a:rPr lang="en-US" dirty="0" smtClean="0"/>
              <a:t>Use a password length of ten or more characters. A longer password is a better password.</a:t>
            </a:r>
          </a:p>
          <a:p>
            <a:pPr lvl="1"/>
            <a:r>
              <a:rPr lang="en-US" dirty="0" smtClean="0"/>
              <a:t>Make passwords complex. Include a mix of uppercase and lowercase letters, numbers, symbols, and spaces.</a:t>
            </a:r>
          </a:p>
          <a:p>
            <a:pPr lvl="1"/>
            <a:r>
              <a:rPr lang="en-US" dirty="0" smtClean="0"/>
              <a:t>Avoid passwords based on repetition, dictionary words, letter or number sequences, usernames, relative or pet names, biographical information, such as birthdates, ID numbers, ancestor names, or other easily identifiable pieces of information.</a:t>
            </a:r>
          </a:p>
          <a:p>
            <a:pPr lvl="1"/>
            <a:r>
              <a:rPr lang="en-US" dirty="0" smtClean="0"/>
              <a:t>Deliberately misspell a password (for example, Smith = Smyth = 5mYth or Security = 5ecur1ty).</a:t>
            </a:r>
          </a:p>
          <a:p>
            <a:pPr lvl="1"/>
            <a:r>
              <a:rPr lang="en-US" dirty="0" smtClean="0"/>
              <a:t>Change passwords often. If a password is unknowingly compromised, the window of opportunity for the attacker to use the password is limited.</a:t>
            </a:r>
          </a:p>
          <a:p>
            <a:pPr lvl="1"/>
            <a:r>
              <a:rPr lang="en-US" dirty="0" smtClean="0"/>
              <a:t>Do not write passwords down and leave them in obvious places, such as on the desk or monitor.</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a:t>
            </a:fld>
            <a:endParaRPr lang="en-US" dirty="0"/>
          </a:p>
        </p:txBody>
      </p:sp>
    </p:spTree>
    <p:extLst>
      <p:ext uri="{BB962C8B-B14F-4D97-AF65-F5344CB8AC3E}">
        <p14:creationId xmlns:p14="http://schemas.microsoft.com/office/powerpoint/2010/main" val="116885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Implementation of the AAA model provides the following advantages:</a:t>
            </a:r>
          </a:p>
          <a:p>
            <a:r>
              <a:rPr lang="en-US" b="1" dirty="0" smtClean="0"/>
              <a:t>Increased flexibility and control of access configuration: </a:t>
            </a:r>
            <a:r>
              <a:rPr lang="en-US" dirty="0" smtClean="0"/>
              <a:t>AAA offers additional authorization flexibility on a per-command or per-interface level.</a:t>
            </a:r>
          </a:p>
          <a:p>
            <a:r>
              <a:rPr lang="en-US" b="1" dirty="0" smtClean="0"/>
              <a:t>Scalability: </a:t>
            </a:r>
            <a:r>
              <a:rPr lang="en-US" dirty="0" smtClean="0"/>
              <a:t>Local authentication is appropriate for a small network with few administrative users. However, it does not scale well beyond that. AAA provides a very scalable solution that is required when managing large networks.</a:t>
            </a:r>
          </a:p>
          <a:p>
            <a:r>
              <a:rPr lang="en-US" b="1" dirty="0" smtClean="0"/>
              <a:t>Multiple backup systems: </a:t>
            </a:r>
            <a:r>
              <a:rPr lang="en-US" dirty="0" smtClean="0"/>
              <a:t>Multiple AAA servers can be identified for redundancy reasons. If a AAA server fails, the next server on the list would provide AAA services.</a:t>
            </a:r>
          </a:p>
          <a:p>
            <a:r>
              <a:rPr lang="en-US" b="1" dirty="0" smtClean="0"/>
              <a:t>Standardized authentication methods: </a:t>
            </a:r>
            <a:r>
              <a:rPr lang="en-US" dirty="0" smtClean="0"/>
              <a:t>AAA supports the RADIUS protocol open standard to ensure interoperability and flexibility with other vendor devices. </a:t>
            </a:r>
          </a:p>
          <a:p>
            <a:pPr marL="0" indent="0">
              <a:buNone/>
            </a:pPr>
            <a:r>
              <a:rPr lang="en-US" dirty="0" smtClean="0"/>
              <a:t>Users must authenticate against an authentication database, which can be stored:</a:t>
            </a:r>
          </a:p>
          <a:p>
            <a:r>
              <a:rPr lang="en-US" b="1" dirty="0" smtClean="0"/>
              <a:t>Locally: </a:t>
            </a:r>
            <a:r>
              <a:rPr lang="en-US" dirty="0" smtClean="0"/>
              <a:t>Users are authenticated against the local device database, which is created using the </a:t>
            </a:r>
            <a:r>
              <a:rPr lang="en-US" b="1" dirty="0" smtClean="0"/>
              <a:t>username secret </a:t>
            </a:r>
            <a:r>
              <a:rPr lang="en-US" dirty="0" smtClean="0"/>
              <a:t>command (sometimes referred to self-contained AAA).</a:t>
            </a:r>
          </a:p>
          <a:p>
            <a:r>
              <a:rPr lang="en-US" b="1" dirty="0" smtClean="0"/>
              <a:t>Centrally: </a:t>
            </a:r>
            <a:r>
              <a:rPr lang="en-US" dirty="0" smtClean="0"/>
              <a:t>A client/server model where users are authenticated against AAA servers. This provides improved scalability, manageability, and control. Communication between the device and AAA servers is secured using either the RADIUS or TACACS+ protocols.</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346362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Step 1. </a:t>
            </a:r>
            <a:r>
              <a:rPr lang="en-US" dirty="0" smtClean="0"/>
              <a:t>Create local user accounts using the </a:t>
            </a:r>
            <a:r>
              <a:rPr lang="en-US" b="1" dirty="0" smtClean="0"/>
              <a:t>username </a:t>
            </a:r>
            <a:r>
              <a:rPr lang="en-US" i="1" dirty="0" smtClean="0"/>
              <a:t>name </a:t>
            </a:r>
            <a:r>
              <a:rPr lang="en-US" b="1" dirty="0" smtClean="0"/>
              <a:t>secret </a:t>
            </a:r>
            <a:r>
              <a:rPr lang="en-US" i="1" dirty="0" smtClean="0"/>
              <a:t>password </a:t>
            </a:r>
            <a:r>
              <a:rPr lang="en-US" dirty="0" smtClean="0"/>
              <a:t>global configuration command.</a:t>
            </a:r>
          </a:p>
          <a:p>
            <a:r>
              <a:rPr lang="en-US" b="1" dirty="0" smtClean="0"/>
              <a:t>Step 2. </a:t>
            </a:r>
            <a:r>
              <a:rPr lang="en-US" dirty="0" smtClean="0"/>
              <a:t>Enable AAA by using the </a:t>
            </a:r>
            <a:r>
              <a:rPr lang="en-US" b="1" dirty="0" err="1" smtClean="0"/>
              <a:t>aaa</a:t>
            </a:r>
            <a:r>
              <a:rPr lang="en-US" b="1" dirty="0" smtClean="0"/>
              <a:t> new-model </a:t>
            </a:r>
            <a:r>
              <a:rPr lang="en-US" dirty="0" smtClean="0"/>
              <a:t>global configuration command.</a:t>
            </a:r>
          </a:p>
          <a:p>
            <a:r>
              <a:rPr lang="en-US" dirty="0" smtClean="0"/>
              <a:t>This command is required to enable all other AAA-related commands. Until this command is enabled, all other AAA commands are hidden. The command also immediately applies local authentication to all lines and interfaces except the console line.</a:t>
            </a:r>
          </a:p>
          <a:p>
            <a:r>
              <a:rPr lang="en-US" b="1" dirty="0" smtClean="0"/>
              <a:t>Step 3. </a:t>
            </a:r>
            <a:r>
              <a:rPr lang="en-US" dirty="0" smtClean="0"/>
              <a:t>Configure the security protocol parameters including the server IP address and secret key. The actual commands will vary depending on whether RADIUS or TACACS+ is used and whether multiple servers are being implemented.</a:t>
            </a:r>
          </a:p>
          <a:p>
            <a:r>
              <a:rPr lang="en-US" b="1" dirty="0" smtClean="0"/>
              <a:t>Step 4. </a:t>
            </a:r>
            <a:r>
              <a:rPr lang="en-US" dirty="0" smtClean="0"/>
              <a:t>Define the authentication method lists using the </a:t>
            </a:r>
            <a:r>
              <a:rPr lang="en-US" b="1" dirty="0" err="1" smtClean="0"/>
              <a:t>aaa</a:t>
            </a:r>
            <a:r>
              <a:rPr lang="en-US" b="1" dirty="0" smtClean="0"/>
              <a:t> authentication login {default | </a:t>
            </a:r>
            <a:r>
              <a:rPr lang="en-US" i="1" dirty="0" smtClean="0"/>
              <a:t>list-name </a:t>
            </a:r>
            <a:r>
              <a:rPr lang="en-US" dirty="0" smtClean="0"/>
              <a:t>} </a:t>
            </a:r>
            <a:r>
              <a:rPr lang="en-US" i="1" dirty="0" smtClean="0"/>
              <a:t>method1 </a:t>
            </a:r>
            <a:r>
              <a:rPr lang="en-US" dirty="0" smtClean="0"/>
              <a:t>[...[ </a:t>
            </a:r>
            <a:r>
              <a:rPr lang="en-US" i="1" dirty="0" smtClean="0"/>
              <a:t>method4 </a:t>
            </a:r>
            <a:r>
              <a:rPr lang="en-US" dirty="0" smtClean="0"/>
              <a:t>]]. The </a:t>
            </a:r>
            <a:r>
              <a:rPr lang="en-US" b="1" dirty="0" smtClean="0"/>
              <a:t>default </a:t>
            </a:r>
            <a:r>
              <a:rPr lang="en-US" dirty="0" smtClean="0"/>
              <a:t>method list applies to any interface, line, or service unless a </a:t>
            </a:r>
            <a:r>
              <a:rPr lang="en-US" i="1" dirty="0" smtClean="0"/>
              <a:t>list-name </a:t>
            </a:r>
            <a:r>
              <a:rPr lang="en-US" dirty="0" smtClean="0"/>
              <a:t>method list is defined. The </a:t>
            </a:r>
            <a:r>
              <a:rPr lang="en-US" b="1" dirty="0" smtClean="0"/>
              <a:t>default </a:t>
            </a:r>
            <a:r>
              <a:rPr lang="en-US" dirty="0" smtClean="0"/>
              <a:t>keyword is typically used in smaller environments with a single shared AAA infrastructure. Alternatively, a </a:t>
            </a:r>
            <a:r>
              <a:rPr lang="en-US" i="1" dirty="0" smtClean="0"/>
              <a:t>list-name </a:t>
            </a:r>
            <a:r>
              <a:rPr lang="en-US" dirty="0" smtClean="0"/>
              <a:t>method list must be explicitly applied to an interface, line, or service. The </a:t>
            </a:r>
            <a:r>
              <a:rPr lang="en-US" i="1" dirty="0" smtClean="0"/>
              <a:t>list-name </a:t>
            </a:r>
            <a:r>
              <a:rPr lang="en-US" dirty="0" smtClean="0"/>
              <a:t>method list overrides the default method list. Multiple authentication methods can be defined for fault tolerance. The most commonly used </a:t>
            </a:r>
            <a:r>
              <a:rPr lang="en-US" b="1" dirty="0" err="1" smtClean="0"/>
              <a:t>aaa</a:t>
            </a:r>
            <a:r>
              <a:rPr lang="en-US" b="1" dirty="0" smtClean="0"/>
              <a:t> authentication </a:t>
            </a:r>
            <a:r>
              <a:rPr lang="en-US" dirty="0" smtClean="0"/>
              <a:t>command methods include </a:t>
            </a:r>
            <a:r>
              <a:rPr lang="en-US" b="1" dirty="0" smtClean="0"/>
              <a:t>group radius </a:t>
            </a:r>
            <a:r>
              <a:rPr lang="en-US" dirty="0" smtClean="0"/>
              <a:t>, </a:t>
            </a:r>
            <a:r>
              <a:rPr lang="en-US" b="1" dirty="0" smtClean="0"/>
              <a:t>group </a:t>
            </a:r>
            <a:r>
              <a:rPr lang="en-US" b="1" dirty="0" err="1" smtClean="0"/>
              <a:t>tacacs</a:t>
            </a:r>
            <a:r>
              <a:rPr lang="en-US" b="1" dirty="0" smtClean="0"/>
              <a:t>+ </a:t>
            </a:r>
            <a:r>
              <a:rPr lang="en-US" dirty="0" smtClean="0"/>
              <a:t>, </a:t>
            </a:r>
            <a:r>
              <a:rPr lang="en-US" b="1" dirty="0" smtClean="0"/>
              <a:t>local </a:t>
            </a:r>
            <a:r>
              <a:rPr lang="en-US" dirty="0" smtClean="0"/>
              <a:t>, </a:t>
            </a:r>
            <a:r>
              <a:rPr lang="en-US" b="1" dirty="0" smtClean="0"/>
              <a:t>local-case </a:t>
            </a:r>
            <a:r>
              <a:rPr lang="en-US" dirty="0" smtClean="0"/>
              <a:t>. When multiple authentication methods are configured, the additional methods of authentication are used only if the previous method returns an error, not if it fails.</a:t>
            </a:r>
          </a:p>
          <a:p>
            <a:r>
              <a:rPr lang="en-US" b="1" dirty="0" smtClean="0"/>
              <a:t>Step 5. </a:t>
            </a:r>
            <a:r>
              <a:rPr lang="en-US" dirty="0" smtClean="0"/>
              <a:t>If required, apply the method lists to the console, </a:t>
            </a:r>
            <a:r>
              <a:rPr lang="en-US" dirty="0" err="1" smtClean="0"/>
              <a:t>vty</a:t>
            </a:r>
            <a:r>
              <a:rPr lang="en-US" dirty="0" smtClean="0"/>
              <a:t>, or aux lines. If a default authentication method was defined, the console, </a:t>
            </a:r>
            <a:r>
              <a:rPr lang="en-US" dirty="0" err="1" smtClean="0"/>
              <a:t>vty</a:t>
            </a:r>
            <a:r>
              <a:rPr lang="en-US" dirty="0" smtClean="0"/>
              <a:t>, and aux lines are automatically configured for AAA authentication. If a </a:t>
            </a:r>
            <a:r>
              <a:rPr lang="en-US" i="1" dirty="0" smtClean="0"/>
              <a:t>list-name </a:t>
            </a:r>
            <a:r>
              <a:rPr lang="en-US" dirty="0" smtClean="0"/>
              <a:t>was configured, the lines require the </a:t>
            </a:r>
            <a:r>
              <a:rPr lang="en-US" b="1" dirty="0" smtClean="0"/>
              <a:t>login </a:t>
            </a:r>
            <a:r>
              <a:rPr lang="en-US" i="1" dirty="0" smtClean="0"/>
              <a:t>list-name </a:t>
            </a:r>
            <a:r>
              <a:rPr lang="en-US" dirty="0" smtClean="0"/>
              <a:t>line configuration command.</a:t>
            </a:r>
          </a:p>
          <a:p>
            <a:r>
              <a:rPr lang="en-US" b="1" dirty="0" smtClean="0"/>
              <a:t>Step 6. </a:t>
            </a:r>
            <a:r>
              <a:rPr lang="en-US" dirty="0" smtClean="0"/>
              <a:t>(Optional) Configure authorization using the </a:t>
            </a:r>
            <a:r>
              <a:rPr lang="en-US" b="1" dirty="0" err="1" smtClean="0"/>
              <a:t>aaa</a:t>
            </a:r>
            <a:r>
              <a:rPr lang="en-US" b="1" dirty="0" smtClean="0"/>
              <a:t> authorization </a:t>
            </a:r>
            <a:r>
              <a:rPr lang="en-US" dirty="0" smtClean="0"/>
              <a:t>global configuration command.</a:t>
            </a:r>
          </a:p>
          <a:p>
            <a:r>
              <a:rPr lang="en-US" b="1" dirty="0" smtClean="0"/>
              <a:t>Step 7. </a:t>
            </a:r>
            <a:r>
              <a:rPr lang="en-US" dirty="0" smtClean="0"/>
              <a:t>(Optional) Configure accounting using the </a:t>
            </a:r>
            <a:r>
              <a:rPr lang="en-US" b="1" dirty="0" err="1" smtClean="0"/>
              <a:t>aaa</a:t>
            </a:r>
            <a:r>
              <a:rPr lang="en-US" b="1" dirty="0" smtClean="0"/>
              <a:t> accounting </a:t>
            </a:r>
            <a:r>
              <a:rPr lang="en-US" dirty="0" smtClean="0"/>
              <a:t>global configuration command.</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22</a:t>
            </a:fld>
            <a:endParaRPr lang="en-US" dirty="0"/>
          </a:p>
        </p:txBody>
      </p:sp>
    </p:spTree>
    <p:extLst>
      <p:ext uri="{BB962C8B-B14F-4D97-AF65-F5344CB8AC3E}">
        <p14:creationId xmlns:p14="http://schemas.microsoft.com/office/powerpoint/2010/main" val="778192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Cisco routers support two versions of SSH:</a:t>
            </a:r>
          </a:p>
          <a:p>
            <a:r>
              <a:rPr lang="en-US" sz="1200" b="1" i="0" u="none" strike="noStrike" kern="1200" baseline="0" dirty="0" smtClean="0">
                <a:solidFill>
                  <a:schemeClr val="tx1"/>
                </a:solidFill>
                <a:latin typeface="Arial" charset="0"/>
                <a:ea typeface="+mn-ea"/>
                <a:cs typeface="+mn-cs"/>
              </a:rPr>
              <a:t>SSH Version 1 (SSHv1): </a:t>
            </a:r>
            <a:r>
              <a:rPr lang="en-US" sz="1200" b="0" i="0" u="none" strike="noStrike" kern="1200" baseline="0" dirty="0" smtClean="0">
                <a:solidFill>
                  <a:schemeClr val="tx1"/>
                </a:solidFill>
                <a:latin typeface="Arial" charset="0"/>
                <a:ea typeface="+mn-ea"/>
                <a:cs typeface="+mn-cs"/>
              </a:rPr>
              <a:t>Original version but has known vulnerabilities</a:t>
            </a:r>
          </a:p>
          <a:p>
            <a:r>
              <a:rPr lang="en-US" sz="1200" b="1" i="0" u="none" strike="noStrike" kern="1200" baseline="0" dirty="0" smtClean="0">
                <a:solidFill>
                  <a:schemeClr val="tx1"/>
                </a:solidFill>
                <a:latin typeface="Arial" charset="0"/>
                <a:ea typeface="+mn-ea"/>
                <a:cs typeface="+mn-cs"/>
              </a:rPr>
              <a:t>SSH Version 2 (SSHv2): </a:t>
            </a:r>
            <a:r>
              <a:rPr lang="en-US" sz="1200" b="0" i="0" u="none" strike="noStrike" kern="1200" baseline="0" dirty="0" smtClean="0">
                <a:solidFill>
                  <a:schemeClr val="tx1"/>
                </a:solidFill>
                <a:latin typeface="Arial" charset="0"/>
                <a:ea typeface="+mn-ea"/>
                <a:cs typeface="+mn-cs"/>
              </a:rPr>
              <a:t>Provides better security using the </a:t>
            </a:r>
            <a:r>
              <a:rPr lang="en-US" sz="1200" b="0" i="0" u="none" strike="noStrike" kern="1200" baseline="0" dirty="0" err="1" smtClean="0">
                <a:solidFill>
                  <a:schemeClr val="tx1"/>
                </a:solidFill>
                <a:latin typeface="Arial" charset="0"/>
                <a:ea typeface="+mn-ea"/>
                <a:cs typeface="+mn-cs"/>
              </a:rPr>
              <a:t>Diffie</a:t>
            </a:r>
            <a:r>
              <a:rPr lang="en-US" sz="1200" b="0" i="0" u="none" strike="noStrike" kern="1200" baseline="0" smtClean="0">
                <a:solidFill>
                  <a:schemeClr val="tx1"/>
                </a:solidFill>
                <a:latin typeface="Arial" charset="0"/>
                <a:ea typeface="+mn-ea"/>
                <a:cs typeface="+mn-cs"/>
              </a:rPr>
              <a:t>-Hellman key exchange </a:t>
            </a:r>
            <a:r>
              <a:rPr lang="en-US" sz="1200" b="0" i="0" u="none" strike="noStrike" kern="1200" baseline="0" dirty="0" smtClean="0">
                <a:solidFill>
                  <a:schemeClr val="tx1"/>
                </a:solidFill>
                <a:latin typeface="Arial" charset="0"/>
                <a:ea typeface="+mn-ea"/>
                <a:cs typeface="+mn-cs"/>
              </a:rPr>
              <a:t>and the strong integrity-checking message authentication code (MAC)</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27</a:t>
            </a:fld>
            <a:endParaRPr lang="en-US" dirty="0"/>
          </a:p>
        </p:txBody>
      </p:sp>
    </p:spTree>
    <p:extLst>
      <p:ext uri="{BB962C8B-B14F-4D97-AF65-F5344CB8AC3E}">
        <p14:creationId xmlns:p14="http://schemas.microsoft.com/office/powerpoint/2010/main" val="156702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ACL denies IP fragments. Fragmentation is often used in attempts to evade detection by intrusion detection systems. It is for these reasons that IP fragments are often used in attacks, and why they must be explicitly filtered at the top of any </a:t>
            </a:r>
            <a:r>
              <a:rPr lang="pt-PT" dirty="0" smtClean="0"/>
              <a:t>configured infrastructure ACLs.</a:t>
            </a:r>
          </a:p>
          <a:p>
            <a:r>
              <a:rPr lang="en-US" dirty="0" smtClean="0"/>
              <a:t>The ACL permits BGP sessions from trusted hosts to local IP addresses, and allows the SSH management traffic from a trusted management station. Similar entries should also be configured to allow internal routing protocols if any are used inside </a:t>
            </a:r>
            <a:r>
              <a:rPr lang="pt-PT" dirty="0" smtClean="0"/>
              <a:t>the network.</a:t>
            </a:r>
          </a:p>
          <a:p>
            <a:r>
              <a:rPr lang="en-US" dirty="0" smtClean="0"/>
              <a:t>The ACL also permits ICMP echo (ping) traffic from the trusted management station.</a:t>
            </a:r>
          </a:p>
          <a:p>
            <a:r>
              <a:rPr lang="en-US" dirty="0" smtClean="0"/>
              <a:t>The ACL then denies all the other traffic to the infrastructure IP addresses.</a:t>
            </a:r>
          </a:p>
          <a:p>
            <a:r>
              <a:rPr lang="en-US" dirty="0" smtClean="0"/>
              <a:t>The ACL finally permits all the transit traffic across the router.</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29</a:t>
            </a:fld>
            <a:endParaRPr lang="en-US" dirty="0"/>
          </a:p>
        </p:txBody>
      </p:sp>
    </p:spTree>
    <p:extLst>
      <p:ext uri="{BB962C8B-B14F-4D97-AF65-F5344CB8AC3E}">
        <p14:creationId xmlns:p14="http://schemas.microsoft.com/office/powerpoint/2010/main" val="2251426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ROUTE v7 Chapter </a:t>
            </a:r>
            <a:r>
              <a:rPr lang="en-US" sz="700" dirty="0">
                <a:solidFill>
                  <a:schemeClr val="tx1"/>
                </a:solidFill>
              </a:rPr>
              <a:t>8</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8</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5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6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4.xml"/><Relationship Id="rId4" Type="http://schemas.openxmlformats.org/officeDocument/2006/relationships/image" Target="../media/image50.emf"/></Relationships>
</file>

<file path=ppt/slides/_rels/slide7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8.emf"/><Relationship Id="rId1" Type="http://schemas.openxmlformats.org/officeDocument/2006/relationships/slideLayout" Target="../slideLayouts/slideLayout4.xml"/><Relationship Id="rId4" Type="http://schemas.openxmlformats.org/officeDocument/2006/relationships/image" Target="../media/image52.emf"/></Relationships>
</file>

<file path=ppt/slides/_rels/slide7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4.xml"/><Relationship Id="rId4" Type="http://schemas.openxmlformats.org/officeDocument/2006/relationships/image" Target="../media/image57.emf"/></Relationships>
</file>

<file path=ppt/slides/_rels/slide7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4.xml"/><Relationship Id="rId4" Type="http://schemas.openxmlformats.org/officeDocument/2006/relationships/image" Target="../media/image64.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69.emf"/><Relationship Id="rId4" Type="http://schemas.openxmlformats.org/officeDocument/2006/relationships/image" Target="../media/image68.emf"/></Relationships>
</file>

<file path=ppt/slides/_rels/slide8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1.emf"/></Relationships>
</file>

<file path=ppt/slides/_rels/slide8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4.xml"/><Relationship Id="rId4" Type="http://schemas.openxmlformats.org/officeDocument/2006/relationships/image" Target="../media/image74.emf"/></Relationships>
</file>

<file path=ppt/slides/_rels/slide9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4.xml"/><Relationship Id="rId4" Type="http://schemas.openxmlformats.org/officeDocument/2006/relationships/image" Target="../media/image77.emf"/></Relationships>
</file>

<file path=ppt/slides/_rels/slide9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en-US" sz="2800" dirty="0" smtClean="0"/>
              <a:t>Routers </a:t>
            </a:r>
            <a:r>
              <a:rPr lang="en-US" sz="2800" dirty="0"/>
              <a:t>and Routing Protocol</a:t>
            </a:r>
            <a:br>
              <a:rPr lang="en-US" sz="2800" dirty="0"/>
            </a:br>
            <a:r>
              <a:rPr lang="en-US" sz="2800" dirty="0"/>
              <a:t>Hardening</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lstStyle/>
          <a:p>
            <a:r>
              <a:rPr lang="en-US" sz="2400" dirty="0" smtClean="0"/>
              <a:t>CCNP  ROUTE: Implementing IP Routing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Management Plane</a:t>
            </a:r>
          </a:p>
        </p:txBody>
      </p:sp>
      <p:sp>
        <p:nvSpPr>
          <p:cNvPr id="3" name="Content Placeholder 2"/>
          <p:cNvSpPr>
            <a:spLocks noGrp="1"/>
          </p:cNvSpPr>
          <p:nvPr>
            <p:ph idx="1"/>
          </p:nvPr>
        </p:nvSpPr>
        <p:spPr/>
        <p:txBody>
          <a:bodyPr/>
          <a:lstStyle/>
          <a:p>
            <a:pPr marL="0" indent="0">
              <a:buNone/>
            </a:pPr>
            <a:r>
              <a:rPr lang="en-US" b="1" dirty="0"/>
              <a:t>Step 5. </a:t>
            </a:r>
            <a:endParaRPr lang="en-US" b="1" dirty="0" smtClean="0"/>
          </a:p>
          <a:p>
            <a:r>
              <a:rPr lang="en-US" b="1" dirty="0" smtClean="0"/>
              <a:t>Secure </a:t>
            </a:r>
            <a:r>
              <a:rPr lang="en-US" b="1" dirty="0"/>
              <a:t>management </a:t>
            </a:r>
            <a:r>
              <a:rPr lang="en-US" b="1" dirty="0" smtClean="0"/>
              <a:t>access</a:t>
            </a:r>
          </a:p>
          <a:p>
            <a:r>
              <a:rPr lang="en-US" dirty="0" smtClean="0"/>
              <a:t>Only </a:t>
            </a:r>
            <a:r>
              <a:rPr lang="en-US" dirty="0"/>
              <a:t>authorized individuals should have </a:t>
            </a:r>
            <a:r>
              <a:rPr lang="en-US" dirty="0" smtClean="0"/>
              <a:t>access to </a:t>
            </a:r>
            <a:r>
              <a:rPr lang="en-US" dirty="0"/>
              <a:t>infrastructure devices. </a:t>
            </a:r>
            <a:endParaRPr lang="en-US" dirty="0" smtClean="0"/>
          </a:p>
          <a:p>
            <a:r>
              <a:rPr lang="en-US" dirty="0" smtClean="0"/>
              <a:t>For </a:t>
            </a:r>
            <a:r>
              <a:rPr lang="en-US" dirty="0"/>
              <a:t>this reason, configure authentication, </a:t>
            </a:r>
            <a:r>
              <a:rPr lang="en-US" dirty="0" smtClean="0"/>
              <a:t>authorization, and </a:t>
            </a:r>
            <a:r>
              <a:rPr lang="en-US" dirty="0"/>
              <a:t>accounting (AAA) to control who is permitted to access a </a:t>
            </a:r>
            <a:r>
              <a:rPr lang="en-US" dirty="0" smtClean="0"/>
              <a:t>network (authenticate</a:t>
            </a:r>
            <a:r>
              <a:rPr lang="en-US" dirty="0"/>
              <a:t>), what they can do on that network (authorize), and audit </a:t>
            </a:r>
            <a:r>
              <a:rPr lang="en-US" dirty="0" smtClean="0"/>
              <a:t>what they </a:t>
            </a:r>
            <a:r>
              <a:rPr lang="en-US" dirty="0"/>
              <a:t>did while accessing the network (accounting). </a:t>
            </a:r>
            <a:endParaRPr lang="en-US" dirty="0" smtClean="0"/>
          </a:p>
          <a:p>
            <a:r>
              <a:rPr lang="en-US" dirty="0" smtClean="0"/>
              <a:t>Authentication </a:t>
            </a:r>
            <a:r>
              <a:rPr lang="en-US" dirty="0"/>
              <a:t>can </a:t>
            </a:r>
            <a:r>
              <a:rPr lang="en-US" dirty="0" smtClean="0"/>
              <a:t>be performed </a:t>
            </a:r>
            <a:r>
              <a:rPr lang="en-US" dirty="0"/>
              <a:t>locally or by using a AAA authentication server.</a:t>
            </a:r>
          </a:p>
        </p:txBody>
      </p:sp>
    </p:spTree>
    <p:extLst>
      <p:ext uri="{BB962C8B-B14F-4D97-AF65-F5344CB8AC3E}">
        <p14:creationId xmlns:p14="http://schemas.microsoft.com/office/powerpoint/2010/main" val="7468660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Enable EIGRP for VRF-A</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917279" y="1858079"/>
            <a:ext cx="7309441" cy="3141841"/>
          </a:xfrm>
          <a:prstGeom prst="rect">
            <a:avLst/>
          </a:prstGeom>
        </p:spPr>
      </p:pic>
    </p:spTree>
    <p:extLst>
      <p:ext uri="{BB962C8B-B14F-4D97-AF65-F5344CB8AC3E}">
        <p14:creationId xmlns:p14="http://schemas.microsoft.com/office/powerpoint/2010/main" val="26565675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the Routing Table of VRF-A</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84857" y="1183340"/>
            <a:ext cx="7309441" cy="5164321"/>
          </a:xfrm>
          <a:prstGeom prst="rect">
            <a:avLst/>
          </a:prstGeom>
        </p:spPr>
      </p:pic>
    </p:spTree>
    <p:extLst>
      <p:ext uri="{BB962C8B-B14F-4D97-AF65-F5344CB8AC3E}">
        <p14:creationId xmlns:p14="http://schemas.microsoft.com/office/powerpoint/2010/main" val="9200744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Enable OSPF for VRF-B</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942659" y="2067960"/>
            <a:ext cx="7258681" cy="2722080"/>
          </a:xfrm>
          <a:prstGeom prst="rect">
            <a:avLst/>
          </a:prstGeom>
        </p:spPr>
      </p:pic>
    </p:spTree>
    <p:extLst>
      <p:ext uri="{BB962C8B-B14F-4D97-AF65-F5344CB8AC3E}">
        <p14:creationId xmlns:p14="http://schemas.microsoft.com/office/powerpoint/2010/main" val="18251911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the Routing Table of VRF-B</a:t>
            </a:r>
            <a:endParaRPr lang="pt-PT" dirty="0"/>
          </a:p>
        </p:txBody>
      </p:sp>
      <p:pic>
        <p:nvPicPr>
          <p:cNvPr id="4" name="Content Placeholder 3"/>
          <p:cNvPicPr>
            <a:picLocks noGrp="1" noChangeAspect="1"/>
          </p:cNvPicPr>
          <p:nvPr>
            <p:ph idx="1"/>
          </p:nvPr>
        </p:nvPicPr>
        <p:blipFill>
          <a:blip r:embed="rId2"/>
          <a:stretch>
            <a:fillRect/>
          </a:stretch>
        </p:blipFill>
        <p:spPr>
          <a:xfrm>
            <a:off x="910116" y="2343321"/>
            <a:ext cx="7258681" cy="2811120"/>
          </a:xfrm>
          <a:prstGeom prst="rect">
            <a:avLst/>
          </a:prstGeom>
        </p:spPr>
      </p:pic>
    </p:spTree>
    <p:extLst>
      <p:ext uri="{BB962C8B-B14F-4D97-AF65-F5344CB8AC3E}">
        <p14:creationId xmlns:p14="http://schemas.microsoft.com/office/powerpoint/2010/main" val="1304927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Easy Virtual Network</a:t>
            </a:r>
          </a:p>
        </p:txBody>
      </p:sp>
      <p:sp>
        <p:nvSpPr>
          <p:cNvPr id="3" name="Content Placeholder 2"/>
          <p:cNvSpPr>
            <a:spLocks noGrp="1"/>
          </p:cNvSpPr>
          <p:nvPr>
            <p:ph idx="1"/>
          </p:nvPr>
        </p:nvSpPr>
        <p:spPr/>
        <p:txBody>
          <a:bodyPr/>
          <a:lstStyle/>
          <a:p>
            <a:r>
              <a:rPr lang="en-US" dirty="0"/>
              <a:t>For true path isolation, Cisco Easy Virtual Network (EVN) provides the simplicity </a:t>
            </a:r>
            <a:r>
              <a:rPr lang="en-US" dirty="0" smtClean="0"/>
              <a:t>of Layer </a:t>
            </a:r>
            <a:r>
              <a:rPr lang="en-US" dirty="0"/>
              <a:t>2 with the controls of Layer 3. </a:t>
            </a:r>
            <a:endParaRPr lang="en-US" dirty="0" smtClean="0"/>
          </a:p>
          <a:p>
            <a:r>
              <a:rPr lang="en-US" dirty="0" smtClean="0"/>
              <a:t>EVN </a:t>
            </a:r>
            <a:r>
              <a:rPr lang="en-US" dirty="0"/>
              <a:t>provides traffic separation and path </a:t>
            </a:r>
            <a:r>
              <a:rPr lang="en-US" dirty="0" smtClean="0"/>
              <a:t>isolation capabilities </a:t>
            </a:r>
            <a:r>
              <a:rPr lang="en-US" dirty="0"/>
              <a:t>on a shared network infrastructure.</a:t>
            </a:r>
          </a:p>
          <a:p>
            <a:r>
              <a:rPr lang="en-US" dirty="0"/>
              <a:t>EVN is an IP-based network virtualization solution that takes advantage of existing </a:t>
            </a:r>
            <a:r>
              <a:rPr lang="en-US" dirty="0" err="1" smtClean="0"/>
              <a:t>VRFlite</a:t>
            </a:r>
            <a:r>
              <a:rPr lang="en-US" dirty="0"/>
              <a:t> </a:t>
            </a:r>
            <a:r>
              <a:rPr lang="pt-PT" dirty="0" smtClean="0"/>
              <a:t>technology to:</a:t>
            </a:r>
            <a:endParaRPr lang="pt-PT" dirty="0"/>
          </a:p>
          <a:p>
            <a:pPr lvl="1"/>
            <a:r>
              <a:rPr lang="en-US" dirty="0" smtClean="0"/>
              <a:t>Simplify </a:t>
            </a:r>
            <a:r>
              <a:rPr lang="en-US" dirty="0"/>
              <a:t>Layer 3 network virtualization</a:t>
            </a:r>
          </a:p>
          <a:p>
            <a:pPr lvl="1"/>
            <a:r>
              <a:rPr lang="en-US" dirty="0" smtClean="0"/>
              <a:t>Improve </a:t>
            </a:r>
            <a:r>
              <a:rPr lang="en-US" dirty="0"/>
              <a:t>support for shared services</a:t>
            </a:r>
          </a:p>
          <a:p>
            <a:pPr lvl="1"/>
            <a:r>
              <a:rPr lang="en-US" dirty="0" smtClean="0"/>
              <a:t>Enhance </a:t>
            </a:r>
            <a:r>
              <a:rPr lang="en-US" dirty="0"/>
              <a:t>management and troubleshooting</a:t>
            </a:r>
            <a:endParaRPr lang="pt-PT" dirty="0"/>
          </a:p>
        </p:txBody>
      </p:sp>
    </p:spTree>
    <p:extLst>
      <p:ext uri="{BB962C8B-B14F-4D97-AF65-F5344CB8AC3E}">
        <p14:creationId xmlns:p14="http://schemas.microsoft.com/office/powerpoint/2010/main" val="2304898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Easy Virtual Network</a:t>
            </a:r>
          </a:p>
        </p:txBody>
      </p:sp>
      <p:sp>
        <p:nvSpPr>
          <p:cNvPr id="3" name="Content Placeholder 2"/>
          <p:cNvSpPr>
            <a:spLocks noGrp="1"/>
          </p:cNvSpPr>
          <p:nvPr>
            <p:ph idx="1"/>
          </p:nvPr>
        </p:nvSpPr>
        <p:spPr/>
        <p:txBody>
          <a:bodyPr/>
          <a:lstStyle/>
          <a:p>
            <a:r>
              <a:rPr lang="en-US" dirty="0"/>
              <a:t>EVN reduces network virtualization configuration significantly across the entire </a:t>
            </a:r>
            <a:r>
              <a:rPr lang="en-US" dirty="0" smtClean="0"/>
              <a:t>network infrastructure </a:t>
            </a:r>
            <a:r>
              <a:rPr lang="en-US" dirty="0"/>
              <a:t>by creating a virtual network trunk. The traditional VRF-lite </a:t>
            </a:r>
            <a:r>
              <a:rPr lang="en-US" dirty="0" smtClean="0"/>
              <a:t>solution requires </a:t>
            </a:r>
            <a:r>
              <a:rPr lang="en-US" dirty="0"/>
              <a:t>creating one </a:t>
            </a:r>
            <a:r>
              <a:rPr lang="en-US" dirty="0" err="1"/>
              <a:t>subinterface</a:t>
            </a:r>
            <a:r>
              <a:rPr lang="en-US" dirty="0"/>
              <a:t> per VRF on all switches and routers involved in </a:t>
            </a:r>
            <a:r>
              <a:rPr lang="en-US" dirty="0" smtClean="0"/>
              <a:t>the data </a:t>
            </a:r>
            <a:r>
              <a:rPr lang="en-US" dirty="0"/>
              <a:t>path, creating a lot of burden in configuration management</a:t>
            </a:r>
            <a:r>
              <a:rPr lang="en-US" dirty="0" smtClean="0"/>
              <a:t>.</a:t>
            </a:r>
          </a:p>
          <a:p>
            <a:r>
              <a:rPr lang="en-US" dirty="0"/>
              <a:t>EVN removes the need of per-VRF </a:t>
            </a:r>
            <a:r>
              <a:rPr lang="en-US" dirty="0" err="1"/>
              <a:t>subinterface</a:t>
            </a:r>
            <a:r>
              <a:rPr lang="en-US" dirty="0"/>
              <a:t> by using the </a:t>
            </a:r>
            <a:r>
              <a:rPr lang="en-US" sz="2000" b="1" dirty="0" err="1">
                <a:latin typeface="Consolas" panose="020B0609020204030204" pitchFamily="49" charset="0"/>
                <a:cs typeface="Consolas" panose="020B0609020204030204" pitchFamily="49" charset="0"/>
              </a:rPr>
              <a:t>vnet</a:t>
            </a:r>
            <a:r>
              <a:rPr lang="en-US" sz="2000" b="1" dirty="0">
                <a:latin typeface="Consolas" panose="020B0609020204030204" pitchFamily="49" charset="0"/>
                <a:cs typeface="Consolas" panose="020B0609020204030204" pitchFamily="49" charset="0"/>
              </a:rPr>
              <a:t> trunk </a:t>
            </a:r>
            <a:r>
              <a:rPr lang="en-US" dirty="0"/>
              <a:t>interface command.</a:t>
            </a:r>
            <a:endParaRPr lang="pt-PT" dirty="0"/>
          </a:p>
        </p:txBody>
      </p:sp>
      <p:pic>
        <p:nvPicPr>
          <p:cNvPr id="4" name="Picture 3"/>
          <p:cNvPicPr>
            <a:picLocks noChangeAspect="1"/>
          </p:cNvPicPr>
          <p:nvPr/>
        </p:nvPicPr>
        <p:blipFill>
          <a:blip r:embed="rId2"/>
          <a:stretch>
            <a:fillRect/>
          </a:stretch>
        </p:blipFill>
        <p:spPr>
          <a:xfrm>
            <a:off x="834097" y="4431162"/>
            <a:ext cx="7410961" cy="1958880"/>
          </a:xfrm>
          <a:prstGeom prst="rect">
            <a:avLst/>
          </a:prstGeom>
        </p:spPr>
      </p:pic>
    </p:spTree>
    <p:extLst>
      <p:ext uri="{BB962C8B-B14F-4D97-AF65-F5344CB8AC3E}">
        <p14:creationId xmlns:p14="http://schemas.microsoft.com/office/powerpoint/2010/main" val="393775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8 </a:t>
            </a:r>
            <a:r>
              <a:rPr lang="en-US" dirty="0"/>
              <a:t>Summary</a:t>
            </a:r>
          </a:p>
        </p:txBody>
      </p:sp>
      <p:sp>
        <p:nvSpPr>
          <p:cNvPr id="3" name="Content Placeholder 2"/>
          <p:cNvSpPr>
            <a:spLocks noGrp="1"/>
          </p:cNvSpPr>
          <p:nvPr>
            <p:ph idx="1"/>
          </p:nvPr>
        </p:nvSpPr>
        <p:spPr/>
        <p:txBody>
          <a:bodyPr>
            <a:normAutofit fontScale="77500" lnSpcReduction="20000"/>
          </a:bodyPr>
          <a:lstStyle/>
          <a:p>
            <a:r>
              <a:rPr lang="en-US" dirty="0" smtClean="0"/>
              <a:t>Write </a:t>
            </a:r>
            <a:r>
              <a:rPr lang="en-US" dirty="0"/>
              <a:t>and follow a security policy before securing a device.</a:t>
            </a:r>
          </a:p>
          <a:p>
            <a:r>
              <a:rPr lang="en-US" dirty="0" smtClean="0"/>
              <a:t>Passwords </a:t>
            </a:r>
            <a:r>
              <a:rPr lang="en-US" dirty="0"/>
              <a:t>are stored in the configuration and should be protected from eavesdropping.</a:t>
            </a:r>
          </a:p>
          <a:p>
            <a:r>
              <a:rPr lang="en-US" dirty="0" smtClean="0"/>
              <a:t>Use </a:t>
            </a:r>
            <a:r>
              <a:rPr lang="en-US" dirty="0"/>
              <a:t>SSH instead of Telnet, especially when using it over an unsecure network.</a:t>
            </a:r>
          </a:p>
          <a:p>
            <a:r>
              <a:rPr lang="en-US" dirty="0" smtClean="0"/>
              <a:t>Create </a:t>
            </a:r>
            <a:r>
              <a:rPr lang="en-US" dirty="0"/>
              <a:t>router ALCs to protect the infrastructure by filtering traffic on the </a:t>
            </a:r>
            <a:r>
              <a:rPr lang="en-US" dirty="0" smtClean="0"/>
              <a:t>network </a:t>
            </a:r>
            <a:r>
              <a:rPr lang="pt-PT" dirty="0" smtClean="0"/>
              <a:t>edge</a:t>
            </a:r>
            <a:r>
              <a:rPr lang="pt-PT" dirty="0"/>
              <a:t>.</a:t>
            </a:r>
          </a:p>
          <a:p>
            <a:r>
              <a:rPr lang="en-US" dirty="0" smtClean="0"/>
              <a:t>Secure </a:t>
            </a:r>
            <a:r>
              <a:rPr lang="en-US" dirty="0"/>
              <a:t>SNMP if it is used on the network.</a:t>
            </a:r>
          </a:p>
          <a:p>
            <a:r>
              <a:rPr lang="en-US" dirty="0" smtClean="0"/>
              <a:t>Periodically </a:t>
            </a:r>
            <a:r>
              <a:rPr lang="en-US" dirty="0"/>
              <a:t>save the configuration in case it gets corrupted or changed.</a:t>
            </a:r>
          </a:p>
          <a:p>
            <a:r>
              <a:rPr lang="en-US" dirty="0" smtClean="0"/>
              <a:t>Implement </a:t>
            </a:r>
            <a:r>
              <a:rPr lang="en-US" dirty="0"/>
              <a:t>logging to an external destination to have insight into what is going on </a:t>
            </a:r>
            <a:r>
              <a:rPr lang="en-US" dirty="0" smtClean="0"/>
              <a:t>in </a:t>
            </a:r>
            <a:r>
              <a:rPr lang="pt-PT" dirty="0" smtClean="0"/>
              <a:t>a </a:t>
            </a:r>
            <a:r>
              <a:rPr lang="pt-PT" dirty="0"/>
              <a:t>network.</a:t>
            </a:r>
          </a:p>
          <a:p>
            <a:r>
              <a:rPr lang="pt-PT" dirty="0" smtClean="0"/>
              <a:t>Disable </a:t>
            </a:r>
            <a:r>
              <a:rPr lang="pt-PT" dirty="0"/>
              <a:t>unused services.</a:t>
            </a:r>
          </a:p>
          <a:p>
            <a:r>
              <a:rPr lang="en-US" dirty="0" smtClean="0"/>
              <a:t>Unauthorized </a:t>
            </a:r>
            <a:r>
              <a:rPr lang="en-US" dirty="0"/>
              <a:t>routers might launch a fictitious routing update to convince a </a:t>
            </a:r>
            <a:r>
              <a:rPr lang="en-US" dirty="0" smtClean="0"/>
              <a:t>router to </a:t>
            </a:r>
            <a:r>
              <a:rPr lang="en-US" dirty="0"/>
              <a:t>send traffic to an incorrect destination. Routers authenticate the source of </a:t>
            </a:r>
            <a:r>
              <a:rPr lang="en-US" dirty="0" smtClean="0"/>
              <a:t>each routing </a:t>
            </a:r>
            <a:r>
              <a:rPr lang="en-US" dirty="0"/>
              <a:t>update that is received when routing authentication is enabled.</a:t>
            </a:r>
          </a:p>
          <a:p>
            <a:r>
              <a:rPr lang="en-US" dirty="0" smtClean="0"/>
              <a:t>There </a:t>
            </a:r>
            <a:r>
              <a:rPr lang="en-US" dirty="0"/>
              <a:t>are two types of routing authentication: plain-text and hashing authentication</a:t>
            </a:r>
            <a:r>
              <a:rPr lang="en-US" dirty="0" smtClean="0"/>
              <a:t>.</a:t>
            </a:r>
            <a:endParaRPr lang="en-US" dirty="0"/>
          </a:p>
        </p:txBody>
      </p:sp>
    </p:spTree>
    <p:extLst>
      <p:ext uri="{BB962C8B-B14F-4D97-AF65-F5344CB8AC3E}">
        <p14:creationId xmlns:p14="http://schemas.microsoft.com/office/powerpoint/2010/main" val="10784253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8 </a:t>
            </a:r>
            <a:r>
              <a:rPr lang="en-US" dirty="0"/>
              <a:t>Summary</a:t>
            </a:r>
          </a:p>
        </p:txBody>
      </p:sp>
      <p:sp>
        <p:nvSpPr>
          <p:cNvPr id="3" name="Content Placeholder 2"/>
          <p:cNvSpPr>
            <a:spLocks noGrp="1"/>
          </p:cNvSpPr>
          <p:nvPr>
            <p:ph idx="1"/>
          </p:nvPr>
        </p:nvSpPr>
        <p:spPr/>
        <p:txBody>
          <a:bodyPr>
            <a:normAutofit fontScale="92500" lnSpcReduction="10000"/>
          </a:bodyPr>
          <a:lstStyle/>
          <a:p>
            <a:r>
              <a:rPr lang="en-US" dirty="0" smtClean="0"/>
              <a:t>Avoid </a:t>
            </a:r>
            <a:r>
              <a:rPr lang="en-US" dirty="0"/>
              <a:t>using plain-text authentication</a:t>
            </a:r>
            <a:r>
              <a:rPr lang="en-US" dirty="0" smtClean="0"/>
              <a:t>.</a:t>
            </a:r>
          </a:p>
          <a:p>
            <a:r>
              <a:rPr lang="en-US" dirty="0" smtClean="0"/>
              <a:t>A key chain is a set of keys that can be used with routing protocol authentications.</a:t>
            </a:r>
          </a:p>
          <a:p>
            <a:r>
              <a:rPr lang="pt-PT" dirty="0" smtClean="0"/>
              <a:t>Different routing protocols support different authentication options.</a:t>
            </a:r>
          </a:p>
          <a:p>
            <a:r>
              <a:rPr lang="en-US" dirty="0" smtClean="0"/>
              <a:t>When EIGRP authentication is configured, the router verifies every EIGRP packet.</a:t>
            </a:r>
          </a:p>
          <a:p>
            <a:r>
              <a:rPr lang="en-US" dirty="0" smtClean="0"/>
              <a:t>Classic EIGRP for IPv4 and IPv6 supports MD5 authentication, and named EIGRP </a:t>
            </a:r>
            <a:r>
              <a:rPr lang="pt-PT" dirty="0" smtClean="0"/>
              <a:t>supports SHA authentication.</a:t>
            </a:r>
          </a:p>
          <a:p>
            <a:r>
              <a:rPr lang="en-US" dirty="0" smtClean="0"/>
              <a:t>To configure classic MD5 authentication, define a key, enable EIGRP authentication mode on the interface, and associate the configured key with the interface.</a:t>
            </a:r>
          </a:p>
          <a:p>
            <a:r>
              <a:rPr lang="en-US" dirty="0" smtClean="0"/>
              <a:t>To configure SHA authentication, you need to use EIGRP named configuration </a:t>
            </a:r>
            <a:r>
              <a:rPr lang="pt-PT" dirty="0" smtClean="0"/>
              <a:t>mode.</a:t>
            </a:r>
          </a:p>
        </p:txBody>
      </p:sp>
    </p:spTree>
    <p:extLst>
      <p:ext uri="{BB962C8B-B14F-4D97-AF65-F5344CB8AC3E}">
        <p14:creationId xmlns:p14="http://schemas.microsoft.com/office/powerpoint/2010/main" val="37709576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8 </a:t>
            </a:r>
            <a:r>
              <a:rPr lang="en-US" dirty="0"/>
              <a:t>Summary</a:t>
            </a:r>
          </a:p>
        </p:txBody>
      </p:sp>
      <p:sp>
        <p:nvSpPr>
          <p:cNvPr id="3" name="Content Placeholder 2"/>
          <p:cNvSpPr>
            <a:spLocks noGrp="1"/>
          </p:cNvSpPr>
          <p:nvPr>
            <p:ph idx="1"/>
          </p:nvPr>
        </p:nvSpPr>
        <p:spPr/>
        <p:txBody>
          <a:bodyPr>
            <a:normAutofit fontScale="85000" lnSpcReduction="10000"/>
          </a:bodyPr>
          <a:lstStyle/>
          <a:p>
            <a:r>
              <a:rPr lang="en-US" dirty="0" smtClean="0"/>
              <a:t>Verify the EIGRP authentication by verifying </a:t>
            </a:r>
            <a:r>
              <a:rPr lang="en-US" dirty="0" err="1" smtClean="0"/>
              <a:t>neighborship</a:t>
            </a:r>
            <a:r>
              <a:rPr lang="en-US" dirty="0" smtClean="0"/>
              <a:t>.</a:t>
            </a:r>
          </a:p>
          <a:p>
            <a:r>
              <a:rPr lang="en-US" dirty="0" smtClean="0"/>
              <a:t>When authentication is configured, the router generates and checks every OSPF packet and authenticates the source of each update packet that it receives.</a:t>
            </a:r>
          </a:p>
          <a:p>
            <a:r>
              <a:rPr lang="en-US" dirty="0" smtClean="0"/>
              <a:t>In OSPFv2 simple password authentication the routers send the key that is embedded </a:t>
            </a:r>
            <a:r>
              <a:rPr lang="pt-PT" dirty="0" smtClean="0"/>
              <a:t>in the OSPF packets.</a:t>
            </a:r>
          </a:p>
          <a:p>
            <a:r>
              <a:rPr lang="en-US" dirty="0" smtClean="0"/>
              <a:t>In OSPFv2 MD5 authentication the routers generate a hash of the key, key ID, and message. The message digest is sent with the packet.</a:t>
            </a:r>
          </a:p>
          <a:p>
            <a:r>
              <a:rPr lang="en-US" dirty="0" smtClean="0"/>
              <a:t>OSPFv3 </a:t>
            </a:r>
            <a:r>
              <a:rPr lang="en-US" dirty="0"/>
              <a:t>uses native functionality offered by IPv6. All that is required for </a:t>
            </a:r>
            <a:r>
              <a:rPr lang="en-US" dirty="0" smtClean="0"/>
              <a:t>OSPFv3 authentication </a:t>
            </a:r>
            <a:r>
              <a:rPr lang="en-US" dirty="0"/>
              <a:t>is IPsec AH. AH provides authentication and integrity check. </a:t>
            </a:r>
            <a:r>
              <a:rPr lang="en-US" dirty="0" err="1" smtClean="0"/>
              <a:t>Ipsec</a:t>
            </a:r>
            <a:r>
              <a:rPr lang="en-US" dirty="0" smtClean="0"/>
              <a:t> ESP </a:t>
            </a:r>
            <a:r>
              <a:rPr lang="en-US" dirty="0"/>
              <a:t>provides encryption for payloads, which is not required for authentication.</a:t>
            </a:r>
          </a:p>
          <a:p>
            <a:r>
              <a:rPr lang="en-US" dirty="0" smtClean="0"/>
              <a:t>BGP </a:t>
            </a:r>
            <a:r>
              <a:rPr lang="en-US" dirty="0"/>
              <a:t>authentication uses MD5 authentication.</a:t>
            </a:r>
          </a:p>
          <a:p>
            <a:r>
              <a:rPr lang="en-US" dirty="0" smtClean="0"/>
              <a:t>Router </a:t>
            </a:r>
            <a:r>
              <a:rPr lang="en-US" dirty="0"/>
              <a:t>generates and verifies MD5 digest of every segment sent over the BGP connection.</a:t>
            </a:r>
          </a:p>
          <a:p>
            <a:r>
              <a:rPr lang="en-US" dirty="0" smtClean="0"/>
              <a:t>Verify </a:t>
            </a:r>
            <a:r>
              <a:rPr lang="en-US" dirty="0"/>
              <a:t>BGP authentication by verifying if BGP sessions are up.</a:t>
            </a:r>
          </a:p>
        </p:txBody>
      </p:sp>
    </p:spTree>
    <p:extLst>
      <p:ext uri="{BB962C8B-B14F-4D97-AF65-F5344CB8AC3E}">
        <p14:creationId xmlns:p14="http://schemas.microsoft.com/office/powerpoint/2010/main" val="200458059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CCNPv7 ROUTE Lab8.1 Secure Management Plane</a:t>
            </a:r>
          </a:p>
          <a:p>
            <a:r>
              <a:rPr lang="en-US" b="1" dirty="0" smtClean="0"/>
              <a:t>CCNPv7 ROUTE Lab8.2 Routing Protocol Authentication</a:t>
            </a:r>
            <a:endParaRPr lang="en-US" b="1" dirty="0"/>
          </a:p>
        </p:txBody>
      </p:sp>
      <p:sp>
        <p:nvSpPr>
          <p:cNvPr id="5" name="Title 4"/>
          <p:cNvSpPr>
            <a:spLocks noGrp="1"/>
          </p:cNvSpPr>
          <p:nvPr>
            <p:ph type="title"/>
          </p:nvPr>
        </p:nvSpPr>
        <p:spPr/>
        <p:txBody>
          <a:bodyPr/>
          <a:lstStyle/>
          <a:p>
            <a:r>
              <a:rPr lang="en-US" dirty="0" smtClean="0"/>
              <a:t>Chapter 8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Management Plane</a:t>
            </a:r>
          </a:p>
        </p:txBody>
      </p:sp>
      <p:sp>
        <p:nvSpPr>
          <p:cNvPr id="3" name="Content Placeholder 2"/>
          <p:cNvSpPr>
            <a:spLocks noGrp="1"/>
          </p:cNvSpPr>
          <p:nvPr>
            <p:ph idx="1"/>
          </p:nvPr>
        </p:nvSpPr>
        <p:spPr/>
        <p:txBody>
          <a:bodyPr>
            <a:normAutofit/>
          </a:bodyPr>
          <a:lstStyle/>
          <a:p>
            <a:pPr marL="0" indent="0">
              <a:buNone/>
            </a:pPr>
            <a:r>
              <a:rPr lang="en-US" b="1" dirty="0"/>
              <a:t>Step 6. </a:t>
            </a:r>
            <a:endParaRPr lang="en-US" b="1" dirty="0" smtClean="0"/>
          </a:p>
          <a:p>
            <a:r>
              <a:rPr lang="en-US" b="1" dirty="0" smtClean="0"/>
              <a:t>Use </a:t>
            </a:r>
            <a:r>
              <a:rPr lang="en-US" b="1" dirty="0"/>
              <a:t>secure management </a:t>
            </a:r>
            <a:r>
              <a:rPr lang="en-US" b="1" dirty="0" smtClean="0"/>
              <a:t>protocols.</a:t>
            </a:r>
          </a:p>
          <a:p>
            <a:r>
              <a:rPr lang="en-US" dirty="0" smtClean="0"/>
              <a:t>Always </a:t>
            </a:r>
            <a:r>
              <a:rPr lang="en-US" dirty="0"/>
              <a:t>use secure management </a:t>
            </a:r>
            <a:r>
              <a:rPr lang="en-US" dirty="0" smtClean="0"/>
              <a:t>protocols including </a:t>
            </a:r>
            <a:r>
              <a:rPr lang="en-US" dirty="0"/>
              <a:t>SSH, HTTPS, and SNMPv3. </a:t>
            </a:r>
            <a:endParaRPr lang="en-US" dirty="0" smtClean="0"/>
          </a:p>
          <a:p>
            <a:r>
              <a:rPr lang="en-US" dirty="0" smtClean="0"/>
              <a:t>If </a:t>
            </a:r>
            <a:r>
              <a:rPr lang="en-US" dirty="0"/>
              <a:t>unsecure management </a:t>
            </a:r>
            <a:r>
              <a:rPr lang="en-US" dirty="0" smtClean="0"/>
              <a:t>protocols such </a:t>
            </a:r>
            <a:r>
              <a:rPr lang="en-US" dirty="0"/>
              <a:t>as Telnet, HTTP, or SNMP must be used, then protect the traffic </a:t>
            </a:r>
            <a:r>
              <a:rPr lang="en-US" dirty="0" smtClean="0"/>
              <a:t>using an </a:t>
            </a:r>
            <a:r>
              <a:rPr lang="en-US" dirty="0"/>
              <a:t>IPsec virtual private network (VPN). </a:t>
            </a:r>
            <a:endParaRPr lang="en-US" dirty="0" smtClean="0"/>
          </a:p>
          <a:p>
            <a:r>
              <a:rPr lang="en-US" dirty="0" smtClean="0"/>
              <a:t>Also </a:t>
            </a:r>
            <a:r>
              <a:rPr lang="en-US" dirty="0"/>
              <a:t>protect management access </a:t>
            </a:r>
            <a:r>
              <a:rPr lang="en-US" dirty="0" smtClean="0"/>
              <a:t>to the </a:t>
            </a:r>
            <a:r>
              <a:rPr lang="en-US" dirty="0"/>
              <a:t>router by configuring ACLs that specify authorized hosts that can </a:t>
            </a:r>
            <a:r>
              <a:rPr lang="en-US" dirty="0" smtClean="0"/>
              <a:t>access the </a:t>
            </a:r>
            <a:r>
              <a:rPr lang="en-US" dirty="0"/>
              <a:t>router. </a:t>
            </a:r>
          </a:p>
        </p:txBody>
      </p:sp>
    </p:spTree>
    <p:extLst>
      <p:ext uri="{BB962C8B-B14F-4D97-AF65-F5344CB8AC3E}">
        <p14:creationId xmlns:p14="http://schemas.microsoft.com/office/powerpoint/2010/main" val="1735364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dirty="0"/>
              <a:t>Some of images and texts are from </a:t>
            </a:r>
            <a:r>
              <a:rPr lang="en-US" altLang="en-US" sz="1800" dirty="0"/>
              <a:t>Implementing Cisco IP Routing (ROUTE) Foundation Learning Guide by Diane </a:t>
            </a:r>
            <a:r>
              <a:rPr lang="en-US" altLang="en-US" sz="1800" dirty="0" err="1"/>
              <a:t>Teare</a:t>
            </a:r>
            <a:r>
              <a:rPr lang="en-US" altLang="en-US" sz="1800" dirty="0"/>
              <a:t>, Bob </a:t>
            </a:r>
            <a:r>
              <a:rPr lang="en-US" altLang="en-US" sz="1800" dirty="0" err="1"/>
              <a:t>Vachon</a:t>
            </a:r>
            <a:r>
              <a:rPr lang="en-US" altLang="en-US" sz="1800" dirty="0"/>
              <a:t> and Rick Graziani (1587204568)</a:t>
            </a:r>
          </a:p>
          <a:p>
            <a:pPr marL="285750" indent="-285750">
              <a:buFont typeface="Arial" panose="020B0604020202020204" pitchFamily="34" charset="0"/>
              <a:buChar char="•"/>
            </a:pPr>
            <a:r>
              <a:rPr lang="en-US" altLang="zh-CN" sz="1800" dirty="0"/>
              <a:t>Copyright ©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412176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Management Plane</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Step 7. </a:t>
            </a:r>
            <a:endParaRPr lang="en-US" b="1" dirty="0" smtClean="0"/>
          </a:p>
          <a:p>
            <a:r>
              <a:rPr lang="en-US" b="1" dirty="0" smtClean="0"/>
              <a:t>Implement </a:t>
            </a:r>
            <a:r>
              <a:rPr lang="en-US" b="1" dirty="0"/>
              <a:t>system </a:t>
            </a:r>
            <a:r>
              <a:rPr lang="en-US" b="1" dirty="0" smtClean="0"/>
              <a:t>logging</a:t>
            </a:r>
          </a:p>
          <a:p>
            <a:r>
              <a:rPr lang="en-US" dirty="0" smtClean="0"/>
              <a:t>System </a:t>
            </a:r>
            <a:r>
              <a:rPr lang="en-US" dirty="0"/>
              <a:t>logging provides traffic telemetry, </a:t>
            </a:r>
            <a:r>
              <a:rPr lang="en-US" dirty="0" smtClean="0"/>
              <a:t>which helps </a:t>
            </a:r>
            <a:r>
              <a:rPr lang="en-US" dirty="0"/>
              <a:t>detect unusual network activity and network device failures. </a:t>
            </a:r>
            <a:endParaRPr lang="en-US" dirty="0" smtClean="0"/>
          </a:p>
          <a:p>
            <a:r>
              <a:rPr lang="en-US" dirty="0" smtClean="0"/>
              <a:t>Traffic</a:t>
            </a:r>
            <a:r>
              <a:rPr lang="en-US" dirty="0"/>
              <a:t> </a:t>
            </a:r>
            <a:r>
              <a:rPr lang="en-US" dirty="0" smtClean="0"/>
              <a:t>telemetry </a:t>
            </a:r>
            <a:r>
              <a:rPr lang="en-US" dirty="0"/>
              <a:t>is implemented by using various mechanisms such as syslog </a:t>
            </a:r>
            <a:r>
              <a:rPr lang="en-US" dirty="0" smtClean="0"/>
              <a:t>logging, SNMP </a:t>
            </a:r>
            <a:r>
              <a:rPr lang="en-US" dirty="0"/>
              <a:t>traps, and </a:t>
            </a:r>
            <a:r>
              <a:rPr lang="en-US" dirty="0" err="1"/>
              <a:t>NetFlow</a:t>
            </a:r>
            <a:r>
              <a:rPr lang="en-US" dirty="0"/>
              <a:t> exports. </a:t>
            </a:r>
            <a:endParaRPr lang="en-US" dirty="0" smtClean="0"/>
          </a:p>
          <a:p>
            <a:r>
              <a:rPr lang="en-US" dirty="0" smtClean="0"/>
              <a:t>Use </a:t>
            </a:r>
            <a:r>
              <a:rPr lang="en-US" dirty="0"/>
              <a:t>the </a:t>
            </a:r>
            <a:r>
              <a:rPr lang="en-US" b="1" dirty="0"/>
              <a:t>service timestamps log </a:t>
            </a:r>
            <a:r>
              <a:rPr lang="en-US" b="1" dirty="0" err="1" smtClean="0"/>
              <a:t>datetime</a:t>
            </a:r>
            <a:r>
              <a:rPr lang="en-US" b="1" dirty="0"/>
              <a:t> </a:t>
            </a:r>
            <a:r>
              <a:rPr lang="en-US" dirty="0" smtClean="0"/>
              <a:t>global </a:t>
            </a:r>
            <a:r>
              <a:rPr lang="en-US" dirty="0"/>
              <a:t>configuration command to include date and time in the log messages.</a:t>
            </a:r>
          </a:p>
          <a:p>
            <a:r>
              <a:rPr lang="en-US" dirty="0"/>
              <a:t>When implementing network telemetry, it is important that the date and </a:t>
            </a:r>
            <a:r>
              <a:rPr lang="en-US" dirty="0" smtClean="0"/>
              <a:t>time is </a:t>
            </a:r>
            <a:r>
              <a:rPr lang="en-US" dirty="0"/>
              <a:t>both accurate and synchronized across all network infrastructure devices.</a:t>
            </a:r>
          </a:p>
          <a:p>
            <a:r>
              <a:rPr lang="en-US" dirty="0"/>
              <a:t>This is achieved using Network Time Protocol (NTP). Without time </a:t>
            </a:r>
            <a:r>
              <a:rPr lang="en-US" dirty="0" smtClean="0"/>
              <a:t>synchronization, it </a:t>
            </a:r>
            <a:r>
              <a:rPr lang="en-US" dirty="0"/>
              <a:t>is very difficult to correlate different sources of telemetry.</a:t>
            </a:r>
          </a:p>
        </p:txBody>
      </p:sp>
    </p:spTree>
    <p:extLst>
      <p:ext uri="{BB962C8B-B14F-4D97-AF65-F5344CB8AC3E}">
        <p14:creationId xmlns:p14="http://schemas.microsoft.com/office/powerpoint/2010/main" val="3049577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Management Plane</a:t>
            </a:r>
          </a:p>
        </p:txBody>
      </p:sp>
      <p:sp>
        <p:nvSpPr>
          <p:cNvPr id="3" name="Content Placeholder 2"/>
          <p:cNvSpPr>
            <a:spLocks noGrp="1"/>
          </p:cNvSpPr>
          <p:nvPr>
            <p:ph idx="1"/>
          </p:nvPr>
        </p:nvSpPr>
        <p:spPr/>
        <p:txBody>
          <a:bodyPr/>
          <a:lstStyle/>
          <a:p>
            <a:pPr marL="0" indent="0">
              <a:buNone/>
            </a:pPr>
            <a:r>
              <a:rPr lang="en-US" b="1" dirty="0"/>
              <a:t>Step 8. </a:t>
            </a:r>
            <a:endParaRPr lang="en-US" b="1" dirty="0" smtClean="0"/>
          </a:p>
          <a:p>
            <a:r>
              <a:rPr lang="en-US" b="1" dirty="0" smtClean="0"/>
              <a:t>Periodically </a:t>
            </a:r>
            <a:r>
              <a:rPr lang="en-US" b="1" dirty="0"/>
              <a:t>back up </a:t>
            </a:r>
            <a:r>
              <a:rPr lang="en-US" b="1" dirty="0" smtClean="0"/>
              <a:t>configurations</a:t>
            </a:r>
          </a:p>
          <a:p>
            <a:r>
              <a:rPr lang="en-US" dirty="0" smtClean="0"/>
              <a:t>A </a:t>
            </a:r>
            <a:r>
              <a:rPr lang="en-US" dirty="0"/>
              <a:t>backed-up configuration allows </a:t>
            </a:r>
            <a:r>
              <a:rPr lang="en-US" dirty="0" smtClean="0"/>
              <a:t>a disrupted </a:t>
            </a:r>
            <a:r>
              <a:rPr lang="en-US" dirty="0"/>
              <a:t>network to recover very quickly. </a:t>
            </a:r>
            <a:endParaRPr lang="en-US" dirty="0" smtClean="0"/>
          </a:p>
          <a:p>
            <a:r>
              <a:rPr lang="en-US" dirty="0" smtClean="0"/>
              <a:t>This </a:t>
            </a:r>
            <a:r>
              <a:rPr lang="en-US" dirty="0"/>
              <a:t>can be achieved by </a:t>
            </a:r>
            <a:r>
              <a:rPr lang="en-US" dirty="0" smtClean="0"/>
              <a:t>copying a </a:t>
            </a:r>
            <a:r>
              <a:rPr lang="en-US" dirty="0"/>
              <a:t>configuration to an FTP (or TFTP) server at regular intervals or whenever </a:t>
            </a:r>
            <a:r>
              <a:rPr lang="en-US" dirty="0" smtClean="0"/>
              <a:t>a configuration </a:t>
            </a:r>
            <a:r>
              <a:rPr lang="en-US" dirty="0"/>
              <a:t>change is made.</a:t>
            </a:r>
          </a:p>
        </p:txBody>
      </p:sp>
    </p:spTree>
    <p:extLst>
      <p:ext uri="{BB962C8B-B14F-4D97-AF65-F5344CB8AC3E}">
        <p14:creationId xmlns:p14="http://schemas.microsoft.com/office/powerpoint/2010/main" val="1353819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Management Plane</a:t>
            </a:r>
          </a:p>
        </p:txBody>
      </p:sp>
      <p:sp>
        <p:nvSpPr>
          <p:cNvPr id="3" name="Content Placeholder 2"/>
          <p:cNvSpPr>
            <a:spLocks noGrp="1"/>
          </p:cNvSpPr>
          <p:nvPr>
            <p:ph idx="1"/>
          </p:nvPr>
        </p:nvSpPr>
        <p:spPr/>
        <p:txBody>
          <a:bodyPr/>
          <a:lstStyle/>
          <a:p>
            <a:pPr marL="0" indent="0">
              <a:buNone/>
            </a:pPr>
            <a:r>
              <a:rPr lang="en-US" b="1" dirty="0"/>
              <a:t>Step 9. </a:t>
            </a:r>
            <a:endParaRPr lang="en-US" b="1" dirty="0" smtClean="0"/>
          </a:p>
          <a:p>
            <a:r>
              <a:rPr lang="en-US" b="1" dirty="0" smtClean="0"/>
              <a:t>Disable </a:t>
            </a:r>
            <a:r>
              <a:rPr lang="en-US" b="1" dirty="0"/>
              <a:t>unneeded </a:t>
            </a:r>
            <a:r>
              <a:rPr lang="en-US" b="1" dirty="0" smtClean="0"/>
              <a:t>services</a:t>
            </a:r>
          </a:p>
          <a:p>
            <a:r>
              <a:rPr lang="en-US" dirty="0" smtClean="0"/>
              <a:t>Routers </a:t>
            </a:r>
            <a:r>
              <a:rPr lang="en-US" dirty="0"/>
              <a:t>support many services. </a:t>
            </a:r>
            <a:endParaRPr lang="en-US" dirty="0" smtClean="0"/>
          </a:p>
          <a:p>
            <a:r>
              <a:rPr lang="en-US" dirty="0" smtClean="0"/>
              <a:t>Some </a:t>
            </a:r>
            <a:r>
              <a:rPr lang="en-US" dirty="0"/>
              <a:t>of </a:t>
            </a:r>
            <a:r>
              <a:rPr lang="en-US" dirty="0" smtClean="0"/>
              <a:t>these services </a:t>
            </a:r>
            <a:r>
              <a:rPr lang="en-US" dirty="0"/>
              <a:t>are enabled for historical reasons, but are no longer required today.</a:t>
            </a:r>
          </a:p>
          <a:p>
            <a:r>
              <a:rPr lang="en-US" dirty="0"/>
              <a:t>Services that are not needed on the router can be used as back doors to </a:t>
            </a:r>
            <a:r>
              <a:rPr lang="en-US" dirty="0" smtClean="0"/>
              <a:t>gain access </a:t>
            </a:r>
            <a:r>
              <a:rPr lang="en-US" dirty="0"/>
              <a:t>to it and should therefore be disabled.</a:t>
            </a:r>
          </a:p>
        </p:txBody>
      </p:sp>
    </p:spTree>
    <p:extLst>
      <p:ext uri="{BB962C8B-B14F-4D97-AF65-F5344CB8AC3E}">
        <p14:creationId xmlns:p14="http://schemas.microsoft.com/office/powerpoint/2010/main" val="1377670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55" y="440681"/>
            <a:ext cx="8521700" cy="742659"/>
          </a:xfrm>
        </p:spPr>
        <p:txBody>
          <a:bodyPr/>
          <a:lstStyle/>
          <a:p>
            <a:r>
              <a:rPr lang="en-US" dirty="0"/>
              <a:t>Router Security Policy</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router security policy should help answer the following </a:t>
            </a:r>
            <a:r>
              <a:rPr lang="en-US" dirty="0" smtClean="0"/>
              <a:t>questions regarding:</a:t>
            </a:r>
            <a:endParaRPr lang="en-US" dirty="0"/>
          </a:p>
          <a:p>
            <a:r>
              <a:rPr lang="en-US" b="1" dirty="0" smtClean="0"/>
              <a:t>Password </a:t>
            </a:r>
            <a:r>
              <a:rPr lang="en-US" b="1" dirty="0"/>
              <a:t>encryption and complexity </a:t>
            </a:r>
            <a:r>
              <a:rPr lang="en-US" b="1" dirty="0" smtClean="0"/>
              <a:t>settings</a:t>
            </a:r>
          </a:p>
          <a:p>
            <a:r>
              <a:rPr lang="en-US" b="1" dirty="0" smtClean="0"/>
              <a:t>Authentication settings</a:t>
            </a:r>
          </a:p>
          <a:p>
            <a:r>
              <a:rPr lang="en-US" b="1" dirty="0" smtClean="0"/>
              <a:t>Management </a:t>
            </a:r>
            <a:r>
              <a:rPr lang="en-US" b="1" dirty="0"/>
              <a:t>access </a:t>
            </a:r>
            <a:r>
              <a:rPr lang="en-US" b="1" dirty="0" smtClean="0"/>
              <a:t>settings</a:t>
            </a:r>
          </a:p>
          <a:p>
            <a:r>
              <a:rPr lang="en-US" b="1" dirty="0" smtClean="0"/>
              <a:t>Securing </a:t>
            </a:r>
            <a:r>
              <a:rPr lang="en-US" b="1" dirty="0"/>
              <a:t>management access using </a:t>
            </a:r>
            <a:r>
              <a:rPr lang="en-US" b="1" dirty="0" smtClean="0"/>
              <a:t>SSH</a:t>
            </a:r>
          </a:p>
          <a:p>
            <a:r>
              <a:rPr lang="en-US" b="1" dirty="0" smtClean="0"/>
              <a:t>Unneeded </a:t>
            </a:r>
            <a:r>
              <a:rPr lang="en-US" b="1" dirty="0"/>
              <a:t>services </a:t>
            </a:r>
            <a:r>
              <a:rPr lang="en-US" b="1" dirty="0" smtClean="0"/>
              <a:t>settings</a:t>
            </a:r>
            <a:endParaRPr lang="en-US" dirty="0"/>
          </a:p>
          <a:p>
            <a:r>
              <a:rPr lang="en-US" b="1" dirty="0" smtClean="0"/>
              <a:t>Ingress/egress </a:t>
            </a:r>
            <a:r>
              <a:rPr lang="en-US" b="1" dirty="0"/>
              <a:t>filtering </a:t>
            </a:r>
            <a:r>
              <a:rPr lang="en-US" b="1" dirty="0" smtClean="0"/>
              <a:t>settings</a:t>
            </a:r>
          </a:p>
          <a:p>
            <a:r>
              <a:rPr lang="en-US" b="1" dirty="0" smtClean="0"/>
              <a:t>Routing </a:t>
            </a:r>
            <a:r>
              <a:rPr lang="en-US" b="1" dirty="0"/>
              <a:t>protocol security </a:t>
            </a:r>
            <a:r>
              <a:rPr lang="en-US" b="1" dirty="0" smtClean="0"/>
              <a:t>settings</a:t>
            </a:r>
            <a:endParaRPr lang="en-US" dirty="0"/>
          </a:p>
          <a:p>
            <a:r>
              <a:rPr lang="en-US" b="1" dirty="0" smtClean="0"/>
              <a:t>Configuration maintenance</a:t>
            </a:r>
            <a:endParaRPr lang="en-US" dirty="0"/>
          </a:p>
          <a:p>
            <a:r>
              <a:rPr lang="en-US" b="1" dirty="0" smtClean="0"/>
              <a:t>Change management</a:t>
            </a:r>
          </a:p>
          <a:p>
            <a:r>
              <a:rPr lang="en-US" b="1" dirty="0" smtClean="0"/>
              <a:t>Router redundancy</a:t>
            </a:r>
            <a:endParaRPr lang="en-US" dirty="0"/>
          </a:p>
          <a:p>
            <a:r>
              <a:rPr lang="en-US" b="1" dirty="0" smtClean="0"/>
              <a:t>Monitoring </a:t>
            </a:r>
            <a:r>
              <a:rPr lang="en-US" b="1" dirty="0"/>
              <a:t>and incident </a:t>
            </a:r>
            <a:r>
              <a:rPr lang="en-US" b="1" dirty="0" smtClean="0"/>
              <a:t>handling</a:t>
            </a:r>
            <a:endParaRPr lang="en-US" dirty="0"/>
          </a:p>
          <a:p>
            <a:r>
              <a:rPr lang="en-US" b="1" dirty="0" smtClean="0"/>
              <a:t>Security updates</a:t>
            </a:r>
            <a:endParaRPr lang="en-US" dirty="0"/>
          </a:p>
        </p:txBody>
      </p:sp>
    </p:spTree>
    <p:extLst>
      <p:ext uri="{BB962C8B-B14F-4D97-AF65-F5344CB8AC3E}">
        <p14:creationId xmlns:p14="http://schemas.microsoft.com/office/powerpoint/2010/main" val="769510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Strong </a:t>
            </a:r>
            <a:r>
              <a:rPr lang="en-US" dirty="0" smtClean="0"/>
              <a:t>Passwords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a:t>
            </a:r>
            <a:r>
              <a:rPr lang="en-US" dirty="0"/>
              <a:t>a password length of ten or more characters. A longer password is a better password.</a:t>
            </a:r>
          </a:p>
          <a:p>
            <a:r>
              <a:rPr lang="en-US" dirty="0"/>
              <a:t>Make passwords complex. Include a mix of uppercase and lowercase letters, numbers, symbols, and spaces.</a:t>
            </a:r>
          </a:p>
          <a:p>
            <a:r>
              <a:rPr lang="en-US" dirty="0"/>
              <a:t>Avoid passwords based on repetition, dictionary words, letter or number sequences, usernames, relative or pet names, biographical information, such as birthdates, ID numbers, ancestor names, or other easily identifiable pieces of information.</a:t>
            </a:r>
          </a:p>
          <a:p>
            <a:r>
              <a:rPr lang="en-US" dirty="0"/>
              <a:t>Deliberately misspell a password (for example, Smith = Smyth = 5mYth or Security = 5ecur1ty).</a:t>
            </a:r>
          </a:p>
          <a:p>
            <a:r>
              <a:rPr lang="en-US" dirty="0"/>
              <a:t>Change passwords often. If a password is unknowingly compromised, the window of opportunity for the attacker to use the password is limited.</a:t>
            </a:r>
          </a:p>
          <a:p>
            <a:r>
              <a:rPr lang="en-US" dirty="0"/>
              <a:t>Do not write passwords down and leave them in obvious places, such as on the desk or monitor.</a:t>
            </a:r>
          </a:p>
          <a:p>
            <a:endParaRPr lang="en-US" dirty="0" smtClean="0"/>
          </a:p>
        </p:txBody>
      </p:sp>
    </p:spTree>
    <p:extLst>
      <p:ext uri="{BB962C8B-B14F-4D97-AF65-F5344CB8AC3E}">
        <p14:creationId xmlns:p14="http://schemas.microsoft.com/office/powerpoint/2010/main" val="39208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Encrypting Passwords</a:t>
            </a:r>
          </a:p>
        </p:txBody>
      </p:sp>
      <p:sp>
        <p:nvSpPr>
          <p:cNvPr id="3" name="Content Placeholder 2"/>
          <p:cNvSpPr>
            <a:spLocks noGrp="1"/>
          </p:cNvSpPr>
          <p:nvPr>
            <p:ph idx="1"/>
          </p:nvPr>
        </p:nvSpPr>
        <p:spPr/>
        <p:txBody>
          <a:bodyPr>
            <a:normAutofit/>
          </a:bodyPr>
          <a:lstStyle/>
          <a:p>
            <a:r>
              <a:rPr lang="en-US" dirty="0"/>
              <a:t>Encrypting Privileged EXEC </a:t>
            </a:r>
            <a:r>
              <a:rPr lang="en-US" dirty="0" smtClean="0"/>
              <a:t>Password</a:t>
            </a:r>
          </a:p>
          <a:p>
            <a:pPr lvl="1"/>
            <a:r>
              <a:rPr lang="en-US" sz="1800" b="1" dirty="0" smtClean="0">
                <a:latin typeface="Consolas" panose="020B0609020204030204" pitchFamily="49" charset="0"/>
                <a:cs typeface="Consolas" panose="020B0609020204030204" pitchFamily="49" charset="0"/>
              </a:rPr>
              <a:t>enable </a:t>
            </a:r>
            <a:r>
              <a:rPr lang="en-US" sz="1800" b="1" dirty="0">
                <a:latin typeface="Consolas" panose="020B0609020204030204" pitchFamily="49" charset="0"/>
                <a:cs typeface="Consolas" panose="020B0609020204030204" pitchFamily="49" charset="0"/>
              </a:rPr>
              <a:t>secret </a:t>
            </a:r>
            <a:r>
              <a:rPr lang="en-US" i="1" dirty="0"/>
              <a:t>password </a:t>
            </a:r>
            <a:r>
              <a:rPr lang="en-US" dirty="0" smtClean="0"/>
              <a:t>global configuration </a:t>
            </a:r>
            <a:r>
              <a:rPr lang="en-US" dirty="0"/>
              <a:t>command.  </a:t>
            </a:r>
            <a:r>
              <a:rPr lang="en-US" dirty="0" smtClean="0"/>
              <a:t>IOS </a:t>
            </a:r>
            <a:r>
              <a:rPr lang="en-US" dirty="0"/>
              <a:t>15.0(1)S and later default to the SHA256 hashing algorithm</a:t>
            </a:r>
            <a:r>
              <a:rPr lang="en-US" dirty="0" smtClean="0"/>
              <a:t>.</a:t>
            </a:r>
          </a:p>
          <a:p>
            <a:pPr lvl="1"/>
            <a:r>
              <a:rPr lang="en-US" dirty="0" smtClean="0"/>
              <a:t>Earlier </a:t>
            </a:r>
            <a:r>
              <a:rPr lang="en-US" dirty="0"/>
              <a:t>IOS versions use the weaker message digest 5 (MD5) hashing algorithm</a:t>
            </a:r>
            <a:r>
              <a:rPr lang="en-US" dirty="0" smtClean="0"/>
              <a:t>.</a:t>
            </a:r>
          </a:p>
          <a:p>
            <a:r>
              <a:rPr lang="en-US" dirty="0"/>
              <a:t>Encrypting Console and </a:t>
            </a:r>
            <a:r>
              <a:rPr lang="en-US" dirty="0" err="1"/>
              <a:t>vty</a:t>
            </a:r>
            <a:r>
              <a:rPr lang="en-US" dirty="0"/>
              <a:t> </a:t>
            </a:r>
            <a:r>
              <a:rPr lang="en-US" dirty="0" smtClean="0"/>
              <a:t>Passwords</a:t>
            </a:r>
          </a:p>
          <a:p>
            <a:pPr lvl="1"/>
            <a:r>
              <a:rPr lang="en-US" dirty="0"/>
              <a:t>When defining a console or </a:t>
            </a:r>
            <a:r>
              <a:rPr lang="en-US" dirty="0" err="1"/>
              <a:t>vty</a:t>
            </a:r>
            <a:r>
              <a:rPr lang="en-US" dirty="0"/>
              <a:t> line password using the</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password line</a:t>
            </a:r>
            <a:r>
              <a:rPr lang="en-US" b="1" dirty="0"/>
              <a:t> </a:t>
            </a:r>
            <a:r>
              <a:rPr lang="en-US" dirty="0"/>
              <a:t>command, </a:t>
            </a:r>
            <a:r>
              <a:rPr lang="en-US" dirty="0" smtClean="0"/>
              <a:t>the passwords </a:t>
            </a:r>
            <a:r>
              <a:rPr lang="en-US" dirty="0"/>
              <a:t>are stored in clear text in the configuration</a:t>
            </a:r>
            <a:r>
              <a:rPr lang="en-US" dirty="0" smtClean="0"/>
              <a:t>.</a:t>
            </a:r>
          </a:p>
          <a:p>
            <a:pPr lvl="1"/>
            <a:r>
              <a:rPr lang="en-US" dirty="0"/>
              <a:t>To create local database entry encrypted to level 4 (SHA256), use the </a:t>
            </a:r>
            <a:r>
              <a:rPr lang="en-US" sz="1800" b="1" dirty="0">
                <a:latin typeface="Consolas" panose="020B0609020204030204" pitchFamily="49" charset="0"/>
                <a:cs typeface="Consolas" panose="020B0609020204030204" pitchFamily="49" charset="0"/>
              </a:rPr>
              <a:t>username </a:t>
            </a:r>
            <a:r>
              <a:rPr lang="en-US" sz="1800" i="1" dirty="0" smtClean="0">
                <a:latin typeface="Consolas" panose="020B0609020204030204" pitchFamily="49" charset="0"/>
                <a:cs typeface="Consolas" panose="020B0609020204030204" pitchFamily="49" charset="0"/>
              </a:rPr>
              <a:t>name </a:t>
            </a:r>
            <a:r>
              <a:rPr lang="en-US" sz="1800" b="1" dirty="0" smtClean="0">
                <a:latin typeface="Consolas" panose="020B0609020204030204" pitchFamily="49" charset="0"/>
                <a:cs typeface="Consolas" panose="020B0609020204030204" pitchFamily="49" charset="0"/>
              </a:rPr>
              <a:t>secret </a:t>
            </a:r>
            <a:r>
              <a:rPr lang="en-US" sz="1800" i="1" dirty="0">
                <a:latin typeface="Consolas" panose="020B0609020204030204" pitchFamily="49" charset="0"/>
                <a:cs typeface="Consolas" panose="020B0609020204030204" pitchFamily="49" charset="0"/>
              </a:rPr>
              <a:t>password </a:t>
            </a:r>
            <a:r>
              <a:rPr lang="en-US" dirty="0"/>
              <a:t>global configuration command.</a:t>
            </a:r>
          </a:p>
          <a:p>
            <a:pPr lvl="1"/>
            <a:r>
              <a:rPr lang="en-US" dirty="0"/>
              <a:t>T</a:t>
            </a:r>
            <a:r>
              <a:rPr lang="en-US" dirty="0" smtClean="0"/>
              <a:t>he </a:t>
            </a:r>
            <a:r>
              <a:rPr lang="en-US" sz="1800" b="1" dirty="0">
                <a:latin typeface="Consolas" panose="020B0609020204030204" pitchFamily="49" charset="0"/>
                <a:cs typeface="Consolas" panose="020B0609020204030204" pitchFamily="49" charset="0"/>
              </a:rPr>
              <a:t>login local </a:t>
            </a:r>
            <a:r>
              <a:rPr lang="en-US" dirty="0" smtClean="0"/>
              <a:t>command </a:t>
            </a:r>
            <a:r>
              <a:rPr lang="en-US" dirty="0"/>
              <a:t>makes the line </a:t>
            </a:r>
            <a:r>
              <a:rPr lang="en-US" dirty="0" smtClean="0"/>
              <a:t>authenticate using </a:t>
            </a:r>
            <a:r>
              <a:rPr lang="en-US" dirty="0"/>
              <a:t>the credentials configured in the local database.</a:t>
            </a:r>
          </a:p>
        </p:txBody>
      </p:sp>
    </p:spTree>
    <p:extLst>
      <p:ext uri="{BB962C8B-B14F-4D97-AF65-F5344CB8AC3E}">
        <p14:creationId xmlns:p14="http://schemas.microsoft.com/office/powerpoint/2010/main" val="173094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Authentication, Authorization, Accounting</a:t>
            </a:r>
          </a:p>
        </p:txBody>
      </p:sp>
      <p:sp>
        <p:nvSpPr>
          <p:cNvPr id="3" name="Content Placeholder 2"/>
          <p:cNvSpPr>
            <a:spLocks noGrp="1"/>
          </p:cNvSpPr>
          <p:nvPr>
            <p:ph idx="1"/>
          </p:nvPr>
        </p:nvSpPr>
        <p:spPr/>
        <p:txBody>
          <a:bodyPr>
            <a:normAutofit/>
          </a:bodyPr>
          <a:lstStyle/>
          <a:p>
            <a:pPr marL="0" indent="0">
              <a:buNone/>
            </a:pPr>
            <a:r>
              <a:rPr lang="en-US" dirty="0"/>
              <a:t>Implementation of the AAA model provides the following advantages:</a:t>
            </a:r>
          </a:p>
          <a:p>
            <a:r>
              <a:rPr lang="en-US" b="1" dirty="0" smtClean="0"/>
              <a:t>Increased </a:t>
            </a:r>
            <a:r>
              <a:rPr lang="en-US" b="1" dirty="0"/>
              <a:t>flexibility and control of access </a:t>
            </a:r>
            <a:r>
              <a:rPr lang="en-US" b="1" dirty="0" smtClean="0"/>
              <a:t>configuration</a:t>
            </a:r>
            <a:endParaRPr lang="en-US" dirty="0"/>
          </a:p>
          <a:p>
            <a:r>
              <a:rPr lang="en-US" b="1" dirty="0" smtClean="0"/>
              <a:t>Scalability</a:t>
            </a:r>
            <a:endParaRPr lang="en-US" dirty="0"/>
          </a:p>
          <a:p>
            <a:r>
              <a:rPr lang="en-US" b="1" dirty="0" smtClean="0"/>
              <a:t>Multiple </a:t>
            </a:r>
            <a:r>
              <a:rPr lang="en-US" b="1" dirty="0"/>
              <a:t>backup </a:t>
            </a:r>
            <a:r>
              <a:rPr lang="en-US" b="1" dirty="0" smtClean="0"/>
              <a:t>systems</a:t>
            </a:r>
            <a:endParaRPr lang="en-US" dirty="0"/>
          </a:p>
          <a:p>
            <a:r>
              <a:rPr lang="en-US" b="1" dirty="0" smtClean="0"/>
              <a:t>Standardized </a:t>
            </a:r>
            <a:r>
              <a:rPr lang="en-US" b="1" dirty="0"/>
              <a:t>authentication </a:t>
            </a:r>
            <a:r>
              <a:rPr lang="en-US" b="1" dirty="0" smtClean="0"/>
              <a:t>methods</a:t>
            </a:r>
            <a:endParaRPr lang="en-US" dirty="0" smtClean="0"/>
          </a:p>
          <a:p>
            <a:pPr marL="0" indent="0">
              <a:buNone/>
            </a:pPr>
            <a:r>
              <a:rPr lang="en-US" dirty="0" smtClean="0"/>
              <a:t>Users </a:t>
            </a:r>
            <a:r>
              <a:rPr lang="en-US" dirty="0"/>
              <a:t>must authenticate against an authentication database, which can be stored:</a:t>
            </a:r>
          </a:p>
          <a:p>
            <a:r>
              <a:rPr lang="en-US" b="1" dirty="0" smtClean="0"/>
              <a:t>Locally</a:t>
            </a:r>
            <a:r>
              <a:rPr lang="en-US" b="1" dirty="0"/>
              <a:t>: </a:t>
            </a:r>
            <a:r>
              <a:rPr lang="en-US" dirty="0" smtClean="0"/>
              <a:t>created using </a:t>
            </a:r>
            <a:r>
              <a:rPr lang="en-US" dirty="0"/>
              <a:t>the </a:t>
            </a:r>
            <a:r>
              <a:rPr lang="en-US" sz="2200" b="1" dirty="0">
                <a:latin typeface="Consolas" panose="020B0609020204030204" pitchFamily="49" charset="0"/>
                <a:cs typeface="Consolas" panose="020B0609020204030204" pitchFamily="49" charset="0"/>
              </a:rPr>
              <a:t>username secret </a:t>
            </a:r>
            <a:r>
              <a:rPr lang="en-US" dirty="0" smtClean="0"/>
              <a:t>command</a:t>
            </a:r>
            <a:endParaRPr lang="en-US" dirty="0"/>
          </a:p>
          <a:p>
            <a:r>
              <a:rPr lang="en-US" b="1" dirty="0"/>
              <a:t>C</a:t>
            </a:r>
            <a:r>
              <a:rPr lang="en-US" b="1" dirty="0" smtClean="0"/>
              <a:t>entrally</a:t>
            </a:r>
            <a:r>
              <a:rPr lang="en-US" b="1" dirty="0"/>
              <a:t>: </a:t>
            </a:r>
            <a:r>
              <a:rPr lang="en-US" dirty="0"/>
              <a:t>A client/server model where users are authenticated against AAA </a:t>
            </a:r>
            <a:r>
              <a:rPr lang="en-US" dirty="0" smtClean="0"/>
              <a:t>servers. </a:t>
            </a:r>
            <a:endParaRPr lang="en-US" dirty="0"/>
          </a:p>
        </p:txBody>
      </p:sp>
    </p:spTree>
    <p:extLst>
      <p:ext uri="{BB962C8B-B14F-4D97-AF65-F5344CB8AC3E}">
        <p14:creationId xmlns:p14="http://schemas.microsoft.com/office/powerpoint/2010/main" val="1448430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RADIUS and TACACS+ Overview</a:t>
            </a:r>
          </a:p>
        </p:txBody>
      </p:sp>
      <p:sp>
        <p:nvSpPr>
          <p:cNvPr id="3" name="Content Placeholder 2"/>
          <p:cNvSpPr>
            <a:spLocks noGrp="1"/>
          </p:cNvSpPr>
          <p:nvPr>
            <p:ph idx="1"/>
          </p:nvPr>
        </p:nvSpPr>
        <p:spPr/>
        <p:txBody>
          <a:bodyPr>
            <a:normAutofit/>
          </a:bodyPr>
          <a:lstStyle/>
          <a:p>
            <a:r>
              <a:rPr lang="en-US" b="1" dirty="0" smtClean="0"/>
              <a:t>RADIUS protocol </a:t>
            </a:r>
          </a:p>
          <a:p>
            <a:pPr lvl="1"/>
            <a:r>
              <a:rPr lang="en-US" dirty="0" smtClean="0"/>
              <a:t>An </a:t>
            </a:r>
            <a:r>
              <a:rPr lang="en-US" dirty="0"/>
              <a:t>open standard </a:t>
            </a:r>
            <a:r>
              <a:rPr lang="en-US" dirty="0" smtClean="0"/>
              <a:t>protocol. It </a:t>
            </a:r>
            <a:r>
              <a:rPr lang="en-US" dirty="0"/>
              <a:t>combines </a:t>
            </a:r>
            <a:r>
              <a:rPr lang="en-US" dirty="0" smtClean="0"/>
              <a:t>authentication and </a:t>
            </a:r>
            <a:r>
              <a:rPr lang="en-US" dirty="0"/>
              <a:t>authorization into one service using UDP port 1812 (or UDP 1645), and </a:t>
            </a:r>
            <a:r>
              <a:rPr lang="en-US" dirty="0" smtClean="0"/>
              <a:t>the accounting </a:t>
            </a:r>
            <a:r>
              <a:rPr lang="en-US" dirty="0"/>
              <a:t>service uses UDP port 1813 (or UDP 1646). RADIUS does not </a:t>
            </a:r>
            <a:r>
              <a:rPr lang="en-US" dirty="0" smtClean="0"/>
              <a:t>encrypt the </a:t>
            </a:r>
            <a:r>
              <a:rPr lang="en-US" dirty="0"/>
              <a:t>entire message exchanged between device and server. Only the password </a:t>
            </a:r>
            <a:r>
              <a:rPr lang="en-US" dirty="0" smtClean="0"/>
              <a:t>portion of </a:t>
            </a:r>
            <a:r>
              <a:rPr lang="en-US" dirty="0"/>
              <a:t>the RADIUS packet header is </a:t>
            </a:r>
            <a:r>
              <a:rPr lang="en-US" dirty="0" smtClean="0"/>
              <a:t>encrypted</a:t>
            </a:r>
            <a:r>
              <a:rPr lang="en-US" dirty="0"/>
              <a:t>.</a:t>
            </a:r>
          </a:p>
          <a:p>
            <a:r>
              <a:rPr lang="en-US" b="1" dirty="0" smtClean="0"/>
              <a:t>TACACS+</a:t>
            </a:r>
          </a:p>
          <a:p>
            <a:pPr lvl="1"/>
            <a:r>
              <a:rPr lang="en-US" dirty="0" smtClean="0"/>
              <a:t>A </a:t>
            </a:r>
            <a:r>
              <a:rPr lang="en-US" dirty="0"/>
              <a:t>Cisco proprietary protocol that separates all three AAA services </a:t>
            </a:r>
            <a:r>
              <a:rPr lang="en-US" dirty="0" smtClean="0"/>
              <a:t>using the </a:t>
            </a:r>
            <a:r>
              <a:rPr lang="en-US" dirty="0"/>
              <a:t>more reliable TCP port 49. TACACS+ encrypts the entire message </a:t>
            </a:r>
            <a:r>
              <a:rPr lang="en-US" dirty="0" smtClean="0"/>
              <a:t>exchanged therefore </a:t>
            </a:r>
            <a:r>
              <a:rPr lang="en-US" dirty="0"/>
              <a:t>communication between the device and the TACACS+ server is </a:t>
            </a:r>
            <a:r>
              <a:rPr lang="en-US" dirty="0" smtClean="0"/>
              <a:t>completely secure</a:t>
            </a:r>
            <a:r>
              <a:rPr lang="en-US" dirty="0"/>
              <a:t>.</a:t>
            </a:r>
          </a:p>
        </p:txBody>
      </p:sp>
    </p:spTree>
    <p:extLst>
      <p:ext uri="{BB962C8B-B14F-4D97-AF65-F5344CB8AC3E}">
        <p14:creationId xmlns:p14="http://schemas.microsoft.com/office/powerpoint/2010/main" val="2533062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8 Objectives</a:t>
            </a:r>
          </a:p>
        </p:txBody>
      </p:sp>
      <p:sp>
        <p:nvSpPr>
          <p:cNvPr id="7" name="Content Placeholder 6"/>
          <p:cNvSpPr>
            <a:spLocks noGrp="1"/>
          </p:cNvSpPr>
          <p:nvPr>
            <p:ph idx="1"/>
          </p:nvPr>
        </p:nvSpPr>
        <p:spPr/>
        <p:txBody>
          <a:bodyPr/>
          <a:lstStyle/>
          <a:p>
            <a:pPr marL="0" indent="0">
              <a:buNone/>
            </a:pPr>
            <a:r>
              <a:rPr lang="en-US" dirty="0"/>
              <a:t>This chapter covers the following topics:</a:t>
            </a:r>
          </a:p>
          <a:p>
            <a:r>
              <a:rPr lang="en-US" dirty="0" smtClean="0"/>
              <a:t>Securing </a:t>
            </a:r>
            <a:r>
              <a:rPr lang="en-US" dirty="0"/>
              <a:t>the Management Plane on Cisco Routers</a:t>
            </a:r>
          </a:p>
          <a:p>
            <a:r>
              <a:rPr lang="en-US" dirty="0" smtClean="0"/>
              <a:t>Describing </a:t>
            </a:r>
            <a:r>
              <a:rPr lang="en-US" dirty="0"/>
              <a:t>Routing Protocol Authentication</a:t>
            </a:r>
          </a:p>
          <a:p>
            <a:r>
              <a:rPr lang="en-US" dirty="0" smtClean="0"/>
              <a:t>Configuring </a:t>
            </a:r>
            <a:r>
              <a:rPr lang="en-US" dirty="0"/>
              <a:t>Authentication for EIGRP</a:t>
            </a:r>
          </a:p>
          <a:p>
            <a:r>
              <a:rPr lang="en-US" dirty="0" smtClean="0"/>
              <a:t>Configuring </a:t>
            </a:r>
            <a:r>
              <a:rPr lang="en-US" dirty="0"/>
              <a:t>Authentication for OSPFv2 and OSPFv3</a:t>
            </a:r>
          </a:p>
          <a:p>
            <a:r>
              <a:rPr lang="en-US" dirty="0" smtClean="0"/>
              <a:t>Configuring </a:t>
            </a:r>
            <a:r>
              <a:rPr lang="en-US" dirty="0"/>
              <a:t>Authentication for BGP peers</a:t>
            </a:r>
          </a:p>
          <a:p>
            <a:r>
              <a:rPr lang="en-US" dirty="0" smtClean="0"/>
              <a:t>Configuring </a:t>
            </a:r>
            <a:r>
              <a:rPr lang="en-US" dirty="0"/>
              <a:t>VRF-lite</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RADIUS Message Exchange</a:t>
            </a:r>
          </a:p>
        </p:txBody>
      </p:sp>
      <p:pic>
        <p:nvPicPr>
          <p:cNvPr id="4" name="Content Placeholder 3"/>
          <p:cNvPicPr>
            <a:picLocks noGrp="1" noChangeAspect="1"/>
          </p:cNvPicPr>
          <p:nvPr>
            <p:ph idx="1"/>
          </p:nvPr>
        </p:nvPicPr>
        <p:blipFill>
          <a:blip r:embed="rId2"/>
          <a:stretch>
            <a:fillRect/>
          </a:stretch>
        </p:blipFill>
        <p:spPr>
          <a:xfrm>
            <a:off x="910116" y="2724921"/>
            <a:ext cx="7258681" cy="2047920"/>
          </a:xfrm>
          <a:prstGeom prst="rect">
            <a:avLst/>
          </a:prstGeom>
        </p:spPr>
      </p:pic>
    </p:spTree>
    <p:extLst>
      <p:ext uri="{BB962C8B-B14F-4D97-AF65-F5344CB8AC3E}">
        <p14:creationId xmlns:p14="http://schemas.microsoft.com/office/powerpoint/2010/main" val="110181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TACACS+ Message Exchange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069559" y="1673639"/>
            <a:ext cx="7004881" cy="3510721"/>
          </a:xfrm>
          <a:prstGeom prst="rect">
            <a:avLst/>
          </a:prstGeom>
        </p:spPr>
      </p:pic>
    </p:spTree>
    <p:extLst>
      <p:ext uri="{BB962C8B-B14F-4D97-AF65-F5344CB8AC3E}">
        <p14:creationId xmlns:p14="http://schemas.microsoft.com/office/powerpoint/2010/main" val="3098386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AAA and Local Authentication</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The following are the configuration steps required to enable AAA local authentication:</a:t>
            </a:r>
          </a:p>
          <a:p>
            <a:r>
              <a:rPr lang="en-US" b="1" dirty="0"/>
              <a:t>Step 1. </a:t>
            </a:r>
            <a:r>
              <a:rPr lang="en-US" dirty="0"/>
              <a:t>Create local user accounts using the </a:t>
            </a:r>
            <a:r>
              <a:rPr lang="en-US" b="1" dirty="0"/>
              <a:t>username </a:t>
            </a:r>
            <a:r>
              <a:rPr lang="en-US" i="1" dirty="0"/>
              <a:t>name </a:t>
            </a:r>
            <a:r>
              <a:rPr lang="en-US" b="1" dirty="0"/>
              <a:t>secret </a:t>
            </a:r>
            <a:r>
              <a:rPr lang="en-US" i="1" dirty="0"/>
              <a:t>password </a:t>
            </a:r>
            <a:r>
              <a:rPr lang="en-US" dirty="0" smtClean="0"/>
              <a:t>global configuration </a:t>
            </a:r>
            <a:r>
              <a:rPr lang="en-US" dirty="0"/>
              <a:t>command.</a:t>
            </a:r>
          </a:p>
          <a:p>
            <a:r>
              <a:rPr lang="en-US" b="1" dirty="0"/>
              <a:t>Step 2. </a:t>
            </a:r>
            <a:r>
              <a:rPr lang="en-US" dirty="0"/>
              <a:t>Enable AAA by using the </a:t>
            </a:r>
            <a:r>
              <a:rPr lang="en-US" b="1" dirty="0" err="1"/>
              <a:t>aaa</a:t>
            </a:r>
            <a:r>
              <a:rPr lang="en-US" b="1" dirty="0"/>
              <a:t> new-model </a:t>
            </a:r>
            <a:r>
              <a:rPr lang="en-US" dirty="0"/>
              <a:t>global configuration command</a:t>
            </a:r>
            <a:r>
              <a:rPr lang="en-US" dirty="0" smtClean="0"/>
              <a:t>.</a:t>
            </a:r>
            <a:endParaRPr lang="en-US" dirty="0"/>
          </a:p>
          <a:p>
            <a:r>
              <a:rPr lang="en-US" b="1" dirty="0"/>
              <a:t>Step 3. </a:t>
            </a:r>
            <a:r>
              <a:rPr lang="en-US" dirty="0"/>
              <a:t>Configure the security protocol parameters including the server IP address </a:t>
            </a:r>
            <a:r>
              <a:rPr lang="en-US" dirty="0" smtClean="0"/>
              <a:t>and secret key</a:t>
            </a:r>
            <a:endParaRPr lang="en-US" dirty="0"/>
          </a:p>
          <a:p>
            <a:r>
              <a:rPr lang="en-US" b="1" dirty="0"/>
              <a:t>Step 4. </a:t>
            </a:r>
            <a:r>
              <a:rPr lang="en-US" dirty="0"/>
              <a:t>Define the authentication method lists using the </a:t>
            </a:r>
            <a:r>
              <a:rPr lang="en-US" b="1" dirty="0" err="1"/>
              <a:t>aaa</a:t>
            </a:r>
            <a:r>
              <a:rPr lang="en-US" b="1" dirty="0"/>
              <a:t> authentication </a:t>
            </a:r>
            <a:r>
              <a:rPr lang="en-US" b="1" dirty="0" smtClean="0"/>
              <a:t>login {default </a:t>
            </a:r>
            <a:r>
              <a:rPr lang="en-US" b="1" dirty="0"/>
              <a:t>| </a:t>
            </a:r>
            <a:r>
              <a:rPr lang="en-US" i="1" dirty="0"/>
              <a:t>list-name </a:t>
            </a:r>
            <a:r>
              <a:rPr lang="en-US" dirty="0"/>
              <a:t>} </a:t>
            </a:r>
            <a:r>
              <a:rPr lang="en-US" i="1" dirty="0"/>
              <a:t>method1 </a:t>
            </a:r>
            <a:r>
              <a:rPr lang="en-US" dirty="0"/>
              <a:t>[...[ </a:t>
            </a:r>
            <a:r>
              <a:rPr lang="en-US" i="1" dirty="0"/>
              <a:t>method4 </a:t>
            </a:r>
            <a:r>
              <a:rPr lang="en-US" dirty="0"/>
              <a:t>]]. </a:t>
            </a:r>
          </a:p>
          <a:p>
            <a:r>
              <a:rPr lang="en-US" b="1" dirty="0"/>
              <a:t>Step 5. </a:t>
            </a:r>
            <a:r>
              <a:rPr lang="en-US" dirty="0"/>
              <a:t>If required, apply the method lists to the console, </a:t>
            </a:r>
            <a:r>
              <a:rPr lang="en-US" dirty="0" err="1"/>
              <a:t>vty</a:t>
            </a:r>
            <a:r>
              <a:rPr lang="en-US" dirty="0"/>
              <a:t>, or aux lines. </a:t>
            </a:r>
          </a:p>
          <a:p>
            <a:r>
              <a:rPr lang="en-US" b="1" dirty="0"/>
              <a:t>Step 6. </a:t>
            </a:r>
            <a:r>
              <a:rPr lang="en-US" dirty="0"/>
              <a:t>(Optional) Configure authorization using the </a:t>
            </a:r>
            <a:r>
              <a:rPr lang="en-US" b="1" dirty="0" err="1"/>
              <a:t>aaa</a:t>
            </a:r>
            <a:r>
              <a:rPr lang="en-US" b="1" dirty="0"/>
              <a:t> authorization </a:t>
            </a:r>
            <a:r>
              <a:rPr lang="en-US" dirty="0"/>
              <a:t>global </a:t>
            </a:r>
            <a:r>
              <a:rPr lang="en-US" dirty="0" smtClean="0"/>
              <a:t>configuration command</a:t>
            </a:r>
            <a:r>
              <a:rPr lang="en-US" dirty="0"/>
              <a:t>.</a:t>
            </a:r>
          </a:p>
          <a:p>
            <a:r>
              <a:rPr lang="en-US" b="1" dirty="0"/>
              <a:t>Step 7. </a:t>
            </a:r>
            <a:r>
              <a:rPr lang="en-US" dirty="0"/>
              <a:t>(Optional) Configure accounting using the </a:t>
            </a:r>
            <a:r>
              <a:rPr lang="en-US" b="1" dirty="0" err="1"/>
              <a:t>aaa</a:t>
            </a:r>
            <a:r>
              <a:rPr lang="en-US" b="1" dirty="0"/>
              <a:t> accounting </a:t>
            </a:r>
            <a:r>
              <a:rPr lang="en-US" dirty="0"/>
              <a:t>global </a:t>
            </a:r>
            <a:r>
              <a:rPr lang="en-US" dirty="0" smtClean="0"/>
              <a:t>configuration command</a:t>
            </a:r>
            <a:r>
              <a:rPr lang="en-US" dirty="0"/>
              <a:t>.</a:t>
            </a:r>
          </a:p>
        </p:txBody>
      </p:sp>
    </p:spTree>
    <p:extLst>
      <p:ext uri="{BB962C8B-B14F-4D97-AF65-F5344CB8AC3E}">
        <p14:creationId xmlns:p14="http://schemas.microsoft.com/office/powerpoint/2010/main" val="2709759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Configure RADIUS Authentication with Local User for Fallback</a:t>
            </a:r>
          </a:p>
        </p:txBody>
      </p:sp>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1119506" y="1183340"/>
            <a:ext cx="6564184" cy="5483098"/>
            <a:chOff x="847745" y="1344031"/>
            <a:chExt cx="7360201" cy="6383586"/>
          </a:xfrm>
        </p:grpSpPr>
        <p:pic>
          <p:nvPicPr>
            <p:cNvPr id="4" name="Picture 3"/>
            <p:cNvPicPr>
              <a:picLocks noChangeAspect="1"/>
            </p:cNvPicPr>
            <p:nvPr/>
          </p:nvPicPr>
          <p:blipFill>
            <a:blip r:embed="rId2"/>
            <a:stretch>
              <a:fillRect/>
            </a:stretch>
          </p:blipFill>
          <p:spPr>
            <a:xfrm>
              <a:off x="847745" y="1344031"/>
              <a:ext cx="7360201" cy="3218161"/>
            </a:xfrm>
            <a:prstGeom prst="rect">
              <a:avLst/>
            </a:prstGeom>
          </p:spPr>
        </p:pic>
        <p:pic>
          <p:nvPicPr>
            <p:cNvPr id="5" name="Picture 4"/>
            <p:cNvPicPr>
              <a:picLocks noChangeAspect="1"/>
            </p:cNvPicPr>
            <p:nvPr/>
          </p:nvPicPr>
          <p:blipFill>
            <a:blip r:embed="rId3"/>
            <a:stretch>
              <a:fillRect/>
            </a:stretch>
          </p:blipFill>
          <p:spPr>
            <a:xfrm>
              <a:off x="884857" y="4534896"/>
              <a:ext cx="7309441" cy="3192721"/>
            </a:xfrm>
            <a:prstGeom prst="rect">
              <a:avLst/>
            </a:prstGeom>
          </p:spPr>
        </p:pic>
      </p:grpSp>
    </p:spTree>
    <p:extLst>
      <p:ext uri="{BB962C8B-B14F-4D97-AF65-F5344CB8AC3E}">
        <p14:creationId xmlns:p14="http://schemas.microsoft.com/office/powerpoint/2010/main" val="2047778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Configure TACACS+ Authentication with Local User for Fallback</a:t>
            </a:r>
          </a:p>
        </p:txBody>
      </p:sp>
      <p:pic>
        <p:nvPicPr>
          <p:cNvPr id="4" name="Content Placeholder 3"/>
          <p:cNvPicPr>
            <a:picLocks noGrp="1" noChangeAspect="1"/>
          </p:cNvPicPr>
          <p:nvPr>
            <p:ph idx="1"/>
          </p:nvPr>
        </p:nvPicPr>
        <p:blipFill>
          <a:blip r:embed="rId2"/>
          <a:stretch>
            <a:fillRect/>
          </a:stretch>
        </p:blipFill>
        <p:spPr>
          <a:xfrm>
            <a:off x="1377486" y="1209984"/>
            <a:ext cx="6325527" cy="5503890"/>
          </a:xfrm>
          <a:prstGeom prst="rect">
            <a:avLst/>
          </a:prstGeom>
        </p:spPr>
      </p:pic>
    </p:spTree>
    <p:extLst>
      <p:ext uri="{BB962C8B-B14F-4D97-AF65-F5344CB8AC3E}">
        <p14:creationId xmlns:p14="http://schemas.microsoft.com/office/powerpoint/2010/main" val="3843347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SSH Instead of Telnet</a:t>
            </a:r>
          </a:p>
        </p:txBody>
      </p:sp>
      <p:sp>
        <p:nvSpPr>
          <p:cNvPr id="3" name="Content Placeholder 2"/>
          <p:cNvSpPr>
            <a:spLocks noGrp="1"/>
          </p:cNvSpPr>
          <p:nvPr>
            <p:ph idx="1"/>
          </p:nvPr>
        </p:nvSpPr>
        <p:spPr/>
        <p:txBody>
          <a:bodyPr/>
          <a:lstStyle/>
          <a:p>
            <a:pPr marL="0" indent="0">
              <a:buNone/>
            </a:pPr>
            <a:r>
              <a:rPr lang="en-US" dirty="0"/>
              <a:t>Complete the following steps to enable the SSH access instead of Telnet:</a:t>
            </a:r>
          </a:p>
          <a:p>
            <a:r>
              <a:rPr lang="en-US" b="1" dirty="0"/>
              <a:t>Step 1. Enable the use of SSH protocol: </a:t>
            </a:r>
            <a:r>
              <a:rPr lang="en-US" dirty="0"/>
              <a:t>Ensure that the target routers are running </a:t>
            </a:r>
            <a:r>
              <a:rPr lang="en-US" dirty="0" smtClean="0"/>
              <a:t>a Cisco </a:t>
            </a:r>
            <a:r>
              <a:rPr lang="en-US" dirty="0"/>
              <a:t>IOS release that supports SSH.</a:t>
            </a:r>
          </a:p>
          <a:p>
            <a:r>
              <a:rPr lang="en-US" b="1" dirty="0"/>
              <a:t>Step 2. Enable local authentication for SSH access: </a:t>
            </a:r>
            <a:r>
              <a:rPr lang="en-US" dirty="0"/>
              <a:t>This is because SSH </a:t>
            </a:r>
            <a:r>
              <a:rPr lang="en-US" dirty="0" smtClean="0"/>
              <a:t>access requires </a:t>
            </a:r>
            <a:r>
              <a:rPr lang="en-US" dirty="0"/>
              <a:t>login using username and password.</a:t>
            </a:r>
          </a:p>
          <a:p>
            <a:r>
              <a:rPr lang="en-US" b="1" dirty="0"/>
              <a:t>Step 3. Enable the use of SSH protocol: </a:t>
            </a:r>
            <a:r>
              <a:rPr lang="en-US" dirty="0"/>
              <a:t>Optionally allow SSH access only </a:t>
            </a:r>
            <a:r>
              <a:rPr lang="en-US" dirty="0" smtClean="0"/>
              <a:t>from authorized </a:t>
            </a:r>
            <a:r>
              <a:rPr lang="en-US" dirty="0"/>
              <a:t>hosts by specifying an ACL.</a:t>
            </a:r>
          </a:p>
        </p:txBody>
      </p:sp>
    </p:spTree>
    <p:extLst>
      <p:ext uri="{BB962C8B-B14F-4D97-AF65-F5344CB8AC3E}">
        <p14:creationId xmlns:p14="http://schemas.microsoft.com/office/powerpoint/2010/main" val="1393660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SSH Instead of Telnet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9400" y="1108037"/>
            <a:ext cx="7106401" cy="2086080"/>
          </a:xfrm>
          <a:prstGeom prst="rect">
            <a:avLst/>
          </a:prstGeom>
        </p:spPr>
      </p:pic>
      <p:pic>
        <p:nvPicPr>
          <p:cNvPr id="5" name="Picture 4"/>
          <p:cNvPicPr>
            <a:picLocks noChangeAspect="1"/>
          </p:cNvPicPr>
          <p:nvPr/>
        </p:nvPicPr>
        <p:blipFill>
          <a:blip r:embed="rId3"/>
          <a:stretch>
            <a:fillRect/>
          </a:stretch>
        </p:blipFill>
        <p:spPr>
          <a:xfrm>
            <a:off x="1490313" y="3217712"/>
            <a:ext cx="7360201" cy="966720"/>
          </a:xfrm>
          <a:prstGeom prst="rect">
            <a:avLst/>
          </a:prstGeom>
        </p:spPr>
      </p:pic>
      <p:grpSp>
        <p:nvGrpSpPr>
          <p:cNvPr id="8" name="Group 7"/>
          <p:cNvGrpSpPr/>
          <p:nvPr/>
        </p:nvGrpSpPr>
        <p:grpSpPr>
          <a:xfrm>
            <a:off x="1527427" y="4208028"/>
            <a:ext cx="7272328" cy="2056659"/>
            <a:chOff x="942659" y="3034680"/>
            <a:chExt cx="7272328" cy="2056659"/>
          </a:xfrm>
        </p:grpSpPr>
        <p:pic>
          <p:nvPicPr>
            <p:cNvPr id="6" name="Picture 5"/>
            <p:cNvPicPr>
              <a:picLocks noChangeAspect="1"/>
            </p:cNvPicPr>
            <p:nvPr/>
          </p:nvPicPr>
          <p:blipFill>
            <a:blip r:embed="rId4"/>
            <a:stretch>
              <a:fillRect/>
            </a:stretch>
          </p:blipFill>
          <p:spPr>
            <a:xfrm>
              <a:off x="942659" y="3034680"/>
              <a:ext cx="7258681" cy="788640"/>
            </a:xfrm>
            <a:prstGeom prst="rect">
              <a:avLst/>
            </a:prstGeom>
          </p:spPr>
        </p:pic>
        <p:pic>
          <p:nvPicPr>
            <p:cNvPr id="7" name="Picture 6"/>
            <p:cNvPicPr>
              <a:picLocks noChangeAspect="1"/>
            </p:cNvPicPr>
            <p:nvPr/>
          </p:nvPicPr>
          <p:blipFill>
            <a:blip r:embed="rId5"/>
            <a:stretch>
              <a:fillRect/>
            </a:stretch>
          </p:blipFill>
          <p:spPr>
            <a:xfrm>
              <a:off x="956306" y="3577659"/>
              <a:ext cx="7258681" cy="1513680"/>
            </a:xfrm>
            <a:prstGeom prst="rect">
              <a:avLst/>
            </a:prstGeom>
          </p:spPr>
        </p:pic>
      </p:grpSp>
    </p:spTree>
    <p:extLst>
      <p:ext uri="{BB962C8B-B14F-4D97-AF65-F5344CB8AC3E}">
        <p14:creationId xmlns:p14="http://schemas.microsoft.com/office/powerpoint/2010/main" val="1720146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SSH Instead of Telnet</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79400" y="1246107"/>
            <a:ext cx="7309441" cy="521520"/>
          </a:xfrm>
          <a:prstGeom prst="rect">
            <a:avLst/>
          </a:prstGeom>
        </p:spPr>
      </p:pic>
      <p:pic>
        <p:nvPicPr>
          <p:cNvPr id="5" name="Picture 4"/>
          <p:cNvPicPr>
            <a:picLocks noChangeAspect="1"/>
          </p:cNvPicPr>
          <p:nvPr/>
        </p:nvPicPr>
        <p:blipFill>
          <a:blip r:embed="rId4"/>
          <a:stretch>
            <a:fillRect/>
          </a:stretch>
        </p:blipFill>
        <p:spPr>
          <a:xfrm>
            <a:off x="625549" y="1830394"/>
            <a:ext cx="7309441" cy="1437360"/>
          </a:xfrm>
          <a:prstGeom prst="rect">
            <a:avLst/>
          </a:prstGeom>
        </p:spPr>
      </p:pic>
      <p:pic>
        <p:nvPicPr>
          <p:cNvPr id="6" name="Picture 5"/>
          <p:cNvPicPr>
            <a:picLocks noChangeAspect="1"/>
          </p:cNvPicPr>
          <p:nvPr/>
        </p:nvPicPr>
        <p:blipFill>
          <a:blip r:embed="rId5"/>
          <a:stretch>
            <a:fillRect/>
          </a:stretch>
        </p:blipFill>
        <p:spPr>
          <a:xfrm>
            <a:off x="1053756" y="3279247"/>
            <a:ext cx="7309441" cy="1628160"/>
          </a:xfrm>
          <a:prstGeom prst="rect">
            <a:avLst/>
          </a:prstGeom>
        </p:spPr>
      </p:pic>
    </p:spTree>
    <p:extLst>
      <p:ext uri="{BB962C8B-B14F-4D97-AF65-F5344CB8AC3E}">
        <p14:creationId xmlns:p14="http://schemas.microsoft.com/office/powerpoint/2010/main" val="2911040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Securing Access to the Infrastructure Using Router ACLs</a:t>
            </a:r>
          </a:p>
        </p:txBody>
      </p:sp>
      <p:sp>
        <p:nvSpPr>
          <p:cNvPr id="3" name="Content Placeholder 2"/>
          <p:cNvSpPr>
            <a:spLocks noGrp="1"/>
          </p:cNvSpPr>
          <p:nvPr>
            <p:ph idx="1"/>
          </p:nvPr>
        </p:nvSpPr>
        <p:spPr/>
        <p:txBody>
          <a:bodyPr>
            <a:normAutofit/>
          </a:bodyPr>
          <a:lstStyle/>
          <a:p>
            <a:r>
              <a:rPr lang="en-US" dirty="0" smtClean="0"/>
              <a:t>All </a:t>
            </a:r>
            <a:r>
              <a:rPr lang="en-US" dirty="0"/>
              <a:t>the traffic to the IP addresses of the network infrastructure devices is </a:t>
            </a:r>
            <a:r>
              <a:rPr lang="en-US" dirty="0" smtClean="0"/>
              <a:t>dropped and </a:t>
            </a:r>
            <a:r>
              <a:rPr lang="en-US" dirty="0"/>
              <a:t>logged. </a:t>
            </a:r>
            <a:endParaRPr lang="en-US" dirty="0" smtClean="0"/>
          </a:p>
          <a:p>
            <a:pPr lvl="1"/>
            <a:r>
              <a:rPr lang="en-US" dirty="0" smtClean="0"/>
              <a:t>This </a:t>
            </a:r>
            <a:r>
              <a:rPr lang="en-US" dirty="0"/>
              <a:t>rule prevents the network users from sending the routing </a:t>
            </a:r>
            <a:r>
              <a:rPr lang="en-US" dirty="0" smtClean="0"/>
              <a:t>protocol or </a:t>
            </a:r>
            <a:r>
              <a:rPr lang="en-US" dirty="0"/>
              <a:t>the management traffic to network devices. </a:t>
            </a:r>
            <a:endParaRPr lang="en-US" dirty="0" smtClean="0"/>
          </a:p>
          <a:p>
            <a:pPr lvl="1"/>
            <a:r>
              <a:rPr lang="en-US" dirty="0" smtClean="0"/>
              <a:t>Include the destination addresses that encompass all the device IP addresses as a condition.</a:t>
            </a:r>
          </a:p>
          <a:p>
            <a:r>
              <a:rPr lang="en-US" dirty="0" smtClean="0"/>
              <a:t>All the </a:t>
            </a:r>
            <a:r>
              <a:rPr lang="en-US" dirty="0"/>
              <a:t>other traffic is permitted and allows all the transit traffic over the network.</a:t>
            </a:r>
          </a:p>
        </p:txBody>
      </p:sp>
    </p:spTree>
    <p:extLst>
      <p:ext uri="{BB962C8B-B14F-4D97-AF65-F5344CB8AC3E}">
        <p14:creationId xmlns:p14="http://schemas.microsoft.com/office/powerpoint/2010/main" val="1210466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Securing Access to the Infrastructure Using Router ACLs</a:t>
            </a:r>
          </a:p>
        </p:txBody>
      </p:sp>
      <p:pic>
        <p:nvPicPr>
          <p:cNvPr id="5" name="Content Placeholder 4"/>
          <p:cNvPicPr>
            <a:picLocks noGrp="1" noChangeAspect="1"/>
          </p:cNvPicPr>
          <p:nvPr>
            <p:ph idx="1"/>
          </p:nvPr>
        </p:nvPicPr>
        <p:blipFill>
          <a:blip r:embed="rId3"/>
          <a:stretch>
            <a:fillRect/>
          </a:stretch>
        </p:blipFill>
        <p:spPr>
          <a:xfrm>
            <a:off x="1061982" y="1182688"/>
            <a:ext cx="6954949" cy="5132387"/>
          </a:xfrm>
          <a:prstGeom prst="rect">
            <a:avLst/>
          </a:prstGeom>
        </p:spPr>
      </p:pic>
    </p:spTree>
    <p:extLst>
      <p:ext uri="{BB962C8B-B14F-4D97-AF65-F5344CB8AC3E}">
        <p14:creationId xmlns:p14="http://schemas.microsoft.com/office/powerpoint/2010/main" val="1789696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8 Objectives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 router’s operational architecture can be categorized into three planes:</a:t>
            </a:r>
          </a:p>
          <a:p>
            <a:r>
              <a:rPr lang="en-US" b="1" dirty="0" smtClean="0"/>
              <a:t>Management plane </a:t>
            </a:r>
          </a:p>
          <a:p>
            <a:pPr lvl="1"/>
            <a:r>
              <a:rPr lang="en-US" dirty="0" smtClean="0"/>
              <a:t>This </a:t>
            </a:r>
            <a:r>
              <a:rPr lang="en-US" dirty="0"/>
              <a:t>plane is concerned with traffic that is sent to the Cisco </a:t>
            </a:r>
            <a:r>
              <a:rPr lang="en-US" dirty="0" smtClean="0"/>
              <a:t>IOS device </a:t>
            </a:r>
            <a:r>
              <a:rPr lang="en-US" dirty="0"/>
              <a:t>and is used for device management. Securing this plane involves using </a:t>
            </a:r>
            <a:r>
              <a:rPr lang="en-US" dirty="0" smtClean="0"/>
              <a:t>strong passwords</a:t>
            </a:r>
            <a:r>
              <a:rPr lang="en-US" dirty="0"/>
              <a:t>, user authentication, implementing role-based command-line </a:t>
            </a:r>
            <a:r>
              <a:rPr lang="en-US" dirty="0" smtClean="0"/>
              <a:t>interface (CLI</a:t>
            </a:r>
            <a:r>
              <a:rPr lang="en-US" dirty="0"/>
              <a:t>), using Secure Shell (SSH), enable logging, using Network Time Protocol (NTP</a:t>
            </a:r>
            <a:r>
              <a:rPr lang="en-US" dirty="0" smtClean="0"/>
              <a:t>), securing </a:t>
            </a:r>
            <a:r>
              <a:rPr lang="en-US" dirty="0"/>
              <a:t>Simple Network Management Protocol (SNMP), and securing system files.</a:t>
            </a:r>
          </a:p>
          <a:p>
            <a:r>
              <a:rPr lang="en-US" b="1" dirty="0" smtClean="0"/>
              <a:t>Control plane</a:t>
            </a:r>
          </a:p>
          <a:p>
            <a:pPr lvl="1"/>
            <a:r>
              <a:rPr lang="en-US" dirty="0" smtClean="0"/>
              <a:t>This </a:t>
            </a:r>
            <a:r>
              <a:rPr lang="en-US" dirty="0"/>
              <a:t>plane is concerned with packet forwarding decisions such </a:t>
            </a:r>
            <a:r>
              <a:rPr lang="en-US" dirty="0" smtClean="0"/>
              <a:t>as routing </a:t>
            </a:r>
            <a:r>
              <a:rPr lang="en-US" dirty="0"/>
              <a:t>protocol operations. Securing this plane involves using routing </a:t>
            </a:r>
            <a:r>
              <a:rPr lang="en-US" dirty="0" smtClean="0"/>
              <a:t>protocol authentication</a:t>
            </a:r>
            <a:r>
              <a:rPr lang="en-US" dirty="0"/>
              <a:t>.</a:t>
            </a:r>
          </a:p>
          <a:p>
            <a:r>
              <a:rPr lang="en-US" b="1" dirty="0" smtClean="0"/>
              <a:t>Data plane</a:t>
            </a:r>
          </a:p>
          <a:p>
            <a:pPr lvl="1"/>
            <a:r>
              <a:rPr lang="en-US" dirty="0" smtClean="0"/>
              <a:t>This </a:t>
            </a:r>
            <a:r>
              <a:rPr lang="en-US" dirty="0"/>
              <a:t>plane is also known as the forwarding plane because it is </a:t>
            </a:r>
            <a:r>
              <a:rPr lang="en-US" dirty="0" smtClean="0"/>
              <a:t>concerned with </a:t>
            </a:r>
            <a:r>
              <a:rPr lang="en-US" dirty="0"/>
              <a:t>the forwarding of data through a router. Securing this plane </a:t>
            </a:r>
            <a:r>
              <a:rPr lang="en-US" dirty="0" smtClean="0"/>
              <a:t>usually involves </a:t>
            </a:r>
            <a:r>
              <a:rPr lang="en-US" dirty="0"/>
              <a:t>using access control lists (ACLs).</a:t>
            </a:r>
          </a:p>
        </p:txBody>
      </p:sp>
    </p:spTree>
    <p:extLst>
      <p:ext uri="{BB962C8B-B14F-4D97-AF65-F5344CB8AC3E}">
        <p14:creationId xmlns:p14="http://schemas.microsoft.com/office/powerpoint/2010/main" val="3611372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 Unicast Reverse Path Forwarding</a:t>
            </a:r>
          </a:p>
        </p:txBody>
      </p:sp>
      <p:sp>
        <p:nvSpPr>
          <p:cNvPr id="3" name="Content Placeholder 2"/>
          <p:cNvSpPr>
            <a:spLocks noGrp="1"/>
          </p:cNvSpPr>
          <p:nvPr>
            <p:ph idx="1"/>
          </p:nvPr>
        </p:nvSpPr>
        <p:spPr/>
        <p:txBody>
          <a:bodyPr>
            <a:normAutofit/>
          </a:bodyPr>
          <a:lstStyle/>
          <a:p>
            <a:r>
              <a:rPr lang="en-US" dirty="0" smtClean="0"/>
              <a:t>Unicast </a:t>
            </a:r>
            <a:r>
              <a:rPr lang="en-US" dirty="0"/>
              <a:t>Reverse Path Forwarding (</a:t>
            </a:r>
            <a:r>
              <a:rPr lang="en-US" dirty="0" err="1"/>
              <a:t>uRPF</a:t>
            </a:r>
            <a:r>
              <a:rPr lang="en-US" dirty="0"/>
              <a:t>) </a:t>
            </a:r>
            <a:r>
              <a:rPr lang="en-US" dirty="0" smtClean="0"/>
              <a:t>helps limit the </a:t>
            </a:r>
            <a:r>
              <a:rPr lang="en-US" dirty="0"/>
              <a:t>malicious traffic on an enterprise network. </a:t>
            </a:r>
            <a:endParaRPr lang="en-US" dirty="0" smtClean="0"/>
          </a:p>
          <a:p>
            <a:r>
              <a:rPr lang="en-US" dirty="0" smtClean="0"/>
              <a:t>This </a:t>
            </a:r>
            <a:r>
              <a:rPr lang="en-US" dirty="0"/>
              <a:t>security feature works with </a:t>
            </a:r>
            <a:r>
              <a:rPr lang="en-US" dirty="0" smtClean="0"/>
              <a:t>Cisco Express </a:t>
            </a:r>
            <a:r>
              <a:rPr lang="en-US" dirty="0"/>
              <a:t>Forwarding (CEF) by enabling the router to verify that the source of any </a:t>
            </a:r>
            <a:r>
              <a:rPr lang="en-US" dirty="0" smtClean="0"/>
              <a:t>IP packets </a:t>
            </a:r>
            <a:r>
              <a:rPr lang="en-US" dirty="0"/>
              <a:t>received is in the CEF table and reachable via the routing table. If the source </a:t>
            </a:r>
            <a:r>
              <a:rPr lang="en-US" dirty="0" smtClean="0"/>
              <a:t>IP address </a:t>
            </a:r>
            <a:r>
              <a:rPr lang="en-US" dirty="0"/>
              <a:t>is not valid, the packet is discarded</a:t>
            </a:r>
            <a:r>
              <a:rPr lang="en-US" dirty="0" smtClean="0"/>
              <a:t>.</a:t>
            </a:r>
          </a:p>
          <a:p>
            <a:r>
              <a:rPr lang="en-US" dirty="0" smtClean="0"/>
              <a:t>Prevents </a:t>
            </a:r>
            <a:r>
              <a:rPr lang="en-US" dirty="0"/>
              <a:t>common spoofing attacks and </a:t>
            </a:r>
            <a:r>
              <a:rPr lang="en-US" dirty="0" smtClean="0"/>
              <a:t>follows RFC </a:t>
            </a:r>
            <a:r>
              <a:rPr lang="en-US" dirty="0"/>
              <a:t>2827 for ingress filtering to defeat denial-of-service (</a:t>
            </a:r>
            <a:r>
              <a:rPr lang="en-US" dirty="0" err="1"/>
              <a:t>DoS</a:t>
            </a:r>
            <a:r>
              <a:rPr lang="en-US" dirty="0"/>
              <a:t>) attacks, which </a:t>
            </a:r>
            <a:r>
              <a:rPr lang="en-US" dirty="0" smtClean="0"/>
              <a:t>employ IP </a:t>
            </a:r>
            <a:r>
              <a:rPr lang="en-US" dirty="0"/>
              <a:t>source address spoofing. </a:t>
            </a:r>
            <a:endParaRPr lang="en-US" dirty="0" smtClean="0"/>
          </a:p>
          <a:p>
            <a:r>
              <a:rPr lang="en-US" dirty="0" smtClean="0"/>
              <a:t>RFC </a:t>
            </a:r>
            <a:r>
              <a:rPr lang="en-US" dirty="0"/>
              <a:t>2827 recommends that service providers filter </a:t>
            </a:r>
            <a:r>
              <a:rPr lang="en-US" dirty="0" smtClean="0"/>
              <a:t>their customers</a:t>
            </a:r>
            <a:r>
              <a:rPr lang="en-US" dirty="0"/>
              <a:t>’ traffic and drop any traffic entering their networks that is coming from </a:t>
            </a:r>
            <a:r>
              <a:rPr lang="en-US" dirty="0" smtClean="0"/>
              <a:t>an </a:t>
            </a:r>
            <a:r>
              <a:rPr lang="pt-PT" dirty="0" smtClean="0"/>
              <a:t>illegitimate </a:t>
            </a:r>
            <a:r>
              <a:rPr lang="pt-PT" dirty="0"/>
              <a:t>source address.</a:t>
            </a:r>
            <a:endParaRPr lang="en-US" dirty="0"/>
          </a:p>
        </p:txBody>
      </p:sp>
    </p:spTree>
    <p:extLst>
      <p:ext uri="{BB962C8B-B14F-4D97-AF65-F5344CB8AC3E}">
        <p14:creationId xmlns:p14="http://schemas.microsoft.com/office/powerpoint/2010/main" val="2468245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 Unicast Reverse Path Forwarding</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a:t>
            </a:r>
            <a:r>
              <a:rPr lang="en-US" dirty="0" err="1"/>
              <a:t>uRPF</a:t>
            </a:r>
            <a:r>
              <a:rPr lang="en-US" dirty="0"/>
              <a:t> feature works in one of two modes:</a:t>
            </a:r>
          </a:p>
          <a:p>
            <a:pPr marL="0" indent="0">
              <a:buNone/>
            </a:pPr>
            <a:r>
              <a:rPr lang="en-US" b="1" dirty="0" smtClean="0"/>
              <a:t>Strict mode</a:t>
            </a:r>
          </a:p>
          <a:p>
            <a:r>
              <a:rPr lang="en-US" dirty="0" smtClean="0"/>
              <a:t>The </a:t>
            </a:r>
            <a:r>
              <a:rPr lang="en-US" dirty="0"/>
              <a:t>packet must be received on the interface that the router would </a:t>
            </a:r>
            <a:r>
              <a:rPr lang="en-US" dirty="0" smtClean="0"/>
              <a:t>use to </a:t>
            </a:r>
            <a:r>
              <a:rPr lang="en-US" dirty="0"/>
              <a:t>forward the return packet. </a:t>
            </a:r>
            <a:endParaRPr lang="en-US" dirty="0" smtClean="0"/>
          </a:p>
          <a:p>
            <a:r>
              <a:rPr lang="en-US" dirty="0" err="1" smtClean="0"/>
              <a:t>uRPF</a:t>
            </a:r>
            <a:r>
              <a:rPr lang="en-US" dirty="0" smtClean="0"/>
              <a:t> </a:t>
            </a:r>
            <a:r>
              <a:rPr lang="en-US" dirty="0"/>
              <a:t>configured in strict mode may drop </a:t>
            </a:r>
            <a:r>
              <a:rPr lang="en-US" dirty="0" smtClean="0"/>
              <a:t>legitimate traffic </a:t>
            </a:r>
            <a:r>
              <a:rPr lang="en-US" dirty="0"/>
              <a:t>that is received on an interface that was not the router’s choice for </a:t>
            </a:r>
            <a:r>
              <a:rPr lang="en-US" dirty="0" smtClean="0"/>
              <a:t>sending return </a:t>
            </a:r>
            <a:r>
              <a:rPr lang="en-US" dirty="0"/>
              <a:t>traffic. </a:t>
            </a:r>
            <a:endParaRPr lang="en-US" dirty="0" smtClean="0"/>
          </a:p>
          <a:p>
            <a:r>
              <a:rPr lang="en-US" dirty="0" smtClean="0"/>
              <a:t>Dropping </a:t>
            </a:r>
            <a:r>
              <a:rPr lang="en-US" dirty="0"/>
              <a:t>this legitimate traffic could occur when asymmetric </a:t>
            </a:r>
            <a:r>
              <a:rPr lang="en-US" dirty="0" smtClean="0"/>
              <a:t>routing paths </a:t>
            </a:r>
            <a:r>
              <a:rPr lang="en-US" dirty="0"/>
              <a:t>are present in the network</a:t>
            </a:r>
            <a:r>
              <a:rPr lang="en-US" dirty="0" smtClean="0"/>
              <a:t>.</a:t>
            </a:r>
          </a:p>
          <a:p>
            <a:r>
              <a:rPr lang="en-US" dirty="0"/>
              <a:t>Use the </a:t>
            </a:r>
            <a:r>
              <a:rPr lang="en-US" sz="2300" b="1" dirty="0" err="1">
                <a:latin typeface="Consolas" panose="020B0609020204030204" pitchFamily="49" charset="0"/>
                <a:cs typeface="Consolas" panose="020B0609020204030204" pitchFamily="49" charset="0"/>
              </a:rPr>
              <a:t>ip</a:t>
            </a:r>
            <a:r>
              <a:rPr lang="en-US" b="1" dirty="0"/>
              <a:t> </a:t>
            </a:r>
            <a:r>
              <a:rPr lang="en-US" sz="2300" b="1" dirty="0">
                <a:latin typeface="Consolas" panose="020B0609020204030204" pitchFamily="49" charset="0"/>
                <a:cs typeface="Consolas" panose="020B0609020204030204" pitchFamily="49" charset="0"/>
              </a:rPr>
              <a:t>verify unicast source reachable-via </a:t>
            </a:r>
            <a:r>
              <a:rPr lang="en-US" sz="2300" b="1" dirty="0" err="1">
                <a:latin typeface="Consolas" panose="020B0609020204030204" pitchFamily="49" charset="0"/>
                <a:cs typeface="Consolas" panose="020B0609020204030204" pitchFamily="49" charset="0"/>
              </a:rPr>
              <a:t>rx</a:t>
            </a:r>
            <a:r>
              <a:rPr lang="en-US" sz="2300" b="1" dirty="0">
                <a:latin typeface="Consolas" panose="020B0609020204030204" pitchFamily="49" charset="0"/>
                <a:cs typeface="Consolas" panose="020B0609020204030204" pitchFamily="49" charset="0"/>
              </a:rPr>
              <a:t> </a:t>
            </a:r>
            <a:r>
              <a:rPr lang="en-US" dirty="0"/>
              <a:t>command.</a:t>
            </a:r>
          </a:p>
          <a:p>
            <a:pPr marL="0" indent="0">
              <a:buNone/>
            </a:pPr>
            <a:r>
              <a:rPr lang="en-US" b="1" dirty="0" smtClean="0"/>
              <a:t>Loose mode</a:t>
            </a:r>
          </a:p>
          <a:p>
            <a:r>
              <a:rPr lang="en-US" dirty="0" smtClean="0"/>
              <a:t>The </a:t>
            </a:r>
            <a:r>
              <a:rPr lang="en-US" dirty="0"/>
              <a:t>source address must appear in the routing table. </a:t>
            </a:r>
            <a:endParaRPr lang="en-US" dirty="0" smtClean="0"/>
          </a:p>
          <a:p>
            <a:r>
              <a:rPr lang="en-US" dirty="0" smtClean="0"/>
              <a:t>Administrators can </a:t>
            </a:r>
            <a:r>
              <a:rPr lang="en-US" dirty="0"/>
              <a:t>change this behavior using the </a:t>
            </a:r>
            <a:r>
              <a:rPr lang="en-US" b="1" dirty="0"/>
              <a:t>allow-default </a:t>
            </a:r>
            <a:r>
              <a:rPr lang="en-US" dirty="0"/>
              <a:t>option, which allows the use of </a:t>
            </a:r>
            <a:r>
              <a:rPr lang="en-US" dirty="0" smtClean="0"/>
              <a:t>the default </a:t>
            </a:r>
            <a:r>
              <a:rPr lang="en-US" dirty="0"/>
              <a:t>route in the source verification process. </a:t>
            </a:r>
            <a:endParaRPr lang="en-US" dirty="0" smtClean="0"/>
          </a:p>
          <a:p>
            <a:r>
              <a:rPr lang="en-US" dirty="0" smtClean="0"/>
              <a:t>In </a:t>
            </a:r>
            <a:r>
              <a:rPr lang="en-US" dirty="0"/>
              <a:t>addition, a packet that </a:t>
            </a:r>
            <a:r>
              <a:rPr lang="en-US" dirty="0" smtClean="0"/>
              <a:t>contains a </a:t>
            </a:r>
            <a:r>
              <a:rPr lang="en-US" dirty="0"/>
              <a:t>source address for which the return route points to the Null 0 interface will </a:t>
            </a:r>
            <a:r>
              <a:rPr lang="en-US" dirty="0" smtClean="0"/>
              <a:t>be dropped</a:t>
            </a:r>
            <a:r>
              <a:rPr lang="en-US" dirty="0"/>
              <a:t>. </a:t>
            </a:r>
            <a:endParaRPr lang="en-US" dirty="0" smtClean="0"/>
          </a:p>
          <a:p>
            <a:r>
              <a:rPr lang="en-US" dirty="0" smtClean="0"/>
              <a:t>An </a:t>
            </a:r>
            <a:r>
              <a:rPr lang="en-US" dirty="0"/>
              <a:t>access list may also be specified that permits or denies certain </a:t>
            </a:r>
            <a:r>
              <a:rPr lang="en-US" dirty="0" smtClean="0"/>
              <a:t>source addresses </a:t>
            </a:r>
            <a:r>
              <a:rPr lang="en-US" dirty="0"/>
              <a:t>in </a:t>
            </a:r>
            <a:r>
              <a:rPr lang="en-US" dirty="0" err="1"/>
              <a:t>uRPF</a:t>
            </a:r>
            <a:r>
              <a:rPr lang="en-US" dirty="0"/>
              <a:t> loose mode</a:t>
            </a:r>
            <a:r>
              <a:rPr lang="en-US" dirty="0" smtClean="0"/>
              <a:t>.</a:t>
            </a:r>
          </a:p>
          <a:p>
            <a:r>
              <a:rPr lang="en-US" dirty="0"/>
              <a:t>Use the </a:t>
            </a:r>
            <a:r>
              <a:rPr lang="en-US" sz="2300" b="1" dirty="0" err="1">
                <a:latin typeface="Consolas" panose="020B0609020204030204" pitchFamily="49" charset="0"/>
                <a:cs typeface="Consolas" panose="020B0609020204030204" pitchFamily="49" charset="0"/>
              </a:rPr>
              <a:t>ip</a:t>
            </a:r>
            <a:r>
              <a:rPr lang="en-US" sz="2300" b="1" dirty="0">
                <a:latin typeface="Consolas" panose="020B0609020204030204" pitchFamily="49" charset="0"/>
                <a:cs typeface="Consolas" panose="020B0609020204030204" pitchFamily="49" charset="0"/>
              </a:rPr>
              <a:t> verify unicast source reachable-via </a:t>
            </a:r>
            <a:r>
              <a:rPr lang="en-US" sz="2300" b="1" dirty="0" smtClean="0">
                <a:latin typeface="Consolas" panose="020B0609020204030204" pitchFamily="49" charset="0"/>
                <a:cs typeface="Consolas" panose="020B0609020204030204" pitchFamily="49" charset="0"/>
              </a:rPr>
              <a:t>any </a:t>
            </a:r>
            <a:r>
              <a:rPr lang="en-US" dirty="0" smtClean="0"/>
              <a:t>command</a:t>
            </a:r>
            <a:endParaRPr lang="en-US" dirty="0"/>
          </a:p>
        </p:txBody>
      </p:sp>
    </p:spTree>
    <p:extLst>
      <p:ext uri="{BB962C8B-B14F-4D97-AF65-F5344CB8AC3E}">
        <p14:creationId xmlns:p14="http://schemas.microsoft.com/office/powerpoint/2010/main" val="3149178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a:t>
            </a:r>
            <a:r>
              <a:rPr lang="en-US" dirty="0" err="1"/>
              <a:t>uRPF</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63695" y="2470246"/>
            <a:ext cx="7951766" cy="2306550"/>
          </a:xfrm>
          <a:prstGeom prst="rect">
            <a:avLst/>
          </a:prstGeom>
        </p:spPr>
      </p:pic>
    </p:spTree>
    <p:extLst>
      <p:ext uri="{BB962C8B-B14F-4D97-AF65-F5344CB8AC3E}">
        <p14:creationId xmlns:p14="http://schemas.microsoft.com/office/powerpoint/2010/main" val="2019662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Implement Logging</a:t>
            </a:r>
            <a:endParaRPr lang="en-US" dirty="0"/>
          </a:p>
        </p:txBody>
      </p:sp>
      <p:sp>
        <p:nvSpPr>
          <p:cNvPr id="3" name="Content Placeholder 2"/>
          <p:cNvSpPr>
            <a:spLocks noGrp="1"/>
          </p:cNvSpPr>
          <p:nvPr>
            <p:ph idx="1"/>
          </p:nvPr>
        </p:nvSpPr>
        <p:spPr/>
        <p:txBody>
          <a:bodyPr>
            <a:normAutofit/>
          </a:bodyPr>
          <a:lstStyle/>
          <a:p>
            <a:r>
              <a:rPr lang="en-US" dirty="0"/>
              <a:t>Network administrators need to implement logging to get insight into what is </a:t>
            </a:r>
            <a:r>
              <a:rPr lang="en-US" dirty="0" smtClean="0"/>
              <a:t>happening in </a:t>
            </a:r>
            <a:r>
              <a:rPr lang="en-US" dirty="0"/>
              <a:t>their network. </a:t>
            </a:r>
            <a:endParaRPr lang="en-US" dirty="0" smtClean="0"/>
          </a:p>
          <a:p>
            <a:r>
              <a:rPr lang="en-US" dirty="0" smtClean="0"/>
              <a:t>Although </a:t>
            </a:r>
            <a:r>
              <a:rPr lang="en-US" dirty="0"/>
              <a:t>logging can be implemented locally on a router, this method is not scalable. </a:t>
            </a:r>
            <a:endParaRPr lang="en-US" dirty="0" smtClean="0"/>
          </a:p>
          <a:p>
            <a:r>
              <a:rPr lang="en-US" dirty="0" smtClean="0"/>
              <a:t>Therefore</a:t>
            </a:r>
            <a:r>
              <a:rPr lang="en-US" dirty="0"/>
              <a:t>, it is </a:t>
            </a:r>
            <a:r>
              <a:rPr lang="en-US" dirty="0" smtClean="0"/>
              <a:t>important to </a:t>
            </a:r>
            <a:r>
              <a:rPr lang="en-US" dirty="0"/>
              <a:t>implement logging to external destination. </a:t>
            </a:r>
          </a:p>
        </p:txBody>
      </p:sp>
      <p:pic>
        <p:nvPicPr>
          <p:cNvPr id="4" name="Picture 3"/>
          <p:cNvPicPr>
            <a:picLocks noChangeAspect="1"/>
          </p:cNvPicPr>
          <p:nvPr/>
        </p:nvPicPr>
        <p:blipFill>
          <a:blip r:embed="rId3"/>
          <a:stretch>
            <a:fillRect/>
          </a:stretch>
        </p:blipFill>
        <p:spPr>
          <a:xfrm>
            <a:off x="910237" y="3884028"/>
            <a:ext cx="7258681" cy="1437360"/>
          </a:xfrm>
          <a:prstGeom prst="rect">
            <a:avLst/>
          </a:prstGeom>
        </p:spPr>
      </p:pic>
    </p:spTree>
    <p:extLst>
      <p:ext uri="{BB962C8B-B14F-4D97-AF65-F5344CB8AC3E}">
        <p14:creationId xmlns:p14="http://schemas.microsoft.com/office/powerpoint/2010/main" val="3436850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Implement Logging</a:t>
            </a:r>
          </a:p>
        </p:txBody>
      </p:sp>
      <p:sp>
        <p:nvSpPr>
          <p:cNvPr id="3" name="Content Placeholder 2"/>
          <p:cNvSpPr>
            <a:spLocks noGrp="1"/>
          </p:cNvSpPr>
          <p:nvPr>
            <p:ph idx="1"/>
          </p:nvPr>
        </p:nvSpPr>
        <p:spPr/>
        <p:txBody>
          <a:bodyPr/>
          <a:lstStyle/>
          <a:p>
            <a:r>
              <a:rPr lang="pt-PT" dirty="0" smtClean="0"/>
              <a:t>Network Time </a:t>
            </a:r>
            <a:r>
              <a:rPr lang="en-US" dirty="0" smtClean="0"/>
              <a:t>Protocol </a:t>
            </a:r>
            <a:r>
              <a:rPr lang="en-US" dirty="0"/>
              <a:t>(NTP) can be used to synchronize network devices to the correct time.</a:t>
            </a:r>
          </a:p>
          <a:p>
            <a:r>
              <a:rPr lang="en-US" dirty="0"/>
              <a:t>It is also important that syslog entries be stamped with the correct time and date. </a:t>
            </a:r>
            <a:endParaRPr lang="en-US" dirty="0" smtClean="0"/>
          </a:p>
          <a:p>
            <a:r>
              <a:rPr lang="en-US" dirty="0" smtClean="0"/>
              <a:t>Time stamps </a:t>
            </a:r>
            <a:r>
              <a:rPr lang="en-US" dirty="0"/>
              <a:t>are configured using the </a:t>
            </a:r>
            <a:r>
              <a:rPr lang="en-US" sz="2000" b="1" dirty="0">
                <a:latin typeface="Consolas" panose="020B0609020204030204" pitchFamily="49" charset="0"/>
                <a:cs typeface="Consolas" panose="020B0609020204030204" pitchFamily="49" charset="0"/>
              </a:rPr>
              <a:t>service timestamps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debug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log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uptime </a:t>
            </a:r>
            <a:r>
              <a:rPr lang="en-US" sz="2000" dirty="0">
                <a:latin typeface="Consolas" panose="020B0609020204030204" pitchFamily="49" charset="0"/>
                <a:cs typeface="Consolas" panose="020B0609020204030204" pitchFamily="49" charset="0"/>
              </a:rPr>
              <a:t>| </a:t>
            </a:r>
            <a:r>
              <a:rPr lang="en-US" sz="2000" b="1" dirty="0" err="1" smtClean="0">
                <a:latin typeface="Consolas" panose="020B0609020204030204" pitchFamily="49" charset="0"/>
                <a:cs typeface="Consolas" panose="020B0609020204030204" pitchFamily="49" charset="0"/>
              </a:rPr>
              <a:t>datetime</a:t>
            </a:r>
            <a:r>
              <a:rPr lang="en-US" sz="2000" b="1"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i="1" dirty="0" err="1">
                <a:latin typeface="Consolas" panose="020B0609020204030204" pitchFamily="49" charset="0"/>
                <a:cs typeface="Consolas" panose="020B0609020204030204" pitchFamily="49" charset="0"/>
              </a:rPr>
              <a:t>msec</a:t>
            </a:r>
            <a:r>
              <a:rPr lang="en-US" sz="2000" i="1" dirty="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a:t>
            </a:r>
            <a:r>
              <a:rPr lang="en-US" sz="2000" b="1" dirty="0" err="1">
                <a:latin typeface="Consolas" panose="020B0609020204030204" pitchFamily="49" charset="0"/>
                <a:cs typeface="Consolas" panose="020B0609020204030204" pitchFamily="49" charset="0"/>
              </a:rPr>
              <a:t>localtime</a:t>
            </a:r>
            <a:r>
              <a:rPr lang="en-US" sz="2000" b="1" dirty="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show-</a:t>
            </a:r>
            <a:r>
              <a:rPr lang="en-US" sz="2000" b="1" dirty="0" err="1">
                <a:latin typeface="Consolas" panose="020B0609020204030204" pitchFamily="49" charset="0"/>
                <a:cs typeface="Consolas" panose="020B0609020204030204" pitchFamily="49" charset="0"/>
              </a:rPr>
              <a:t>timezone</a:t>
            </a:r>
            <a:r>
              <a:rPr lang="en-US" sz="2000" b="1" dirty="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year </a:t>
            </a:r>
            <a:r>
              <a:rPr lang="en-US" sz="2000" dirty="0">
                <a:latin typeface="Consolas" panose="020B0609020204030204" pitchFamily="49" charset="0"/>
                <a:cs typeface="Consolas" panose="020B0609020204030204" pitchFamily="49" charset="0"/>
              </a:rPr>
              <a:t>] </a:t>
            </a:r>
            <a:r>
              <a:rPr lang="en-US" dirty="0"/>
              <a:t>global configuration command.</a:t>
            </a:r>
            <a:endParaRPr lang="pt-PT" dirty="0"/>
          </a:p>
        </p:txBody>
      </p:sp>
    </p:spTree>
    <p:extLst>
      <p:ext uri="{BB962C8B-B14F-4D97-AF65-F5344CB8AC3E}">
        <p14:creationId xmlns:p14="http://schemas.microsoft.com/office/powerpoint/2010/main" val="1694260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Implementing Network Time Protocol</a:t>
            </a:r>
          </a:p>
        </p:txBody>
      </p:sp>
      <p:sp>
        <p:nvSpPr>
          <p:cNvPr id="3" name="Content Placeholder 2"/>
          <p:cNvSpPr>
            <a:spLocks noGrp="1"/>
          </p:cNvSpPr>
          <p:nvPr>
            <p:ph idx="1"/>
          </p:nvPr>
        </p:nvSpPr>
        <p:spPr/>
        <p:txBody>
          <a:bodyPr>
            <a:normAutofit fontScale="85000" lnSpcReduction="20000"/>
          </a:bodyPr>
          <a:lstStyle/>
          <a:p>
            <a:r>
              <a:rPr lang="en-US" dirty="0"/>
              <a:t>An NTP network usually gets its time from an authoritative time source, such as a </a:t>
            </a:r>
            <a:r>
              <a:rPr lang="en-US" dirty="0" smtClean="0"/>
              <a:t>radio clock </a:t>
            </a:r>
            <a:r>
              <a:rPr lang="en-US" dirty="0"/>
              <a:t>or an atomic clock attached to a time server. </a:t>
            </a:r>
            <a:endParaRPr lang="en-US" dirty="0" smtClean="0"/>
          </a:p>
          <a:p>
            <a:r>
              <a:rPr lang="en-US" dirty="0" smtClean="0"/>
              <a:t>NTP </a:t>
            </a:r>
            <a:r>
              <a:rPr lang="en-US" dirty="0"/>
              <a:t>then distributes this time </a:t>
            </a:r>
            <a:r>
              <a:rPr lang="en-US" dirty="0" smtClean="0"/>
              <a:t>across the </a:t>
            </a:r>
            <a:r>
              <a:rPr lang="en-US" dirty="0"/>
              <a:t>network using UDP port 123</a:t>
            </a:r>
            <a:r>
              <a:rPr lang="en-US" dirty="0" smtClean="0"/>
              <a:t>.</a:t>
            </a:r>
          </a:p>
          <a:p>
            <a:pPr marL="0" indent="0">
              <a:buNone/>
            </a:pPr>
            <a:r>
              <a:rPr lang="pt-PT" b="1" dirty="0"/>
              <a:t>NTP </a:t>
            </a:r>
            <a:r>
              <a:rPr lang="pt-PT" b="1" dirty="0" smtClean="0"/>
              <a:t>Modes</a:t>
            </a:r>
          </a:p>
          <a:p>
            <a:r>
              <a:rPr lang="en-US" b="1" dirty="0" smtClean="0"/>
              <a:t>Server</a:t>
            </a:r>
            <a:r>
              <a:rPr lang="en-US" b="1" dirty="0"/>
              <a:t>: </a:t>
            </a:r>
            <a:r>
              <a:rPr lang="en-US" dirty="0"/>
              <a:t>Also called the NTP master because it provides accurate time information </a:t>
            </a:r>
            <a:r>
              <a:rPr lang="en-US" dirty="0" smtClean="0"/>
              <a:t>to clients</a:t>
            </a:r>
            <a:r>
              <a:rPr lang="en-US" dirty="0"/>
              <a:t>. C</a:t>
            </a:r>
            <a:r>
              <a:rPr lang="en-US" dirty="0" smtClean="0"/>
              <a:t>onfigured with the </a:t>
            </a:r>
            <a:r>
              <a:rPr lang="en-US" sz="2300" b="1" dirty="0" err="1">
                <a:latin typeface="Consolas" panose="020B0609020204030204" pitchFamily="49" charset="0"/>
                <a:cs typeface="Consolas" panose="020B0609020204030204" pitchFamily="49" charset="0"/>
              </a:rPr>
              <a:t>ntp</a:t>
            </a:r>
            <a:r>
              <a:rPr lang="en-US" sz="2300" b="1" dirty="0">
                <a:latin typeface="Consolas" panose="020B0609020204030204" pitchFamily="49" charset="0"/>
                <a:cs typeface="Consolas" panose="020B0609020204030204" pitchFamily="49" charset="0"/>
              </a:rPr>
              <a:t> master </a:t>
            </a:r>
            <a:r>
              <a:rPr lang="en-US" sz="2300" dirty="0">
                <a:latin typeface="Consolas" panose="020B0609020204030204" pitchFamily="49" charset="0"/>
                <a:cs typeface="Consolas" panose="020B0609020204030204" pitchFamily="49" charset="0"/>
              </a:rPr>
              <a:t>[ </a:t>
            </a:r>
            <a:r>
              <a:rPr lang="en-US" sz="2300" i="1" dirty="0">
                <a:latin typeface="Consolas" panose="020B0609020204030204" pitchFamily="49" charset="0"/>
                <a:cs typeface="Consolas" panose="020B0609020204030204" pitchFamily="49" charset="0"/>
              </a:rPr>
              <a:t>stratum </a:t>
            </a:r>
            <a:r>
              <a:rPr lang="en-US" sz="2300" dirty="0">
                <a:latin typeface="Consolas" panose="020B0609020204030204" pitchFamily="49" charset="0"/>
                <a:cs typeface="Consolas" panose="020B0609020204030204" pitchFamily="49" charset="0"/>
              </a:rPr>
              <a:t>]</a:t>
            </a:r>
            <a:r>
              <a:rPr lang="en-US" dirty="0"/>
              <a:t> </a:t>
            </a:r>
            <a:r>
              <a:rPr lang="en-US" dirty="0" smtClean="0"/>
              <a:t>global configuration </a:t>
            </a:r>
            <a:r>
              <a:rPr lang="en-US" dirty="0"/>
              <a:t>command. </a:t>
            </a:r>
            <a:endParaRPr lang="en-US" dirty="0" smtClean="0"/>
          </a:p>
          <a:p>
            <a:r>
              <a:rPr lang="en-US" b="1" dirty="0" smtClean="0"/>
              <a:t>Client: </a:t>
            </a:r>
            <a:r>
              <a:rPr lang="en-US" dirty="0" smtClean="0"/>
              <a:t>Synchronizes its time with the NTP server. An NTP client is enabled with the </a:t>
            </a:r>
            <a:r>
              <a:rPr lang="en-US" sz="2300" b="1" dirty="0" err="1" smtClean="0">
                <a:latin typeface="Consolas" panose="020B0609020204030204" pitchFamily="49" charset="0"/>
                <a:cs typeface="Consolas" panose="020B0609020204030204" pitchFamily="49" charset="0"/>
              </a:rPr>
              <a:t>ntp</a:t>
            </a:r>
            <a:r>
              <a:rPr lang="en-US" sz="2300" b="1" dirty="0" smtClean="0">
                <a:latin typeface="Consolas" panose="020B0609020204030204" pitchFamily="49" charset="0"/>
                <a:cs typeface="Consolas" panose="020B0609020204030204" pitchFamily="49" charset="0"/>
              </a:rPr>
              <a:t> server </a:t>
            </a:r>
            <a:r>
              <a:rPr lang="en-US" sz="2100" dirty="0" smtClean="0">
                <a:latin typeface="Consolas" panose="020B0609020204030204" pitchFamily="49" charset="0"/>
                <a:cs typeface="Consolas" panose="020B0609020204030204" pitchFamily="49" charset="0"/>
              </a:rPr>
              <a:t>{ </a:t>
            </a:r>
            <a:r>
              <a:rPr lang="en-US" sz="2100" i="1" dirty="0" err="1" smtClean="0">
                <a:latin typeface="Consolas" panose="020B0609020204030204" pitchFamily="49" charset="0"/>
                <a:cs typeface="Consolas" panose="020B0609020204030204" pitchFamily="49" charset="0"/>
              </a:rPr>
              <a:t>ntp</a:t>
            </a:r>
            <a:r>
              <a:rPr lang="en-US" sz="2100" i="1" dirty="0" smtClean="0">
                <a:latin typeface="Consolas" panose="020B0609020204030204" pitchFamily="49" charset="0"/>
                <a:cs typeface="Consolas" panose="020B0609020204030204" pitchFamily="49" charset="0"/>
              </a:rPr>
              <a:t>-master-hostname </a:t>
            </a:r>
            <a:r>
              <a:rPr lang="en-US" sz="2100" dirty="0" smtClean="0">
                <a:latin typeface="Consolas" panose="020B0609020204030204" pitchFamily="49" charset="0"/>
                <a:cs typeface="Consolas" panose="020B0609020204030204" pitchFamily="49" charset="0"/>
              </a:rPr>
              <a:t>| </a:t>
            </a:r>
            <a:r>
              <a:rPr lang="en-US" sz="2100" i="1" dirty="0" err="1" smtClean="0">
                <a:latin typeface="Consolas" panose="020B0609020204030204" pitchFamily="49" charset="0"/>
                <a:cs typeface="Consolas" panose="020B0609020204030204" pitchFamily="49" charset="0"/>
              </a:rPr>
              <a:t>ntp</a:t>
            </a:r>
            <a:r>
              <a:rPr lang="en-US" sz="2100" i="1" dirty="0" smtClean="0">
                <a:latin typeface="Consolas" panose="020B0609020204030204" pitchFamily="49" charset="0"/>
                <a:cs typeface="Consolas" panose="020B0609020204030204" pitchFamily="49" charset="0"/>
              </a:rPr>
              <a:t>-master-</a:t>
            </a:r>
            <a:r>
              <a:rPr lang="en-US" sz="2100" i="1" dirty="0" err="1" smtClean="0">
                <a:latin typeface="Consolas" panose="020B0609020204030204" pitchFamily="49" charset="0"/>
                <a:cs typeface="Consolas" panose="020B0609020204030204" pitchFamily="49" charset="0"/>
              </a:rPr>
              <a:t>ip</a:t>
            </a:r>
            <a:r>
              <a:rPr lang="en-US" sz="2100" i="1" dirty="0" smtClean="0">
                <a:latin typeface="Consolas" panose="020B0609020204030204" pitchFamily="49" charset="0"/>
                <a:cs typeface="Consolas" panose="020B0609020204030204" pitchFamily="49" charset="0"/>
              </a:rPr>
              <a:t>-address }</a:t>
            </a:r>
            <a:r>
              <a:rPr lang="en-US" i="1" dirty="0" smtClean="0"/>
              <a:t> </a:t>
            </a:r>
            <a:r>
              <a:rPr lang="en-US" dirty="0" smtClean="0"/>
              <a:t>command.</a:t>
            </a:r>
          </a:p>
          <a:p>
            <a:r>
              <a:rPr lang="en-US" b="1" dirty="0" smtClean="0"/>
              <a:t>Peers</a:t>
            </a:r>
            <a:r>
              <a:rPr lang="en-US" b="1" dirty="0"/>
              <a:t>: </a:t>
            </a:r>
            <a:r>
              <a:rPr lang="en-US" dirty="0"/>
              <a:t>Also called symmetric mode, peers exchange time synchronization </a:t>
            </a:r>
            <a:r>
              <a:rPr lang="en-US" dirty="0" smtClean="0"/>
              <a:t>information. </a:t>
            </a:r>
            <a:r>
              <a:rPr lang="en-US" dirty="0"/>
              <a:t>Peers are configured using the </a:t>
            </a:r>
            <a:r>
              <a:rPr lang="en-US" sz="2100" b="1" dirty="0" err="1">
                <a:latin typeface="Consolas" panose="020B0609020204030204" pitchFamily="49" charset="0"/>
                <a:cs typeface="Consolas" panose="020B0609020204030204" pitchFamily="49" charset="0"/>
              </a:rPr>
              <a:t>ntp</a:t>
            </a:r>
            <a:r>
              <a:rPr lang="en-US" sz="2100" b="1" dirty="0">
                <a:latin typeface="Consolas" panose="020B0609020204030204" pitchFamily="49" charset="0"/>
                <a:cs typeface="Consolas" panose="020B0609020204030204" pitchFamily="49" charset="0"/>
              </a:rPr>
              <a:t> peer </a:t>
            </a:r>
            <a:r>
              <a:rPr lang="en-US" sz="2100" dirty="0">
                <a:latin typeface="Consolas" panose="020B0609020204030204" pitchFamily="49" charset="0"/>
                <a:cs typeface="Consolas" panose="020B0609020204030204" pitchFamily="49" charset="0"/>
              </a:rPr>
              <a:t>{ </a:t>
            </a:r>
            <a:r>
              <a:rPr lang="en-US" sz="2100" i="1" dirty="0" err="1" smtClean="0">
                <a:latin typeface="Consolas" panose="020B0609020204030204" pitchFamily="49" charset="0"/>
                <a:cs typeface="Consolas" panose="020B0609020204030204" pitchFamily="49" charset="0"/>
              </a:rPr>
              <a:t>ntp-peerhostname</a:t>
            </a:r>
            <a:r>
              <a:rPr lang="en-US" sz="2100" i="1" dirty="0">
                <a:latin typeface="Consolas" panose="020B0609020204030204" pitchFamily="49" charset="0"/>
                <a:cs typeface="Consolas" panose="020B0609020204030204" pitchFamily="49" charset="0"/>
              </a:rPr>
              <a:t> </a:t>
            </a:r>
            <a:r>
              <a:rPr lang="pt-PT" sz="2100" dirty="0" smtClean="0">
                <a:latin typeface="Consolas" panose="020B0609020204030204" pitchFamily="49" charset="0"/>
                <a:cs typeface="Consolas" panose="020B0609020204030204" pitchFamily="49" charset="0"/>
              </a:rPr>
              <a:t>| </a:t>
            </a:r>
            <a:r>
              <a:rPr lang="pt-PT" sz="2100" i="1" dirty="0">
                <a:latin typeface="Consolas" panose="020B0609020204030204" pitchFamily="49" charset="0"/>
                <a:cs typeface="Consolas" panose="020B0609020204030204" pitchFamily="49" charset="0"/>
              </a:rPr>
              <a:t>ntp-peer-ip-address </a:t>
            </a:r>
            <a:r>
              <a:rPr lang="pt-PT" sz="2100" dirty="0">
                <a:latin typeface="Consolas" panose="020B0609020204030204" pitchFamily="49" charset="0"/>
                <a:cs typeface="Consolas" panose="020B0609020204030204" pitchFamily="49" charset="0"/>
              </a:rPr>
              <a:t>}</a:t>
            </a:r>
            <a:r>
              <a:rPr lang="pt-PT" dirty="0"/>
              <a:t> command.</a:t>
            </a:r>
          </a:p>
          <a:p>
            <a:r>
              <a:rPr lang="en-US" b="1" dirty="0" smtClean="0"/>
              <a:t>Broadcast/multicast</a:t>
            </a:r>
            <a:r>
              <a:rPr lang="en-US" b="1" dirty="0"/>
              <a:t>: </a:t>
            </a:r>
            <a:r>
              <a:rPr lang="en-US" dirty="0"/>
              <a:t>Special “push” mode of NTP server that provides </a:t>
            </a:r>
            <a:r>
              <a:rPr lang="en-US" dirty="0" smtClean="0"/>
              <a:t>one-way time </a:t>
            </a:r>
            <a:r>
              <a:rPr lang="en-US" dirty="0"/>
              <a:t>announcements to receptive NTP clients. Typically used when time accuracy </a:t>
            </a:r>
            <a:r>
              <a:rPr lang="en-US" dirty="0" smtClean="0"/>
              <a:t>is not </a:t>
            </a:r>
            <a:r>
              <a:rPr lang="en-US" dirty="0"/>
              <a:t>a big concern. </a:t>
            </a:r>
            <a:r>
              <a:rPr lang="en-US" dirty="0" smtClean="0"/>
              <a:t>Configured </a:t>
            </a:r>
            <a:r>
              <a:rPr lang="en-US" dirty="0"/>
              <a:t>with the </a:t>
            </a:r>
            <a:r>
              <a:rPr lang="en-US" sz="2100" b="1" dirty="0" err="1">
                <a:latin typeface="Consolas" panose="020B0609020204030204" pitchFamily="49" charset="0"/>
                <a:cs typeface="Consolas" panose="020B0609020204030204" pitchFamily="49" charset="0"/>
              </a:rPr>
              <a:t>ntp</a:t>
            </a:r>
            <a:r>
              <a:rPr lang="en-US" sz="2100" b="1" dirty="0">
                <a:latin typeface="Consolas" panose="020B0609020204030204" pitchFamily="49" charset="0"/>
                <a:cs typeface="Consolas" panose="020B0609020204030204" pitchFamily="49" charset="0"/>
              </a:rPr>
              <a:t> broadcast </a:t>
            </a:r>
            <a:r>
              <a:rPr lang="en-US" sz="2100" b="1" dirty="0" smtClean="0">
                <a:latin typeface="Consolas" panose="020B0609020204030204" pitchFamily="49" charset="0"/>
                <a:cs typeface="Consolas" panose="020B0609020204030204" pitchFamily="49" charset="0"/>
              </a:rPr>
              <a:t>client</a:t>
            </a:r>
            <a:r>
              <a:rPr lang="en-US" b="1" dirty="0" smtClean="0"/>
              <a:t> </a:t>
            </a:r>
            <a:r>
              <a:rPr lang="pt-PT" dirty="0" smtClean="0"/>
              <a:t>interface </a:t>
            </a:r>
            <a:r>
              <a:rPr lang="pt-PT" dirty="0"/>
              <a:t>configuration command.</a:t>
            </a:r>
            <a:endParaRPr lang="pt-PT" b="1" dirty="0"/>
          </a:p>
        </p:txBody>
      </p:sp>
    </p:spTree>
    <p:extLst>
      <p:ext uri="{BB962C8B-B14F-4D97-AF65-F5344CB8AC3E}">
        <p14:creationId xmlns:p14="http://schemas.microsoft.com/office/powerpoint/2010/main" val="2725441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Enabling NTP</a:t>
            </a:r>
          </a:p>
        </p:txBody>
      </p:sp>
      <p:pic>
        <p:nvPicPr>
          <p:cNvPr id="7" name="Content Placeholder 6"/>
          <p:cNvPicPr>
            <a:picLocks noGrp="1" noChangeAspect="1"/>
          </p:cNvPicPr>
          <p:nvPr>
            <p:ph idx="1"/>
          </p:nvPr>
        </p:nvPicPr>
        <p:blipFill>
          <a:blip r:embed="rId3"/>
          <a:stretch>
            <a:fillRect/>
          </a:stretch>
        </p:blipFill>
        <p:spPr>
          <a:xfrm>
            <a:off x="885529" y="4272598"/>
            <a:ext cx="7309441" cy="1424640"/>
          </a:xfrm>
          <a:prstGeom prst="rect">
            <a:avLst/>
          </a:prstGeom>
        </p:spPr>
      </p:pic>
      <p:pic>
        <p:nvPicPr>
          <p:cNvPr id="5" name="Picture 4"/>
          <p:cNvPicPr>
            <a:picLocks noChangeAspect="1"/>
          </p:cNvPicPr>
          <p:nvPr/>
        </p:nvPicPr>
        <p:blipFill>
          <a:blip r:embed="rId4"/>
          <a:stretch>
            <a:fillRect/>
          </a:stretch>
        </p:blipFill>
        <p:spPr>
          <a:xfrm>
            <a:off x="97009" y="1087578"/>
            <a:ext cx="7309441" cy="1170240"/>
          </a:xfrm>
          <a:prstGeom prst="rect">
            <a:avLst/>
          </a:prstGeom>
        </p:spPr>
      </p:pic>
      <p:pic>
        <p:nvPicPr>
          <p:cNvPr id="6" name="Picture 5"/>
          <p:cNvPicPr>
            <a:picLocks noChangeAspect="1"/>
          </p:cNvPicPr>
          <p:nvPr/>
        </p:nvPicPr>
        <p:blipFill>
          <a:blip r:embed="rId5"/>
          <a:stretch>
            <a:fillRect/>
          </a:stretch>
        </p:blipFill>
        <p:spPr>
          <a:xfrm>
            <a:off x="97008" y="2493339"/>
            <a:ext cx="7309441" cy="1411920"/>
          </a:xfrm>
          <a:prstGeom prst="rect">
            <a:avLst/>
          </a:prstGeom>
        </p:spPr>
      </p:pic>
      <p:pic>
        <p:nvPicPr>
          <p:cNvPr id="4" name="Picture 3"/>
          <p:cNvPicPr>
            <a:picLocks noChangeAspect="1"/>
          </p:cNvPicPr>
          <p:nvPr/>
        </p:nvPicPr>
        <p:blipFill>
          <a:blip r:embed="rId6"/>
          <a:stretch>
            <a:fillRect/>
          </a:stretch>
        </p:blipFill>
        <p:spPr>
          <a:xfrm>
            <a:off x="3907621" y="830837"/>
            <a:ext cx="5236379" cy="3431881"/>
          </a:xfrm>
          <a:prstGeom prst="rect">
            <a:avLst/>
          </a:prstGeom>
        </p:spPr>
      </p:pic>
    </p:spTree>
    <p:extLst>
      <p:ext uri="{BB962C8B-B14F-4D97-AF65-F5344CB8AC3E}">
        <p14:creationId xmlns:p14="http://schemas.microsoft.com/office/powerpoint/2010/main" val="3311594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Securing NTP</a:t>
            </a:r>
          </a:p>
        </p:txBody>
      </p:sp>
      <p:sp>
        <p:nvSpPr>
          <p:cNvPr id="3" name="Content Placeholder 2"/>
          <p:cNvSpPr>
            <a:spLocks noGrp="1"/>
          </p:cNvSpPr>
          <p:nvPr>
            <p:ph idx="1"/>
          </p:nvPr>
        </p:nvSpPr>
        <p:spPr/>
        <p:txBody>
          <a:bodyPr/>
          <a:lstStyle/>
          <a:p>
            <a:r>
              <a:rPr lang="en-US" b="1" dirty="0" smtClean="0"/>
              <a:t>Authentication</a:t>
            </a:r>
          </a:p>
          <a:p>
            <a:pPr lvl="1"/>
            <a:r>
              <a:rPr lang="en-US" dirty="0" smtClean="0"/>
              <a:t>NTP </a:t>
            </a:r>
            <a:r>
              <a:rPr lang="en-US" dirty="0"/>
              <a:t>authenticates the source of the information, so it only </a:t>
            </a:r>
            <a:r>
              <a:rPr lang="en-US" dirty="0" smtClean="0"/>
              <a:t>benefits the </a:t>
            </a:r>
            <a:r>
              <a:rPr lang="en-US" dirty="0"/>
              <a:t>NTP client. Cisco devices support only MD5 authentication for NTP.</a:t>
            </a:r>
          </a:p>
          <a:p>
            <a:r>
              <a:rPr lang="en-US" b="1" dirty="0" smtClean="0"/>
              <a:t>Access </a:t>
            </a:r>
            <a:r>
              <a:rPr lang="en-US" b="1" dirty="0"/>
              <a:t>control </a:t>
            </a:r>
            <a:r>
              <a:rPr lang="en-US" b="1" dirty="0" smtClean="0"/>
              <a:t>lists</a:t>
            </a:r>
          </a:p>
          <a:p>
            <a:pPr lvl="1"/>
            <a:r>
              <a:rPr lang="en-US" dirty="0" smtClean="0"/>
              <a:t>Configure </a:t>
            </a:r>
            <a:r>
              <a:rPr lang="en-US" dirty="0"/>
              <a:t>access lists on devices that provide time </a:t>
            </a:r>
            <a:r>
              <a:rPr lang="en-US" dirty="0" smtClean="0"/>
              <a:t>synchronization to </a:t>
            </a:r>
            <a:r>
              <a:rPr lang="en-US" dirty="0"/>
              <a:t>others. ACLs are applied to NTP using the </a:t>
            </a:r>
            <a:r>
              <a:rPr lang="en-US" sz="1800" b="1" dirty="0" err="1">
                <a:latin typeface="Consolas" panose="020B0609020204030204" pitchFamily="49" charset="0"/>
                <a:cs typeface="Consolas" panose="020B0609020204030204" pitchFamily="49" charset="0"/>
              </a:rPr>
              <a:t>ntp</a:t>
            </a:r>
            <a:r>
              <a:rPr lang="en-US" sz="1800" b="1" dirty="0">
                <a:latin typeface="Consolas" panose="020B0609020204030204" pitchFamily="49" charset="0"/>
                <a:cs typeface="Consolas" panose="020B0609020204030204" pitchFamily="49" charset="0"/>
              </a:rPr>
              <a:t> access-group </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peer </a:t>
            </a:r>
            <a:r>
              <a:rPr lang="en-US" sz="1800"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query-only </a:t>
            </a:r>
            <a:r>
              <a:rPr lang="en-US" sz="1800" dirty="0" smtClean="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serve </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serve-only </a:t>
            </a:r>
            <a:r>
              <a:rPr lang="en-US" sz="1800" dirty="0" smtClean="0">
                <a:latin typeface="Consolas" panose="020B0609020204030204" pitchFamily="49" charset="0"/>
                <a:cs typeface="Consolas" panose="020B0609020204030204" pitchFamily="49" charset="0"/>
              </a:rPr>
              <a:t>}</a:t>
            </a:r>
            <a:endParaRPr lang="pt-PT" dirty="0"/>
          </a:p>
        </p:txBody>
      </p:sp>
    </p:spTree>
    <p:extLst>
      <p:ext uri="{BB962C8B-B14F-4D97-AF65-F5344CB8AC3E}">
        <p14:creationId xmlns:p14="http://schemas.microsoft.com/office/powerpoint/2010/main" val="717474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NTP </a:t>
            </a:r>
            <a:r>
              <a:rPr lang="en-US" dirty="0"/>
              <a:t>A</a:t>
            </a:r>
            <a:r>
              <a:rPr lang="en-US" dirty="0" smtClean="0"/>
              <a:t>uthentication Configuration</a:t>
            </a:r>
            <a:r>
              <a:rPr lang="en-US" dirty="0"/>
              <a:t/>
            </a:r>
            <a:br>
              <a:rPr lang="en-US" dirty="0"/>
            </a:br>
            <a:endParaRPr lang="pt-PT" dirty="0"/>
          </a:p>
        </p:txBody>
      </p:sp>
      <p:sp>
        <p:nvSpPr>
          <p:cNvPr id="3" name="Content Placeholder 2"/>
          <p:cNvSpPr>
            <a:spLocks noGrp="1"/>
          </p:cNvSpPr>
          <p:nvPr>
            <p:ph idx="1"/>
          </p:nvPr>
        </p:nvSpPr>
        <p:spPr/>
        <p:txBody>
          <a:bodyPr>
            <a:normAutofit fontScale="92500" lnSpcReduction="10000"/>
          </a:bodyPr>
          <a:lstStyle/>
          <a:p>
            <a:r>
              <a:rPr lang="en-US" b="1" dirty="0" smtClean="0"/>
              <a:t>Step 1</a:t>
            </a:r>
          </a:p>
          <a:p>
            <a:pPr lvl="1"/>
            <a:r>
              <a:rPr lang="en-US" dirty="0" smtClean="0"/>
              <a:t>Define </a:t>
            </a:r>
            <a:r>
              <a:rPr lang="en-US" dirty="0"/>
              <a:t>NTP authentication key or keys with the </a:t>
            </a:r>
            <a:r>
              <a:rPr lang="en-US" sz="1900" b="1" dirty="0" err="1">
                <a:latin typeface="Consolas" panose="020B0609020204030204" pitchFamily="49" charset="0"/>
                <a:cs typeface="Consolas" panose="020B0609020204030204" pitchFamily="49" charset="0"/>
              </a:rPr>
              <a:t>ntp</a:t>
            </a:r>
            <a:r>
              <a:rPr lang="en-US" sz="1900" b="1" dirty="0">
                <a:latin typeface="Consolas" panose="020B0609020204030204" pitchFamily="49" charset="0"/>
                <a:cs typeface="Consolas" panose="020B0609020204030204" pitchFamily="49" charset="0"/>
              </a:rPr>
              <a:t> </a:t>
            </a:r>
            <a:r>
              <a:rPr lang="en-US" sz="1900" b="1" dirty="0" smtClean="0">
                <a:latin typeface="Consolas" panose="020B0609020204030204" pitchFamily="49" charset="0"/>
                <a:cs typeface="Consolas" panose="020B0609020204030204" pitchFamily="49" charset="0"/>
              </a:rPr>
              <a:t>authentication-key </a:t>
            </a:r>
            <a:r>
              <a:rPr lang="en-US" sz="1900" i="1" dirty="0" err="1">
                <a:latin typeface="Consolas" panose="020B0609020204030204" pitchFamily="49" charset="0"/>
                <a:cs typeface="Consolas" panose="020B0609020204030204" pitchFamily="49" charset="0"/>
              </a:rPr>
              <a:t>key_number</a:t>
            </a:r>
            <a:r>
              <a:rPr lang="en-US" sz="1800" i="1" dirty="0"/>
              <a:t> </a:t>
            </a:r>
            <a:r>
              <a:rPr lang="en-US" sz="1900" b="1" dirty="0" smtClean="0">
                <a:latin typeface="Consolas" panose="020B0609020204030204" pitchFamily="49" charset="0"/>
                <a:cs typeface="Consolas" panose="020B0609020204030204" pitchFamily="49" charset="0"/>
              </a:rPr>
              <a:t>md5 </a:t>
            </a:r>
            <a:r>
              <a:rPr lang="en-US" sz="1900" i="1" dirty="0" smtClean="0">
                <a:latin typeface="Consolas" panose="020B0609020204030204" pitchFamily="49" charset="0"/>
                <a:cs typeface="Consolas" panose="020B0609020204030204" pitchFamily="49" charset="0"/>
              </a:rPr>
              <a:t>pass</a:t>
            </a:r>
            <a:r>
              <a:rPr lang="en-US" sz="1900" b="1" dirty="0" smtClean="0">
                <a:latin typeface="Consolas" panose="020B0609020204030204" pitchFamily="49" charset="0"/>
                <a:cs typeface="Consolas" panose="020B0609020204030204" pitchFamily="49" charset="0"/>
              </a:rPr>
              <a:t> </a:t>
            </a:r>
            <a:r>
              <a:rPr lang="en-US" dirty="0" smtClean="0"/>
              <a:t>global </a:t>
            </a:r>
            <a:r>
              <a:rPr lang="en-US" dirty="0"/>
              <a:t>configuration command. Every number specifies a unique NTP key.</a:t>
            </a:r>
          </a:p>
          <a:p>
            <a:r>
              <a:rPr lang="en-US" b="1" dirty="0"/>
              <a:t>Step </a:t>
            </a:r>
            <a:r>
              <a:rPr lang="en-US" b="1" dirty="0" smtClean="0"/>
              <a:t>2</a:t>
            </a:r>
          </a:p>
          <a:p>
            <a:pPr lvl="1"/>
            <a:r>
              <a:rPr lang="en-US" dirty="0" smtClean="0"/>
              <a:t>Enable </a:t>
            </a:r>
            <a:r>
              <a:rPr lang="en-US" dirty="0"/>
              <a:t>NTP authentication using the </a:t>
            </a:r>
            <a:r>
              <a:rPr lang="en-US" sz="1900" b="1" dirty="0" err="1">
                <a:latin typeface="Consolas" panose="020B0609020204030204" pitchFamily="49" charset="0"/>
                <a:cs typeface="Consolas" panose="020B0609020204030204" pitchFamily="49" charset="0"/>
              </a:rPr>
              <a:t>ntp</a:t>
            </a:r>
            <a:r>
              <a:rPr lang="en-US" sz="1900" b="1" dirty="0">
                <a:latin typeface="Consolas" panose="020B0609020204030204" pitchFamily="49" charset="0"/>
                <a:cs typeface="Consolas" panose="020B0609020204030204" pitchFamily="49" charset="0"/>
              </a:rPr>
              <a:t> authenticate</a:t>
            </a:r>
            <a:r>
              <a:rPr lang="en-US" b="1" dirty="0"/>
              <a:t> </a:t>
            </a:r>
            <a:r>
              <a:rPr lang="en-US" dirty="0"/>
              <a:t>global </a:t>
            </a:r>
            <a:r>
              <a:rPr lang="en-US" dirty="0" smtClean="0"/>
              <a:t>configuration </a:t>
            </a:r>
            <a:r>
              <a:rPr lang="pt-PT" dirty="0" smtClean="0"/>
              <a:t>command</a:t>
            </a:r>
            <a:r>
              <a:rPr lang="pt-PT" dirty="0"/>
              <a:t>.</a:t>
            </a:r>
          </a:p>
          <a:p>
            <a:r>
              <a:rPr lang="en-US" b="1" dirty="0"/>
              <a:t>Step </a:t>
            </a:r>
            <a:r>
              <a:rPr lang="en-US" b="1" dirty="0" smtClean="0"/>
              <a:t>3</a:t>
            </a:r>
          </a:p>
          <a:p>
            <a:pPr lvl="1"/>
            <a:r>
              <a:rPr lang="en-US" dirty="0" smtClean="0"/>
              <a:t>Tell </a:t>
            </a:r>
            <a:r>
              <a:rPr lang="en-US" dirty="0"/>
              <a:t>the device which keys are valid for NTP authentication using the </a:t>
            </a:r>
            <a:r>
              <a:rPr lang="en-US" sz="1900" b="1" dirty="0" err="1" smtClean="0">
                <a:latin typeface="Consolas" panose="020B0609020204030204" pitchFamily="49" charset="0"/>
                <a:cs typeface="Consolas" panose="020B0609020204030204" pitchFamily="49" charset="0"/>
              </a:rPr>
              <a:t>ntp</a:t>
            </a:r>
            <a:r>
              <a:rPr lang="en-US" sz="1900" b="1" dirty="0">
                <a:latin typeface="Consolas" panose="020B0609020204030204" pitchFamily="49" charset="0"/>
                <a:cs typeface="Consolas" panose="020B0609020204030204" pitchFamily="49" charset="0"/>
              </a:rPr>
              <a:t> </a:t>
            </a:r>
            <a:r>
              <a:rPr lang="en-US" sz="1900" b="1" dirty="0" smtClean="0">
                <a:latin typeface="Consolas" panose="020B0609020204030204" pitchFamily="49" charset="0"/>
                <a:cs typeface="Consolas" panose="020B0609020204030204" pitchFamily="49" charset="0"/>
              </a:rPr>
              <a:t>trusted-key </a:t>
            </a:r>
            <a:r>
              <a:rPr lang="en-US" sz="1900" i="1" dirty="0">
                <a:latin typeface="Consolas" panose="020B0609020204030204" pitchFamily="49" charset="0"/>
                <a:cs typeface="Consolas" panose="020B0609020204030204" pitchFamily="49" charset="0"/>
              </a:rPr>
              <a:t>key </a:t>
            </a:r>
            <a:r>
              <a:rPr lang="en-US" dirty="0"/>
              <a:t>global configuration command. The </a:t>
            </a:r>
            <a:r>
              <a:rPr lang="en-US" i="1" dirty="0"/>
              <a:t>key </a:t>
            </a:r>
            <a:r>
              <a:rPr lang="en-US" dirty="0"/>
              <a:t>argument should </a:t>
            </a:r>
            <a:r>
              <a:rPr lang="en-US" dirty="0" smtClean="0"/>
              <a:t>be the </a:t>
            </a:r>
            <a:r>
              <a:rPr lang="en-US" dirty="0"/>
              <a:t>key defined in Step 1.</a:t>
            </a:r>
          </a:p>
          <a:p>
            <a:r>
              <a:rPr lang="en-US" b="1" dirty="0"/>
              <a:t>Step </a:t>
            </a:r>
            <a:r>
              <a:rPr lang="en-US" b="1" dirty="0" smtClean="0"/>
              <a:t>4</a:t>
            </a:r>
          </a:p>
          <a:p>
            <a:pPr lvl="1"/>
            <a:r>
              <a:rPr lang="en-US" dirty="0" smtClean="0"/>
              <a:t>Specify </a:t>
            </a:r>
            <a:r>
              <a:rPr lang="en-US" dirty="0"/>
              <a:t>the NTP server that requires authentication using </a:t>
            </a:r>
            <a:r>
              <a:rPr lang="en-US" sz="1900" dirty="0">
                <a:latin typeface="Consolas" panose="020B0609020204030204" pitchFamily="49" charset="0"/>
                <a:cs typeface="Consolas" panose="020B0609020204030204" pitchFamily="49" charset="0"/>
              </a:rPr>
              <a:t>the </a:t>
            </a:r>
            <a:r>
              <a:rPr lang="en-US" sz="1900" b="1" dirty="0" err="1">
                <a:latin typeface="Consolas" panose="020B0609020204030204" pitchFamily="49" charset="0"/>
                <a:cs typeface="Consolas" panose="020B0609020204030204" pitchFamily="49" charset="0"/>
              </a:rPr>
              <a:t>ntp</a:t>
            </a:r>
            <a:r>
              <a:rPr lang="en-US" sz="1900" b="1" dirty="0">
                <a:latin typeface="Consolas" panose="020B0609020204030204" pitchFamily="49" charset="0"/>
                <a:cs typeface="Consolas" panose="020B0609020204030204" pitchFamily="49" charset="0"/>
              </a:rPr>
              <a:t> </a:t>
            </a:r>
            <a:r>
              <a:rPr lang="en-US" sz="1900" b="1" dirty="0" smtClean="0">
                <a:latin typeface="Consolas" panose="020B0609020204030204" pitchFamily="49" charset="0"/>
                <a:cs typeface="Consolas" panose="020B0609020204030204" pitchFamily="49" charset="0"/>
              </a:rPr>
              <a:t>server </a:t>
            </a:r>
            <a:r>
              <a:rPr lang="en-US" sz="1900" i="1" dirty="0" err="1" smtClean="0">
                <a:latin typeface="Consolas" panose="020B0609020204030204" pitchFamily="49" charset="0"/>
                <a:cs typeface="Consolas" panose="020B0609020204030204" pitchFamily="49" charset="0"/>
              </a:rPr>
              <a:t>ip_address</a:t>
            </a:r>
            <a:r>
              <a:rPr lang="en-US" sz="1900" i="1" dirty="0" smtClean="0">
                <a:latin typeface="Consolas" panose="020B0609020204030204" pitchFamily="49" charset="0"/>
                <a:cs typeface="Consolas" panose="020B0609020204030204" pitchFamily="49" charset="0"/>
              </a:rPr>
              <a:t> </a:t>
            </a:r>
            <a:r>
              <a:rPr lang="en-US" sz="1900" b="1" dirty="0">
                <a:latin typeface="Consolas" panose="020B0609020204030204" pitchFamily="49" charset="0"/>
                <a:cs typeface="Consolas" panose="020B0609020204030204" pitchFamily="49" charset="0"/>
              </a:rPr>
              <a:t>key </a:t>
            </a:r>
            <a:r>
              <a:rPr lang="en-US" sz="1900" i="1" dirty="0" err="1">
                <a:latin typeface="Consolas" panose="020B0609020204030204" pitchFamily="49" charset="0"/>
                <a:cs typeface="Consolas" panose="020B0609020204030204" pitchFamily="49" charset="0"/>
              </a:rPr>
              <a:t>key_number</a:t>
            </a:r>
            <a:r>
              <a:rPr lang="en-US" i="1" dirty="0"/>
              <a:t> </a:t>
            </a:r>
            <a:r>
              <a:rPr lang="en-US" dirty="0"/>
              <a:t>global configuration command. The </a:t>
            </a:r>
            <a:r>
              <a:rPr lang="en-US" dirty="0" smtClean="0"/>
              <a:t>command	can </a:t>
            </a:r>
            <a:r>
              <a:rPr lang="en-US" dirty="0"/>
              <a:t>also be used to secure NTP peers.</a:t>
            </a:r>
            <a:endParaRPr lang="pt-PT" dirty="0"/>
          </a:p>
        </p:txBody>
      </p:sp>
    </p:spTree>
    <p:extLst>
      <p:ext uri="{BB962C8B-B14F-4D97-AF65-F5344CB8AC3E}">
        <p14:creationId xmlns:p14="http://schemas.microsoft.com/office/powerpoint/2010/main" val="489391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NTP Authentication</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407807" y="2494080"/>
            <a:ext cx="7360201" cy="1869840"/>
          </a:xfrm>
          <a:prstGeom prst="rect">
            <a:avLst/>
          </a:prstGeom>
        </p:spPr>
      </p:pic>
      <p:pic>
        <p:nvPicPr>
          <p:cNvPr id="5" name="Picture 4"/>
          <p:cNvPicPr>
            <a:picLocks noChangeAspect="1"/>
          </p:cNvPicPr>
          <p:nvPr/>
        </p:nvPicPr>
        <p:blipFill>
          <a:blip r:embed="rId3"/>
          <a:stretch>
            <a:fillRect/>
          </a:stretch>
        </p:blipFill>
        <p:spPr>
          <a:xfrm>
            <a:off x="400765" y="4439223"/>
            <a:ext cx="7309441" cy="1437360"/>
          </a:xfrm>
          <a:prstGeom prst="rect">
            <a:avLst/>
          </a:prstGeom>
        </p:spPr>
      </p:pic>
      <p:pic>
        <p:nvPicPr>
          <p:cNvPr id="6" name="Picture 5"/>
          <p:cNvPicPr>
            <a:picLocks noChangeAspect="1"/>
          </p:cNvPicPr>
          <p:nvPr/>
        </p:nvPicPr>
        <p:blipFill>
          <a:blip r:embed="rId4"/>
          <a:stretch>
            <a:fillRect/>
          </a:stretch>
        </p:blipFill>
        <p:spPr>
          <a:xfrm>
            <a:off x="4926408" y="455506"/>
            <a:ext cx="4374641" cy="2867105"/>
          </a:xfrm>
          <a:prstGeom prst="rect">
            <a:avLst/>
          </a:prstGeom>
        </p:spPr>
      </p:pic>
    </p:spTree>
    <p:extLst>
      <p:ext uri="{BB962C8B-B14F-4D97-AF65-F5344CB8AC3E}">
        <p14:creationId xmlns:p14="http://schemas.microsoft.com/office/powerpoint/2010/main" val="3906113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Securing the Management Plane on Cisco Routers</a:t>
            </a: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NTP Versions</a:t>
            </a:r>
          </a:p>
        </p:txBody>
      </p:sp>
      <p:sp>
        <p:nvSpPr>
          <p:cNvPr id="3" name="Content Placeholder 2"/>
          <p:cNvSpPr>
            <a:spLocks noGrp="1"/>
          </p:cNvSpPr>
          <p:nvPr>
            <p:ph idx="1"/>
          </p:nvPr>
        </p:nvSpPr>
        <p:spPr/>
        <p:txBody>
          <a:bodyPr>
            <a:normAutofit lnSpcReduction="10000"/>
          </a:bodyPr>
          <a:lstStyle/>
          <a:p>
            <a:pPr marL="0" indent="0">
              <a:buNone/>
            </a:pPr>
            <a:r>
              <a:rPr lang="en-US" dirty="0"/>
              <a:t>Currently NTP Versions 3 and 4 are used in production networks. NTPv4 is an </a:t>
            </a:r>
            <a:r>
              <a:rPr lang="en-US" dirty="0" smtClean="0"/>
              <a:t>extension of </a:t>
            </a:r>
            <a:r>
              <a:rPr lang="en-US" dirty="0"/>
              <a:t>NTP Version 3 and provides the following capabilities:</a:t>
            </a:r>
          </a:p>
          <a:p>
            <a:r>
              <a:rPr lang="en-US" dirty="0" smtClean="0"/>
              <a:t>Supports </a:t>
            </a:r>
            <a:r>
              <a:rPr lang="en-US" dirty="0"/>
              <a:t>both IPv4 and IPv6 and is backward-compatible with NTPv3. NTPv3 </a:t>
            </a:r>
            <a:r>
              <a:rPr lang="en-US" dirty="0" smtClean="0"/>
              <a:t>does </a:t>
            </a:r>
            <a:r>
              <a:rPr lang="pt-PT" dirty="0" smtClean="0"/>
              <a:t>not </a:t>
            </a:r>
            <a:r>
              <a:rPr lang="pt-PT" dirty="0"/>
              <a:t>support IPv6.</a:t>
            </a:r>
          </a:p>
          <a:p>
            <a:r>
              <a:rPr lang="en-US" dirty="0" smtClean="0"/>
              <a:t>Uses </a:t>
            </a:r>
            <a:r>
              <a:rPr lang="en-US" dirty="0"/>
              <a:t>IPv6 multicast messages instead of IPv4 broadcast messages to send </a:t>
            </a:r>
            <a:r>
              <a:rPr lang="en-US" dirty="0" smtClean="0"/>
              <a:t>and </a:t>
            </a:r>
            <a:r>
              <a:rPr lang="pt-PT" dirty="0" smtClean="0"/>
              <a:t>receive </a:t>
            </a:r>
            <a:r>
              <a:rPr lang="pt-PT" dirty="0"/>
              <a:t>clock updates</a:t>
            </a:r>
            <a:r>
              <a:rPr lang="pt-PT" dirty="0" smtClean="0"/>
              <a:t>.</a:t>
            </a:r>
          </a:p>
          <a:p>
            <a:r>
              <a:rPr lang="en-US" dirty="0" smtClean="0"/>
              <a:t>Improved </a:t>
            </a:r>
            <a:r>
              <a:rPr lang="en-US" dirty="0"/>
              <a:t>security over NTPv3 as NTPv4 provides a whole security </a:t>
            </a:r>
            <a:r>
              <a:rPr lang="en-US" dirty="0" smtClean="0"/>
              <a:t>framework based </a:t>
            </a:r>
            <a:r>
              <a:rPr lang="en-US" dirty="0"/>
              <a:t>on public key cryptography and standard X509 certificates.</a:t>
            </a:r>
          </a:p>
          <a:p>
            <a:r>
              <a:rPr lang="en-US" dirty="0" smtClean="0"/>
              <a:t>Improved </a:t>
            </a:r>
            <a:r>
              <a:rPr lang="en-US" dirty="0"/>
              <a:t>time synchronization and </a:t>
            </a:r>
            <a:r>
              <a:rPr lang="en-US" dirty="0" smtClean="0"/>
              <a:t>efficiency.</a:t>
            </a:r>
          </a:p>
          <a:p>
            <a:r>
              <a:rPr lang="en-US" dirty="0" smtClean="0"/>
              <a:t>NTPv4 access group functionality accepts IPv6 named access lists as well as IPv4 numbered access lists.</a:t>
            </a:r>
            <a:endParaRPr lang="pt-PT" dirty="0"/>
          </a:p>
        </p:txBody>
      </p:sp>
    </p:spTree>
    <p:extLst>
      <p:ext uri="{BB962C8B-B14F-4D97-AF65-F5344CB8AC3E}">
        <p14:creationId xmlns:p14="http://schemas.microsoft.com/office/powerpoint/2010/main" val="2111165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Implementing SNMP</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1214797" y="1370398"/>
            <a:ext cx="6649561" cy="4757281"/>
          </a:xfrm>
          <a:prstGeom prst="rect">
            <a:avLst/>
          </a:prstGeom>
        </p:spPr>
      </p:pic>
    </p:spTree>
    <p:extLst>
      <p:ext uri="{BB962C8B-B14F-4D97-AF65-F5344CB8AC3E}">
        <p14:creationId xmlns:p14="http://schemas.microsoft.com/office/powerpoint/2010/main" val="2217974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Implementing SNMP</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SNMP defines management information between these three elements:</a:t>
            </a:r>
          </a:p>
          <a:p>
            <a:r>
              <a:rPr lang="en-US" b="1" dirty="0" smtClean="0"/>
              <a:t>SNMP manager</a:t>
            </a:r>
          </a:p>
          <a:p>
            <a:pPr lvl="1"/>
            <a:r>
              <a:rPr lang="en-US" dirty="0" smtClean="0"/>
              <a:t>The </a:t>
            </a:r>
            <a:r>
              <a:rPr lang="en-US" dirty="0"/>
              <a:t>SNMP manager collects information from an SNMP agent using the </a:t>
            </a:r>
            <a:r>
              <a:rPr lang="en-US" dirty="0" smtClean="0"/>
              <a:t>Get action </a:t>
            </a:r>
            <a:r>
              <a:rPr lang="en-US" dirty="0"/>
              <a:t>and can change configurations on an agent using the Set action.</a:t>
            </a:r>
          </a:p>
          <a:p>
            <a:r>
              <a:rPr lang="en-US" b="1" dirty="0" smtClean="0"/>
              <a:t>SNMP </a:t>
            </a:r>
            <a:r>
              <a:rPr lang="en-US" b="1" dirty="0"/>
              <a:t>agents (managed </a:t>
            </a:r>
            <a:r>
              <a:rPr lang="en-US" b="1" dirty="0" smtClean="0"/>
              <a:t>node)</a:t>
            </a:r>
          </a:p>
          <a:p>
            <a:pPr lvl="1"/>
            <a:r>
              <a:rPr lang="en-US" dirty="0" smtClean="0"/>
              <a:t>Resides </a:t>
            </a:r>
            <a:r>
              <a:rPr lang="en-US" dirty="0"/>
              <a:t>on the SNMP-managed networking </a:t>
            </a:r>
            <a:r>
              <a:rPr lang="en-US" dirty="0" smtClean="0"/>
              <a:t>client and </a:t>
            </a:r>
            <a:r>
              <a:rPr lang="en-US" dirty="0"/>
              <a:t>responds to the SNMP manager’s Set and Get requests to the local MIB. </a:t>
            </a:r>
            <a:endParaRPr lang="en-US" dirty="0" smtClean="0"/>
          </a:p>
          <a:p>
            <a:pPr lvl="1"/>
            <a:r>
              <a:rPr lang="en-US" dirty="0" smtClean="0"/>
              <a:t>SNMP agents </a:t>
            </a:r>
            <a:r>
              <a:rPr lang="en-US" dirty="0"/>
              <a:t>can be configured to forward real-time information directly to an </a:t>
            </a:r>
            <a:r>
              <a:rPr lang="en-US" dirty="0" err="1" smtClean="0"/>
              <a:t>SNMP´manager</a:t>
            </a:r>
            <a:r>
              <a:rPr lang="en-US" dirty="0" smtClean="0"/>
              <a:t> </a:t>
            </a:r>
            <a:r>
              <a:rPr lang="en-US" dirty="0"/>
              <a:t>using traps (or notifications). </a:t>
            </a:r>
          </a:p>
          <a:p>
            <a:r>
              <a:rPr lang="en-US" b="1" dirty="0" smtClean="0"/>
              <a:t>Management </a:t>
            </a:r>
            <a:r>
              <a:rPr lang="en-US" b="1" dirty="0"/>
              <a:t>Information Base (</a:t>
            </a:r>
            <a:r>
              <a:rPr lang="en-US" b="1" dirty="0" smtClean="0"/>
              <a:t>MIB)</a:t>
            </a:r>
          </a:p>
          <a:p>
            <a:pPr lvl="1"/>
            <a:r>
              <a:rPr lang="en-US" dirty="0" smtClean="0"/>
              <a:t>Resides </a:t>
            </a:r>
            <a:r>
              <a:rPr lang="en-US" dirty="0"/>
              <a:t>on the SNMP-managed </a:t>
            </a:r>
            <a:r>
              <a:rPr lang="en-US" dirty="0" smtClean="0"/>
              <a:t>networking client </a:t>
            </a:r>
            <a:r>
              <a:rPr lang="en-US" dirty="0"/>
              <a:t>and stores data about the device operation including resources and </a:t>
            </a:r>
            <a:r>
              <a:rPr lang="en-US" dirty="0" smtClean="0"/>
              <a:t>activity. The </a:t>
            </a:r>
            <a:r>
              <a:rPr lang="en-US" dirty="0"/>
              <a:t>MIB data is available to authenticated SNMP managers.</a:t>
            </a:r>
            <a:endParaRPr lang="pt-PT" dirty="0"/>
          </a:p>
        </p:txBody>
      </p:sp>
    </p:spTree>
    <p:extLst>
      <p:ext uri="{BB962C8B-B14F-4D97-AF65-F5344CB8AC3E}">
        <p14:creationId xmlns:p14="http://schemas.microsoft.com/office/powerpoint/2010/main" val="3503102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SNMP Versions</a:t>
            </a:r>
            <a:endParaRPr lang="pt-PT" dirty="0"/>
          </a:p>
        </p:txBody>
      </p:sp>
      <p:sp>
        <p:nvSpPr>
          <p:cNvPr id="3" name="Content Placeholder 2"/>
          <p:cNvSpPr>
            <a:spLocks noGrp="1"/>
          </p:cNvSpPr>
          <p:nvPr>
            <p:ph idx="1"/>
          </p:nvPr>
        </p:nvSpPr>
        <p:spPr/>
        <p:txBody>
          <a:bodyPr>
            <a:normAutofit fontScale="92500" lnSpcReduction="20000"/>
          </a:bodyPr>
          <a:lstStyle/>
          <a:p>
            <a:r>
              <a:rPr lang="en-US" b="1" dirty="0" smtClean="0"/>
              <a:t>SNMPv1</a:t>
            </a:r>
          </a:p>
          <a:p>
            <a:pPr lvl="1"/>
            <a:r>
              <a:rPr lang="en-US" dirty="0" smtClean="0"/>
              <a:t>Original </a:t>
            </a:r>
            <a:r>
              <a:rPr lang="en-US" dirty="0"/>
              <a:t>version, which uses community strings for </a:t>
            </a:r>
            <a:r>
              <a:rPr lang="en-US" dirty="0" smtClean="0"/>
              <a:t>authentication. These </a:t>
            </a:r>
            <a:r>
              <a:rPr lang="en-US" dirty="0"/>
              <a:t>community strings are exchanged in clear text and therefore very </a:t>
            </a:r>
            <a:r>
              <a:rPr lang="en-US" dirty="0" smtClean="0"/>
              <a:t>unsecure. SNMPv1 </a:t>
            </a:r>
            <a:r>
              <a:rPr lang="en-US" dirty="0"/>
              <a:t>is considered to be obsolete.</a:t>
            </a:r>
          </a:p>
          <a:p>
            <a:r>
              <a:rPr lang="en-US" b="1" dirty="0" smtClean="0"/>
              <a:t>SNMPv2</a:t>
            </a:r>
          </a:p>
          <a:p>
            <a:pPr lvl="1"/>
            <a:r>
              <a:rPr lang="en-US" dirty="0" smtClean="0"/>
              <a:t>Update </a:t>
            </a:r>
            <a:r>
              <a:rPr lang="en-US" dirty="0"/>
              <a:t>to SNMPv1 that improved performance, security, </a:t>
            </a:r>
            <a:r>
              <a:rPr lang="en-US" dirty="0" smtClean="0"/>
              <a:t>confidentiality, and </a:t>
            </a:r>
            <a:r>
              <a:rPr lang="en-US" dirty="0"/>
              <a:t>SNMP communications. </a:t>
            </a:r>
            <a:r>
              <a:rPr lang="en-US" dirty="0" smtClean="0"/>
              <a:t>SNMPv2c is </a:t>
            </a:r>
            <a:r>
              <a:rPr lang="en-US" dirty="0"/>
              <a:t>the </a:t>
            </a:r>
            <a:r>
              <a:rPr lang="en-US" dirty="0" smtClean="0"/>
              <a:t>standard </a:t>
            </a:r>
            <a:r>
              <a:rPr lang="en-US" dirty="0"/>
              <a:t>and uses the same community string authentication </a:t>
            </a:r>
            <a:r>
              <a:rPr lang="en-US" dirty="0" smtClean="0"/>
              <a:t>format </a:t>
            </a:r>
            <a:r>
              <a:rPr lang="pt-PT" dirty="0" smtClean="0"/>
              <a:t>of </a:t>
            </a:r>
            <a:r>
              <a:rPr lang="pt-PT" dirty="0"/>
              <a:t>SNMPv1.</a:t>
            </a:r>
          </a:p>
          <a:p>
            <a:r>
              <a:rPr lang="en-US" b="1" dirty="0" smtClean="0"/>
              <a:t>SNMPv3</a:t>
            </a:r>
          </a:p>
          <a:p>
            <a:pPr lvl="1"/>
            <a:r>
              <a:rPr lang="en-US" dirty="0" smtClean="0"/>
              <a:t>Update </a:t>
            </a:r>
            <a:r>
              <a:rPr lang="en-US" dirty="0"/>
              <a:t>to SNMPv2 that adds security and remote configuration </a:t>
            </a:r>
            <a:r>
              <a:rPr lang="en-US" dirty="0" smtClean="0"/>
              <a:t>enhancements. Specifically</a:t>
            </a:r>
            <a:r>
              <a:rPr lang="en-US" dirty="0"/>
              <a:t>, SNMPv3 provides authentication, message integrity, </a:t>
            </a:r>
            <a:r>
              <a:rPr lang="en-US" dirty="0" smtClean="0"/>
              <a:t>and </a:t>
            </a:r>
            <a:r>
              <a:rPr lang="pt-PT" dirty="0" smtClean="0"/>
              <a:t>encryption</a:t>
            </a:r>
            <a:r>
              <a:rPr lang="pt-PT" dirty="0"/>
              <a:t>.</a:t>
            </a:r>
          </a:p>
          <a:p>
            <a:pPr lvl="2"/>
            <a:r>
              <a:rPr lang="en-US" b="1" dirty="0" err="1" smtClean="0"/>
              <a:t>noAuthNoPriv</a:t>
            </a:r>
            <a:r>
              <a:rPr lang="en-US" b="1" dirty="0"/>
              <a:t>: </a:t>
            </a:r>
            <a:r>
              <a:rPr lang="en-US" dirty="0"/>
              <a:t>Authenticates SNMP messages using a clear-text community string</a:t>
            </a:r>
          </a:p>
          <a:p>
            <a:pPr lvl="2"/>
            <a:r>
              <a:rPr lang="en-US" b="1" dirty="0" err="1" smtClean="0"/>
              <a:t>authNoPriv</a:t>
            </a:r>
            <a:r>
              <a:rPr lang="en-US" b="1" dirty="0"/>
              <a:t>: </a:t>
            </a:r>
            <a:r>
              <a:rPr lang="en-US" dirty="0"/>
              <a:t>Authenticates SNMP messages using either HMAC with MD5 </a:t>
            </a:r>
            <a:r>
              <a:rPr lang="en-US" dirty="0" smtClean="0"/>
              <a:t>or </a:t>
            </a:r>
            <a:r>
              <a:rPr lang="en-US" dirty="0"/>
              <a:t>HMAC with SHA-1</a:t>
            </a:r>
          </a:p>
          <a:p>
            <a:pPr lvl="2"/>
            <a:r>
              <a:rPr lang="en-US" b="1" dirty="0" err="1" smtClean="0"/>
              <a:t>authPriv</a:t>
            </a:r>
            <a:r>
              <a:rPr lang="en-US" b="1" dirty="0"/>
              <a:t>: </a:t>
            </a:r>
            <a:r>
              <a:rPr lang="en-US" dirty="0"/>
              <a:t>Authenticates SNMP messages by using either HMAC-MD5 or SHA </a:t>
            </a:r>
            <a:r>
              <a:rPr lang="en-US" dirty="0" smtClean="0"/>
              <a:t>usernames </a:t>
            </a:r>
            <a:r>
              <a:rPr lang="pt-PT" dirty="0" smtClean="0"/>
              <a:t>and </a:t>
            </a:r>
            <a:r>
              <a:rPr lang="pt-PT" dirty="0"/>
              <a:t>encrypts SNMP messages using DES, 3DES, or AES</a:t>
            </a:r>
          </a:p>
        </p:txBody>
      </p:sp>
    </p:spTree>
    <p:extLst>
      <p:ext uri="{BB962C8B-B14F-4D97-AF65-F5344CB8AC3E}">
        <p14:creationId xmlns:p14="http://schemas.microsoft.com/office/powerpoint/2010/main" val="158944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Between SNMP Security Levels</a:t>
            </a:r>
            <a:endParaRPr lang="pt-PT" dirty="0"/>
          </a:p>
        </p:txBody>
      </p:sp>
      <p:pic>
        <p:nvPicPr>
          <p:cNvPr id="4" name="Content Placeholder 3"/>
          <p:cNvPicPr>
            <a:picLocks noGrp="1" noChangeAspect="1"/>
          </p:cNvPicPr>
          <p:nvPr>
            <p:ph idx="1"/>
          </p:nvPr>
        </p:nvPicPr>
        <p:blipFill>
          <a:blip r:embed="rId2"/>
          <a:stretch>
            <a:fillRect/>
          </a:stretch>
        </p:blipFill>
        <p:spPr>
          <a:xfrm>
            <a:off x="279400" y="2450234"/>
            <a:ext cx="8520113" cy="2597294"/>
          </a:xfrm>
          <a:prstGeom prst="rect">
            <a:avLst/>
          </a:prstGeom>
        </p:spPr>
      </p:pic>
    </p:spTree>
    <p:extLst>
      <p:ext uri="{BB962C8B-B14F-4D97-AF65-F5344CB8AC3E}">
        <p14:creationId xmlns:p14="http://schemas.microsoft.com/office/powerpoint/2010/main" val="2689133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SNMP Protection</a:t>
            </a:r>
            <a:endParaRPr lang="pt-PT" dirty="0"/>
          </a:p>
        </p:txBody>
      </p:sp>
      <p:sp>
        <p:nvSpPr>
          <p:cNvPr id="3" name="Content Placeholder 2"/>
          <p:cNvSpPr>
            <a:spLocks noGrp="1"/>
          </p:cNvSpPr>
          <p:nvPr>
            <p:ph idx="1"/>
          </p:nvPr>
        </p:nvSpPr>
        <p:spPr/>
        <p:txBody>
          <a:bodyPr>
            <a:normAutofit fontScale="92500" lnSpcReduction="20000"/>
          </a:bodyPr>
          <a:lstStyle/>
          <a:p>
            <a:r>
              <a:rPr lang="en-US" dirty="0" smtClean="0"/>
              <a:t>There </a:t>
            </a:r>
            <a:r>
              <a:rPr lang="en-US" dirty="0"/>
              <a:t>are two types of community strings in SNMPv2:</a:t>
            </a:r>
          </a:p>
          <a:p>
            <a:r>
              <a:rPr lang="en-US" b="1" dirty="0" smtClean="0"/>
              <a:t>Read-only </a:t>
            </a:r>
            <a:r>
              <a:rPr lang="en-US" b="1" dirty="0"/>
              <a:t>(RO): </a:t>
            </a:r>
            <a:r>
              <a:rPr lang="en-US" dirty="0"/>
              <a:t>Provides access to the MIB variables, but does not allow </a:t>
            </a:r>
            <a:r>
              <a:rPr lang="en-US" dirty="0" smtClean="0"/>
              <a:t>these variables </a:t>
            </a:r>
            <a:r>
              <a:rPr lang="en-US" dirty="0"/>
              <a:t>to be changed, only read. Because security is so weak in SNMPv2, </a:t>
            </a:r>
            <a:r>
              <a:rPr lang="en-US" dirty="0" smtClean="0"/>
              <a:t>many organizations </a:t>
            </a:r>
            <a:r>
              <a:rPr lang="en-US" dirty="0"/>
              <a:t>only use SNMP in this read-only mode.</a:t>
            </a:r>
          </a:p>
          <a:p>
            <a:r>
              <a:rPr lang="en-US" b="1" dirty="0" smtClean="0"/>
              <a:t>Read-write </a:t>
            </a:r>
            <a:r>
              <a:rPr lang="en-US" b="1" dirty="0"/>
              <a:t>(RW): </a:t>
            </a:r>
            <a:r>
              <a:rPr lang="en-US" dirty="0"/>
              <a:t>Provides read and write access to all objects in the MIB.</a:t>
            </a:r>
          </a:p>
          <a:p>
            <a:pPr marL="0" indent="0">
              <a:buNone/>
            </a:pPr>
            <a:endParaRPr lang="en-US" dirty="0" smtClean="0"/>
          </a:p>
          <a:p>
            <a:pPr marL="0" indent="0">
              <a:buNone/>
            </a:pPr>
            <a:r>
              <a:rPr lang="en-US" dirty="0" smtClean="0"/>
              <a:t>If </a:t>
            </a:r>
            <a:r>
              <a:rPr lang="en-US" dirty="0"/>
              <a:t>SNMPv2 is used, it should be secured by</a:t>
            </a:r>
          </a:p>
          <a:p>
            <a:r>
              <a:rPr lang="en-US" dirty="0" smtClean="0"/>
              <a:t>Using </a:t>
            </a:r>
            <a:r>
              <a:rPr lang="en-US" dirty="0"/>
              <a:t>an uncommon, complex, long community string.</a:t>
            </a:r>
          </a:p>
          <a:p>
            <a:r>
              <a:rPr lang="en-US" dirty="0" smtClean="0"/>
              <a:t>Changing </a:t>
            </a:r>
            <a:r>
              <a:rPr lang="en-US" dirty="0"/>
              <a:t>the community strings at regular intervals.</a:t>
            </a:r>
          </a:p>
          <a:p>
            <a:r>
              <a:rPr lang="en-US" dirty="0" smtClean="0"/>
              <a:t>Enabling </a:t>
            </a:r>
            <a:r>
              <a:rPr lang="en-US" dirty="0"/>
              <a:t>read-only access only. If read write access is required, limit the read </a:t>
            </a:r>
            <a:r>
              <a:rPr lang="en-US" dirty="0" smtClean="0"/>
              <a:t>write access </a:t>
            </a:r>
            <a:r>
              <a:rPr lang="en-US" dirty="0"/>
              <a:t>to the authorized SNMP manager.</a:t>
            </a:r>
          </a:p>
          <a:p>
            <a:r>
              <a:rPr lang="en-US" dirty="0" smtClean="0"/>
              <a:t>SNMP </a:t>
            </a:r>
            <a:r>
              <a:rPr lang="en-US" dirty="0"/>
              <a:t>trap community names must be different than Get and Set </a:t>
            </a:r>
            <a:r>
              <a:rPr lang="en-US" dirty="0" smtClean="0"/>
              <a:t>community strings</a:t>
            </a:r>
            <a:r>
              <a:rPr lang="en-US" dirty="0"/>
              <a:t>. </a:t>
            </a:r>
            <a:endParaRPr lang="pt-PT" dirty="0"/>
          </a:p>
        </p:txBody>
      </p:sp>
    </p:spTree>
    <p:extLst>
      <p:ext uri="{BB962C8B-B14F-4D97-AF65-F5344CB8AC3E}">
        <p14:creationId xmlns:p14="http://schemas.microsoft.com/office/powerpoint/2010/main" val="4212560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Sample SNMPv2 Configuration</a:t>
            </a:r>
          </a:p>
        </p:txBody>
      </p:sp>
      <p:pic>
        <p:nvPicPr>
          <p:cNvPr id="5" name="Content Placeholder 4"/>
          <p:cNvPicPr>
            <a:picLocks noGrp="1" noChangeAspect="1"/>
          </p:cNvPicPr>
          <p:nvPr>
            <p:ph idx="1"/>
          </p:nvPr>
        </p:nvPicPr>
        <p:blipFill>
          <a:blip r:embed="rId2"/>
          <a:stretch>
            <a:fillRect/>
          </a:stretch>
        </p:blipFill>
        <p:spPr>
          <a:xfrm>
            <a:off x="279400" y="2950984"/>
            <a:ext cx="8520113" cy="1595794"/>
          </a:xfrm>
          <a:prstGeom prst="rect">
            <a:avLst/>
          </a:prstGeom>
        </p:spPr>
      </p:pic>
    </p:spTree>
    <p:extLst>
      <p:ext uri="{BB962C8B-B14F-4D97-AF65-F5344CB8AC3E}">
        <p14:creationId xmlns:p14="http://schemas.microsoft.com/office/powerpoint/2010/main" val="4145489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Configuring SNMPv3</a:t>
            </a:r>
          </a:p>
        </p:txBody>
      </p:sp>
      <p:sp>
        <p:nvSpPr>
          <p:cNvPr id="3" name="Content Placeholder 2"/>
          <p:cNvSpPr>
            <a:spLocks noGrp="1"/>
          </p:cNvSpPr>
          <p:nvPr>
            <p:ph idx="1"/>
          </p:nvPr>
        </p:nvSpPr>
        <p:spPr/>
        <p:txBody>
          <a:bodyPr>
            <a:normAutofit/>
          </a:bodyPr>
          <a:lstStyle/>
          <a:p>
            <a:r>
              <a:rPr lang="en-US" b="1" dirty="0"/>
              <a:t>Step 1. </a:t>
            </a:r>
            <a:r>
              <a:rPr lang="en-US" dirty="0"/>
              <a:t>Configure an ACL to limit who has access SNMP access to the device.</a:t>
            </a:r>
          </a:p>
          <a:p>
            <a:r>
              <a:rPr lang="en-US" b="1" dirty="0"/>
              <a:t>Step 2. </a:t>
            </a:r>
            <a:r>
              <a:rPr lang="en-US" dirty="0"/>
              <a:t>Configure an SNMPv3 view using the </a:t>
            </a:r>
            <a:r>
              <a:rPr lang="en-US" sz="2000" b="1" dirty="0" err="1">
                <a:latin typeface="Consolas" panose="020B0609020204030204" pitchFamily="49" charset="0"/>
                <a:cs typeface="Consolas" panose="020B0609020204030204" pitchFamily="49" charset="0"/>
              </a:rPr>
              <a:t>snmp</a:t>
            </a:r>
            <a:r>
              <a:rPr lang="en-US" sz="2000" b="1" dirty="0">
                <a:latin typeface="Consolas" panose="020B0609020204030204" pitchFamily="49" charset="0"/>
                <a:cs typeface="Consolas" panose="020B0609020204030204" pitchFamily="49" charset="0"/>
              </a:rPr>
              <a:t>-server view </a:t>
            </a:r>
            <a:r>
              <a:rPr lang="en-US" sz="2000" i="1" dirty="0">
                <a:latin typeface="Consolas" panose="020B0609020204030204" pitchFamily="49" charset="0"/>
                <a:cs typeface="Consolas" panose="020B0609020204030204" pitchFamily="49" charset="0"/>
              </a:rPr>
              <a:t>view-name </a:t>
            </a:r>
            <a:r>
              <a:rPr lang="en-US" dirty="0" smtClean="0"/>
              <a:t>global </a:t>
            </a:r>
            <a:r>
              <a:rPr lang="pt-PT" dirty="0" smtClean="0"/>
              <a:t>configuration </a:t>
            </a:r>
            <a:r>
              <a:rPr lang="pt-PT" dirty="0"/>
              <a:t>command.</a:t>
            </a:r>
          </a:p>
          <a:p>
            <a:r>
              <a:rPr lang="en-US" b="1" dirty="0"/>
              <a:t>Step 3. </a:t>
            </a:r>
            <a:r>
              <a:rPr lang="en-US" dirty="0"/>
              <a:t>Configure an SNMPv3 group using the </a:t>
            </a:r>
            <a:r>
              <a:rPr lang="en-US" sz="2000" b="1" dirty="0" err="1">
                <a:latin typeface="Consolas" panose="020B0609020204030204" pitchFamily="49" charset="0"/>
                <a:cs typeface="Consolas" panose="020B0609020204030204" pitchFamily="49" charset="0"/>
              </a:rPr>
              <a:t>snmp</a:t>
            </a:r>
            <a:r>
              <a:rPr lang="en-US" sz="2000" b="1" dirty="0">
                <a:latin typeface="Consolas" panose="020B0609020204030204" pitchFamily="49" charset="0"/>
                <a:cs typeface="Consolas" panose="020B0609020204030204" pitchFamily="49" charset="0"/>
              </a:rPr>
              <a:t>-server group </a:t>
            </a:r>
            <a:r>
              <a:rPr lang="en-US" sz="2000" i="1" dirty="0" smtClean="0">
                <a:latin typeface="Consolas" panose="020B0609020204030204" pitchFamily="49" charset="0"/>
                <a:cs typeface="Consolas" panose="020B0609020204030204" pitchFamily="49" charset="0"/>
              </a:rPr>
              <a:t>group-name </a:t>
            </a:r>
            <a:r>
              <a:rPr lang="pt-PT" dirty="0" smtClean="0"/>
              <a:t>global </a:t>
            </a:r>
            <a:r>
              <a:rPr lang="pt-PT" dirty="0"/>
              <a:t>configuration command.</a:t>
            </a:r>
          </a:p>
          <a:p>
            <a:r>
              <a:rPr lang="en-US" b="1" dirty="0"/>
              <a:t>Step 4. </a:t>
            </a:r>
            <a:r>
              <a:rPr lang="en-US" dirty="0"/>
              <a:t>Configure an SNMPv3 user using the </a:t>
            </a:r>
            <a:r>
              <a:rPr lang="en-US" sz="2000" b="1" dirty="0" err="1">
                <a:latin typeface="Consolas" panose="020B0609020204030204" pitchFamily="49" charset="0"/>
                <a:cs typeface="Consolas" panose="020B0609020204030204" pitchFamily="49" charset="0"/>
              </a:rPr>
              <a:t>snmp</a:t>
            </a:r>
            <a:r>
              <a:rPr lang="en-US" sz="2000" b="1" dirty="0">
                <a:latin typeface="Consolas" panose="020B0609020204030204" pitchFamily="49" charset="0"/>
                <a:cs typeface="Consolas" panose="020B0609020204030204" pitchFamily="49" charset="0"/>
              </a:rPr>
              <a:t>-server user </a:t>
            </a:r>
            <a:r>
              <a:rPr lang="en-US" sz="2000" i="1" dirty="0">
                <a:latin typeface="Consolas" panose="020B0609020204030204" pitchFamily="49" charset="0"/>
                <a:cs typeface="Consolas" panose="020B0609020204030204" pitchFamily="49" charset="0"/>
              </a:rPr>
              <a:t>username </a:t>
            </a:r>
            <a:r>
              <a:rPr lang="en-US" sz="2000" i="1" dirty="0" err="1" smtClean="0">
                <a:latin typeface="Consolas" panose="020B0609020204030204" pitchFamily="49" charset="0"/>
                <a:cs typeface="Consolas" panose="020B0609020204030204" pitchFamily="49" charset="0"/>
              </a:rPr>
              <a:t>groupname</a:t>
            </a:r>
            <a:r>
              <a:rPr lang="en-US" sz="2000" i="1" dirty="0">
                <a:latin typeface="Consolas" panose="020B0609020204030204" pitchFamily="49" charset="0"/>
                <a:cs typeface="Consolas" panose="020B0609020204030204" pitchFamily="49" charset="0"/>
              </a:rPr>
              <a:t> </a:t>
            </a:r>
            <a:r>
              <a:rPr lang="pt-PT" dirty="0" smtClean="0"/>
              <a:t>global </a:t>
            </a:r>
            <a:r>
              <a:rPr lang="pt-PT" dirty="0"/>
              <a:t>configuration command.</a:t>
            </a:r>
          </a:p>
          <a:p>
            <a:r>
              <a:rPr lang="en-US" b="1" dirty="0"/>
              <a:t>Step 5. </a:t>
            </a:r>
            <a:r>
              <a:rPr lang="en-US" dirty="0"/>
              <a:t>Configure an SNMPv3 trap receiver using the </a:t>
            </a:r>
            <a:r>
              <a:rPr lang="en-US" sz="2000" b="1" dirty="0" err="1">
                <a:latin typeface="Consolas" panose="020B0609020204030204" pitchFamily="49" charset="0"/>
                <a:cs typeface="Consolas" panose="020B0609020204030204" pitchFamily="49" charset="0"/>
              </a:rPr>
              <a:t>snmp</a:t>
            </a:r>
            <a:r>
              <a:rPr lang="en-US" sz="2000" b="1" dirty="0">
                <a:latin typeface="Consolas" panose="020B0609020204030204" pitchFamily="49" charset="0"/>
                <a:cs typeface="Consolas" panose="020B0609020204030204" pitchFamily="49" charset="0"/>
              </a:rPr>
              <a:t>-server host</a:t>
            </a:r>
            <a:r>
              <a:rPr lang="en-US" b="1" dirty="0"/>
              <a:t> </a:t>
            </a:r>
            <a:r>
              <a:rPr lang="en-US" dirty="0"/>
              <a:t>global </a:t>
            </a:r>
            <a:r>
              <a:rPr lang="en-US" dirty="0" smtClean="0"/>
              <a:t>configuration </a:t>
            </a:r>
            <a:r>
              <a:rPr lang="pt-PT" dirty="0" smtClean="0"/>
              <a:t>command</a:t>
            </a:r>
            <a:r>
              <a:rPr lang="pt-PT" dirty="0"/>
              <a:t>.</a:t>
            </a:r>
          </a:p>
          <a:p>
            <a:r>
              <a:rPr lang="en-US" b="1" dirty="0"/>
              <a:t>Step 6. </a:t>
            </a:r>
            <a:r>
              <a:rPr lang="en-US" dirty="0"/>
              <a:t>Configure interface index persistence using the </a:t>
            </a:r>
            <a:r>
              <a:rPr lang="en-US" sz="2000" b="1" dirty="0" err="1">
                <a:latin typeface="Consolas" panose="020B0609020204030204" pitchFamily="49" charset="0"/>
                <a:cs typeface="Consolas" panose="020B0609020204030204" pitchFamily="49" charset="0"/>
              </a:rPr>
              <a:t>snmp</a:t>
            </a:r>
            <a:r>
              <a:rPr lang="en-US" sz="2000" b="1" dirty="0">
                <a:latin typeface="Consolas" panose="020B0609020204030204" pitchFamily="49" charset="0"/>
                <a:cs typeface="Consolas" panose="020B0609020204030204" pitchFamily="49" charset="0"/>
              </a:rPr>
              <a:t>-server </a:t>
            </a:r>
            <a:r>
              <a:rPr lang="en-US" sz="2000" b="1" dirty="0" err="1">
                <a:latin typeface="Consolas" panose="020B0609020204030204" pitchFamily="49" charset="0"/>
                <a:cs typeface="Consolas" panose="020B0609020204030204" pitchFamily="49" charset="0"/>
              </a:rPr>
              <a:t>ifindex</a:t>
            </a:r>
            <a:r>
              <a:rPr lang="en-US" sz="2000" b="1" dirty="0">
                <a:latin typeface="Consolas" panose="020B0609020204030204" pitchFamily="49" charset="0"/>
                <a:cs typeface="Consolas" panose="020B0609020204030204" pitchFamily="49" charset="0"/>
              </a:rPr>
              <a:t> </a:t>
            </a:r>
            <a:r>
              <a:rPr lang="en-US" sz="2000" b="1" dirty="0" smtClean="0">
                <a:latin typeface="Consolas" panose="020B0609020204030204" pitchFamily="49" charset="0"/>
                <a:cs typeface="Consolas" panose="020B0609020204030204" pitchFamily="49" charset="0"/>
              </a:rPr>
              <a:t>persist</a:t>
            </a:r>
            <a:r>
              <a:rPr lang="en-US" b="1" dirty="0" smtClean="0"/>
              <a:t> </a:t>
            </a:r>
            <a:r>
              <a:rPr lang="pt-PT" dirty="0" smtClean="0"/>
              <a:t>global </a:t>
            </a:r>
            <a:r>
              <a:rPr lang="pt-PT" dirty="0"/>
              <a:t>configuration command.</a:t>
            </a:r>
          </a:p>
        </p:txBody>
      </p:sp>
    </p:spTree>
    <p:extLst>
      <p:ext uri="{BB962C8B-B14F-4D97-AF65-F5344CB8AC3E}">
        <p14:creationId xmlns:p14="http://schemas.microsoft.com/office/powerpoint/2010/main" val="41916269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Sample SNMPv3 Configuration</a:t>
            </a:r>
          </a:p>
        </p:txBody>
      </p:sp>
      <p:sp>
        <p:nvSpPr>
          <p:cNvPr id="3" name="Content Placeholder 2"/>
          <p:cNvSpPr>
            <a:spLocks noGrp="1"/>
          </p:cNvSpPr>
          <p:nvPr>
            <p:ph idx="1"/>
          </p:nvPr>
        </p:nvSpPr>
        <p:spPr/>
        <p:txBody>
          <a:bodyPr/>
          <a:lstStyle/>
          <a:p>
            <a:endParaRPr lang="pt-PT"/>
          </a:p>
        </p:txBody>
      </p:sp>
      <p:grpSp>
        <p:nvGrpSpPr>
          <p:cNvPr id="6" name="Group 5"/>
          <p:cNvGrpSpPr/>
          <p:nvPr/>
        </p:nvGrpSpPr>
        <p:grpSpPr>
          <a:xfrm>
            <a:off x="877932" y="870869"/>
            <a:ext cx="7323291" cy="5756339"/>
            <a:chOff x="-263648" y="78782"/>
            <a:chExt cx="9708609" cy="7631274"/>
          </a:xfrm>
        </p:grpSpPr>
        <p:pic>
          <p:nvPicPr>
            <p:cNvPr id="4" name="Picture 3"/>
            <p:cNvPicPr>
              <a:picLocks noChangeAspect="1"/>
            </p:cNvPicPr>
            <p:nvPr/>
          </p:nvPicPr>
          <p:blipFill>
            <a:blip r:embed="rId3"/>
            <a:stretch>
              <a:fillRect/>
            </a:stretch>
          </p:blipFill>
          <p:spPr>
            <a:xfrm>
              <a:off x="-263648" y="78782"/>
              <a:ext cx="9644402" cy="5698561"/>
            </a:xfrm>
            <a:prstGeom prst="rect">
              <a:avLst/>
            </a:prstGeom>
          </p:spPr>
        </p:pic>
        <p:pic>
          <p:nvPicPr>
            <p:cNvPr id="5" name="Picture 4"/>
            <p:cNvPicPr>
              <a:picLocks noChangeAspect="1"/>
            </p:cNvPicPr>
            <p:nvPr/>
          </p:nvPicPr>
          <p:blipFill>
            <a:blip r:embed="rId4"/>
            <a:stretch>
              <a:fillRect/>
            </a:stretch>
          </p:blipFill>
          <p:spPr>
            <a:xfrm>
              <a:off x="-250201" y="5763896"/>
              <a:ext cx="9695162" cy="1946160"/>
            </a:xfrm>
            <a:prstGeom prst="rect">
              <a:avLst/>
            </a:prstGeom>
          </p:spPr>
        </p:pic>
      </p:grpSp>
    </p:spTree>
    <p:extLst>
      <p:ext uri="{BB962C8B-B14F-4D97-AF65-F5344CB8AC3E}">
        <p14:creationId xmlns:p14="http://schemas.microsoft.com/office/powerpoint/2010/main" val="2097359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Verifying SNMPv3</a:t>
            </a:r>
          </a:p>
        </p:txBody>
      </p:sp>
      <p:sp>
        <p:nvSpPr>
          <p:cNvPr id="3" name="Content Placeholder 2"/>
          <p:cNvSpPr>
            <a:spLocks noGrp="1"/>
          </p:cNvSpPr>
          <p:nvPr>
            <p:ph idx="1"/>
          </p:nvPr>
        </p:nvSpPr>
        <p:spPr/>
        <p:txBody>
          <a:bodyPr>
            <a:normAutofit/>
          </a:bodyPr>
          <a:lstStyle/>
          <a:p>
            <a:r>
              <a:rPr lang="en-US" sz="2200" b="1" dirty="0" smtClean="0">
                <a:latin typeface="Consolas" panose="020B0609020204030204" pitchFamily="49" charset="0"/>
                <a:cs typeface="Consolas" panose="020B0609020204030204" pitchFamily="49" charset="0"/>
              </a:rPr>
              <a:t>show </a:t>
            </a:r>
            <a:r>
              <a:rPr lang="en-US" sz="2200" b="1" dirty="0" err="1" smtClean="0">
                <a:latin typeface="Consolas" panose="020B0609020204030204" pitchFamily="49" charset="0"/>
                <a:cs typeface="Consolas" panose="020B0609020204030204" pitchFamily="49" charset="0"/>
              </a:rPr>
              <a:t>snmp</a:t>
            </a:r>
            <a:endParaRPr lang="en-US" b="1" dirty="0">
              <a:latin typeface="Consolas" panose="020B0609020204030204" pitchFamily="49" charset="0"/>
              <a:cs typeface="Consolas" panose="020B0609020204030204" pitchFamily="49" charset="0"/>
            </a:endParaRPr>
          </a:p>
          <a:p>
            <a:pPr lvl="1"/>
            <a:r>
              <a:rPr lang="en-US" dirty="0"/>
              <a:t>P</a:t>
            </a:r>
            <a:r>
              <a:rPr lang="en-US" dirty="0" smtClean="0"/>
              <a:t>rovides </a:t>
            </a:r>
            <a:r>
              <a:rPr lang="en-US" dirty="0"/>
              <a:t>basic information about the SNMP configuration.</a:t>
            </a:r>
          </a:p>
          <a:p>
            <a:pPr lvl="1"/>
            <a:r>
              <a:rPr lang="en-US" dirty="0" smtClean="0"/>
              <a:t>Displays </a:t>
            </a:r>
            <a:r>
              <a:rPr lang="en-US" dirty="0"/>
              <a:t>SNMP traffic statistics, see whether the SNMP agent </a:t>
            </a:r>
            <a:r>
              <a:rPr lang="en-US" dirty="0" smtClean="0"/>
              <a:t>is enabled</a:t>
            </a:r>
            <a:r>
              <a:rPr lang="en-US" dirty="0"/>
              <a:t>, or verify whether the device is configured to send traps, and if so, to </a:t>
            </a:r>
            <a:r>
              <a:rPr lang="en-US" dirty="0" smtClean="0"/>
              <a:t>which </a:t>
            </a:r>
            <a:r>
              <a:rPr lang="pt-PT" dirty="0" smtClean="0"/>
              <a:t>SNMP </a:t>
            </a:r>
            <a:r>
              <a:rPr lang="pt-PT" dirty="0"/>
              <a:t>managers.</a:t>
            </a:r>
          </a:p>
          <a:p>
            <a:r>
              <a:rPr lang="en-US" sz="2200" b="1" dirty="0" smtClean="0">
                <a:latin typeface="Consolas" panose="020B0609020204030204" pitchFamily="49" charset="0"/>
                <a:cs typeface="Consolas" panose="020B0609020204030204" pitchFamily="49" charset="0"/>
              </a:rPr>
              <a:t>show </a:t>
            </a:r>
            <a:r>
              <a:rPr lang="en-US" sz="2200" b="1" dirty="0" err="1">
                <a:latin typeface="Consolas" panose="020B0609020204030204" pitchFamily="49" charset="0"/>
                <a:cs typeface="Consolas" panose="020B0609020204030204" pitchFamily="49" charset="0"/>
              </a:rPr>
              <a:t>snmp</a:t>
            </a:r>
            <a:r>
              <a:rPr lang="en-US" sz="2200" b="1" dirty="0">
                <a:latin typeface="Consolas" panose="020B0609020204030204" pitchFamily="49" charset="0"/>
                <a:cs typeface="Consolas" panose="020B0609020204030204" pitchFamily="49" charset="0"/>
              </a:rPr>
              <a:t> </a:t>
            </a:r>
            <a:r>
              <a:rPr lang="en-US" sz="2200" i="1" dirty="0">
                <a:latin typeface="Consolas" panose="020B0609020204030204" pitchFamily="49" charset="0"/>
                <a:cs typeface="Consolas" panose="020B0609020204030204" pitchFamily="49" charset="0"/>
              </a:rPr>
              <a:t>view</a:t>
            </a:r>
            <a:r>
              <a:rPr lang="en-US" i="1" dirty="0"/>
              <a:t> </a:t>
            </a:r>
            <a:endParaRPr lang="en-US" i="1" dirty="0" smtClean="0"/>
          </a:p>
          <a:p>
            <a:pPr lvl="1"/>
            <a:r>
              <a:rPr lang="en-US" dirty="0" smtClean="0"/>
              <a:t>Provides </a:t>
            </a:r>
            <a:r>
              <a:rPr lang="en-US" dirty="0"/>
              <a:t>information about configured SNMP views </a:t>
            </a:r>
            <a:r>
              <a:rPr lang="en-US" dirty="0" smtClean="0"/>
              <a:t>to verify </a:t>
            </a:r>
            <a:r>
              <a:rPr lang="en-US" dirty="0"/>
              <a:t>for each group, see which OIDs are </a:t>
            </a:r>
            <a:r>
              <a:rPr lang="en-US" dirty="0" smtClean="0"/>
              <a:t>included</a:t>
            </a:r>
          </a:p>
          <a:p>
            <a:r>
              <a:rPr lang="en-US" sz="2000" b="1" dirty="0" smtClean="0">
                <a:latin typeface="Consolas" panose="020B0609020204030204" pitchFamily="49" charset="0"/>
                <a:cs typeface="Consolas" panose="020B0609020204030204" pitchFamily="49" charset="0"/>
              </a:rPr>
              <a:t>show </a:t>
            </a:r>
            <a:r>
              <a:rPr lang="en-US" sz="2000" b="1" dirty="0" err="1">
                <a:latin typeface="Consolas" panose="020B0609020204030204" pitchFamily="49" charset="0"/>
                <a:cs typeface="Consolas" panose="020B0609020204030204" pitchFamily="49" charset="0"/>
              </a:rPr>
              <a:t>snmp</a:t>
            </a:r>
            <a:r>
              <a:rPr lang="en-US" sz="2000" b="1" dirty="0">
                <a:latin typeface="Consolas" panose="020B0609020204030204" pitchFamily="49" charset="0"/>
                <a:cs typeface="Consolas" panose="020B0609020204030204" pitchFamily="49" charset="0"/>
              </a:rPr>
              <a:t> group</a:t>
            </a:r>
            <a:r>
              <a:rPr lang="en-US" b="1" dirty="0"/>
              <a:t> </a:t>
            </a:r>
            <a:endParaRPr lang="en-US" b="1" dirty="0" smtClean="0"/>
          </a:p>
          <a:p>
            <a:pPr lvl="1"/>
            <a:r>
              <a:rPr lang="en-US" dirty="0" smtClean="0"/>
              <a:t>Provides </a:t>
            </a:r>
            <a:r>
              <a:rPr lang="en-US" dirty="0"/>
              <a:t>information about the configured </a:t>
            </a:r>
            <a:r>
              <a:rPr lang="en-US" dirty="0" smtClean="0"/>
              <a:t>SNMP groups</a:t>
            </a:r>
            <a:r>
              <a:rPr lang="en-US" dirty="0"/>
              <a:t>. The most important parameters are the security model and levels.</a:t>
            </a:r>
            <a:endParaRPr lang="pt-PT" dirty="0"/>
          </a:p>
        </p:txBody>
      </p:sp>
    </p:spTree>
    <p:extLst>
      <p:ext uri="{BB962C8B-B14F-4D97-AF65-F5344CB8AC3E}">
        <p14:creationId xmlns:p14="http://schemas.microsoft.com/office/powerpoint/2010/main" val="1533852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Securing the Management Plane on Cisco Routers</a:t>
            </a:r>
          </a:p>
        </p:txBody>
      </p:sp>
      <p:sp>
        <p:nvSpPr>
          <p:cNvPr id="4" name="Content Placeholder 3"/>
          <p:cNvSpPr>
            <a:spLocks noGrp="1"/>
          </p:cNvSpPr>
          <p:nvPr>
            <p:ph idx="1"/>
          </p:nvPr>
        </p:nvSpPr>
        <p:spPr/>
        <p:txBody>
          <a:bodyPr>
            <a:normAutofit/>
          </a:bodyPr>
          <a:lstStyle/>
          <a:p>
            <a:pPr marL="0" indent="0">
              <a:buNone/>
            </a:pPr>
            <a:r>
              <a:rPr lang="en-US" dirty="0" smtClean="0"/>
              <a:t>Device </a:t>
            </a:r>
            <a:r>
              <a:rPr lang="en-US" dirty="0"/>
              <a:t>hardening tasks related to securing the management </a:t>
            </a:r>
            <a:r>
              <a:rPr lang="en-US" dirty="0" smtClean="0"/>
              <a:t>plane of </a:t>
            </a:r>
            <a:r>
              <a:rPr lang="en-US" dirty="0"/>
              <a:t>a Cisco router, including the following:</a:t>
            </a:r>
          </a:p>
          <a:p>
            <a:r>
              <a:rPr lang="en-US" dirty="0" smtClean="0"/>
              <a:t>Following </a:t>
            </a:r>
            <a:r>
              <a:rPr lang="en-US" dirty="0"/>
              <a:t>the router security policies</a:t>
            </a:r>
          </a:p>
          <a:p>
            <a:r>
              <a:rPr lang="en-US" dirty="0" smtClean="0"/>
              <a:t>Securing </a:t>
            </a:r>
            <a:r>
              <a:rPr lang="en-US" dirty="0"/>
              <a:t>management access</a:t>
            </a:r>
          </a:p>
          <a:p>
            <a:r>
              <a:rPr lang="en-US" dirty="0" smtClean="0"/>
              <a:t>Using </a:t>
            </a:r>
            <a:r>
              <a:rPr lang="en-US" dirty="0"/>
              <a:t>SSH and ACLs to restrict access to a Cisco router</a:t>
            </a:r>
          </a:p>
          <a:p>
            <a:r>
              <a:rPr lang="en-US" dirty="0" smtClean="0"/>
              <a:t>Implement </a:t>
            </a:r>
            <a:r>
              <a:rPr lang="en-US" dirty="0"/>
              <a:t>logging</a:t>
            </a:r>
          </a:p>
          <a:p>
            <a:r>
              <a:rPr lang="en-US" dirty="0" smtClean="0"/>
              <a:t>Securing </a:t>
            </a:r>
            <a:r>
              <a:rPr lang="en-US" dirty="0"/>
              <a:t>SNMP</a:t>
            </a:r>
          </a:p>
          <a:p>
            <a:r>
              <a:rPr lang="en-US" dirty="0" smtClean="0"/>
              <a:t>Backup </a:t>
            </a:r>
            <a:r>
              <a:rPr lang="en-US" dirty="0"/>
              <a:t>configurations</a:t>
            </a:r>
          </a:p>
          <a:p>
            <a:r>
              <a:rPr lang="en-US" dirty="0" smtClean="0"/>
              <a:t>Using </a:t>
            </a:r>
            <a:r>
              <a:rPr lang="en-US" dirty="0"/>
              <a:t>network monitoring</a:t>
            </a:r>
          </a:p>
          <a:p>
            <a:r>
              <a:rPr lang="en-US" dirty="0" smtClean="0"/>
              <a:t>Disabling </a:t>
            </a:r>
            <a:r>
              <a:rPr lang="en-US" dirty="0"/>
              <a:t>unneeded services</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Configuration Backups</a:t>
            </a:r>
          </a:p>
        </p:txBody>
      </p:sp>
      <p:sp>
        <p:nvSpPr>
          <p:cNvPr id="3" name="Content Placeholder 2"/>
          <p:cNvSpPr>
            <a:spLocks noGrp="1"/>
          </p:cNvSpPr>
          <p:nvPr>
            <p:ph idx="1"/>
          </p:nvPr>
        </p:nvSpPr>
        <p:spPr/>
        <p:txBody>
          <a:bodyPr>
            <a:normAutofit fontScale="92500" lnSpcReduction="20000"/>
          </a:bodyPr>
          <a:lstStyle/>
          <a:p>
            <a:endParaRPr lang="pt-PT" dirty="0" smtClean="0"/>
          </a:p>
          <a:p>
            <a:endParaRPr lang="pt-PT" dirty="0"/>
          </a:p>
          <a:p>
            <a:endParaRPr lang="pt-PT" dirty="0" smtClean="0"/>
          </a:p>
          <a:p>
            <a:endParaRPr lang="pt-PT" dirty="0"/>
          </a:p>
          <a:p>
            <a:endParaRPr lang="pt-PT" dirty="0" smtClean="0"/>
          </a:p>
          <a:p>
            <a:endParaRPr lang="pt-PT" dirty="0"/>
          </a:p>
          <a:p>
            <a:endParaRPr lang="pt-PT" dirty="0" smtClean="0"/>
          </a:p>
          <a:p>
            <a:endParaRPr lang="pt-PT" dirty="0"/>
          </a:p>
          <a:p>
            <a:pPr marL="0" indent="0">
              <a:buNone/>
            </a:pPr>
            <a:r>
              <a:rPr lang="pt-PT" dirty="0" smtClean="0"/>
              <a:t>The </a:t>
            </a:r>
            <a:r>
              <a:rPr lang="pt-PT" b="1" dirty="0"/>
              <a:t>archive </a:t>
            </a:r>
            <a:r>
              <a:rPr lang="pt-PT" dirty="0" smtClean="0"/>
              <a:t>Command is used to perform backups automatically.</a:t>
            </a:r>
            <a:endParaRPr lang="pt-PT" dirty="0"/>
          </a:p>
          <a:p>
            <a:r>
              <a:rPr lang="en-US" dirty="0" smtClean="0"/>
              <a:t>The </a:t>
            </a:r>
            <a:r>
              <a:rPr lang="en-US" b="1" dirty="0" smtClean="0"/>
              <a:t>path</a:t>
            </a:r>
            <a:r>
              <a:rPr lang="en-US" dirty="0" smtClean="0"/>
              <a:t> </a:t>
            </a:r>
            <a:r>
              <a:rPr lang="en-US" dirty="0"/>
              <a:t>is a required parameter that is specified by using URL notation form. It </a:t>
            </a:r>
            <a:r>
              <a:rPr lang="en-US" dirty="0" smtClean="0"/>
              <a:t>can denote </a:t>
            </a:r>
            <a:r>
              <a:rPr lang="en-US" dirty="0"/>
              <a:t>either a local or a network path.</a:t>
            </a:r>
          </a:p>
          <a:p>
            <a:r>
              <a:rPr lang="en-US" dirty="0"/>
              <a:t>You can use two variables with the </a:t>
            </a:r>
            <a:r>
              <a:rPr lang="en-US" b="1" dirty="0"/>
              <a:t>path </a:t>
            </a:r>
            <a:r>
              <a:rPr lang="en-US" dirty="0"/>
              <a:t>command:</a:t>
            </a:r>
          </a:p>
          <a:p>
            <a:pPr lvl="1"/>
            <a:r>
              <a:rPr lang="en-US" b="1" dirty="0" smtClean="0"/>
              <a:t>$</a:t>
            </a:r>
            <a:r>
              <a:rPr lang="en-US" b="1" dirty="0"/>
              <a:t>h </a:t>
            </a:r>
            <a:r>
              <a:rPr lang="en-US" dirty="0"/>
              <a:t>will be replaced with device hostname</a:t>
            </a:r>
            <a:r>
              <a:rPr lang="en-US" dirty="0" smtClean="0"/>
              <a:t>.	</a:t>
            </a:r>
            <a:endParaRPr lang="en-US" dirty="0"/>
          </a:p>
          <a:p>
            <a:pPr lvl="1"/>
            <a:r>
              <a:rPr lang="en-US" b="1" dirty="0" smtClean="0"/>
              <a:t>$</a:t>
            </a:r>
            <a:r>
              <a:rPr lang="en-US" b="1" dirty="0"/>
              <a:t>t </a:t>
            </a:r>
            <a:r>
              <a:rPr lang="en-US" dirty="0"/>
              <a:t>will be replaced with date and time of the archive.</a:t>
            </a:r>
            <a:endParaRPr lang="pt-PT" dirty="0"/>
          </a:p>
        </p:txBody>
      </p:sp>
      <p:pic>
        <p:nvPicPr>
          <p:cNvPr id="6" name="Picture 5"/>
          <p:cNvPicPr>
            <a:picLocks noChangeAspect="1"/>
          </p:cNvPicPr>
          <p:nvPr/>
        </p:nvPicPr>
        <p:blipFill>
          <a:blip r:embed="rId2"/>
          <a:stretch>
            <a:fillRect/>
          </a:stretch>
        </p:blipFill>
        <p:spPr>
          <a:xfrm>
            <a:off x="986377" y="1573304"/>
            <a:ext cx="7106401" cy="1946160"/>
          </a:xfrm>
          <a:prstGeom prst="rect">
            <a:avLst/>
          </a:prstGeom>
        </p:spPr>
      </p:pic>
    </p:spTree>
    <p:extLst>
      <p:ext uri="{BB962C8B-B14F-4D97-AF65-F5344CB8AC3E}">
        <p14:creationId xmlns:p14="http://schemas.microsoft.com/office/powerpoint/2010/main" val="7761486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Archive Configuration</a:t>
            </a:r>
          </a:p>
        </p:txBody>
      </p:sp>
      <p:sp>
        <p:nvSpPr>
          <p:cNvPr id="3" name="Content Placeholder 2"/>
          <p:cNvSpPr>
            <a:spLocks noGrp="1"/>
          </p:cNvSpPr>
          <p:nvPr>
            <p:ph idx="1"/>
          </p:nvPr>
        </p:nvSpPr>
        <p:spPr/>
        <p:txBody>
          <a:bodyPr/>
          <a:lstStyle/>
          <a:p>
            <a:r>
              <a:rPr lang="pt-PT" dirty="0" smtClean="0"/>
              <a:t>Manually</a:t>
            </a:r>
          </a:p>
          <a:p>
            <a:endParaRPr lang="pt-PT" dirty="0"/>
          </a:p>
          <a:p>
            <a:endParaRPr lang="pt-PT" dirty="0" smtClean="0"/>
          </a:p>
          <a:p>
            <a:endParaRPr lang="pt-PT" dirty="0"/>
          </a:p>
          <a:p>
            <a:endParaRPr lang="pt-PT" dirty="0" smtClean="0"/>
          </a:p>
          <a:p>
            <a:endParaRPr lang="pt-PT" dirty="0"/>
          </a:p>
          <a:p>
            <a:r>
              <a:rPr lang="pt-PT" dirty="0" smtClean="0"/>
              <a:t>Automatically</a:t>
            </a:r>
            <a:endParaRPr lang="pt-PT" dirty="0"/>
          </a:p>
        </p:txBody>
      </p:sp>
      <p:pic>
        <p:nvPicPr>
          <p:cNvPr id="4" name="Picture 3"/>
          <p:cNvPicPr>
            <a:picLocks noChangeAspect="1"/>
          </p:cNvPicPr>
          <p:nvPr/>
        </p:nvPicPr>
        <p:blipFill>
          <a:blip r:embed="rId2"/>
          <a:stretch>
            <a:fillRect/>
          </a:stretch>
        </p:blipFill>
        <p:spPr>
          <a:xfrm>
            <a:off x="1582008" y="1799530"/>
            <a:ext cx="6217580" cy="1017073"/>
          </a:xfrm>
          <a:prstGeom prst="rect">
            <a:avLst/>
          </a:prstGeom>
        </p:spPr>
      </p:pic>
      <p:pic>
        <p:nvPicPr>
          <p:cNvPr id="5" name="Picture 4"/>
          <p:cNvPicPr>
            <a:picLocks noChangeAspect="1"/>
          </p:cNvPicPr>
          <p:nvPr/>
        </p:nvPicPr>
        <p:blipFill>
          <a:blip r:embed="rId3"/>
          <a:stretch>
            <a:fillRect/>
          </a:stretch>
        </p:blipFill>
        <p:spPr>
          <a:xfrm>
            <a:off x="1546412" y="2861444"/>
            <a:ext cx="6303935" cy="822314"/>
          </a:xfrm>
          <a:prstGeom prst="rect">
            <a:avLst/>
          </a:prstGeom>
        </p:spPr>
      </p:pic>
      <p:pic>
        <p:nvPicPr>
          <p:cNvPr id="6" name="Picture 5"/>
          <p:cNvPicPr>
            <a:picLocks noChangeAspect="1"/>
          </p:cNvPicPr>
          <p:nvPr/>
        </p:nvPicPr>
        <p:blipFill>
          <a:blip r:embed="rId4"/>
          <a:stretch>
            <a:fillRect/>
          </a:stretch>
        </p:blipFill>
        <p:spPr>
          <a:xfrm>
            <a:off x="1546412" y="4304235"/>
            <a:ext cx="6026292" cy="2338611"/>
          </a:xfrm>
          <a:prstGeom prst="rect">
            <a:avLst/>
          </a:prstGeom>
        </p:spPr>
      </p:pic>
    </p:spTree>
    <p:extLst>
      <p:ext uri="{BB962C8B-B14F-4D97-AF65-F5344CB8AC3E}">
        <p14:creationId xmlns:p14="http://schemas.microsoft.com/office/powerpoint/2010/main" val="310082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Verifying Archives</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91899" y="2252400"/>
            <a:ext cx="7360201" cy="2353200"/>
          </a:xfrm>
          <a:prstGeom prst="rect">
            <a:avLst/>
          </a:prstGeom>
        </p:spPr>
      </p:pic>
    </p:spTree>
    <p:extLst>
      <p:ext uri="{BB962C8B-B14F-4D97-AF65-F5344CB8AC3E}">
        <p14:creationId xmlns:p14="http://schemas.microsoft.com/office/powerpoint/2010/main" val="8632790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Using SCP</a:t>
            </a:r>
          </a:p>
        </p:txBody>
      </p:sp>
      <p:sp>
        <p:nvSpPr>
          <p:cNvPr id="3" name="Content Placeholder 2"/>
          <p:cNvSpPr>
            <a:spLocks noGrp="1"/>
          </p:cNvSpPr>
          <p:nvPr>
            <p:ph idx="1"/>
          </p:nvPr>
        </p:nvSpPr>
        <p:spPr/>
        <p:txBody>
          <a:bodyPr>
            <a:normAutofit fontScale="77500" lnSpcReduction="20000"/>
          </a:bodyPr>
          <a:lstStyle/>
          <a:p>
            <a:r>
              <a:rPr lang="en-US" kern="1200" dirty="0">
                <a:latin typeface="Arial" charset="0"/>
              </a:rPr>
              <a:t>The Secure Copy (SCP) feature provides a secure and authenticated method for copying </a:t>
            </a:r>
            <a:r>
              <a:rPr lang="fr-FR" kern="1200" dirty="0">
                <a:latin typeface="Arial" charset="0"/>
              </a:rPr>
              <a:t>router configuration or router image files.</a:t>
            </a:r>
            <a:endParaRPr lang="pt-PT" dirty="0"/>
          </a:p>
          <a:p>
            <a:pPr marL="0" indent="0">
              <a:buNone/>
            </a:pPr>
            <a:r>
              <a:rPr lang="en-US" dirty="0" smtClean="0"/>
              <a:t>Enabling </a:t>
            </a:r>
            <a:r>
              <a:rPr lang="en-US" dirty="0"/>
              <a:t>SCP on a Router</a:t>
            </a:r>
          </a:p>
          <a:p>
            <a:r>
              <a:rPr lang="en-US" b="1" dirty="0" smtClean="0"/>
              <a:t>Step </a:t>
            </a:r>
            <a:r>
              <a:rPr lang="en-US" b="1" dirty="0"/>
              <a:t>1. </a:t>
            </a:r>
            <a:r>
              <a:rPr lang="en-US" dirty="0"/>
              <a:t>Use the </a:t>
            </a:r>
            <a:r>
              <a:rPr lang="en-US" sz="2200" b="1" dirty="0">
                <a:latin typeface="Consolas" panose="020B0609020204030204" pitchFamily="49" charset="0"/>
                <a:cs typeface="Consolas" panose="020B0609020204030204" pitchFamily="49" charset="0"/>
              </a:rPr>
              <a:t>username name </a:t>
            </a:r>
            <a:r>
              <a:rPr lang="en-US" sz="2200" dirty="0">
                <a:latin typeface="Consolas" panose="020B0609020204030204" pitchFamily="49" charset="0"/>
                <a:cs typeface="Consolas" panose="020B0609020204030204" pitchFamily="49" charset="0"/>
              </a:rPr>
              <a:t>[ </a:t>
            </a:r>
            <a:r>
              <a:rPr lang="en-US" sz="2200" b="1" dirty="0">
                <a:latin typeface="Consolas" panose="020B0609020204030204" pitchFamily="49" charset="0"/>
                <a:cs typeface="Consolas" panose="020B0609020204030204" pitchFamily="49" charset="0"/>
              </a:rPr>
              <a:t>privilege </a:t>
            </a:r>
            <a:r>
              <a:rPr lang="en-US" sz="2200" i="1" dirty="0">
                <a:latin typeface="Consolas" panose="020B0609020204030204" pitchFamily="49" charset="0"/>
                <a:cs typeface="Consolas" panose="020B0609020204030204" pitchFamily="49" charset="0"/>
              </a:rPr>
              <a:t>level </a:t>
            </a:r>
            <a:r>
              <a:rPr lang="en-US" sz="2200" dirty="0">
                <a:latin typeface="Consolas" panose="020B0609020204030204" pitchFamily="49" charset="0"/>
                <a:cs typeface="Consolas" panose="020B0609020204030204" pitchFamily="49" charset="0"/>
              </a:rPr>
              <a:t>] { </a:t>
            </a:r>
            <a:r>
              <a:rPr lang="en-US" sz="2200" b="1" dirty="0">
                <a:latin typeface="Consolas" panose="020B0609020204030204" pitchFamily="49" charset="0"/>
                <a:cs typeface="Consolas" panose="020B0609020204030204" pitchFamily="49" charset="0"/>
              </a:rPr>
              <a:t>secret </a:t>
            </a:r>
            <a:r>
              <a:rPr lang="en-US" sz="2200" i="1" dirty="0">
                <a:latin typeface="Consolas" panose="020B0609020204030204" pitchFamily="49" charset="0"/>
                <a:cs typeface="Consolas" panose="020B0609020204030204" pitchFamily="49" charset="0"/>
              </a:rPr>
              <a:t>password </a:t>
            </a:r>
            <a:r>
              <a:rPr lang="en-US" sz="2200" dirty="0">
                <a:latin typeface="Consolas" panose="020B0609020204030204" pitchFamily="49" charset="0"/>
                <a:cs typeface="Consolas" panose="020B0609020204030204" pitchFamily="49" charset="0"/>
              </a:rPr>
              <a:t>}</a:t>
            </a:r>
            <a:r>
              <a:rPr lang="en-US" dirty="0"/>
              <a:t> command </a:t>
            </a:r>
            <a:r>
              <a:rPr lang="en-US" dirty="0" smtClean="0"/>
              <a:t>for </a:t>
            </a:r>
            <a:r>
              <a:rPr lang="en-US" dirty="0"/>
              <a:t>local </a:t>
            </a:r>
            <a:r>
              <a:rPr lang="en-US" dirty="0" smtClean="0"/>
              <a:t>authentication or configure TACACS</a:t>
            </a:r>
            <a:r>
              <a:rPr lang="en-US" dirty="0"/>
              <a:t>+ </a:t>
            </a:r>
            <a:r>
              <a:rPr lang="en-US" dirty="0" smtClean="0"/>
              <a:t>or </a:t>
            </a:r>
            <a:r>
              <a:rPr lang="pt-PT" dirty="0" smtClean="0"/>
              <a:t>RADIUS</a:t>
            </a:r>
            <a:r>
              <a:rPr lang="pt-PT" dirty="0"/>
              <a:t>.</a:t>
            </a:r>
          </a:p>
          <a:p>
            <a:r>
              <a:rPr lang="en-US" b="1" dirty="0"/>
              <a:t>Step 2. </a:t>
            </a:r>
            <a:r>
              <a:rPr lang="en-US" dirty="0"/>
              <a:t>Enable SSH. Configure a domain name using the </a:t>
            </a:r>
            <a:r>
              <a:rPr lang="en-US" sz="2000" b="1" dirty="0" err="1">
                <a:latin typeface="Consolas" panose="020B0609020204030204" pitchFamily="49" charset="0"/>
                <a:cs typeface="Consolas" panose="020B0609020204030204" pitchFamily="49" charset="0"/>
              </a:rPr>
              <a:t>ip</a:t>
            </a:r>
            <a:r>
              <a:rPr lang="en-US" sz="2000" b="1" dirty="0">
                <a:latin typeface="Consolas" panose="020B0609020204030204" pitchFamily="49" charset="0"/>
                <a:cs typeface="Consolas" panose="020B0609020204030204" pitchFamily="49" charset="0"/>
              </a:rPr>
              <a:t> domain-name</a:t>
            </a:r>
            <a:r>
              <a:rPr lang="en-US" b="1" dirty="0"/>
              <a:t> </a:t>
            </a:r>
            <a:r>
              <a:rPr lang="en-US" dirty="0"/>
              <a:t>and </a:t>
            </a:r>
            <a:r>
              <a:rPr lang="en-US" dirty="0" smtClean="0"/>
              <a:t>generating the </a:t>
            </a:r>
            <a:r>
              <a:rPr lang="en-US" dirty="0"/>
              <a:t>crypto keys using the </a:t>
            </a:r>
            <a:r>
              <a:rPr lang="en-US" sz="2000" b="1" dirty="0">
                <a:latin typeface="Consolas" panose="020B0609020204030204" pitchFamily="49" charset="0"/>
                <a:cs typeface="Consolas" panose="020B0609020204030204" pitchFamily="49" charset="0"/>
              </a:rPr>
              <a:t>crypto key generate </a:t>
            </a:r>
            <a:r>
              <a:rPr lang="en-US" sz="2000" b="1" dirty="0" err="1">
                <a:latin typeface="Consolas" panose="020B0609020204030204" pitchFamily="49" charset="0"/>
                <a:cs typeface="Consolas" panose="020B0609020204030204" pitchFamily="49" charset="0"/>
              </a:rPr>
              <a:t>rsa</a:t>
            </a:r>
            <a:r>
              <a:rPr lang="en-US" sz="2000" b="1" dirty="0">
                <a:latin typeface="Consolas" panose="020B0609020204030204" pitchFamily="49" charset="0"/>
                <a:cs typeface="Consolas" panose="020B0609020204030204" pitchFamily="49" charset="0"/>
              </a:rPr>
              <a:t> general key</a:t>
            </a:r>
            <a:r>
              <a:rPr lang="en-US" b="1" dirty="0"/>
              <a:t> </a:t>
            </a:r>
            <a:r>
              <a:rPr lang="en-US" dirty="0" smtClean="0"/>
              <a:t>global </a:t>
            </a:r>
            <a:r>
              <a:rPr lang="pt-PT" dirty="0" smtClean="0"/>
              <a:t>configuration </a:t>
            </a:r>
            <a:r>
              <a:rPr lang="pt-PT" dirty="0"/>
              <a:t>commands.</a:t>
            </a:r>
          </a:p>
          <a:p>
            <a:r>
              <a:rPr lang="en-US" b="1" dirty="0"/>
              <a:t>Step 3. </a:t>
            </a:r>
            <a:r>
              <a:rPr lang="en-US" dirty="0"/>
              <a:t>AAA with the </a:t>
            </a:r>
            <a:r>
              <a:rPr lang="en-US" sz="2000" b="1" dirty="0" err="1">
                <a:latin typeface="Consolas" panose="020B0609020204030204" pitchFamily="49" charset="0"/>
                <a:cs typeface="Consolas" panose="020B0609020204030204" pitchFamily="49" charset="0"/>
              </a:rPr>
              <a:t>aaa</a:t>
            </a:r>
            <a:r>
              <a:rPr lang="en-US" sz="2000" b="1" dirty="0">
                <a:latin typeface="Consolas" panose="020B0609020204030204" pitchFamily="49" charset="0"/>
                <a:cs typeface="Consolas" panose="020B0609020204030204" pitchFamily="49" charset="0"/>
              </a:rPr>
              <a:t> new-model </a:t>
            </a:r>
            <a:r>
              <a:rPr lang="en-US" dirty="0"/>
              <a:t>global configuration mode command</a:t>
            </a:r>
            <a:r>
              <a:rPr lang="en-US" dirty="0" smtClean="0"/>
              <a:t>.</a:t>
            </a:r>
          </a:p>
          <a:p>
            <a:r>
              <a:rPr lang="en-US" b="1" dirty="0"/>
              <a:t>Step 4. </a:t>
            </a:r>
            <a:r>
              <a:rPr lang="en-US" dirty="0"/>
              <a:t>Use </a:t>
            </a:r>
            <a:r>
              <a:rPr lang="en-US" sz="2300" dirty="0">
                <a:latin typeface="Consolas" panose="020B0609020204030204" pitchFamily="49" charset="0"/>
                <a:cs typeface="Consolas" panose="020B0609020204030204" pitchFamily="49" charset="0"/>
              </a:rPr>
              <a:t>the </a:t>
            </a:r>
            <a:r>
              <a:rPr lang="en-US" sz="2300" b="1" dirty="0" err="1">
                <a:latin typeface="Consolas" panose="020B0609020204030204" pitchFamily="49" charset="0"/>
                <a:cs typeface="Consolas" panose="020B0609020204030204" pitchFamily="49" charset="0"/>
              </a:rPr>
              <a:t>aaa</a:t>
            </a:r>
            <a:r>
              <a:rPr lang="en-US" sz="2300" b="1" dirty="0">
                <a:latin typeface="Consolas" panose="020B0609020204030204" pitchFamily="49" charset="0"/>
                <a:cs typeface="Consolas" panose="020B0609020204030204" pitchFamily="49" charset="0"/>
              </a:rPr>
              <a:t> authentication login </a:t>
            </a:r>
            <a:r>
              <a:rPr lang="en-US" sz="2300" dirty="0">
                <a:latin typeface="Consolas" panose="020B0609020204030204" pitchFamily="49" charset="0"/>
                <a:cs typeface="Consolas" panose="020B0609020204030204" pitchFamily="49" charset="0"/>
              </a:rPr>
              <a:t>{ </a:t>
            </a:r>
            <a:r>
              <a:rPr lang="en-US" sz="2300" b="1" dirty="0">
                <a:latin typeface="Consolas" panose="020B0609020204030204" pitchFamily="49" charset="0"/>
                <a:cs typeface="Consolas" panose="020B0609020204030204" pitchFamily="49" charset="0"/>
              </a:rPr>
              <a:t>default </a:t>
            </a:r>
            <a:r>
              <a:rPr lang="en-US" sz="2300" dirty="0">
                <a:latin typeface="Consolas" panose="020B0609020204030204" pitchFamily="49" charset="0"/>
                <a:cs typeface="Consolas" panose="020B0609020204030204" pitchFamily="49" charset="0"/>
              </a:rPr>
              <a:t>| </a:t>
            </a:r>
            <a:r>
              <a:rPr lang="en-US" sz="2300" i="1" dirty="0">
                <a:latin typeface="Consolas" panose="020B0609020204030204" pitchFamily="49" charset="0"/>
                <a:cs typeface="Consolas" panose="020B0609020204030204" pitchFamily="49" charset="0"/>
              </a:rPr>
              <a:t>list-name </a:t>
            </a:r>
            <a:r>
              <a:rPr lang="en-US" sz="2300" dirty="0">
                <a:latin typeface="Consolas" panose="020B0609020204030204" pitchFamily="49" charset="0"/>
                <a:cs typeface="Consolas" panose="020B0609020204030204" pitchFamily="49" charset="0"/>
              </a:rPr>
              <a:t>} </a:t>
            </a:r>
            <a:r>
              <a:rPr lang="en-US" sz="2300" i="1" dirty="0">
                <a:latin typeface="Consolas" panose="020B0609020204030204" pitchFamily="49" charset="0"/>
                <a:cs typeface="Consolas" panose="020B0609020204030204" pitchFamily="49" charset="0"/>
              </a:rPr>
              <a:t>method1 </a:t>
            </a:r>
            <a:r>
              <a:rPr lang="en-US" sz="2300" dirty="0">
                <a:latin typeface="Consolas" panose="020B0609020204030204" pitchFamily="49" charset="0"/>
                <a:cs typeface="Consolas" panose="020B0609020204030204" pitchFamily="49" charset="0"/>
              </a:rPr>
              <a:t>[ </a:t>
            </a:r>
            <a:r>
              <a:rPr lang="en-US" sz="2300" i="1" dirty="0">
                <a:latin typeface="Consolas" panose="020B0609020204030204" pitchFamily="49" charset="0"/>
                <a:cs typeface="Consolas" panose="020B0609020204030204" pitchFamily="49" charset="0"/>
              </a:rPr>
              <a:t>method2 </a:t>
            </a:r>
            <a:r>
              <a:rPr lang="en-US" sz="2300" dirty="0" smtClean="0">
                <a:latin typeface="Consolas" panose="020B0609020204030204" pitchFamily="49" charset="0"/>
                <a:cs typeface="Consolas" panose="020B0609020204030204" pitchFamily="49" charset="0"/>
              </a:rPr>
              <a:t>...] </a:t>
            </a:r>
            <a:r>
              <a:rPr lang="en-US" dirty="0" smtClean="0"/>
              <a:t>command </a:t>
            </a:r>
            <a:r>
              <a:rPr lang="en-US" dirty="0"/>
              <a:t>to define a named list of authentication methods.</a:t>
            </a:r>
          </a:p>
          <a:p>
            <a:r>
              <a:rPr lang="pt-PT" b="1" dirty="0"/>
              <a:t>Step 5. </a:t>
            </a:r>
            <a:r>
              <a:rPr lang="pt-PT" dirty="0"/>
              <a:t>Use the </a:t>
            </a:r>
            <a:r>
              <a:rPr lang="pt-PT" sz="2300" b="1" dirty="0">
                <a:latin typeface="Consolas" panose="020B0609020204030204" pitchFamily="49" charset="0"/>
                <a:cs typeface="Consolas" panose="020B0609020204030204" pitchFamily="49" charset="0"/>
              </a:rPr>
              <a:t>aaa authorization </a:t>
            </a:r>
            <a:r>
              <a:rPr lang="pt-PT" sz="2300" dirty="0">
                <a:latin typeface="Consolas" panose="020B0609020204030204" pitchFamily="49" charset="0"/>
                <a:cs typeface="Consolas" panose="020B0609020204030204" pitchFamily="49" charset="0"/>
              </a:rPr>
              <a:t>{ </a:t>
            </a:r>
            <a:r>
              <a:rPr lang="pt-PT" sz="2300" b="1" dirty="0">
                <a:latin typeface="Consolas" panose="020B0609020204030204" pitchFamily="49" charset="0"/>
                <a:cs typeface="Consolas" panose="020B0609020204030204" pitchFamily="49" charset="0"/>
              </a:rPr>
              <a:t>network </a:t>
            </a:r>
            <a:r>
              <a:rPr lang="pt-PT" sz="2300" dirty="0">
                <a:latin typeface="Consolas" panose="020B0609020204030204" pitchFamily="49" charset="0"/>
                <a:cs typeface="Consolas" panose="020B0609020204030204" pitchFamily="49" charset="0"/>
              </a:rPr>
              <a:t>| </a:t>
            </a:r>
            <a:r>
              <a:rPr lang="pt-PT" sz="2300" b="1" dirty="0">
                <a:latin typeface="Consolas" panose="020B0609020204030204" pitchFamily="49" charset="0"/>
                <a:cs typeface="Consolas" panose="020B0609020204030204" pitchFamily="49" charset="0"/>
              </a:rPr>
              <a:t>exec </a:t>
            </a:r>
            <a:r>
              <a:rPr lang="pt-PT" sz="2300" dirty="0">
                <a:latin typeface="Consolas" panose="020B0609020204030204" pitchFamily="49" charset="0"/>
                <a:cs typeface="Consolas" panose="020B0609020204030204" pitchFamily="49" charset="0"/>
              </a:rPr>
              <a:t>| </a:t>
            </a:r>
            <a:r>
              <a:rPr lang="pt-PT" sz="2300" b="1" dirty="0">
                <a:latin typeface="Consolas" panose="020B0609020204030204" pitchFamily="49" charset="0"/>
                <a:cs typeface="Consolas" panose="020B0609020204030204" pitchFamily="49" charset="0"/>
              </a:rPr>
              <a:t>commands </a:t>
            </a:r>
            <a:r>
              <a:rPr lang="pt-PT" sz="2300" i="1" dirty="0">
                <a:latin typeface="Consolas" panose="020B0609020204030204" pitchFamily="49" charset="0"/>
                <a:cs typeface="Consolas" panose="020B0609020204030204" pitchFamily="49" charset="0"/>
              </a:rPr>
              <a:t>level </a:t>
            </a:r>
            <a:r>
              <a:rPr lang="pt-PT" sz="2300" dirty="0">
                <a:latin typeface="Consolas" panose="020B0609020204030204" pitchFamily="49" charset="0"/>
                <a:cs typeface="Consolas" panose="020B0609020204030204" pitchFamily="49" charset="0"/>
              </a:rPr>
              <a:t>} { </a:t>
            </a:r>
            <a:r>
              <a:rPr lang="pt-PT" sz="2300" b="1" dirty="0">
                <a:latin typeface="Consolas" panose="020B0609020204030204" pitchFamily="49" charset="0"/>
                <a:cs typeface="Consolas" panose="020B0609020204030204" pitchFamily="49" charset="0"/>
              </a:rPr>
              <a:t>default </a:t>
            </a:r>
            <a:r>
              <a:rPr lang="pt-PT" sz="2300" dirty="0">
                <a:latin typeface="Consolas" panose="020B0609020204030204" pitchFamily="49" charset="0"/>
                <a:cs typeface="Consolas" panose="020B0609020204030204" pitchFamily="49" charset="0"/>
              </a:rPr>
              <a:t>| </a:t>
            </a:r>
            <a:r>
              <a:rPr lang="pt-PT" sz="2300" i="1" dirty="0" smtClean="0">
                <a:latin typeface="Consolas" panose="020B0609020204030204" pitchFamily="49" charset="0"/>
                <a:cs typeface="Consolas" panose="020B0609020204030204" pitchFamily="49" charset="0"/>
              </a:rPr>
              <a:t>listname </a:t>
            </a:r>
            <a:r>
              <a:rPr lang="en-US" sz="2300" dirty="0" smtClean="0">
                <a:latin typeface="Consolas" panose="020B0609020204030204" pitchFamily="49" charset="0"/>
                <a:cs typeface="Consolas" panose="020B0609020204030204" pitchFamily="49" charset="0"/>
              </a:rPr>
              <a:t>} </a:t>
            </a:r>
            <a:r>
              <a:rPr lang="en-US" sz="2300" i="1" dirty="0">
                <a:latin typeface="Consolas" panose="020B0609020204030204" pitchFamily="49" charset="0"/>
                <a:cs typeface="Consolas" panose="020B0609020204030204" pitchFamily="49" charset="0"/>
              </a:rPr>
              <a:t>method1... </a:t>
            </a:r>
            <a:r>
              <a:rPr lang="en-US" sz="2300" dirty="0">
                <a:latin typeface="Consolas" panose="020B0609020204030204" pitchFamily="49" charset="0"/>
                <a:cs typeface="Consolas" panose="020B0609020204030204" pitchFamily="49" charset="0"/>
              </a:rPr>
              <a:t>[ </a:t>
            </a:r>
            <a:r>
              <a:rPr lang="en-US" sz="2300" i="1" dirty="0">
                <a:latin typeface="Consolas" panose="020B0609020204030204" pitchFamily="49" charset="0"/>
                <a:cs typeface="Consolas" panose="020B0609020204030204" pitchFamily="49" charset="0"/>
              </a:rPr>
              <a:t>method4 </a:t>
            </a:r>
            <a:r>
              <a:rPr lang="en-US" sz="2300" dirty="0">
                <a:latin typeface="Consolas" panose="020B0609020204030204" pitchFamily="49" charset="0"/>
                <a:cs typeface="Consolas" panose="020B0609020204030204" pitchFamily="49" charset="0"/>
              </a:rPr>
              <a:t>] </a:t>
            </a:r>
            <a:r>
              <a:rPr lang="en-US" dirty="0"/>
              <a:t>command to configure command authorization.</a:t>
            </a:r>
          </a:p>
          <a:p>
            <a:r>
              <a:rPr lang="en-US" b="1" dirty="0"/>
              <a:t>Step 6. </a:t>
            </a:r>
            <a:r>
              <a:rPr lang="en-US" dirty="0"/>
              <a:t>Enable SCP server-side functionality with the </a:t>
            </a:r>
            <a:r>
              <a:rPr lang="en-US" b="1" dirty="0" err="1"/>
              <a:t>ip</a:t>
            </a:r>
            <a:r>
              <a:rPr lang="en-US" b="1" dirty="0"/>
              <a:t> </a:t>
            </a:r>
            <a:r>
              <a:rPr lang="en-US" b="1" dirty="0" err="1"/>
              <a:t>scp</a:t>
            </a:r>
            <a:r>
              <a:rPr lang="en-US" b="1" dirty="0"/>
              <a:t> server enable </a:t>
            </a:r>
            <a:r>
              <a:rPr lang="en-US" dirty="0"/>
              <a:t>command.</a:t>
            </a:r>
            <a:endParaRPr lang="pt-PT" dirty="0"/>
          </a:p>
        </p:txBody>
      </p:sp>
    </p:spTree>
    <p:extLst>
      <p:ext uri="{BB962C8B-B14F-4D97-AF65-F5344CB8AC3E}">
        <p14:creationId xmlns:p14="http://schemas.microsoft.com/office/powerpoint/2010/main" val="22694152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Sample SCP Configuration</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910237" y="1866478"/>
            <a:ext cx="7258681" cy="3765121"/>
          </a:xfrm>
          <a:prstGeom prst="rect">
            <a:avLst/>
          </a:prstGeom>
        </p:spPr>
      </p:pic>
    </p:spTree>
    <p:extLst>
      <p:ext uri="{BB962C8B-B14F-4D97-AF65-F5344CB8AC3E}">
        <p14:creationId xmlns:p14="http://schemas.microsoft.com/office/powerpoint/2010/main" val="6771424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Disabling Unused Services</a:t>
            </a:r>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119206" y="1108038"/>
            <a:ext cx="4210710" cy="1979346"/>
          </a:xfrm>
          <a:prstGeom prst="rect">
            <a:avLst/>
          </a:prstGeom>
        </p:spPr>
      </p:pic>
      <p:pic>
        <p:nvPicPr>
          <p:cNvPr id="5" name="Picture 4"/>
          <p:cNvPicPr>
            <a:picLocks noChangeAspect="1"/>
          </p:cNvPicPr>
          <p:nvPr/>
        </p:nvPicPr>
        <p:blipFill>
          <a:blip r:embed="rId3"/>
          <a:stretch>
            <a:fillRect/>
          </a:stretch>
        </p:blipFill>
        <p:spPr>
          <a:xfrm>
            <a:off x="4356848" y="1241386"/>
            <a:ext cx="4181670" cy="4759162"/>
          </a:xfrm>
          <a:prstGeom prst="rect">
            <a:avLst/>
          </a:prstGeom>
        </p:spPr>
      </p:pic>
    </p:spTree>
    <p:extLst>
      <p:ext uri="{BB962C8B-B14F-4D97-AF65-F5344CB8AC3E}">
        <p14:creationId xmlns:p14="http://schemas.microsoft.com/office/powerpoint/2010/main" val="30696627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Conditional Debugging</a:t>
            </a:r>
          </a:p>
        </p:txBody>
      </p:sp>
      <p:sp>
        <p:nvSpPr>
          <p:cNvPr id="3" name="Content Placeholder 2"/>
          <p:cNvSpPr>
            <a:spLocks noGrp="1"/>
          </p:cNvSpPr>
          <p:nvPr>
            <p:ph idx="1"/>
          </p:nvPr>
        </p:nvSpPr>
        <p:spPr/>
        <p:txBody>
          <a:bodyPr>
            <a:normAutofit fontScale="92500" lnSpcReduction="10000"/>
          </a:bodyPr>
          <a:lstStyle/>
          <a:p>
            <a:r>
              <a:rPr lang="en-US" dirty="0" smtClean="0"/>
              <a:t>It </a:t>
            </a:r>
            <a:r>
              <a:rPr lang="en-US" dirty="0"/>
              <a:t>is practical to know how to limit debug output:</a:t>
            </a:r>
          </a:p>
          <a:p>
            <a:pPr lvl="1"/>
            <a:r>
              <a:rPr lang="pt-PT" dirty="0" smtClean="0"/>
              <a:t>Use </a:t>
            </a:r>
            <a:r>
              <a:rPr lang="pt-PT" dirty="0"/>
              <a:t>an ACL</a:t>
            </a:r>
          </a:p>
          <a:p>
            <a:pPr lvl="1"/>
            <a:r>
              <a:rPr lang="pt-PT" dirty="0" smtClean="0"/>
              <a:t>Enable </a:t>
            </a:r>
            <a:r>
              <a:rPr lang="pt-PT" dirty="0"/>
              <a:t>conditional </a:t>
            </a:r>
            <a:r>
              <a:rPr lang="pt-PT" dirty="0" smtClean="0"/>
              <a:t>debugging</a:t>
            </a:r>
          </a:p>
          <a:p>
            <a:r>
              <a:rPr lang="en-US" dirty="0"/>
              <a:t>The </a:t>
            </a:r>
            <a:r>
              <a:rPr lang="en-US" sz="2200" b="1" dirty="0">
                <a:latin typeface="Consolas" panose="020B0609020204030204" pitchFamily="49" charset="0"/>
                <a:cs typeface="Consolas" panose="020B0609020204030204" pitchFamily="49" charset="0"/>
              </a:rPr>
              <a:t>debug </a:t>
            </a:r>
            <a:r>
              <a:rPr lang="en-US" sz="2200" b="1" dirty="0" err="1">
                <a:latin typeface="Consolas" panose="020B0609020204030204" pitchFamily="49" charset="0"/>
                <a:cs typeface="Consolas" panose="020B0609020204030204" pitchFamily="49" charset="0"/>
              </a:rPr>
              <a:t>ip</a:t>
            </a:r>
            <a:r>
              <a:rPr lang="en-US" sz="2200" b="1" dirty="0">
                <a:latin typeface="Consolas" panose="020B0609020204030204" pitchFamily="49" charset="0"/>
                <a:cs typeface="Consolas" panose="020B0609020204030204" pitchFamily="49" charset="0"/>
              </a:rPr>
              <a:t> packet </a:t>
            </a:r>
            <a:r>
              <a:rPr lang="en-US" sz="2200" dirty="0">
                <a:latin typeface="Consolas" panose="020B0609020204030204" pitchFamily="49" charset="0"/>
                <a:cs typeface="Consolas" panose="020B0609020204030204" pitchFamily="49" charset="0"/>
              </a:rPr>
              <a:t>[ </a:t>
            </a:r>
            <a:r>
              <a:rPr lang="en-US" sz="2200" i="1" dirty="0">
                <a:latin typeface="Consolas" panose="020B0609020204030204" pitchFamily="49" charset="0"/>
                <a:cs typeface="Consolas" panose="020B0609020204030204" pitchFamily="49" charset="0"/>
              </a:rPr>
              <a:t>access-list </a:t>
            </a:r>
            <a:r>
              <a:rPr lang="en-US" sz="2200" dirty="0">
                <a:latin typeface="Consolas" panose="020B0609020204030204" pitchFamily="49" charset="0"/>
                <a:cs typeface="Consolas" panose="020B0609020204030204" pitchFamily="49" charset="0"/>
              </a:rPr>
              <a:t>] </a:t>
            </a:r>
            <a:r>
              <a:rPr lang="en-US" dirty="0"/>
              <a:t>command displays general IP debugging and is </a:t>
            </a:r>
            <a:r>
              <a:rPr lang="en-US" dirty="0" smtClean="0"/>
              <a:t>useful for </a:t>
            </a:r>
            <a:r>
              <a:rPr lang="en-US" dirty="0"/>
              <a:t>analyzing messages traveling between local and remote hosts and to narrow down </a:t>
            </a:r>
            <a:r>
              <a:rPr lang="en-US" dirty="0" smtClean="0"/>
              <a:t>the </a:t>
            </a:r>
            <a:r>
              <a:rPr lang="pt-PT" dirty="0" smtClean="0"/>
              <a:t>scope </a:t>
            </a:r>
            <a:r>
              <a:rPr lang="pt-PT" dirty="0"/>
              <a:t>of debugging.</a:t>
            </a:r>
          </a:p>
          <a:p>
            <a:r>
              <a:rPr lang="en-US" dirty="0"/>
              <a:t>Conditional debugging is sometimes called “conditionally triggered debugging.” It </a:t>
            </a:r>
            <a:r>
              <a:rPr lang="en-US" dirty="0" smtClean="0"/>
              <a:t>can </a:t>
            </a:r>
            <a:r>
              <a:rPr lang="pt-PT" dirty="0" smtClean="0"/>
              <a:t>be </a:t>
            </a:r>
            <a:r>
              <a:rPr lang="pt-PT" dirty="0"/>
              <a:t>used to</a:t>
            </a:r>
          </a:p>
          <a:p>
            <a:pPr lvl="1"/>
            <a:r>
              <a:rPr lang="en-US" dirty="0" smtClean="0"/>
              <a:t>Limit </a:t>
            </a:r>
            <a:r>
              <a:rPr lang="en-US" dirty="0"/>
              <a:t>output based on the interface. Debugging output is turned off for all </a:t>
            </a:r>
            <a:r>
              <a:rPr lang="en-US" dirty="0" smtClean="0"/>
              <a:t>interfaces </a:t>
            </a:r>
            <a:r>
              <a:rPr lang="pt-PT" dirty="0" smtClean="0"/>
              <a:t>except </a:t>
            </a:r>
            <a:r>
              <a:rPr lang="pt-PT" dirty="0"/>
              <a:t>the specified interface.</a:t>
            </a:r>
          </a:p>
          <a:p>
            <a:pPr lvl="1"/>
            <a:r>
              <a:rPr lang="en-US" dirty="0" smtClean="0"/>
              <a:t>Enable </a:t>
            </a:r>
            <a:r>
              <a:rPr lang="en-US" dirty="0"/>
              <a:t>debugging output for conditional debugging events. Messages are </a:t>
            </a:r>
            <a:r>
              <a:rPr lang="en-US" dirty="0" smtClean="0"/>
              <a:t>displayed as </a:t>
            </a:r>
            <a:r>
              <a:rPr lang="en-US" dirty="0"/>
              <a:t>different interfaces meet specific conditions.</a:t>
            </a:r>
          </a:p>
          <a:p>
            <a:r>
              <a:rPr lang="en-US" dirty="0"/>
              <a:t>To enable, define the condition with the </a:t>
            </a:r>
            <a:r>
              <a:rPr lang="en-US" b="1" dirty="0"/>
              <a:t>debug condition interface</a:t>
            </a:r>
            <a:endParaRPr lang="pt-PT" dirty="0"/>
          </a:p>
        </p:txBody>
      </p:sp>
    </p:spTree>
    <p:extLst>
      <p:ext uri="{BB962C8B-B14F-4D97-AF65-F5344CB8AC3E}">
        <p14:creationId xmlns:p14="http://schemas.microsoft.com/office/powerpoint/2010/main" val="33949898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279401" y="1183340"/>
            <a:ext cx="8520354" cy="5131399"/>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565150" indent="176213" algn="l" defTabSz="814388" rtl="0" eaLnBrk="1" fontAlgn="base" hangingPunct="1">
              <a:lnSpc>
                <a:spcPct val="95000"/>
              </a:lnSpc>
              <a:spcBef>
                <a:spcPct val="35000"/>
              </a:spcBef>
              <a:spcAft>
                <a:spcPct val="0"/>
              </a:spcAft>
              <a:buClr>
                <a:srgbClr val="708CA1"/>
              </a:buClr>
              <a:buFont typeface="Arial" pitchFamily="34" charset="0"/>
              <a:buChar char="•"/>
              <a:defRPr sz="2000">
                <a:solidFill>
                  <a:schemeClr val="tx1"/>
                </a:solidFill>
                <a:latin typeface="+mn-lt"/>
              </a:defRPr>
            </a:lvl4pPr>
            <a:lvl5pPr marL="744538" indent="169863" algn="l" defTabSz="814388" rtl="0" eaLnBrk="1" fontAlgn="base" hangingPunct="1">
              <a:lnSpc>
                <a:spcPct val="95000"/>
              </a:lnSpc>
              <a:spcBef>
                <a:spcPct val="35000"/>
              </a:spcBef>
              <a:spcAft>
                <a:spcPct val="0"/>
              </a:spcAft>
              <a:buClr>
                <a:srgbClr val="708CA1"/>
              </a:buClr>
              <a:buFont typeface="Arial" pitchFamily="34" charset="0"/>
              <a:buChar cha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dirty="0" smtClean="0">
                <a:latin typeface="CiscoSerif-Regular"/>
              </a:rPr>
              <a:t>Commands required to debug NAT and IP packet details and limit to output for interface Fa0/0 only.</a:t>
            </a:r>
            <a:endParaRPr lang="pt-PT" kern="0" dirty="0" smtClean="0"/>
          </a:p>
          <a:p>
            <a:endParaRPr lang="pt-PT" kern="0" dirty="0"/>
          </a:p>
        </p:txBody>
      </p:sp>
      <p:sp>
        <p:nvSpPr>
          <p:cNvPr id="2" name="Title 1"/>
          <p:cNvSpPr>
            <a:spLocks noGrp="1"/>
          </p:cNvSpPr>
          <p:nvPr>
            <p:ph type="title"/>
          </p:nvPr>
        </p:nvSpPr>
        <p:spPr/>
        <p:txBody>
          <a:bodyPr/>
          <a:lstStyle/>
          <a:p>
            <a:r>
              <a:rPr lang="pt-PT" dirty="0"/>
              <a:t>Enabling Conditional Debugging</a:t>
            </a:r>
          </a:p>
        </p:txBody>
      </p:sp>
      <p:pic>
        <p:nvPicPr>
          <p:cNvPr id="4" name="Content Placeholder 3"/>
          <p:cNvPicPr>
            <a:picLocks noGrp="1" noChangeAspect="1"/>
          </p:cNvPicPr>
          <p:nvPr>
            <p:ph idx="1"/>
          </p:nvPr>
        </p:nvPicPr>
        <p:blipFill>
          <a:blip r:embed="rId2"/>
          <a:stretch>
            <a:fillRect/>
          </a:stretch>
        </p:blipFill>
        <p:spPr>
          <a:xfrm>
            <a:off x="884857" y="2511222"/>
            <a:ext cx="7309441" cy="2098800"/>
          </a:xfrm>
          <a:prstGeom prst="rect">
            <a:avLst/>
          </a:prstGeom>
        </p:spPr>
      </p:pic>
    </p:spTree>
    <p:extLst>
      <p:ext uri="{BB962C8B-B14F-4D97-AF65-F5344CB8AC3E}">
        <p14:creationId xmlns:p14="http://schemas.microsoft.com/office/powerpoint/2010/main" val="682773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Routing Protocol Authentication Options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Routing Protocol Authentication </a:t>
            </a:r>
            <a:r>
              <a:rPr lang="en-US" dirty="0" smtClean="0"/>
              <a:t>Options</a:t>
            </a:r>
            <a:endParaRPr lang="en-US" dirty="0"/>
          </a:p>
        </p:txBody>
      </p:sp>
      <p:sp>
        <p:nvSpPr>
          <p:cNvPr id="3" name="Content Placeholder 2"/>
          <p:cNvSpPr>
            <a:spLocks noGrp="1"/>
          </p:cNvSpPr>
          <p:nvPr>
            <p:ph idx="1"/>
          </p:nvPr>
        </p:nvSpPr>
        <p:spPr/>
        <p:txBody>
          <a:bodyPr/>
          <a:lstStyle/>
          <a:p>
            <a:r>
              <a:rPr lang="en-US" dirty="0" smtClean="0"/>
              <a:t>The </a:t>
            </a:r>
            <a:r>
              <a:rPr lang="en-US" dirty="0"/>
              <a:t>purpose of routing protocol authentication</a:t>
            </a:r>
          </a:p>
          <a:p>
            <a:r>
              <a:rPr lang="en-US" dirty="0" smtClean="0"/>
              <a:t>Increasing </a:t>
            </a:r>
            <a:r>
              <a:rPr lang="en-US" dirty="0"/>
              <a:t>the security of routing protocol authentication with time-based key chains</a:t>
            </a:r>
          </a:p>
          <a:p>
            <a:r>
              <a:rPr lang="en-US" dirty="0" smtClean="0"/>
              <a:t>Authentication </a:t>
            </a:r>
            <a:r>
              <a:rPr lang="en-US" dirty="0"/>
              <a:t>options with different routing protocols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Management Plane</a:t>
            </a:r>
          </a:p>
        </p:txBody>
      </p:sp>
      <p:sp>
        <p:nvSpPr>
          <p:cNvPr id="3" name="Content Placeholder 2"/>
          <p:cNvSpPr>
            <a:spLocks noGrp="1"/>
          </p:cNvSpPr>
          <p:nvPr>
            <p:ph idx="1"/>
          </p:nvPr>
        </p:nvSpPr>
        <p:spPr/>
        <p:txBody>
          <a:bodyPr/>
          <a:lstStyle/>
          <a:p>
            <a:pPr marL="0" indent="0">
              <a:buNone/>
            </a:pPr>
            <a:r>
              <a:rPr lang="en-US" b="1" dirty="0"/>
              <a:t>Step 1. </a:t>
            </a:r>
            <a:endParaRPr lang="en-US" b="1" dirty="0" smtClean="0"/>
          </a:p>
          <a:p>
            <a:r>
              <a:rPr lang="en-US" b="1" dirty="0" smtClean="0"/>
              <a:t>Follow </a:t>
            </a:r>
            <a:r>
              <a:rPr lang="en-US" b="1" dirty="0"/>
              <a:t>the written router security </a:t>
            </a:r>
            <a:r>
              <a:rPr lang="en-US" b="1" dirty="0" smtClean="0"/>
              <a:t>policy.</a:t>
            </a:r>
          </a:p>
          <a:p>
            <a:r>
              <a:rPr lang="en-US" dirty="0" smtClean="0"/>
              <a:t>The </a:t>
            </a:r>
            <a:r>
              <a:rPr lang="en-US" dirty="0"/>
              <a:t>policy should specify </a:t>
            </a:r>
            <a:r>
              <a:rPr lang="en-US" dirty="0" smtClean="0"/>
              <a:t>who is </a:t>
            </a:r>
            <a:r>
              <a:rPr lang="en-US" dirty="0"/>
              <a:t>allowed to log in to a router and how, who is allowed to configure </a:t>
            </a:r>
            <a:r>
              <a:rPr lang="en-US" dirty="0" smtClean="0"/>
              <a:t>and update </a:t>
            </a:r>
            <a:r>
              <a:rPr lang="en-US" dirty="0"/>
              <a:t>the router, or who is allowed to perform logging and </a:t>
            </a:r>
            <a:r>
              <a:rPr lang="en-US" dirty="0" smtClean="0"/>
              <a:t>monitoring actions</a:t>
            </a:r>
            <a:r>
              <a:rPr lang="en-US" dirty="0"/>
              <a:t>. </a:t>
            </a:r>
            <a:endParaRPr lang="en-US" dirty="0" smtClean="0"/>
          </a:p>
          <a:p>
            <a:r>
              <a:rPr lang="en-US" dirty="0" smtClean="0"/>
              <a:t>The </a:t>
            </a:r>
            <a:r>
              <a:rPr lang="en-US" dirty="0"/>
              <a:t>policy should also specify the requirements for passwords </a:t>
            </a:r>
            <a:r>
              <a:rPr lang="en-US" dirty="0" smtClean="0"/>
              <a:t>that are </a:t>
            </a:r>
            <a:r>
              <a:rPr lang="en-US" dirty="0"/>
              <a:t>used to access the router.</a:t>
            </a:r>
          </a:p>
        </p:txBody>
      </p:sp>
    </p:spTree>
    <p:extLst>
      <p:ext uri="{BB962C8B-B14F-4D97-AF65-F5344CB8AC3E}">
        <p14:creationId xmlns:p14="http://schemas.microsoft.com/office/powerpoint/2010/main" val="34853603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Purpose of Routing Protocol Authentication</a:t>
            </a:r>
            <a:endParaRPr lang="pt-PT" dirty="0"/>
          </a:p>
        </p:txBody>
      </p:sp>
      <p:sp>
        <p:nvSpPr>
          <p:cNvPr id="3" name="Content Placeholder 2"/>
          <p:cNvSpPr>
            <a:spLocks noGrp="1"/>
          </p:cNvSpPr>
          <p:nvPr>
            <p:ph idx="1"/>
          </p:nvPr>
        </p:nvSpPr>
        <p:spPr/>
        <p:txBody>
          <a:bodyPr/>
          <a:lstStyle/>
          <a:p>
            <a:r>
              <a:rPr lang="en-US" dirty="0"/>
              <a:t>The falsification of routing information is a more subtle class of attack that targets </a:t>
            </a:r>
            <a:r>
              <a:rPr lang="en-US" dirty="0" smtClean="0"/>
              <a:t>the information </a:t>
            </a:r>
            <a:r>
              <a:rPr lang="en-US" dirty="0"/>
              <a:t>carried within the routing protocol. </a:t>
            </a:r>
            <a:endParaRPr lang="en-US" dirty="0" smtClean="0"/>
          </a:p>
          <a:p>
            <a:r>
              <a:rPr lang="en-US" dirty="0" smtClean="0"/>
              <a:t>The </a:t>
            </a:r>
            <a:r>
              <a:rPr lang="en-US" dirty="0"/>
              <a:t>consequences of falsifying </a:t>
            </a:r>
            <a:r>
              <a:rPr lang="en-US" dirty="0" smtClean="0"/>
              <a:t>routing </a:t>
            </a:r>
            <a:r>
              <a:rPr lang="pt-PT" dirty="0" smtClean="0"/>
              <a:t>information </a:t>
            </a:r>
            <a:r>
              <a:rPr lang="pt-PT" dirty="0"/>
              <a:t>are as follows:</a:t>
            </a:r>
          </a:p>
          <a:p>
            <a:pPr lvl="1"/>
            <a:r>
              <a:rPr lang="en-US" dirty="0" smtClean="0"/>
              <a:t>Redirect </a:t>
            </a:r>
            <a:r>
              <a:rPr lang="en-US" dirty="0"/>
              <a:t>traffic to create routing loops</a:t>
            </a:r>
          </a:p>
          <a:p>
            <a:pPr lvl="1"/>
            <a:r>
              <a:rPr lang="en-US" dirty="0" smtClean="0"/>
              <a:t>Redirect </a:t>
            </a:r>
            <a:r>
              <a:rPr lang="en-US" dirty="0"/>
              <a:t>traffic to monitor on an insecure line</a:t>
            </a:r>
          </a:p>
          <a:p>
            <a:pPr lvl="1"/>
            <a:r>
              <a:rPr lang="en-US" dirty="0" smtClean="0"/>
              <a:t>Redirect </a:t>
            </a:r>
            <a:r>
              <a:rPr lang="en-US" dirty="0"/>
              <a:t>traffic to discard </a:t>
            </a:r>
            <a:r>
              <a:rPr lang="en-US" dirty="0" smtClean="0"/>
              <a:t>it</a:t>
            </a:r>
          </a:p>
          <a:p>
            <a:pPr lvl="1"/>
            <a:endParaRPr lang="en-US" dirty="0" smtClean="0"/>
          </a:p>
          <a:p>
            <a:r>
              <a:rPr lang="en-US" dirty="0"/>
              <a:t>Two types of neighbor authentication can be used:</a:t>
            </a:r>
          </a:p>
          <a:p>
            <a:pPr lvl="1"/>
            <a:r>
              <a:rPr lang="en-US" dirty="0" smtClean="0"/>
              <a:t>Plain-text </a:t>
            </a:r>
            <a:r>
              <a:rPr lang="en-US" dirty="0"/>
              <a:t>authentication </a:t>
            </a:r>
            <a:endParaRPr lang="en-US" dirty="0" smtClean="0"/>
          </a:p>
          <a:p>
            <a:pPr lvl="1"/>
            <a:r>
              <a:rPr lang="pt-PT" dirty="0" smtClean="0"/>
              <a:t>Hashing </a:t>
            </a:r>
            <a:r>
              <a:rPr lang="pt-PT" dirty="0"/>
              <a:t>authentication</a:t>
            </a:r>
          </a:p>
        </p:txBody>
      </p:sp>
    </p:spTree>
    <p:extLst>
      <p:ext uri="{BB962C8B-B14F-4D97-AF65-F5344CB8AC3E}">
        <p14:creationId xmlns:p14="http://schemas.microsoft.com/office/powerpoint/2010/main" val="5112776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Plain-Text Authentication</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052335" y="1183340"/>
            <a:ext cx="4974481" cy="966720"/>
          </a:xfrm>
          <a:prstGeom prst="rect">
            <a:avLst/>
          </a:prstGeom>
        </p:spPr>
      </p:pic>
      <p:pic>
        <p:nvPicPr>
          <p:cNvPr id="5" name="Picture 4"/>
          <p:cNvPicPr>
            <a:picLocks noChangeAspect="1"/>
          </p:cNvPicPr>
          <p:nvPr/>
        </p:nvPicPr>
        <p:blipFill>
          <a:blip r:embed="rId3"/>
          <a:stretch>
            <a:fillRect/>
          </a:stretch>
        </p:blipFill>
        <p:spPr>
          <a:xfrm>
            <a:off x="884854" y="2225363"/>
            <a:ext cx="7309441" cy="2276880"/>
          </a:xfrm>
          <a:prstGeom prst="rect">
            <a:avLst/>
          </a:prstGeom>
        </p:spPr>
      </p:pic>
      <p:pic>
        <p:nvPicPr>
          <p:cNvPr id="6" name="Picture 5"/>
          <p:cNvPicPr>
            <a:picLocks noChangeAspect="1"/>
          </p:cNvPicPr>
          <p:nvPr/>
        </p:nvPicPr>
        <p:blipFill>
          <a:blip r:embed="rId4"/>
          <a:stretch>
            <a:fillRect/>
          </a:stretch>
        </p:blipFill>
        <p:spPr>
          <a:xfrm>
            <a:off x="884854" y="4577546"/>
            <a:ext cx="7309441" cy="1806240"/>
          </a:xfrm>
          <a:prstGeom prst="rect">
            <a:avLst/>
          </a:prstGeom>
        </p:spPr>
      </p:pic>
    </p:spTree>
    <p:extLst>
      <p:ext uri="{BB962C8B-B14F-4D97-AF65-F5344CB8AC3E}">
        <p14:creationId xmlns:p14="http://schemas.microsoft.com/office/powerpoint/2010/main" val="32128249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Hashing Authentication</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34097" y="1479176"/>
            <a:ext cx="7410961" cy="3498001"/>
          </a:xfrm>
          <a:prstGeom prst="rect">
            <a:avLst/>
          </a:prstGeom>
        </p:spPr>
      </p:pic>
    </p:spTree>
    <p:extLst>
      <p:ext uri="{BB962C8B-B14F-4D97-AF65-F5344CB8AC3E}">
        <p14:creationId xmlns:p14="http://schemas.microsoft.com/office/powerpoint/2010/main" val="13951795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Hashing Authentication</a:t>
            </a:r>
          </a:p>
        </p:txBody>
      </p:sp>
      <p:sp>
        <p:nvSpPr>
          <p:cNvPr id="3" name="Content Placeholder 2"/>
          <p:cNvSpPr>
            <a:spLocks noGrp="1"/>
          </p:cNvSpPr>
          <p:nvPr>
            <p:ph idx="1"/>
          </p:nvPr>
        </p:nvSpPr>
        <p:spPr/>
        <p:txBody>
          <a:bodyPr>
            <a:normAutofit fontScale="92500"/>
          </a:bodyPr>
          <a:lstStyle/>
          <a:p>
            <a:r>
              <a:rPr lang="en-US" dirty="0"/>
              <a:t>The process can be explained in three steps:</a:t>
            </a:r>
          </a:p>
          <a:p>
            <a:r>
              <a:rPr lang="en-US" b="1" dirty="0"/>
              <a:t>Step 1. </a:t>
            </a:r>
            <a:r>
              <a:rPr lang="en-US" dirty="0"/>
              <a:t>When R1 sends a routing update to R2, it uses a hashing algorithm such </a:t>
            </a:r>
            <a:r>
              <a:rPr lang="en-US" dirty="0" smtClean="0"/>
              <a:t>as MD5 </a:t>
            </a:r>
            <a:r>
              <a:rPr lang="en-US" dirty="0"/>
              <a:t>or SHA. The hashing algorithm is essentially a complex </a:t>
            </a:r>
            <a:r>
              <a:rPr lang="en-US" dirty="0" smtClean="0"/>
              <a:t>mathematical formula </a:t>
            </a:r>
            <a:r>
              <a:rPr lang="en-US" dirty="0"/>
              <a:t>that uses the data in the OSPF update and a predefined secret </a:t>
            </a:r>
            <a:r>
              <a:rPr lang="en-US" dirty="0" smtClean="0"/>
              <a:t>key to </a:t>
            </a:r>
            <a:r>
              <a:rPr lang="en-US" dirty="0"/>
              <a:t>generate a unique hash value (signature). The resulting signature can </a:t>
            </a:r>
            <a:r>
              <a:rPr lang="en-US" dirty="0" smtClean="0"/>
              <a:t>be derived </a:t>
            </a:r>
            <a:r>
              <a:rPr lang="en-US" dirty="0"/>
              <a:t>only by using the OSPF update and the secret key that is only </a:t>
            </a:r>
            <a:r>
              <a:rPr lang="en-US" dirty="0" smtClean="0"/>
              <a:t>known to </a:t>
            </a:r>
            <a:r>
              <a:rPr lang="en-US" dirty="0"/>
              <a:t>the sender and receiver.</a:t>
            </a:r>
          </a:p>
          <a:p>
            <a:r>
              <a:rPr lang="en-US" b="1" dirty="0"/>
              <a:t>Step 2. </a:t>
            </a:r>
            <a:r>
              <a:rPr lang="en-US" dirty="0"/>
              <a:t>The resulting signature is appended to the routing update and sent to R2.</a:t>
            </a:r>
          </a:p>
          <a:p>
            <a:r>
              <a:rPr lang="en-US" b="1" dirty="0"/>
              <a:t>Step 3. </a:t>
            </a:r>
            <a:r>
              <a:rPr lang="en-US" dirty="0"/>
              <a:t>When R2 receives the routing update and uses the same hashing algorithm </a:t>
            </a:r>
            <a:r>
              <a:rPr lang="en-US" dirty="0" smtClean="0"/>
              <a:t>as R1 </a:t>
            </a:r>
            <a:r>
              <a:rPr lang="en-US" dirty="0"/>
              <a:t>to calculate a hash value. Specifically, it uses the data from the </a:t>
            </a:r>
            <a:r>
              <a:rPr lang="en-US" dirty="0" smtClean="0"/>
              <a:t>received OSPF </a:t>
            </a:r>
            <a:r>
              <a:rPr lang="en-US" dirty="0"/>
              <a:t>update and its predefined secret key.</a:t>
            </a:r>
            <a:endParaRPr lang="pt-PT" dirty="0"/>
          </a:p>
        </p:txBody>
      </p:sp>
    </p:spTree>
    <p:extLst>
      <p:ext uri="{BB962C8B-B14F-4D97-AF65-F5344CB8AC3E}">
        <p14:creationId xmlns:p14="http://schemas.microsoft.com/office/powerpoint/2010/main" val="1083182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Time-Based Key Chains</a:t>
            </a:r>
          </a:p>
        </p:txBody>
      </p:sp>
      <p:sp>
        <p:nvSpPr>
          <p:cNvPr id="3" name="Content Placeholder 2"/>
          <p:cNvSpPr>
            <a:spLocks noGrp="1"/>
          </p:cNvSpPr>
          <p:nvPr>
            <p:ph idx="1"/>
          </p:nvPr>
        </p:nvSpPr>
        <p:spPr/>
        <p:txBody>
          <a:bodyPr/>
          <a:lstStyle/>
          <a:p>
            <a:r>
              <a:rPr lang="pt-PT" dirty="0"/>
              <a:t>Key Chain </a:t>
            </a:r>
            <a:r>
              <a:rPr lang="pt-PT" dirty="0" smtClean="0"/>
              <a:t>Specifics:</a:t>
            </a:r>
          </a:p>
          <a:p>
            <a:pPr lvl="1"/>
            <a:r>
              <a:rPr lang="en-US" b="1" dirty="0" smtClean="0"/>
              <a:t>Key </a:t>
            </a:r>
            <a:r>
              <a:rPr lang="en-US" b="1" dirty="0"/>
              <a:t>ID: </a:t>
            </a:r>
            <a:r>
              <a:rPr lang="en-US" dirty="0"/>
              <a:t>Configured using the </a:t>
            </a:r>
            <a:r>
              <a:rPr lang="en-US" sz="1800" b="1" dirty="0">
                <a:latin typeface="Consolas" panose="020B0609020204030204" pitchFamily="49" charset="0"/>
                <a:cs typeface="Consolas" panose="020B0609020204030204" pitchFamily="49" charset="0"/>
              </a:rPr>
              <a:t>key </a:t>
            </a:r>
            <a:r>
              <a:rPr lang="en-US" sz="1800" i="1" dirty="0">
                <a:latin typeface="Consolas" panose="020B0609020204030204" pitchFamily="49" charset="0"/>
                <a:cs typeface="Consolas" panose="020B0609020204030204" pitchFamily="49" charset="0"/>
              </a:rPr>
              <a:t>key-id </a:t>
            </a:r>
            <a:r>
              <a:rPr lang="en-US" sz="1800" dirty="0">
                <a:latin typeface="Consolas" panose="020B0609020204030204" pitchFamily="49" charset="0"/>
                <a:cs typeface="Consolas" panose="020B0609020204030204" pitchFamily="49" charset="0"/>
              </a:rPr>
              <a:t>key </a:t>
            </a:r>
            <a:r>
              <a:rPr lang="en-US" dirty="0"/>
              <a:t>chain configuration mode </a:t>
            </a:r>
            <a:r>
              <a:rPr lang="en-US" dirty="0" smtClean="0"/>
              <a:t>command. Key </a:t>
            </a:r>
            <a:r>
              <a:rPr lang="en-US" dirty="0"/>
              <a:t>IDs can range from 1 to 255. </a:t>
            </a:r>
            <a:endParaRPr lang="en-US" dirty="0" smtClean="0"/>
          </a:p>
          <a:p>
            <a:pPr lvl="1"/>
            <a:r>
              <a:rPr lang="en-US" b="1" dirty="0" smtClean="0"/>
              <a:t>Key </a:t>
            </a:r>
            <a:r>
              <a:rPr lang="en-US" b="1" dirty="0"/>
              <a:t>string (password): </a:t>
            </a:r>
            <a:r>
              <a:rPr lang="en-US" dirty="0"/>
              <a:t>Configured using the </a:t>
            </a:r>
            <a:r>
              <a:rPr lang="en-US" sz="1800" b="1" dirty="0">
                <a:latin typeface="Consolas" panose="020B0609020204030204" pitchFamily="49" charset="0"/>
                <a:cs typeface="Consolas" panose="020B0609020204030204" pitchFamily="49" charset="0"/>
              </a:rPr>
              <a:t>key-string </a:t>
            </a:r>
            <a:r>
              <a:rPr lang="en-US" sz="1800" i="1" dirty="0">
                <a:latin typeface="Consolas" panose="020B0609020204030204" pitchFamily="49" charset="0"/>
                <a:cs typeface="Consolas" panose="020B0609020204030204" pitchFamily="49" charset="0"/>
              </a:rPr>
              <a:t>password </a:t>
            </a:r>
            <a:r>
              <a:rPr lang="en-US" dirty="0"/>
              <a:t>key chain </a:t>
            </a:r>
            <a:r>
              <a:rPr lang="en-US" dirty="0" smtClean="0"/>
              <a:t>key </a:t>
            </a:r>
            <a:r>
              <a:rPr lang="pt-PT" dirty="0" smtClean="0"/>
              <a:t>configuration </a:t>
            </a:r>
            <a:r>
              <a:rPr lang="pt-PT" dirty="0"/>
              <a:t>mode command.</a:t>
            </a:r>
          </a:p>
          <a:p>
            <a:pPr lvl="1"/>
            <a:r>
              <a:rPr lang="en-US" b="1" dirty="0" smtClean="0"/>
              <a:t>Key </a:t>
            </a:r>
            <a:r>
              <a:rPr lang="en-US" b="1" dirty="0"/>
              <a:t>lifetimes: </a:t>
            </a:r>
            <a:r>
              <a:rPr lang="en-US" dirty="0"/>
              <a:t>(Optional) Configured using the </a:t>
            </a:r>
            <a:r>
              <a:rPr lang="en-US" sz="1800" b="1" dirty="0">
                <a:latin typeface="Consolas" panose="020B0609020204030204" pitchFamily="49" charset="0"/>
                <a:cs typeface="Consolas" panose="020B0609020204030204" pitchFamily="49" charset="0"/>
              </a:rPr>
              <a:t>send-lifetime</a:t>
            </a:r>
            <a:r>
              <a:rPr lang="en-US" b="1" dirty="0"/>
              <a:t> </a:t>
            </a:r>
            <a:r>
              <a:rPr lang="en-US" dirty="0"/>
              <a:t>and </a:t>
            </a:r>
            <a:r>
              <a:rPr lang="en-US" sz="1800" b="1" dirty="0" smtClean="0">
                <a:latin typeface="Consolas" panose="020B0609020204030204" pitchFamily="49" charset="0"/>
                <a:cs typeface="Consolas" panose="020B0609020204030204" pitchFamily="49" charset="0"/>
              </a:rPr>
              <a:t>accept-lifetime</a:t>
            </a:r>
            <a:r>
              <a:rPr lang="en-US" b="1" dirty="0" smtClean="0"/>
              <a:t> </a:t>
            </a:r>
            <a:r>
              <a:rPr lang="pt-PT" dirty="0" smtClean="0"/>
              <a:t>key </a:t>
            </a:r>
            <a:r>
              <a:rPr lang="pt-PT" dirty="0"/>
              <a:t>chain key configuration mode commands.</a:t>
            </a:r>
          </a:p>
        </p:txBody>
      </p:sp>
    </p:spTree>
    <p:extLst>
      <p:ext uri="{BB962C8B-B14F-4D97-AF65-F5344CB8AC3E}">
        <p14:creationId xmlns:p14="http://schemas.microsoft.com/office/powerpoint/2010/main" val="29294658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EIGRP Key Chain Configuration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91899" y="1851719"/>
            <a:ext cx="7360201" cy="3154561"/>
          </a:xfrm>
          <a:prstGeom prst="rect">
            <a:avLst/>
          </a:prstGeom>
        </p:spPr>
      </p:pic>
    </p:spTree>
    <p:extLst>
      <p:ext uri="{BB962C8B-B14F-4D97-AF65-F5344CB8AC3E}">
        <p14:creationId xmlns:p14="http://schemas.microsoft.com/office/powerpoint/2010/main" val="717123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Authentication Options with Different Routing Protocols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917279" y="2169720"/>
            <a:ext cx="7309441" cy="2518560"/>
          </a:xfrm>
          <a:prstGeom prst="rect">
            <a:avLst/>
          </a:prstGeom>
        </p:spPr>
      </p:pic>
    </p:spTree>
    <p:extLst>
      <p:ext uri="{BB962C8B-B14F-4D97-AF65-F5344CB8AC3E}">
        <p14:creationId xmlns:p14="http://schemas.microsoft.com/office/powerpoint/2010/main" val="1964822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Configuring EIGRP Authentication</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a:t>Configuring EIGRP </a:t>
            </a:r>
            <a:r>
              <a:rPr lang="pt-PT" dirty="0" smtClean="0"/>
              <a:t>Authentication</a:t>
            </a:r>
            <a:endParaRPr lang="pt-PT" dirty="0"/>
          </a:p>
        </p:txBody>
      </p:sp>
      <p:sp>
        <p:nvSpPr>
          <p:cNvPr id="3" name="Content Placeholder 2"/>
          <p:cNvSpPr>
            <a:spLocks noGrp="1"/>
          </p:cNvSpPr>
          <p:nvPr>
            <p:ph idx="1"/>
          </p:nvPr>
        </p:nvSpPr>
        <p:spPr/>
        <p:txBody>
          <a:bodyPr/>
          <a:lstStyle/>
          <a:p>
            <a:pPr marL="0" indent="0">
              <a:buNone/>
            </a:pPr>
            <a:r>
              <a:rPr lang="en-US" dirty="0"/>
              <a:t>This section describes how to configure the following:</a:t>
            </a:r>
          </a:p>
          <a:p>
            <a:r>
              <a:rPr lang="en-US" dirty="0" smtClean="0"/>
              <a:t>Classic </a:t>
            </a:r>
            <a:r>
              <a:rPr lang="en-US" dirty="0"/>
              <a:t>IPv4 and neighbor authentication using </a:t>
            </a:r>
            <a:r>
              <a:rPr lang="en-US" dirty="0" err="1"/>
              <a:t>preshared</a:t>
            </a:r>
            <a:r>
              <a:rPr lang="en-US" dirty="0"/>
              <a:t> passwords</a:t>
            </a:r>
          </a:p>
          <a:p>
            <a:r>
              <a:rPr lang="en-US" dirty="0" smtClean="0"/>
              <a:t>IPv6 </a:t>
            </a:r>
            <a:r>
              <a:rPr lang="en-US" dirty="0"/>
              <a:t>EIGRP neighbor authentication using </a:t>
            </a:r>
            <a:r>
              <a:rPr lang="en-US" dirty="0" err="1"/>
              <a:t>preshared</a:t>
            </a:r>
            <a:r>
              <a:rPr lang="en-US" dirty="0"/>
              <a:t> passwords</a:t>
            </a:r>
          </a:p>
          <a:p>
            <a:r>
              <a:rPr lang="en-US" dirty="0" smtClean="0"/>
              <a:t>Classic </a:t>
            </a:r>
            <a:r>
              <a:rPr lang="en-US" dirty="0"/>
              <a:t>IPv4 and IPv6 EIGRP neighbor authentication using the named EIGRP method</a:t>
            </a:r>
            <a:endParaRPr lang="pt-PT" dirty="0"/>
          </a:p>
        </p:txBody>
      </p:sp>
    </p:spTree>
    <p:extLst>
      <p:ext uri="{BB962C8B-B14F-4D97-AF65-F5344CB8AC3E}">
        <p14:creationId xmlns:p14="http://schemas.microsoft.com/office/powerpoint/2010/main" val="3385956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EIGRP Authentication Configuration Checklist</a:t>
            </a:r>
          </a:p>
        </p:txBody>
      </p:sp>
      <p:sp>
        <p:nvSpPr>
          <p:cNvPr id="3" name="Content Placeholder 2"/>
          <p:cNvSpPr>
            <a:spLocks noGrp="1"/>
          </p:cNvSpPr>
          <p:nvPr>
            <p:ph idx="1"/>
          </p:nvPr>
        </p:nvSpPr>
        <p:spPr/>
        <p:txBody>
          <a:bodyPr>
            <a:normAutofit fontScale="85000" lnSpcReduction="10000"/>
          </a:bodyPr>
          <a:lstStyle/>
          <a:p>
            <a:r>
              <a:rPr lang="en-US" b="1" dirty="0" smtClean="0"/>
              <a:t>Step </a:t>
            </a:r>
            <a:r>
              <a:rPr lang="en-US" b="1" dirty="0"/>
              <a:t>1. Configure the key </a:t>
            </a:r>
            <a:r>
              <a:rPr lang="en-US" b="1" dirty="0" smtClean="0"/>
              <a:t>chain</a:t>
            </a:r>
          </a:p>
          <a:p>
            <a:pPr lvl="1"/>
            <a:r>
              <a:rPr lang="en-US" dirty="0" smtClean="0"/>
              <a:t>The </a:t>
            </a:r>
            <a:r>
              <a:rPr lang="en-US" sz="1900" b="1" dirty="0">
                <a:latin typeface="Consolas" panose="020B0609020204030204" pitchFamily="49" charset="0"/>
                <a:cs typeface="Consolas" panose="020B0609020204030204" pitchFamily="49" charset="0"/>
              </a:rPr>
              <a:t>key chain </a:t>
            </a:r>
            <a:r>
              <a:rPr lang="en-US" dirty="0"/>
              <a:t>global configuration command </a:t>
            </a:r>
            <a:r>
              <a:rPr lang="en-US" dirty="0" smtClean="0"/>
              <a:t>is used </a:t>
            </a:r>
            <a:r>
              <a:rPr lang="en-US" dirty="0"/>
              <a:t>to define all the keys that are used for EIGRP MD5 </a:t>
            </a:r>
            <a:r>
              <a:rPr lang="en-US" dirty="0" smtClean="0"/>
              <a:t>authentication. </a:t>
            </a:r>
          </a:p>
          <a:p>
            <a:pPr lvl="1"/>
            <a:r>
              <a:rPr lang="en-US" dirty="0" smtClean="0"/>
              <a:t>Once </a:t>
            </a:r>
            <a:r>
              <a:rPr lang="en-US" dirty="0"/>
              <a:t>in key chain configuration mode, use the </a:t>
            </a:r>
            <a:r>
              <a:rPr lang="en-US" sz="1900" b="1" dirty="0">
                <a:latin typeface="Consolas" panose="020B0609020204030204" pitchFamily="49" charset="0"/>
                <a:cs typeface="Consolas" panose="020B0609020204030204" pitchFamily="49" charset="0"/>
              </a:rPr>
              <a:t>key</a:t>
            </a:r>
            <a:r>
              <a:rPr lang="en-US" sz="1900" b="1" dirty="0"/>
              <a:t> </a:t>
            </a:r>
            <a:r>
              <a:rPr lang="en-US" dirty="0"/>
              <a:t>command to </a:t>
            </a:r>
            <a:r>
              <a:rPr lang="en-US" dirty="0" smtClean="0"/>
              <a:t>identify the </a:t>
            </a:r>
            <a:r>
              <a:rPr lang="en-US" dirty="0"/>
              <a:t>key in the key chain. </a:t>
            </a:r>
            <a:endParaRPr lang="en-US" dirty="0" smtClean="0"/>
          </a:p>
          <a:p>
            <a:pPr lvl="1"/>
            <a:r>
              <a:rPr lang="en-US" dirty="0" smtClean="0"/>
              <a:t>When </a:t>
            </a:r>
            <a:r>
              <a:rPr lang="en-US" dirty="0"/>
              <a:t>the </a:t>
            </a:r>
            <a:r>
              <a:rPr lang="en-US" sz="1900" b="1" dirty="0">
                <a:latin typeface="Consolas" panose="020B0609020204030204" pitchFamily="49" charset="0"/>
                <a:cs typeface="Consolas" panose="020B0609020204030204" pitchFamily="49" charset="0"/>
              </a:rPr>
              <a:t>key</a:t>
            </a:r>
            <a:r>
              <a:rPr lang="en-US" sz="1900" b="1" dirty="0"/>
              <a:t> </a:t>
            </a:r>
            <a:r>
              <a:rPr lang="en-US" dirty="0"/>
              <a:t>command is used, the configuration enters </a:t>
            </a:r>
            <a:r>
              <a:rPr lang="en-US" dirty="0" smtClean="0"/>
              <a:t>the key </a:t>
            </a:r>
            <a:r>
              <a:rPr lang="en-US" dirty="0"/>
              <a:t>chain key configuration mode, where the </a:t>
            </a:r>
            <a:r>
              <a:rPr lang="en-US" sz="1900" b="1" dirty="0">
                <a:latin typeface="Consolas" panose="020B0609020204030204" pitchFamily="49" charset="0"/>
                <a:cs typeface="Consolas" panose="020B0609020204030204" pitchFamily="49" charset="0"/>
              </a:rPr>
              <a:t>key-string </a:t>
            </a:r>
            <a:r>
              <a:rPr lang="en-US" sz="1900" i="1" dirty="0" smtClean="0">
                <a:latin typeface="Consolas" panose="020B0609020204030204" pitchFamily="49" charset="0"/>
                <a:cs typeface="Consolas" panose="020B0609020204030204" pitchFamily="49" charset="0"/>
              </a:rPr>
              <a:t>authentication-key </a:t>
            </a:r>
            <a:r>
              <a:rPr lang="en-US" dirty="0" smtClean="0"/>
              <a:t>configuration </a:t>
            </a:r>
            <a:r>
              <a:rPr lang="en-US" dirty="0"/>
              <a:t>command must be used to specify the authentication </a:t>
            </a:r>
            <a:r>
              <a:rPr lang="en-US" dirty="0" smtClean="0"/>
              <a:t>string (or </a:t>
            </a:r>
            <a:r>
              <a:rPr lang="en-US" dirty="0"/>
              <a:t>password). </a:t>
            </a:r>
            <a:endParaRPr lang="en-US" dirty="0" smtClean="0"/>
          </a:p>
          <a:p>
            <a:pPr lvl="1"/>
            <a:r>
              <a:rPr lang="en-US" dirty="0" smtClean="0"/>
              <a:t>The </a:t>
            </a:r>
            <a:r>
              <a:rPr lang="en-US" dirty="0"/>
              <a:t>key ID and authentication string must be the same on </a:t>
            </a:r>
            <a:r>
              <a:rPr lang="en-US" dirty="0" smtClean="0"/>
              <a:t>all </a:t>
            </a:r>
            <a:r>
              <a:rPr lang="pt-PT" dirty="0" smtClean="0"/>
              <a:t>neighboring </a:t>
            </a:r>
            <a:r>
              <a:rPr lang="pt-PT" dirty="0"/>
              <a:t>routers.</a:t>
            </a:r>
          </a:p>
          <a:p>
            <a:r>
              <a:rPr lang="en-US" b="1" dirty="0"/>
              <a:t>Step 2. Configure the authentication mode for </a:t>
            </a:r>
            <a:r>
              <a:rPr lang="en-US" b="1" dirty="0" smtClean="0"/>
              <a:t>EIGRP</a:t>
            </a:r>
          </a:p>
          <a:p>
            <a:pPr lvl="1"/>
            <a:r>
              <a:rPr lang="en-US" dirty="0" smtClean="0"/>
              <a:t>The </a:t>
            </a:r>
            <a:r>
              <a:rPr lang="en-US" dirty="0"/>
              <a:t>only </a:t>
            </a:r>
            <a:r>
              <a:rPr lang="en-US" dirty="0" smtClean="0"/>
              <a:t>authentication type </a:t>
            </a:r>
            <a:r>
              <a:rPr lang="en-US" dirty="0"/>
              <a:t>that is available in classic EIGRP configuration is MD5. The </a:t>
            </a:r>
            <a:r>
              <a:rPr lang="en-US" dirty="0" smtClean="0"/>
              <a:t>newer named </a:t>
            </a:r>
            <a:r>
              <a:rPr lang="en-US" dirty="0"/>
              <a:t>EIGRP configuration method also supports the more secure </a:t>
            </a:r>
            <a:r>
              <a:rPr lang="en-US" dirty="0" smtClean="0"/>
              <a:t>SHA </a:t>
            </a:r>
            <a:r>
              <a:rPr lang="pt-PT" dirty="0" smtClean="0"/>
              <a:t>hashing </a:t>
            </a:r>
            <a:r>
              <a:rPr lang="pt-PT" dirty="0"/>
              <a:t>algorithm.</a:t>
            </a:r>
          </a:p>
          <a:p>
            <a:r>
              <a:rPr lang="en-US" b="1" dirty="0"/>
              <a:t>Step 3. Enable authentication to use the key or keys in the key </a:t>
            </a:r>
            <a:r>
              <a:rPr lang="en-US" b="1" dirty="0" smtClean="0"/>
              <a:t>chain</a:t>
            </a:r>
          </a:p>
          <a:p>
            <a:pPr lvl="1"/>
            <a:r>
              <a:rPr lang="en-US" dirty="0" smtClean="0"/>
              <a:t>Authentication </a:t>
            </a:r>
            <a:r>
              <a:rPr lang="en-US" dirty="0"/>
              <a:t>is enabled using the </a:t>
            </a:r>
            <a:r>
              <a:rPr lang="en-US" sz="1900" b="1" dirty="0" err="1">
                <a:latin typeface="Consolas" panose="020B0609020204030204" pitchFamily="49" charset="0"/>
                <a:cs typeface="Consolas" panose="020B0609020204030204" pitchFamily="49" charset="0"/>
              </a:rPr>
              <a:t>ip</a:t>
            </a:r>
            <a:r>
              <a:rPr lang="en-US" sz="1900" b="1" dirty="0">
                <a:latin typeface="Consolas" panose="020B0609020204030204" pitchFamily="49" charset="0"/>
                <a:cs typeface="Consolas" panose="020B0609020204030204" pitchFamily="49" charset="0"/>
              </a:rPr>
              <a:t> </a:t>
            </a:r>
            <a:r>
              <a:rPr lang="en-US" sz="1900" b="1" dirty="0" smtClean="0">
                <a:latin typeface="Consolas" panose="020B0609020204030204" pitchFamily="49" charset="0"/>
                <a:cs typeface="Consolas" panose="020B0609020204030204" pitchFamily="49" charset="0"/>
              </a:rPr>
              <a:t>authentication </a:t>
            </a:r>
            <a:r>
              <a:rPr lang="pt-PT" sz="1900" b="1" dirty="0" smtClean="0">
                <a:latin typeface="Consolas" panose="020B0609020204030204" pitchFamily="49" charset="0"/>
                <a:cs typeface="Consolas" panose="020B0609020204030204" pitchFamily="49" charset="0"/>
              </a:rPr>
              <a:t>key-chain eigrp </a:t>
            </a:r>
            <a:r>
              <a:rPr lang="pt-PT" dirty="0"/>
              <a:t>interface command.</a:t>
            </a:r>
          </a:p>
        </p:txBody>
      </p:sp>
    </p:spTree>
    <p:extLst>
      <p:ext uri="{BB962C8B-B14F-4D97-AF65-F5344CB8AC3E}">
        <p14:creationId xmlns:p14="http://schemas.microsoft.com/office/powerpoint/2010/main" val="2985384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Management Plane</a:t>
            </a:r>
          </a:p>
        </p:txBody>
      </p:sp>
      <p:sp>
        <p:nvSpPr>
          <p:cNvPr id="3" name="Content Placeholder 2"/>
          <p:cNvSpPr>
            <a:spLocks noGrp="1"/>
          </p:cNvSpPr>
          <p:nvPr>
            <p:ph idx="1"/>
          </p:nvPr>
        </p:nvSpPr>
        <p:spPr/>
        <p:txBody>
          <a:bodyPr/>
          <a:lstStyle/>
          <a:p>
            <a:pPr marL="0" indent="0">
              <a:buNone/>
            </a:pPr>
            <a:r>
              <a:rPr lang="en-US" b="1" dirty="0"/>
              <a:t>Step 2. </a:t>
            </a:r>
            <a:endParaRPr lang="en-US" b="1" dirty="0" smtClean="0"/>
          </a:p>
          <a:p>
            <a:r>
              <a:rPr lang="en-US" b="1" dirty="0" smtClean="0"/>
              <a:t>Secure </a:t>
            </a:r>
            <a:r>
              <a:rPr lang="en-US" b="1" dirty="0"/>
              <a:t>physical </a:t>
            </a:r>
            <a:r>
              <a:rPr lang="en-US" b="1" dirty="0" smtClean="0"/>
              <a:t>access</a:t>
            </a:r>
            <a:r>
              <a:rPr lang="en-US" dirty="0" smtClean="0"/>
              <a:t>.</a:t>
            </a:r>
          </a:p>
          <a:p>
            <a:r>
              <a:rPr lang="en-US" dirty="0" smtClean="0"/>
              <a:t>Place </a:t>
            </a:r>
            <a:r>
              <a:rPr lang="en-US" dirty="0"/>
              <a:t>the router and physical devices that </a:t>
            </a:r>
            <a:r>
              <a:rPr lang="en-US" dirty="0" smtClean="0"/>
              <a:t>connect to </a:t>
            </a:r>
            <a:r>
              <a:rPr lang="en-US" dirty="0"/>
              <a:t>it in a secure locked room that is accessible only to authorized personnel.</a:t>
            </a:r>
          </a:p>
          <a:p>
            <a:r>
              <a:rPr lang="en-US" dirty="0"/>
              <a:t>The room should also be free of electrostatic or magnetic interference, </a:t>
            </a:r>
            <a:r>
              <a:rPr lang="en-US" dirty="0" smtClean="0"/>
              <a:t>have fire </a:t>
            </a:r>
            <a:r>
              <a:rPr lang="en-US" dirty="0"/>
              <a:t>suppression, and controls for temperature and humidity. </a:t>
            </a:r>
            <a:endParaRPr lang="en-US" dirty="0" smtClean="0"/>
          </a:p>
          <a:p>
            <a:r>
              <a:rPr lang="en-US" dirty="0" smtClean="0"/>
              <a:t>Install </a:t>
            </a:r>
            <a:r>
              <a:rPr lang="en-US" dirty="0"/>
              <a:t>an </a:t>
            </a:r>
            <a:r>
              <a:rPr lang="en-US" dirty="0" smtClean="0"/>
              <a:t>uninterruptible power </a:t>
            </a:r>
            <a:r>
              <a:rPr lang="en-US" dirty="0"/>
              <a:t>supply (UPS) and keep spare components available. </a:t>
            </a:r>
            <a:endParaRPr lang="en-US" dirty="0" smtClean="0"/>
          </a:p>
          <a:p>
            <a:r>
              <a:rPr lang="en-US" dirty="0" smtClean="0"/>
              <a:t>This</a:t>
            </a:r>
            <a:r>
              <a:rPr lang="en-US" dirty="0"/>
              <a:t> </a:t>
            </a:r>
            <a:r>
              <a:rPr lang="en-US" dirty="0" smtClean="0"/>
              <a:t>reduces </a:t>
            </a:r>
            <a:r>
              <a:rPr lang="en-US" dirty="0"/>
              <a:t>the possibility of a network outage from power loss.</a:t>
            </a:r>
          </a:p>
        </p:txBody>
      </p:sp>
    </p:spTree>
    <p:extLst>
      <p:ext uri="{BB962C8B-B14F-4D97-AF65-F5344CB8AC3E}">
        <p14:creationId xmlns:p14="http://schemas.microsoft.com/office/powerpoint/2010/main" val="19398660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Configuring EIGRP Authentication</a:t>
            </a:r>
          </a:p>
        </p:txBody>
      </p:sp>
      <p:sp>
        <p:nvSpPr>
          <p:cNvPr id="3" name="Content Placeholder 2"/>
          <p:cNvSpPr>
            <a:spLocks noGrp="1"/>
          </p:cNvSpPr>
          <p:nvPr>
            <p:ph idx="1"/>
          </p:nvPr>
        </p:nvSpPr>
        <p:spPr/>
        <p:txBody>
          <a:bodyPr/>
          <a:lstStyle/>
          <a:p>
            <a:endParaRPr lang="pt-PT"/>
          </a:p>
        </p:txBody>
      </p:sp>
      <p:pic>
        <p:nvPicPr>
          <p:cNvPr id="5" name="Picture 4"/>
          <p:cNvPicPr>
            <a:picLocks noChangeAspect="1"/>
          </p:cNvPicPr>
          <p:nvPr/>
        </p:nvPicPr>
        <p:blipFill>
          <a:blip r:embed="rId2"/>
          <a:stretch>
            <a:fillRect/>
          </a:stretch>
        </p:blipFill>
        <p:spPr>
          <a:xfrm>
            <a:off x="80903" y="886529"/>
            <a:ext cx="5938921" cy="2900161"/>
          </a:xfrm>
          <a:prstGeom prst="rect">
            <a:avLst/>
          </a:prstGeom>
        </p:spPr>
      </p:pic>
      <p:pic>
        <p:nvPicPr>
          <p:cNvPr id="6" name="Picture 5"/>
          <p:cNvPicPr>
            <a:picLocks noChangeAspect="1"/>
          </p:cNvPicPr>
          <p:nvPr/>
        </p:nvPicPr>
        <p:blipFill>
          <a:blip r:embed="rId3"/>
          <a:stretch>
            <a:fillRect/>
          </a:stretch>
        </p:blipFill>
        <p:spPr>
          <a:xfrm>
            <a:off x="3371107" y="2943800"/>
            <a:ext cx="5694429" cy="2003626"/>
          </a:xfrm>
          <a:prstGeom prst="rect">
            <a:avLst/>
          </a:prstGeom>
        </p:spPr>
      </p:pic>
      <p:pic>
        <p:nvPicPr>
          <p:cNvPr id="7" name="Picture 6"/>
          <p:cNvPicPr>
            <a:picLocks noChangeAspect="1"/>
          </p:cNvPicPr>
          <p:nvPr/>
        </p:nvPicPr>
        <p:blipFill>
          <a:blip r:embed="rId4"/>
          <a:stretch>
            <a:fillRect/>
          </a:stretch>
        </p:blipFill>
        <p:spPr>
          <a:xfrm>
            <a:off x="1021976" y="4947426"/>
            <a:ext cx="6544324" cy="1255409"/>
          </a:xfrm>
          <a:prstGeom prst="rect">
            <a:avLst/>
          </a:prstGeom>
        </p:spPr>
      </p:pic>
    </p:spTree>
    <p:extLst>
      <p:ext uri="{BB962C8B-B14F-4D97-AF65-F5344CB8AC3E}">
        <p14:creationId xmlns:p14="http://schemas.microsoft.com/office/powerpoint/2010/main" val="22700254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Configuring EIGRP Authentication</a:t>
            </a:r>
          </a:p>
        </p:txBody>
      </p:sp>
      <p:sp>
        <p:nvSpPr>
          <p:cNvPr id="3" name="Content Placeholder 2"/>
          <p:cNvSpPr>
            <a:spLocks noGrp="1"/>
          </p:cNvSpPr>
          <p:nvPr>
            <p:ph idx="1"/>
          </p:nvPr>
        </p:nvSpPr>
        <p:spPr/>
        <p:txBody>
          <a:bodyPr/>
          <a:lstStyle/>
          <a:p>
            <a:endParaRPr lang="pt-PT" dirty="0"/>
          </a:p>
        </p:txBody>
      </p:sp>
      <p:pic>
        <p:nvPicPr>
          <p:cNvPr id="5" name="Picture 4"/>
          <p:cNvPicPr>
            <a:picLocks noChangeAspect="1"/>
          </p:cNvPicPr>
          <p:nvPr/>
        </p:nvPicPr>
        <p:blipFill>
          <a:blip r:embed="rId2"/>
          <a:stretch>
            <a:fillRect/>
          </a:stretch>
        </p:blipFill>
        <p:spPr>
          <a:xfrm>
            <a:off x="80903" y="886529"/>
            <a:ext cx="5938921" cy="2900161"/>
          </a:xfrm>
          <a:prstGeom prst="rect">
            <a:avLst/>
          </a:prstGeom>
        </p:spPr>
      </p:pic>
      <p:pic>
        <p:nvPicPr>
          <p:cNvPr id="4" name="Picture 3"/>
          <p:cNvPicPr>
            <a:picLocks noChangeAspect="1"/>
          </p:cNvPicPr>
          <p:nvPr/>
        </p:nvPicPr>
        <p:blipFill>
          <a:blip r:embed="rId3"/>
          <a:stretch>
            <a:fillRect/>
          </a:stretch>
        </p:blipFill>
        <p:spPr>
          <a:xfrm>
            <a:off x="3176386" y="3114278"/>
            <a:ext cx="5967614" cy="1495430"/>
          </a:xfrm>
          <a:prstGeom prst="rect">
            <a:avLst/>
          </a:prstGeom>
        </p:spPr>
      </p:pic>
      <p:pic>
        <p:nvPicPr>
          <p:cNvPr id="8" name="Picture 7"/>
          <p:cNvPicPr>
            <a:picLocks noChangeAspect="1"/>
          </p:cNvPicPr>
          <p:nvPr/>
        </p:nvPicPr>
        <p:blipFill>
          <a:blip r:embed="rId4"/>
          <a:stretch>
            <a:fillRect/>
          </a:stretch>
        </p:blipFill>
        <p:spPr>
          <a:xfrm>
            <a:off x="668510" y="4637158"/>
            <a:ext cx="6008770" cy="1650130"/>
          </a:xfrm>
          <a:prstGeom prst="rect">
            <a:avLst/>
          </a:prstGeom>
        </p:spPr>
      </p:pic>
    </p:spTree>
    <p:extLst>
      <p:ext uri="{BB962C8B-B14F-4D97-AF65-F5344CB8AC3E}">
        <p14:creationId xmlns:p14="http://schemas.microsoft.com/office/powerpoint/2010/main" val="30831576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Configure EIGRP Key-Based Routing Authentication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78452" y="1801905"/>
            <a:ext cx="7360201" cy="1793520"/>
          </a:xfrm>
          <a:prstGeom prst="rect">
            <a:avLst/>
          </a:prstGeom>
        </p:spPr>
      </p:pic>
      <p:pic>
        <p:nvPicPr>
          <p:cNvPr id="5" name="Picture 4"/>
          <p:cNvPicPr>
            <a:picLocks noChangeAspect="1"/>
          </p:cNvPicPr>
          <p:nvPr/>
        </p:nvPicPr>
        <p:blipFill>
          <a:blip r:embed="rId3"/>
          <a:stretch>
            <a:fillRect/>
          </a:stretch>
        </p:blipFill>
        <p:spPr>
          <a:xfrm>
            <a:off x="942658" y="3560144"/>
            <a:ext cx="7258681" cy="2365920"/>
          </a:xfrm>
          <a:prstGeom prst="rect">
            <a:avLst/>
          </a:prstGeom>
        </p:spPr>
      </p:pic>
    </p:spTree>
    <p:extLst>
      <p:ext uri="{BB962C8B-B14F-4D97-AF65-F5344CB8AC3E}">
        <p14:creationId xmlns:p14="http://schemas.microsoft.com/office/powerpoint/2010/main" val="7929426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EIGRP for IPv6 Authentication</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103680" y="978987"/>
            <a:ext cx="4549004" cy="2433332"/>
          </a:xfrm>
          <a:prstGeom prst="rect">
            <a:avLst/>
          </a:prstGeom>
        </p:spPr>
      </p:pic>
      <p:pic>
        <p:nvPicPr>
          <p:cNvPr id="5" name="Picture 4"/>
          <p:cNvPicPr>
            <a:picLocks noChangeAspect="1"/>
          </p:cNvPicPr>
          <p:nvPr/>
        </p:nvPicPr>
        <p:blipFill>
          <a:blip r:embed="rId3"/>
          <a:stretch>
            <a:fillRect/>
          </a:stretch>
        </p:blipFill>
        <p:spPr>
          <a:xfrm>
            <a:off x="3468888" y="2748635"/>
            <a:ext cx="5765908" cy="2378040"/>
          </a:xfrm>
          <a:prstGeom prst="rect">
            <a:avLst/>
          </a:prstGeom>
        </p:spPr>
      </p:pic>
      <p:pic>
        <p:nvPicPr>
          <p:cNvPr id="6" name="Picture 5"/>
          <p:cNvPicPr>
            <a:picLocks noChangeAspect="1"/>
          </p:cNvPicPr>
          <p:nvPr/>
        </p:nvPicPr>
        <p:blipFill>
          <a:blip r:embed="rId4"/>
          <a:stretch>
            <a:fillRect/>
          </a:stretch>
        </p:blipFill>
        <p:spPr>
          <a:xfrm>
            <a:off x="625975" y="4025928"/>
            <a:ext cx="5725867" cy="2618854"/>
          </a:xfrm>
          <a:prstGeom prst="rect">
            <a:avLst/>
          </a:prstGeom>
        </p:spPr>
      </p:pic>
    </p:spTree>
    <p:extLst>
      <p:ext uri="{BB962C8B-B14F-4D97-AF65-F5344CB8AC3E}">
        <p14:creationId xmlns:p14="http://schemas.microsoft.com/office/powerpoint/2010/main" val="14548246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Named EIGRP Authentication</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866519" y="1756319"/>
            <a:ext cx="7410961" cy="3345361"/>
          </a:xfrm>
          <a:prstGeom prst="rect">
            <a:avLst/>
          </a:prstGeom>
        </p:spPr>
      </p:pic>
    </p:spTree>
    <p:extLst>
      <p:ext uri="{BB962C8B-B14F-4D97-AF65-F5344CB8AC3E}">
        <p14:creationId xmlns:p14="http://schemas.microsoft.com/office/powerpoint/2010/main" val="7574927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Configuring OSPF Authentication</a:t>
            </a:r>
            <a:endParaRPr lang="en-US" sz="3000" b="0" dirty="0" smtClean="0">
              <a:solidFill>
                <a:schemeClr val="bg1"/>
              </a:solidFill>
            </a:endParaRPr>
          </a:p>
        </p:txBody>
      </p:sp>
    </p:spTree>
    <p:extLst>
      <p:ext uri="{BB962C8B-B14F-4D97-AF65-F5344CB8AC3E}">
        <p14:creationId xmlns:p14="http://schemas.microsoft.com/office/powerpoint/2010/main" val="3230163148"/>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Configuring OSPF Authentication</a:t>
            </a:r>
          </a:p>
        </p:txBody>
      </p:sp>
      <p:sp>
        <p:nvSpPr>
          <p:cNvPr id="3" name="Content Placeholder 2"/>
          <p:cNvSpPr>
            <a:spLocks noGrp="1"/>
          </p:cNvSpPr>
          <p:nvPr>
            <p:ph idx="1"/>
          </p:nvPr>
        </p:nvSpPr>
        <p:spPr/>
        <p:txBody>
          <a:bodyPr/>
          <a:lstStyle/>
          <a:p>
            <a:pPr marL="0" indent="0">
              <a:buNone/>
            </a:pPr>
            <a:r>
              <a:rPr lang="en-US" dirty="0" smtClean="0"/>
              <a:t>This </a:t>
            </a:r>
            <a:r>
              <a:rPr lang="en-US" dirty="0"/>
              <a:t>section describes how to do the following:</a:t>
            </a:r>
          </a:p>
          <a:p>
            <a:r>
              <a:rPr lang="en-US" dirty="0" smtClean="0"/>
              <a:t>Configure </a:t>
            </a:r>
            <a:r>
              <a:rPr lang="en-US" dirty="0"/>
              <a:t>OSPFv2 neighbor authentication</a:t>
            </a:r>
          </a:p>
          <a:p>
            <a:r>
              <a:rPr lang="en-US" dirty="0" smtClean="0"/>
              <a:t>Configure </a:t>
            </a:r>
            <a:r>
              <a:rPr lang="en-US" dirty="0"/>
              <a:t>OSPFv3 neighbor authentication</a:t>
            </a:r>
            <a:endParaRPr lang="pt-PT" dirty="0"/>
          </a:p>
        </p:txBody>
      </p:sp>
    </p:spTree>
    <p:extLst>
      <p:ext uri="{BB962C8B-B14F-4D97-AF65-F5344CB8AC3E}">
        <p14:creationId xmlns:p14="http://schemas.microsoft.com/office/powerpoint/2010/main" val="38224644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OSPF Authentication</a:t>
            </a:r>
          </a:p>
        </p:txBody>
      </p:sp>
      <p:sp>
        <p:nvSpPr>
          <p:cNvPr id="3" name="Content Placeholder 2"/>
          <p:cNvSpPr>
            <a:spLocks noGrp="1"/>
          </p:cNvSpPr>
          <p:nvPr>
            <p:ph idx="1"/>
          </p:nvPr>
        </p:nvSpPr>
        <p:spPr/>
        <p:txBody>
          <a:bodyPr>
            <a:normAutofit/>
          </a:bodyPr>
          <a:lstStyle/>
          <a:p>
            <a:r>
              <a:rPr lang="en-US" dirty="0"/>
              <a:t>By default, OSPF does not authenticate routing updates. This means that </a:t>
            </a:r>
            <a:r>
              <a:rPr lang="en-US" dirty="0" smtClean="0"/>
              <a:t>routing exchanges </a:t>
            </a:r>
            <a:r>
              <a:rPr lang="en-US" dirty="0"/>
              <a:t>over a network are not authenticated. OSPFv2 supports</a:t>
            </a:r>
          </a:p>
          <a:p>
            <a:r>
              <a:rPr lang="en-US" b="1" dirty="0" smtClean="0"/>
              <a:t>Plain-text authentication</a:t>
            </a:r>
          </a:p>
          <a:p>
            <a:pPr lvl="1"/>
            <a:r>
              <a:rPr lang="en-US" dirty="0" smtClean="0"/>
              <a:t>Simple </a:t>
            </a:r>
            <a:r>
              <a:rPr lang="en-US" dirty="0"/>
              <a:t>password authentication. Least secure and not </a:t>
            </a:r>
            <a:r>
              <a:rPr lang="en-US" dirty="0" smtClean="0"/>
              <a:t>recommended </a:t>
            </a:r>
            <a:r>
              <a:rPr lang="pt-PT" dirty="0" smtClean="0"/>
              <a:t>for </a:t>
            </a:r>
            <a:r>
              <a:rPr lang="pt-PT" dirty="0"/>
              <a:t>production environments.</a:t>
            </a:r>
          </a:p>
          <a:p>
            <a:r>
              <a:rPr lang="en-US" b="1" dirty="0" smtClean="0"/>
              <a:t>MD5 authentication</a:t>
            </a:r>
          </a:p>
          <a:p>
            <a:pPr lvl="1"/>
            <a:r>
              <a:rPr lang="en-US" dirty="0" smtClean="0"/>
              <a:t>Secure </a:t>
            </a:r>
            <a:r>
              <a:rPr lang="en-US" dirty="0"/>
              <a:t>and simple to configure using two commands. </a:t>
            </a:r>
            <a:r>
              <a:rPr lang="en-US" dirty="0" smtClean="0"/>
              <a:t>Should only </a:t>
            </a:r>
            <a:r>
              <a:rPr lang="en-US" dirty="0"/>
              <a:t>be implemented if SHA authentication is not supported</a:t>
            </a:r>
            <a:r>
              <a:rPr lang="en-US" dirty="0" smtClean="0"/>
              <a:t>.</a:t>
            </a:r>
          </a:p>
          <a:p>
            <a:r>
              <a:rPr lang="en-US" b="1" dirty="0" smtClean="0"/>
              <a:t>SHA authentication</a:t>
            </a:r>
          </a:p>
          <a:p>
            <a:pPr lvl="1"/>
            <a:r>
              <a:rPr lang="en-US" dirty="0" smtClean="0"/>
              <a:t>Most </a:t>
            </a:r>
            <a:r>
              <a:rPr lang="en-US" dirty="0"/>
              <a:t>secure solution using key chains. Referred to as </a:t>
            </a:r>
            <a:r>
              <a:rPr lang="en-US" dirty="0" smtClean="0"/>
              <a:t>the OSPFv2 </a:t>
            </a:r>
            <a:r>
              <a:rPr lang="en-US" dirty="0"/>
              <a:t>cryptographic authentication feature and only available since IOS 15.4(1)T.</a:t>
            </a:r>
            <a:endParaRPr lang="pt-PT" dirty="0"/>
          </a:p>
        </p:txBody>
      </p:sp>
    </p:spTree>
    <p:extLst>
      <p:ext uri="{BB962C8B-B14F-4D97-AF65-F5344CB8AC3E}">
        <p14:creationId xmlns:p14="http://schemas.microsoft.com/office/powerpoint/2010/main" val="33202870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OSPF MD5 Authentication</a:t>
            </a:r>
          </a:p>
        </p:txBody>
      </p:sp>
      <p:sp>
        <p:nvSpPr>
          <p:cNvPr id="3" name="Content Placeholder 2"/>
          <p:cNvSpPr>
            <a:spLocks noGrp="1"/>
          </p:cNvSpPr>
          <p:nvPr>
            <p:ph idx="1"/>
          </p:nvPr>
        </p:nvSpPr>
        <p:spPr/>
        <p:txBody>
          <a:bodyPr>
            <a:normAutofit lnSpcReduction="10000"/>
          </a:bodyPr>
          <a:lstStyle/>
          <a:p>
            <a:pPr marL="0" indent="0">
              <a:buNone/>
            </a:pPr>
            <a:r>
              <a:rPr lang="en-US" dirty="0"/>
              <a:t>There are two tasks to enable MD5 hashing authentication:</a:t>
            </a:r>
          </a:p>
          <a:p>
            <a:r>
              <a:rPr lang="en-US" b="1" dirty="0"/>
              <a:t>Step 1. </a:t>
            </a:r>
            <a:endParaRPr lang="en-US" b="1" dirty="0" smtClean="0"/>
          </a:p>
          <a:p>
            <a:pPr lvl="1"/>
            <a:r>
              <a:rPr lang="en-US" dirty="0" smtClean="0"/>
              <a:t>Configure </a:t>
            </a:r>
            <a:r>
              <a:rPr lang="en-US" dirty="0"/>
              <a:t>a key ID and keyword (password) using the </a:t>
            </a:r>
            <a:r>
              <a:rPr lang="en-US" sz="1800" b="1" dirty="0" err="1">
                <a:latin typeface="Consolas" panose="020B0609020204030204" pitchFamily="49" charset="0"/>
                <a:cs typeface="Consolas" panose="020B0609020204030204" pitchFamily="49" charset="0"/>
              </a:rPr>
              <a:t>ip</a:t>
            </a: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ospf</a:t>
            </a:r>
            <a:r>
              <a:rPr lang="en-US" sz="1800" b="1" dirty="0">
                <a:latin typeface="Consolas" panose="020B0609020204030204" pitchFamily="49" charset="0"/>
                <a:cs typeface="Consolas" panose="020B0609020204030204" pitchFamily="49" charset="0"/>
              </a:rPr>
              <a:t> message-digest </a:t>
            </a:r>
            <a:r>
              <a:rPr lang="en-US" sz="1800" b="1" dirty="0" smtClean="0">
                <a:latin typeface="Consolas" panose="020B0609020204030204" pitchFamily="49" charset="0"/>
                <a:cs typeface="Consolas" panose="020B0609020204030204" pitchFamily="49" charset="0"/>
              </a:rPr>
              <a:t>key </a:t>
            </a:r>
            <a:r>
              <a:rPr lang="en-US" sz="1800" i="1" dirty="0">
                <a:latin typeface="Consolas" panose="020B0609020204030204" pitchFamily="49" charset="0"/>
                <a:cs typeface="Consolas" panose="020B0609020204030204" pitchFamily="49" charset="0"/>
              </a:rPr>
              <a:t>key-id </a:t>
            </a:r>
            <a:r>
              <a:rPr lang="en-US" sz="1800" b="1" dirty="0">
                <a:latin typeface="Consolas" panose="020B0609020204030204" pitchFamily="49" charset="0"/>
                <a:cs typeface="Consolas" panose="020B0609020204030204" pitchFamily="49" charset="0"/>
              </a:rPr>
              <a:t>md5 </a:t>
            </a:r>
            <a:r>
              <a:rPr lang="en-US" sz="1800" i="1" dirty="0">
                <a:latin typeface="Consolas" panose="020B0609020204030204" pitchFamily="49" charset="0"/>
                <a:cs typeface="Consolas" panose="020B0609020204030204" pitchFamily="49" charset="0"/>
              </a:rPr>
              <a:t>password</a:t>
            </a:r>
            <a:r>
              <a:rPr lang="en-US" i="1" dirty="0"/>
              <a:t> </a:t>
            </a:r>
            <a:r>
              <a:rPr lang="en-US" dirty="0"/>
              <a:t>interface configuration command. </a:t>
            </a:r>
            <a:r>
              <a:rPr lang="en-US" dirty="0" smtClean="0"/>
              <a:t>The key ID and password are used to generate the hash value that is appended to the OSPF update. The password maximum length is 16 characters. Cisco IOS Software will display a warning if a password longer than 16 characters is </a:t>
            </a:r>
            <a:r>
              <a:rPr lang="pt-PT" dirty="0" smtClean="0"/>
              <a:t>entered.</a:t>
            </a:r>
          </a:p>
          <a:p>
            <a:r>
              <a:rPr lang="en-US" b="1" dirty="0" smtClean="0"/>
              <a:t>Step 2</a:t>
            </a:r>
          </a:p>
          <a:p>
            <a:pPr lvl="1"/>
            <a:r>
              <a:rPr lang="en-US" dirty="0" smtClean="0"/>
              <a:t>Enable </a:t>
            </a:r>
            <a:r>
              <a:rPr lang="en-US" dirty="0"/>
              <a:t>MD5 authentication using either </a:t>
            </a:r>
            <a:r>
              <a:rPr lang="en-US" sz="1800" dirty="0">
                <a:latin typeface="Consolas" panose="020B0609020204030204" pitchFamily="49" charset="0"/>
                <a:cs typeface="Consolas" panose="020B0609020204030204" pitchFamily="49" charset="0"/>
              </a:rPr>
              <a:t>the </a:t>
            </a:r>
            <a:r>
              <a:rPr lang="en-US" sz="1800" b="1" dirty="0" err="1">
                <a:latin typeface="Consolas" panose="020B0609020204030204" pitchFamily="49" charset="0"/>
                <a:cs typeface="Consolas" panose="020B0609020204030204" pitchFamily="49" charset="0"/>
              </a:rPr>
              <a:t>ip</a:t>
            </a: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ospf</a:t>
            </a:r>
            <a:r>
              <a:rPr lang="en-US" sz="1800" b="1" dirty="0">
                <a:latin typeface="Consolas" panose="020B0609020204030204" pitchFamily="49" charset="0"/>
                <a:cs typeface="Consolas" panose="020B0609020204030204" pitchFamily="49" charset="0"/>
              </a:rPr>
              <a:t> authentication </a:t>
            </a:r>
            <a:r>
              <a:rPr lang="en-US" sz="1800" b="1" dirty="0" smtClean="0">
                <a:latin typeface="Consolas" panose="020B0609020204030204" pitchFamily="49" charset="0"/>
                <a:cs typeface="Consolas" panose="020B0609020204030204" pitchFamily="49" charset="0"/>
              </a:rPr>
              <a:t>message-digest</a:t>
            </a:r>
            <a:r>
              <a:rPr lang="en-US" b="1" dirty="0" smtClean="0"/>
              <a:t> </a:t>
            </a:r>
            <a:r>
              <a:rPr lang="en-US" dirty="0" smtClean="0"/>
              <a:t>interface </a:t>
            </a:r>
            <a:r>
              <a:rPr lang="en-US" dirty="0"/>
              <a:t>configuration command or the </a:t>
            </a:r>
            <a:r>
              <a:rPr lang="en-US" sz="1800" b="1" dirty="0">
                <a:latin typeface="Consolas" panose="020B0609020204030204" pitchFamily="49" charset="0"/>
                <a:cs typeface="Consolas" panose="020B0609020204030204" pitchFamily="49" charset="0"/>
              </a:rPr>
              <a:t>area </a:t>
            </a:r>
            <a:r>
              <a:rPr lang="en-US" sz="1800" i="1" dirty="0">
                <a:latin typeface="Consolas" panose="020B0609020204030204" pitchFamily="49" charset="0"/>
                <a:cs typeface="Consolas" panose="020B0609020204030204" pitchFamily="49" charset="0"/>
              </a:rPr>
              <a:t>area-id </a:t>
            </a:r>
            <a:r>
              <a:rPr lang="en-US" sz="1800" b="1" dirty="0" smtClean="0">
                <a:latin typeface="Consolas" panose="020B0609020204030204" pitchFamily="49" charset="0"/>
                <a:cs typeface="Consolas" panose="020B0609020204030204" pitchFamily="49" charset="0"/>
              </a:rPr>
              <a:t>authentication </a:t>
            </a:r>
            <a:r>
              <a:rPr lang="pt-PT" sz="1800" b="1" dirty="0" smtClean="0">
                <a:latin typeface="Consolas" panose="020B0609020204030204" pitchFamily="49" charset="0"/>
                <a:cs typeface="Consolas" panose="020B0609020204030204" pitchFamily="49" charset="0"/>
              </a:rPr>
              <a:t>message-digest</a:t>
            </a:r>
            <a:r>
              <a:rPr lang="pt-PT" b="1" dirty="0" smtClean="0"/>
              <a:t> </a:t>
            </a:r>
            <a:r>
              <a:rPr lang="pt-PT" dirty="0"/>
              <a:t>OSPF router configuration command. The first </a:t>
            </a:r>
            <a:r>
              <a:rPr lang="pt-PT" dirty="0" smtClean="0"/>
              <a:t>command </a:t>
            </a:r>
            <a:r>
              <a:rPr lang="en-US" dirty="0" smtClean="0"/>
              <a:t>only </a:t>
            </a:r>
            <a:r>
              <a:rPr lang="en-US" dirty="0"/>
              <a:t>enables MD5 authentication on a specific interface, and the </a:t>
            </a:r>
            <a:r>
              <a:rPr lang="en-US" dirty="0" smtClean="0"/>
              <a:t>second command </a:t>
            </a:r>
            <a:r>
              <a:rPr lang="en-US" dirty="0"/>
              <a:t>enables authentication for all OSPFv2 </a:t>
            </a:r>
            <a:r>
              <a:rPr lang="en-US" dirty="0" smtClean="0"/>
              <a:t>interfaces within an area.</a:t>
            </a:r>
            <a:endParaRPr lang="pt-PT" dirty="0"/>
          </a:p>
        </p:txBody>
      </p:sp>
    </p:spTree>
    <p:extLst>
      <p:ext uri="{BB962C8B-B14F-4D97-AF65-F5344CB8AC3E}">
        <p14:creationId xmlns:p14="http://schemas.microsoft.com/office/powerpoint/2010/main" val="71235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Configure OSPF MD5 Authentication</a:t>
            </a:r>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654140" y="1717670"/>
            <a:ext cx="7770876" cy="4062737"/>
          </a:xfrm>
          <a:prstGeom prst="rect">
            <a:avLst/>
          </a:prstGeom>
        </p:spPr>
      </p:pic>
    </p:spTree>
    <p:extLst>
      <p:ext uri="{BB962C8B-B14F-4D97-AF65-F5344CB8AC3E}">
        <p14:creationId xmlns:p14="http://schemas.microsoft.com/office/powerpoint/2010/main" val="1581030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Management Plane</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Step 3. </a:t>
            </a:r>
            <a:endParaRPr lang="en-US" b="1" dirty="0" smtClean="0"/>
          </a:p>
          <a:p>
            <a:r>
              <a:rPr lang="en-US" b="1" dirty="0" smtClean="0"/>
              <a:t>Use </a:t>
            </a:r>
            <a:r>
              <a:rPr lang="en-US" b="1" dirty="0"/>
              <a:t>strong encrypted </a:t>
            </a:r>
            <a:r>
              <a:rPr lang="en-US" b="1" dirty="0" smtClean="0"/>
              <a:t>passwords</a:t>
            </a:r>
          </a:p>
          <a:p>
            <a:r>
              <a:rPr lang="en-US" dirty="0" smtClean="0"/>
              <a:t>Use </a:t>
            </a:r>
            <a:r>
              <a:rPr lang="en-US" dirty="0"/>
              <a:t>a complex password with a </a:t>
            </a:r>
            <a:r>
              <a:rPr lang="en-US" dirty="0" smtClean="0"/>
              <a:t>minimum of </a:t>
            </a:r>
            <a:r>
              <a:rPr lang="en-US" dirty="0"/>
              <a:t>eight characters. </a:t>
            </a:r>
            <a:endParaRPr lang="en-US" dirty="0" smtClean="0"/>
          </a:p>
          <a:p>
            <a:r>
              <a:rPr lang="en-US" dirty="0" smtClean="0"/>
              <a:t>Enforce </a:t>
            </a:r>
            <a:r>
              <a:rPr lang="en-US" dirty="0"/>
              <a:t>a minimum length using the security </a:t>
            </a:r>
            <a:r>
              <a:rPr lang="en-US" dirty="0" smtClean="0"/>
              <a:t>password min-length </a:t>
            </a:r>
            <a:r>
              <a:rPr lang="en-US" dirty="0"/>
              <a:t>global configuration command. </a:t>
            </a:r>
            <a:endParaRPr lang="en-US" dirty="0" smtClean="0"/>
          </a:p>
          <a:p>
            <a:r>
              <a:rPr lang="en-US" dirty="0" smtClean="0"/>
              <a:t>Strong </a:t>
            </a:r>
            <a:r>
              <a:rPr lang="en-US" dirty="0"/>
              <a:t>passwords should </a:t>
            </a:r>
            <a:r>
              <a:rPr lang="en-US" dirty="0" smtClean="0"/>
              <a:t>generally be </a:t>
            </a:r>
            <a:r>
              <a:rPr lang="en-US" dirty="0"/>
              <a:t>maintained and controlled by a centralized authentication, </a:t>
            </a:r>
            <a:r>
              <a:rPr lang="en-US" dirty="0" smtClean="0"/>
              <a:t>authorization, and </a:t>
            </a:r>
            <a:r>
              <a:rPr lang="en-US" dirty="0"/>
              <a:t>accounting (AAA) </a:t>
            </a:r>
            <a:r>
              <a:rPr lang="en-US" dirty="0" smtClean="0"/>
              <a:t>server. </a:t>
            </a:r>
          </a:p>
          <a:p>
            <a:r>
              <a:rPr lang="en-US" dirty="0" smtClean="0"/>
              <a:t>Some local </a:t>
            </a:r>
            <a:r>
              <a:rPr lang="en-US" dirty="0"/>
              <a:t>passwords and secret information may be required, for local fallback </a:t>
            </a:r>
            <a:r>
              <a:rPr lang="en-US" dirty="0" smtClean="0"/>
              <a:t>in case </a:t>
            </a:r>
            <a:r>
              <a:rPr lang="en-US" dirty="0"/>
              <a:t>AAA servers become unavailable, such as special-use usernames, </a:t>
            </a:r>
            <a:r>
              <a:rPr lang="en-US" dirty="0" smtClean="0"/>
              <a:t>secret keys</a:t>
            </a:r>
            <a:r>
              <a:rPr lang="en-US" dirty="0"/>
              <a:t>, and other password information. </a:t>
            </a:r>
            <a:endParaRPr lang="en-US" dirty="0" smtClean="0"/>
          </a:p>
          <a:p>
            <a:r>
              <a:rPr lang="en-US" dirty="0" smtClean="0"/>
              <a:t>Such </a:t>
            </a:r>
            <a:r>
              <a:rPr lang="en-US" dirty="0"/>
              <a:t>local passwords should be </a:t>
            </a:r>
            <a:r>
              <a:rPr lang="en-US" dirty="0" smtClean="0"/>
              <a:t>properly encrypted </a:t>
            </a:r>
            <a:r>
              <a:rPr lang="en-US" dirty="0"/>
              <a:t>to secure them from prying eyes.</a:t>
            </a:r>
          </a:p>
        </p:txBody>
      </p:sp>
    </p:spTree>
    <p:extLst>
      <p:ext uri="{BB962C8B-B14F-4D97-AF65-F5344CB8AC3E}">
        <p14:creationId xmlns:p14="http://schemas.microsoft.com/office/powerpoint/2010/main" val="22600808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Configure OSPF MD5 </a:t>
            </a:r>
            <a:r>
              <a:rPr lang="pt-PT" dirty="0" smtClean="0"/>
              <a:t>Authentication - Interface</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657442" y="1371600"/>
            <a:ext cx="7764271" cy="1972492"/>
          </a:xfrm>
          <a:prstGeom prst="rect">
            <a:avLst/>
          </a:prstGeom>
        </p:spPr>
      </p:pic>
      <p:pic>
        <p:nvPicPr>
          <p:cNvPr id="5" name="Picture 4"/>
          <p:cNvPicPr>
            <a:picLocks noChangeAspect="1"/>
          </p:cNvPicPr>
          <p:nvPr/>
        </p:nvPicPr>
        <p:blipFill>
          <a:blip r:embed="rId3"/>
          <a:stretch>
            <a:fillRect/>
          </a:stretch>
        </p:blipFill>
        <p:spPr>
          <a:xfrm>
            <a:off x="684215" y="3532352"/>
            <a:ext cx="7710724" cy="1945657"/>
          </a:xfrm>
          <a:prstGeom prst="rect">
            <a:avLst/>
          </a:prstGeom>
        </p:spPr>
      </p:pic>
    </p:spTree>
    <p:extLst>
      <p:ext uri="{BB962C8B-B14F-4D97-AF65-F5344CB8AC3E}">
        <p14:creationId xmlns:p14="http://schemas.microsoft.com/office/powerpoint/2010/main" val="11706712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Configure OSPF MD5 Authentication in an Area</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884857" y="1183340"/>
            <a:ext cx="7309441" cy="2518560"/>
          </a:xfrm>
          <a:prstGeom prst="rect">
            <a:avLst/>
          </a:prstGeom>
        </p:spPr>
      </p:pic>
      <p:pic>
        <p:nvPicPr>
          <p:cNvPr id="5" name="Picture 4"/>
          <p:cNvPicPr>
            <a:picLocks noChangeAspect="1"/>
          </p:cNvPicPr>
          <p:nvPr/>
        </p:nvPicPr>
        <p:blipFill>
          <a:blip r:embed="rId3"/>
          <a:stretch>
            <a:fillRect/>
          </a:stretch>
        </p:blipFill>
        <p:spPr>
          <a:xfrm>
            <a:off x="871410" y="3902770"/>
            <a:ext cx="7309441" cy="1068480"/>
          </a:xfrm>
          <a:prstGeom prst="rect">
            <a:avLst/>
          </a:prstGeom>
        </p:spPr>
      </p:pic>
      <p:pic>
        <p:nvPicPr>
          <p:cNvPr id="6" name="Picture 5"/>
          <p:cNvPicPr>
            <a:picLocks noChangeAspect="1"/>
          </p:cNvPicPr>
          <p:nvPr/>
        </p:nvPicPr>
        <p:blipFill>
          <a:blip r:embed="rId4"/>
          <a:stretch>
            <a:fillRect/>
          </a:stretch>
        </p:blipFill>
        <p:spPr>
          <a:xfrm>
            <a:off x="884857" y="4930909"/>
            <a:ext cx="7309441" cy="1182960"/>
          </a:xfrm>
          <a:prstGeom prst="rect">
            <a:avLst/>
          </a:prstGeom>
        </p:spPr>
      </p:pic>
    </p:spTree>
    <p:extLst>
      <p:ext uri="{BB962C8B-B14F-4D97-AF65-F5344CB8AC3E}">
        <p14:creationId xmlns:p14="http://schemas.microsoft.com/office/powerpoint/2010/main" val="33953159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OSPFv2 Cryptographic Authentication</a:t>
            </a:r>
          </a:p>
        </p:txBody>
      </p:sp>
      <p:sp>
        <p:nvSpPr>
          <p:cNvPr id="3" name="Content Placeholder 2"/>
          <p:cNvSpPr>
            <a:spLocks noGrp="1"/>
          </p:cNvSpPr>
          <p:nvPr>
            <p:ph idx="1"/>
          </p:nvPr>
        </p:nvSpPr>
        <p:spPr/>
        <p:txBody>
          <a:bodyPr>
            <a:normAutofit/>
          </a:bodyPr>
          <a:lstStyle/>
          <a:p>
            <a:r>
              <a:rPr lang="en-US" b="1" dirty="0"/>
              <a:t>Step 1. </a:t>
            </a:r>
            <a:endParaRPr lang="en-US" b="1" dirty="0" smtClean="0"/>
          </a:p>
          <a:p>
            <a:pPr lvl="1"/>
            <a:r>
              <a:rPr lang="en-US" dirty="0" smtClean="0"/>
              <a:t>Configure </a:t>
            </a:r>
            <a:r>
              <a:rPr lang="en-US" dirty="0"/>
              <a:t>a key chain using the </a:t>
            </a:r>
            <a:r>
              <a:rPr lang="en-US" sz="1800" b="1" dirty="0">
                <a:latin typeface="Consolas" panose="020B0609020204030204" pitchFamily="49" charset="0"/>
                <a:cs typeface="Consolas" panose="020B0609020204030204" pitchFamily="49" charset="0"/>
              </a:rPr>
              <a:t>key chain </a:t>
            </a:r>
            <a:r>
              <a:rPr lang="en-US" sz="1800" i="1" dirty="0">
                <a:latin typeface="Consolas" panose="020B0609020204030204" pitchFamily="49" charset="0"/>
                <a:cs typeface="Consolas" panose="020B0609020204030204" pitchFamily="49" charset="0"/>
              </a:rPr>
              <a:t>key-name </a:t>
            </a:r>
            <a:r>
              <a:rPr lang="en-US" dirty="0"/>
              <a:t>global </a:t>
            </a:r>
            <a:r>
              <a:rPr lang="en-US" dirty="0" smtClean="0"/>
              <a:t>configuration command</a:t>
            </a:r>
            <a:r>
              <a:rPr lang="en-US" dirty="0"/>
              <a:t>. The key chain contains the key ID and key string and </a:t>
            </a:r>
            <a:r>
              <a:rPr lang="en-US" dirty="0" smtClean="0"/>
              <a:t>enables the </a:t>
            </a:r>
            <a:r>
              <a:rPr lang="en-US" dirty="0"/>
              <a:t>cryptographic authentication feature using the </a:t>
            </a:r>
            <a:r>
              <a:rPr lang="en-US" sz="1800" b="1" dirty="0" smtClean="0">
                <a:latin typeface="Consolas" panose="020B0609020204030204" pitchFamily="49" charset="0"/>
                <a:cs typeface="Consolas" panose="020B0609020204030204" pitchFamily="49" charset="0"/>
              </a:rPr>
              <a:t>cryptographic-algorithm </a:t>
            </a:r>
            <a:r>
              <a:rPr lang="en-US" sz="1800" i="1" dirty="0" err="1" smtClean="0">
                <a:latin typeface="Consolas" panose="020B0609020204030204" pitchFamily="49" charset="0"/>
                <a:cs typeface="Consolas" panose="020B0609020204030204" pitchFamily="49" charset="0"/>
              </a:rPr>
              <a:t>auth-algo</a:t>
            </a:r>
            <a:r>
              <a:rPr lang="en-US" i="1" dirty="0" smtClean="0"/>
              <a:t> </a:t>
            </a:r>
            <a:r>
              <a:rPr lang="en-US" dirty="0"/>
              <a:t>key chain key configuration mode command.</a:t>
            </a:r>
          </a:p>
          <a:p>
            <a:r>
              <a:rPr lang="en-US" b="1" dirty="0"/>
              <a:t>Step 2. </a:t>
            </a:r>
            <a:endParaRPr lang="en-US" b="1" dirty="0" smtClean="0"/>
          </a:p>
          <a:p>
            <a:pPr lvl="1"/>
            <a:r>
              <a:rPr lang="en-US" dirty="0" smtClean="0"/>
              <a:t>Assign </a:t>
            </a:r>
            <a:r>
              <a:rPr lang="en-US" dirty="0"/>
              <a:t>the key chain to the interface using the </a:t>
            </a:r>
            <a:r>
              <a:rPr lang="en-US" sz="1800" b="1" dirty="0" err="1">
                <a:latin typeface="Consolas" panose="020B0609020204030204" pitchFamily="49" charset="0"/>
                <a:cs typeface="Consolas" panose="020B0609020204030204" pitchFamily="49" charset="0"/>
              </a:rPr>
              <a:t>ip</a:t>
            </a: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ospf</a:t>
            </a:r>
            <a:r>
              <a:rPr lang="en-US" sz="1800" b="1" dirty="0">
                <a:latin typeface="Consolas" panose="020B0609020204030204" pitchFamily="49" charset="0"/>
                <a:cs typeface="Consolas" panose="020B0609020204030204" pitchFamily="49" charset="0"/>
              </a:rPr>
              <a:t> authentication </a:t>
            </a:r>
            <a:r>
              <a:rPr lang="en-US" sz="1800" b="1" dirty="0" smtClean="0">
                <a:latin typeface="Consolas" panose="020B0609020204030204" pitchFamily="49" charset="0"/>
                <a:cs typeface="Consolas" panose="020B0609020204030204" pitchFamily="49" charset="0"/>
              </a:rPr>
              <a:t>keychain </a:t>
            </a:r>
            <a:r>
              <a:rPr lang="en-US" sz="1800" i="1" dirty="0" smtClean="0">
                <a:latin typeface="Consolas" panose="020B0609020204030204" pitchFamily="49" charset="0"/>
                <a:cs typeface="Consolas" panose="020B0609020204030204" pitchFamily="49" charset="0"/>
              </a:rPr>
              <a:t>key-name </a:t>
            </a:r>
            <a:r>
              <a:rPr lang="en-US" dirty="0"/>
              <a:t>interface configuration mode command. This also </a:t>
            </a:r>
            <a:r>
              <a:rPr lang="en-US" dirty="0" smtClean="0"/>
              <a:t>enables </a:t>
            </a:r>
            <a:r>
              <a:rPr lang="pt-PT" dirty="0" smtClean="0"/>
              <a:t>the </a:t>
            </a:r>
            <a:r>
              <a:rPr lang="pt-PT" dirty="0"/>
              <a:t>feature.</a:t>
            </a:r>
          </a:p>
        </p:txBody>
      </p:sp>
    </p:spTree>
    <p:extLst>
      <p:ext uri="{BB962C8B-B14F-4D97-AF65-F5344CB8AC3E}">
        <p14:creationId xmlns:p14="http://schemas.microsoft.com/office/powerpoint/2010/main" val="9486083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Configure OSPFv2 Cryptographic Authentication Example</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59477" y="1402198"/>
            <a:ext cx="7360201" cy="4693681"/>
          </a:xfrm>
          <a:prstGeom prst="rect">
            <a:avLst/>
          </a:prstGeom>
        </p:spPr>
      </p:pic>
    </p:spTree>
    <p:extLst>
      <p:ext uri="{BB962C8B-B14F-4D97-AF65-F5344CB8AC3E}">
        <p14:creationId xmlns:p14="http://schemas.microsoft.com/office/powerpoint/2010/main" val="5996005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OSPFv3 Authentication</a:t>
            </a:r>
          </a:p>
        </p:txBody>
      </p:sp>
      <p:sp>
        <p:nvSpPr>
          <p:cNvPr id="3" name="Content Placeholder 2"/>
          <p:cNvSpPr>
            <a:spLocks noGrp="1"/>
          </p:cNvSpPr>
          <p:nvPr>
            <p:ph idx="1"/>
          </p:nvPr>
        </p:nvSpPr>
        <p:spPr/>
        <p:txBody>
          <a:bodyPr/>
          <a:lstStyle/>
          <a:p>
            <a:r>
              <a:rPr lang="en-US" dirty="0"/>
              <a:t>OSPFv3 requires the use of IPsec to enable authentication</a:t>
            </a:r>
            <a:r>
              <a:rPr lang="en-US" dirty="0" smtClean="0"/>
              <a:t>.</a:t>
            </a:r>
          </a:p>
          <a:p>
            <a:r>
              <a:rPr lang="en-US" dirty="0"/>
              <a:t>In OSPFv3, authentication fields have been removed from OSPFv3 packet headers.</a:t>
            </a:r>
          </a:p>
          <a:p>
            <a:r>
              <a:rPr lang="en-US" dirty="0"/>
              <a:t>When OSPFv3 runs on IPv6, OSPFv3 requires the IPv6 Authentication Header (AH) </a:t>
            </a:r>
            <a:r>
              <a:rPr lang="en-US" dirty="0" smtClean="0"/>
              <a:t>or IPv6 </a:t>
            </a:r>
            <a:r>
              <a:rPr lang="en-US" dirty="0"/>
              <a:t>Encapsulating Security Payload (ESP) header to ensure integrity, authentication, </a:t>
            </a:r>
            <a:r>
              <a:rPr lang="en-US" dirty="0" smtClean="0"/>
              <a:t>and confidentiality </a:t>
            </a:r>
            <a:r>
              <a:rPr lang="en-US" dirty="0"/>
              <a:t>of routing exchanges. </a:t>
            </a:r>
            <a:endParaRPr lang="en-US" dirty="0" smtClean="0"/>
          </a:p>
          <a:p>
            <a:r>
              <a:rPr lang="en-US" dirty="0"/>
              <a:t>To deploy OSPFv3 authentication, first define the security policy on each of the devices within the group. The security policy consists of the combination of the key and the security parameter index (SPI). The SPI is an identification tag added to the IPsec header.</a:t>
            </a:r>
          </a:p>
          <a:p>
            <a:endParaRPr lang="en-US" dirty="0" smtClean="0"/>
          </a:p>
        </p:txBody>
      </p:sp>
    </p:spTree>
    <p:extLst>
      <p:ext uri="{BB962C8B-B14F-4D97-AF65-F5344CB8AC3E}">
        <p14:creationId xmlns:p14="http://schemas.microsoft.com/office/powerpoint/2010/main" val="460510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Configuring OSPFv3 Authentication</a:t>
            </a:r>
          </a:p>
        </p:txBody>
      </p:sp>
      <p:sp>
        <p:nvSpPr>
          <p:cNvPr id="3" name="Content Placeholder 2"/>
          <p:cNvSpPr>
            <a:spLocks noGrp="1"/>
          </p:cNvSpPr>
          <p:nvPr>
            <p:ph idx="1"/>
          </p:nvPr>
        </p:nvSpPr>
        <p:spPr/>
        <p:txBody>
          <a:bodyPr>
            <a:normAutofit/>
          </a:bodyPr>
          <a:lstStyle/>
          <a:p>
            <a:r>
              <a:rPr lang="en-US" dirty="0" smtClean="0"/>
              <a:t>The </a:t>
            </a:r>
            <a:r>
              <a:rPr lang="en-US" dirty="0"/>
              <a:t>authentication policy can be configured either on an</a:t>
            </a:r>
          </a:p>
          <a:p>
            <a:r>
              <a:rPr lang="en-US" b="1" dirty="0" smtClean="0"/>
              <a:t>Interface </a:t>
            </a:r>
          </a:p>
          <a:p>
            <a:pPr lvl="1"/>
            <a:r>
              <a:rPr lang="en-US" dirty="0" smtClean="0"/>
              <a:t>Can </a:t>
            </a:r>
            <a:r>
              <a:rPr lang="en-US" dirty="0"/>
              <a:t>be configured using either the </a:t>
            </a:r>
            <a:r>
              <a:rPr lang="en-US" sz="1800" b="1" dirty="0">
                <a:latin typeface="Consolas" panose="020B0609020204030204" pitchFamily="49" charset="0"/>
                <a:cs typeface="Consolas" panose="020B0609020204030204" pitchFamily="49" charset="0"/>
              </a:rPr>
              <a:t>ospfv3 authentication </a:t>
            </a:r>
            <a:r>
              <a:rPr lang="en-US" sz="1800"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ipsec</a:t>
            </a:r>
            <a:r>
              <a:rPr lang="en-US" sz="1800" b="1" dirty="0">
                <a:latin typeface="Consolas" panose="020B0609020204030204" pitchFamily="49" charset="0"/>
                <a:cs typeface="Consolas" panose="020B0609020204030204" pitchFamily="49" charset="0"/>
              </a:rPr>
              <a:t> </a:t>
            </a:r>
            <a:r>
              <a:rPr lang="en-US" sz="1800" i="1" dirty="0" err="1">
                <a:latin typeface="Consolas" panose="020B0609020204030204" pitchFamily="49" charset="0"/>
                <a:cs typeface="Consolas" panose="020B0609020204030204" pitchFamily="49" charset="0"/>
              </a:rPr>
              <a:t>spi</a:t>
            </a:r>
            <a:r>
              <a:rPr lang="en-US" sz="1800" i="1"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 </a:t>
            </a:r>
            <a:r>
              <a:rPr lang="en-US" sz="1800" b="1" dirty="0">
                <a:latin typeface="Consolas" panose="020B0609020204030204" pitchFamily="49" charset="0"/>
                <a:cs typeface="Consolas" panose="020B0609020204030204" pitchFamily="49" charset="0"/>
              </a:rPr>
              <a:t>md5 | sha1 </a:t>
            </a:r>
            <a:r>
              <a:rPr lang="en-US" sz="1800" dirty="0">
                <a:latin typeface="Consolas" panose="020B0609020204030204" pitchFamily="49" charset="0"/>
                <a:cs typeface="Consolas" panose="020B0609020204030204" pitchFamily="49" charset="0"/>
              </a:rPr>
              <a:t>} { </a:t>
            </a:r>
            <a:r>
              <a:rPr lang="en-US" sz="1800" i="1" dirty="0">
                <a:latin typeface="Consolas" panose="020B0609020204030204" pitchFamily="49" charset="0"/>
                <a:cs typeface="Consolas" panose="020B0609020204030204" pitchFamily="49" charset="0"/>
              </a:rPr>
              <a:t>key-encryption-type key </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 null </a:t>
            </a:r>
            <a:r>
              <a:rPr lang="en-US" dirty="0"/>
              <a:t>interface configuration command </a:t>
            </a:r>
            <a:r>
              <a:rPr lang="en-US" dirty="0" smtClean="0"/>
              <a:t>or </a:t>
            </a:r>
            <a:r>
              <a:rPr lang="pt-PT" dirty="0" smtClean="0"/>
              <a:t>the </a:t>
            </a:r>
            <a:r>
              <a:rPr lang="pt-PT" sz="1800" b="1" dirty="0">
                <a:latin typeface="Consolas" panose="020B0609020204030204" pitchFamily="49" charset="0"/>
                <a:cs typeface="Consolas" panose="020B0609020204030204" pitchFamily="49" charset="0"/>
              </a:rPr>
              <a:t>ipv6 ospf authentication </a:t>
            </a:r>
            <a:r>
              <a:rPr lang="pt-PT" sz="1800" dirty="0">
                <a:latin typeface="Consolas" panose="020B0609020204030204" pitchFamily="49" charset="0"/>
                <a:cs typeface="Consolas" panose="020B0609020204030204" pitchFamily="49" charset="0"/>
              </a:rPr>
              <a:t>{ </a:t>
            </a:r>
            <a:r>
              <a:rPr lang="pt-PT" sz="1800" b="1" dirty="0">
                <a:latin typeface="Consolas" panose="020B0609020204030204" pitchFamily="49" charset="0"/>
                <a:cs typeface="Consolas" panose="020B0609020204030204" pitchFamily="49" charset="0"/>
              </a:rPr>
              <a:t>null | ipsec spi </a:t>
            </a:r>
            <a:r>
              <a:rPr lang="pt-PT" sz="1800" i="1" dirty="0">
                <a:latin typeface="Consolas" panose="020B0609020204030204" pitchFamily="49" charset="0"/>
                <a:cs typeface="Consolas" panose="020B0609020204030204" pitchFamily="49" charset="0"/>
              </a:rPr>
              <a:t>spi authentication-algorithm </a:t>
            </a:r>
            <a:r>
              <a:rPr lang="pt-PT" sz="1800" dirty="0">
                <a:latin typeface="Consolas" panose="020B0609020204030204" pitchFamily="49" charset="0"/>
                <a:cs typeface="Consolas" panose="020B0609020204030204" pitchFamily="49" charset="0"/>
              </a:rPr>
              <a:t>[ </a:t>
            </a:r>
            <a:r>
              <a:rPr lang="pt-PT" sz="1800" i="1" dirty="0" smtClean="0">
                <a:latin typeface="Consolas" panose="020B0609020204030204" pitchFamily="49" charset="0"/>
                <a:cs typeface="Consolas" panose="020B0609020204030204" pitchFamily="49" charset="0"/>
              </a:rPr>
              <a:t>keyencryption- </a:t>
            </a:r>
            <a:r>
              <a:rPr lang="en-US" sz="1800" i="1" dirty="0" smtClean="0">
                <a:latin typeface="Consolas" panose="020B0609020204030204" pitchFamily="49" charset="0"/>
                <a:cs typeface="Consolas" panose="020B0609020204030204" pitchFamily="49" charset="0"/>
              </a:rPr>
              <a:t>type </a:t>
            </a:r>
            <a:r>
              <a:rPr lang="en-US" sz="1800" dirty="0">
                <a:latin typeface="Consolas" panose="020B0609020204030204" pitchFamily="49" charset="0"/>
                <a:cs typeface="Consolas" panose="020B0609020204030204" pitchFamily="49" charset="0"/>
              </a:rPr>
              <a:t>] [ </a:t>
            </a:r>
            <a:r>
              <a:rPr lang="en-US" sz="1800" i="1" dirty="0">
                <a:latin typeface="Consolas" panose="020B0609020204030204" pitchFamily="49" charset="0"/>
                <a:cs typeface="Consolas" panose="020B0609020204030204" pitchFamily="49" charset="0"/>
              </a:rPr>
              <a:t>key </a:t>
            </a:r>
            <a:r>
              <a:rPr lang="en-US" sz="1800" dirty="0">
                <a:latin typeface="Consolas" panose="020B0609020204030204" pitchFamily="49" charset="0"/>
                <a:cs typeface="Consolas" panose="020B0609020204030204" pitchFamily="49" charset="0"/>
              </a:rPr>
              <a:t>]}</a:t>
            </a:r>
            <a:r>
              <a:rPr lang="en-US" dirty="0"/>
              <a:t> interface configuration commands. A </a:t>
            </a:r>
            <a:r>
              <a:rPr lang="en-US" i="1" dirty="0"/>
              <a:t>key </a:t>
            </a:r>
            <a:r>
              <a:rPr lang="en-US" dirty="0"/>
              <a:t>with the </a:t>
            </a:r>
            <a:r>
              <a:rPr lang="en-US" dirty="0" smtClean="0"/>
              <a:t>key length </a:t>
            </a:r>
            <a:r>
              <a:rPr lang="en-US" dirty="0"/>
              <a:t>of exactly 40 hex characters must be specified.</a:t>
            </a:r>
          </a:p>
          <a:p>
            <a:r>
              <a:rPr lang="en-US" b="1" dirty="0" smtClean="0"/>
              <a:t>Area </a:t>
            </a:r>
          </a:p>
          <a:p>
            <a:pPr lvl="1"/>
            <a:r>
              <a:rPr lang="en-US" dirty="0" smtClean="0"/>
              <a:t>Use </a:t>
            </a:r>
            <a:r>
              <a:rPr lang="en-US" dirty="0"/>
              <a:t>the </a:t>
            </a:r>
            <a:r>
              <a:rPr lang="en-US" sz="1800" b="1" dirty="0" smtClean="0">
                <a:latin typeface="Consolas" panose="020B0609020204030204" pitchFamily="49" charset="0"/>
                <a:cs typeface="Consolas" panose="020B0609020204030204" pitchFamily="49" charset="0"/>
              </a:rPr>
              <a:t>area </a:t>
            </a:r>
            <a:r>
              <a:rPr lang="en-US" sz="1800" i="1" dirty="0" smtClean="0">
                <a:latin typeface="Consolas" panose="020B0609020204030204" pitchFamily="49" charset="0"/>
                <a:cs typeface="Consolas" panose="020B0609020204030204" pitchFamily="49" charset="0"/>
              </a:rPr>
              <a:t>area-id </a:t>
            </a:r>
            <a:r>
              <a:rPr lang="en-US" sz="1800" b="1" dirty="0" smtClean="0">
                <a:latin typeface="Consolas" panose="020B0609020204030204" pitchFamily="49" charset="0"/>
                <a:cs typeface="Consolas" panose="020B0609020204030204" pitchFamily="49" charset="0"/>
              </a:rPr>
              <a:t>authentication </a:t>
            </a:r>
            <a:r>
              <a:rPr lang="en-US" sz="1800" b="1" dirty="0" err="1" smtClean="0">
                <a:latin typeface="Consolas" panose="020B0609020204030204" pitchFamily="49" charset="0"/>
                <a:cs typeface="Consolas" panose="020B0609020204030204" pitchFamily="49" charset="0"/>
              </a:rPr>
              <a:t>ipsec</a:t>
            </a:r>
            <a:r>
              <a:rPr lang="en-US" sz="1800" b="1" dirty="0" smtClean="0">
                <a:latin typeface="Consolas" panose="020B0609020204030204" pitchFamily="49" charset="0"/>
                <a:cs typeface="Consolas" panose="020B0609020204030204" pitchFamily="49" charset="0"/>
              </a:rPr>
              <a:t> </a:t>
            </a:r>
            <a:r>
              <a:rPr lang="en-US" sz="1800" b="1" dirty="0" err="1" smtClean="0">
                <a:latin typeface="Consolas" panose="020B0609020204030204" pitchFamily="49" charset="0"/>
                <a:cs typeface="Consolas" panose="020B0609020204030204" pitchFamily="49" charset="0"/>
              </a:rPr>
              <a:t>spi</a:t>
            </a:r>
            <a:r>
              <a:rPr lang="en-US" sz="1800" b="1" dirty="0" smtClean="0">
                <a:latin typeface="Consolas" panose="020B0609020204030204" pitchFamily="49" charset="0"/>
                <a:cs typeface="Consolas" panose="020B0609020204030204" pitchFamily="49" charset="0"/>
              </a:rPr>
              <a:t> </a:t>
            </a:r>
            <a:r>
              <a:rPr lang="en-US" sz="1800" i="1" dirty="0" err="1" smtClean="0">
                <a:latin typeface="Consolas" panose="020B0609020204030204" pitchFamily="49" charset="0"/>
                <a:cs typeface="Consolas" panose="020B0609020204030204" pitchFamily="49" charset="0"/>
              </a:rPr>
              <a:t>spi</a:t>
            </a:r>
            <a:r>
              <a:rPr lang="en-US" sz="1800" i="1" dirty="0" smtClean="0">
                <a:latin typeface="Consolas" panose="020B0609020204030204" pitchFamily="49" charset="0"/>
                <a:cs typeface="Consolas" panose="020B0609020204030204" pitchFamily="49" charset="0"/>
              </a:rPr>
              <a:t> authentication-algorithm </a:t>
            </a:r>
            <a:r>
              <a:rPr lang="en-US" sz="1800" dirty="0" smtClean="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key-encryption-type </a:t>
            </a:r>
            <a:r>
              <a:rPr lang="en-US" sz="1800" dirty="0" smtClean="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key </a:t>
            </a:r>
            <a:r>
              <a:rPr lang="en-US" dirty="0" smtClean="0"/>
              <a:t>router </a:t>
            </a:r>
            <a:r>
              <a:rPr lang="en-US" dirty="0"/>
              <a:t>configuration mode. When configured for </a:t>
            </a:r>
            <a:r>
              <a:rPr lang="en-US" dirty="0" smtClean="0"/>
              <a:t>an area</a:t>
            </a:r>
            <a:r>
              <a:rPr lang="en-US" dirty="0"/>
              <a:t>, the security policy is applied to all the interfaces in the area. For higher </a:t>
            </a:r>
            <a:r>
              <a:rPr lang="en-US" dirty="0" smtClean="0"/>
              <a:t>security, use </a:t>
            </a:r>
            <a:r>
              <a:rPr lang="en-US" dirty="0"/>
              <a:t>a different policy on each interface.</a:t>
            </a:r>
            <a:endParaRPr lang="pt-PT" dirty="0"/>
          </a:p>
        </p:txBody>
      </p:sp>
    </p:spTree>
    <p:extLst>
      <p:ext uri="{BB962C8B-B14F-4D97-AF65-F5344CB8AC3E}">
        <p14:creationId xmlns:p14="http://schemas.microsoft.com/office/powerpoint/2010/main" val="41056810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OSPFv3 Authentication on an Interface Example</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968039" y="1667279"/>
            <a:ext cx="7207921" cy="3523441"/>
          </a:xfrm>
          <a:prstGeom prst="rect">
            <a:avLst/>
          </a:prstGeom>
        </p:spPr>
      </p:pic>
    </p:spTree>
    <p:extLst>
      <p:ext uri="{BB962C8B-B14F-4D97-AF65-F5344CB8AC3E}">
        <p14:creationId xmlns:p14="http://schemas.microsoft.com/office/powerpoint/2010/main" val="21316265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OSPFv3 Authentication on an Interface Example</a:t>
            </a:r>
            <a:endParaRPr lang="pt-PT" dirty="0"/>
          </a:p>
        </p:txBody>
      </p:sp>
      <p:pic>
        <p:nvPicPr>
          <p:cNvPr id="5" name="Content Placeholder 4"/>
          <p:cNvPicPr>
            <a:picLocks noGrp="1" noChangeAspect="1"/>
          </p:cNvPicPr>
          <p:nvPr>
            <p:ph idx="1"/>
          </p:nvPr>
        </p:nvPicPr>
        <p:blipFill>
          <a:blip r:embed="rId3"/>
          <a:stretch>
            <a:fillRect/>
          </a:stretch>
        </p:blipFill>
        <p:spPr>
          <a:xfrm>
            <a:off x="910236" y="3985961"/>
            <a:ext cx="7258681" cy="763200"/>
          </a:xfrm>
          <a:prstGeom prst="rect">
            <a:avLst/>
          </a:prstGeom>
        </p:spPr>
      </p:pic>
      <p:pic>
        <p:nvPicPr>
          <p:cNvPr id="4" name="Picture 3"/>
          <p:cNvPicPr>
            <a:picLocks noChangeAspect="1"/>
          </p:cNvPicPr>
          <p:nvPr/>
        </p:nvPicPr>
        <p:blipFill>
          <a:blip r:embed="rId4"/>
          <a:stretch>
            <a:fillRect/>
          </a:stretch>
        </p:blipFill>
        <p:spPr>
          <a:xfrm>
            <a:off x="884857" y="1344959"/>
            <a:ext cx="7309441" cy="2404080"/>
          </a:xfrm>
          <a:prstGeom prst="rect">
            <a:avLst/>
          </a:prstGeom>
        </p:spPr>
      </p:pic>
      <p:pic>
        <p:nvPicPr>
          <p:cNvPr id="6" name="Picture 5"/>
          <p:cNvPicPr>
            <a:picLocks noChangeAspect="1"/>
          </p:cNvPicPr>
          <p:nvPr/>
        </p:nvPicPr>
        <p:blipFill>
          <a:blip r:embed="rId5"/>
          <a:stretch>
            <a:fillRect/>
          </a:stretch>
        </p:blipFill>
        <p:spPr>
          <a:xfrm>
            <a:off x="937129" y="4749161"/>
            <a:ext cx="7258681" cy="1526400"/>
          </a:xfrm>
          <a:prstGeom prst="rect">
            <a:avLst/>
          </a:prstGeom>
        </p:spPr>
      </p:pic>
    </p:spTree>
    <p:extLst>
      <p:ext uri="{BB962C8B-B14F-4D97-AF65-F5344CB8AC3E}">
        <p14:creationId xmlns:p14="http://schemas.microsoft.com/office/powerpoint/2010/main" val="15459230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OSPFv3 Authentication for Area 0</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3"/>
          <a:stretch>
            <a:fillRect/>
          </a:stretch>
        </p:blipFill>
        <p:spPr>
          <a:xfrm>
            <a:off x="884857" y="1183340"/>
            <a:ext cx="7309441" cy="1818960"/>
          </a:xfrm>
          <a:prstGeom prst="rect">
            <a:avLst/>
          </a:prstGeom>
        </p:spPr>
      </p:pic>
      <p:pic>
        <p:nvPicPr>
          <p:cNvPr id="5" name="Picture 4"/>
          <p:cNvPicPr>
            <a:picLocks noChangeAspect="1"/>
          </p:cNvPicPr>
          <p:nvPr/>
        </p:nvPicPr>
        <p:blipFill>
          <a:blip r:embed="rId4"/>
          <a:stretch>
            <a:fillRect/>
          </a:stretch>
        </p:blipFill>
        <p:spPr>
          <a:xfrm>
            <a:off x="884857" y="3298362"/>
            <a:ext cx="7360201" cy="2251440"/>
          </a:xfrm>
          <a:prstGeom prst="rect">
            <a:avLst/>
          </a:prstGeom>
        </p:spPr>
      </p:pic>
    </p:spTree>
    <p:extLst>
      <p:ext uri="{BB962C8B-B14F-4D97-AF65-F5344CB8AC3E}">
        <p14:creationId xmlns:p14="http://schemas.microsoft.com/office/powerpoint/2010/main" val="38757663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Configuring BGP Authentication</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4054222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Management Plane</a:t>
            </a:r>
          </a:p>
        </p:txBody>
      </p:sp>
      <p:sp>
        <p:nvSpPr>
          <p:cNvPr id="3" name="Content Placeholder 2"/>
          <p:cNvSpPr>
            <a:spLocks noGrp="1"/>
          </p:cNvSpPr>
          <p:nvPr>
            <p:ph idx="1"/>
          </p:nvPr>
        </p:nvSpPr>
        <p:spPr/>
        <p:txBody>
          <a:bodyPr>
            <a:normAutofit/>
          </a:bodyPr>
          <a:lstStyle/>
          <a:p>
            <a:pPr marL="0" indent="0">
              <a:buNone/>
            </a:pPr>
            <a:r>
              <a:rPr lang="en-US" b="1" dirty="0"/>
              <a:t>Step 4. </a:t>
            </a:r>
            <a:endParaRPr lang="en-US" b="1" dirty="0" smtClean="0"/>
          </a:p>
          <a:p>
            <a:r>
              <a:rPr lang="en-US" b="1" dirty="0" smtClean="0"/>
              <a:t>Control </a:t>
            </a:r>
            <a:r>
              <a:rPr lang="en-US" b="1" dirty="0"/>
              <a:t>the access to a </a:t>
            </a:r>
            <a:r>
              <a:rPr lang="en-US" b="1" dirty="0" smtClean="0"/>
              <a:t>router. </a:t>
            </a:r>
          </a:p>
          <a:p>
            <a:r>
              <a:rPr lang="en-US" u="sng" dirty="0" smtClean="0"/>
              <a:t>Console </a:t>
            </a:r>
            <a:r>
              <a:rPr lang="en-US" u="sng" dirty="0"/>
              <a:t>and auxiliary ports:</a:t>
            </a:r>
            <a:r>
              <a:rPr lang="en-US" dirty="0"/>
              <a:t> These ports are used to gain access when </a:t>
            </a:r>
            <a:r>
              <a:rPr lang="en-US" dirty="0" smtClean="0"/>
              <a:t>a physical </a:t>
            </a:r>
            <a:r>
              <a:rPr lang="en-US" dirty="0"/>
              <a:t>connection to the router is available in the form of a terminal.</a:t>
            </a:r>
          </a:p>
          <a:p>
            <a:r>
              <a:rPr lang="en-US" u="sng" dirty="0" err="1" smtClean="0"/>
              <a:t>vty</a:t>
            </a:r>
            <a:r>
              <a:rPr lang="en-US" u="sng" dirty="0" smtClean="0"/>
              <a:t> </a:t>
            </a:r>
            <a:r>
              <a:rPr lang="en-US" u="sng" dirty="0"/>
              <a:t>lines:</a:t>
            </a:r>
            <a:r>
              <a:rPr lang="en-US" dirty="0"/>
              <a:t> Access to a router using SSH or Telnet is by far the most </a:t>
            </a:r>
            <a:r>
              <a:rPr lang="en-US" dirty="0" smtClean="0"/>
              <a:t>common administrative </a:t>
            </a:r>
            <a:r>
              <a:rPr lang="en-US" dirty="0"/>
              <a:t>tool. For this reason, </a:t>
            </a:r>
            <a:r>
              <a:rPr lang="en-US" dirty="0" err="1"/>
              <a:t>vty</a:t>
            </a:r>
            <a:r>
              <a:rPr lang="en-US" dirty="0"/>
              <a:t> access should be </a:t>
            </a:r>
            <a:r>
              <a:rPr lang="en-US" dirty="0" smtClean="0"/>
              <a:t>protected using </a:t>
            </a:r>
            <a:r>
              <a:rPr lang="en-US" dirty="0"/>
              <a:t>only SSH from authorized IP addresses identified in an ACL.</a:t>
            </a:r>
          </a:p>
        </p:txBody>
      </p:sp>
    </p:spTree>
    <p:extLst>
      <p:ext uri="{BB962C8B-B14F-4D97-AF65-F5344CB8AC3E}">
        <p14:creationId xmlns:p14="http://schemas.microsoft.com/office/powerpoint/2010/main" val="24790219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Configuring BGP Authentication</a:t>
            </a:r>
          </a:p>
        </p:txBody>
      </p:sp>
      <p:sp>
        <p:nvSpPr>
          <p:cNvPr id="3" name="Content Placeholder 2"/>
          <p:cNvSpPr>
            <a:spLocks noGrp="1"/>
          </p:cNvSpPr>
          <p:nvPr>
            <p:ph idx="1"/>
          </p:nvPr>
        </p:nvSpPr>
        <p:spPr/>
        <p:txBody>
          <a:bodyPr/>
          <a:lstStyle/>
          <a:p>
            <a:pPr marL="0" indent="0">
              <a:buNone/>
            </a:pPr>
            <a:r>
              <a:rPr lang="en-US" dirty="0"/>
              <a:t>This section covers the following topics:</a:t>
            </a:r>
          </a:p>
          <a:p>
            <a:r>
              <a:rPr lang="en-US" dirty="0" smtClean="0"/>
              <a:t>How </a:t>
            </a:r>
            <a:r>
              <a:rPr lang="en-US" dirty="0"/>
              <a:t>BGP authentication using MD5 hashes works</a:t>
            </a:r>
          </a:p>
          <a:p>
            <a:r>
              <a:rPr lang="en-US" dirty="0" smtClean="0"/>
              <a:t>Configuring </a:t>
            </a:r>
            <a:r>
              <a:rPr lang="en-US" dirty="0"/>
              <a:t>and verifying BGP for IPv4 authentication</a:t>
            </a:r>
          </a:p>
          <a:p>
            <a:r>
              <a:rPr lang="en-US" dirty="0" smtClean="0"/>
              <a:t>Configuring </a:t>
            </a:r>
            <a:r>
              <a:rPr lang="en-US" dirty="0"/>
              <a:t>and verifying BGP for IPv6 authentication</a:t>
            </a:r>
            <a:endParaRPr lang="pt-PT" dirty="0"/>
          </a:p>
        </p:txBody>
      </p:sp>
    </p:spTree>
    <p:extLst>
      <p:ext uri="{BB962C8B-B14F-4D97-AF65-F5344CB8AC3E}">
        <p14:creationId xmlns:p14="http://schemas.microsoft.com/office/powerpoint/2010/main" val="15472570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BGP Authentication Configuration Checklist</a:t>
            </a:r>
          </a:p>
        </p:txBody>
      </p:sp>
      <p:sp>
        <p:nvSpPr>
          <p:cNvPr id="3" name="Content Placeholder 2"/>
          <p:cNvSpPr>
            <a:spLocks noGrp="1"/>
          </p:cNvSpPr>
          <p:nvPr>
            <p:ph idx="1"/>
          </p:nvPr>
        </p:nvSpPr>
        <p:spPr/>
        <p:txBody>
          <a:bodyPr>
            <a:normAutofit fontScale="92500" lnSpcReduction="10000"/>
          </a:bodyPr>
          <a:lstStyle/>
          <a:p>
            <a:r>
              <a:rPr lang="en-US" dirty="0"/>
              <a:t>BGP neighbor authentication can be configured on a router so that the router </a:t>
            </a:r>
            <a:r>
              <a:rPr lang="en-US" dirty="0" smtClean="0"/>
              <a:t>authenticates the </a:t>
            </a:r>
            <a:r>
              <a:rPr lang="en-US" dirty="0"/>
              <a:t>source of each routing update packet that it receives. This </a:t>
            </a:r>
            <a:r>
              <a:rPr lang="en-US" dirty="0" smtClean="0"/>
              <a:t>authentication is </a:t>
            </a:r>
            <a:r>
              <a:rPr lang="en-US" dirty="0"/>
              <a:t>accomplished by the exchange of an authentication </a:t>
            </a:r>
            <a:r>
              <a:rPr lang="en-US" dirty="0" smtClean="0"/>
              <a:t>key.</a:t>
            </a:r>
            <a:endParaRPr lang="en-US" dirty="0"/>
          </a:p>
          <a:p>
            <a:r>
              <a:rPr lang="en-US" dirty="0"/>
              <a:t>Like EIGRP and OSPF, BGP also supports MD5 neighbor authentication. To generate </a:t>
            </a:r>
            <a:r>
              <a:rPr lang="en-US" dirty="0" smtClean="0"/>
              <a:t>an MD5 </a:t>
            </a:r>
            <a:r>
              <a:rPr lang="en-US" dirty="0"/>
              <a:t>hash value, BGP uses the shared secret key and portions of the IP and TCP </a:t>
            </a:r>
            <a:r>
              <a:rPr lang="en-US" dirty="0" smtClean="0"/>
              <a:t>headers and </a:t>
            </a:r>
            <a:r>
              <a:rPr lang="en-US" dirty="0"/>
              <a:t>the TCP payload. </a:t>
            </a:r>
            <a:endParaRPr lang="en-US" dirty="0" smtClean="0"/>
          </a:p>
          <a:p>
            <a:r>
              <a:rPr lang="en-US" dirty="0" smtClean="0"/>
              <a:t>The </a:t>
            </a:r>
            <a:r>
              <a:rPr lang="en-US" dirty="0"/>
              <a:t>MD5 hash is then stored in TCP option 19, which is </a:t>
            </a:r>
            <a:r>
              <a:rPr lang="en-US" dirty="0" smtClean="0"/>
              <a:t>created specifically </a:t>
            </a:r>
            <a:r>
              <a:rPr lang="en-US" dirty="0"/>
              <a:t>for this purpose by RFC 2385.</a:t>
            </a:r>
          </a:p>
          <a:p>
            <a:r>
              <a:rPr lang="en-US" dirty="0" smtClean="0"/>
              <a:t>Successful </a:t>
            </a:r>
            <a:r>
              <a:rPr lang="en-US" dirty="0"/>
              <a:t>MD5 authentication requires the same password on both BGP peers.</a:t>
            </a:r>
          </a:p>
          <a:p>
            <a:r>
              <a:rPr lang="en-US" dirty="0"/>
              <a:t>Configuring MD5 authentication causes Cisco IOS Software to </a:t>
            </a:r>
            <a:r>
              <a:rPr lang="en-US" dirty="0" smtClean="0"/>
              <a:t>generate </a:t>
            </a:r>
            <a:r>
              <a:rPr lang="pt-PT" dirty="0" smtClean="0"/>
              <a:t>and </a:t>
            </a:r>
            <a:r>
              <a:rPr lang="pt-PT" dirty="0"/>
              <a:t>check </a:t>
            </a:r>
            <a:r>
              <a:rPr lang="pt-PT" dirty="0" smtClean="0"/>
              <a:t>the </a:t>
            </a:r>
            <a:r>
              <a:rPr lang="en-US" dirty="0" smtClean="0"/>
              <a:t>MD5 </a:t>
            </a:r>
            <a:r>
              <a:rPr lang="en-US" dirty="0"/>
              <a:t>digest of every segment that is sent on the TCP connection.</a:t>
            </a:r>
            <a:endParaRPr lang="pt-PT" dirty="0"/>
          </a:p>
        </p:txBody>
      </p:sp>
    </p:spTree>
    <p:extLst>
      <p:ext uri="{BB962C8B-B14F-4D97-AF65-F5344CB8AC3E}">
        <p14:creationId xmlns:p14="http://schemas.microsoft.com/office/powerpoint/2010/main" val="2041905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BGP Authentication Configuration</a:t>
            </a:r>
          </a:p>
        </p:txBody>
      </p:sp>
      <p:pic>
        <p:nvPicPr>
          <p:cNvPr id="5" name="Content Placeholder 4"/>
          <p:cNvPicPr>
            <a:picLocks noGrp="1" noChangeAspect="1"/>
          </p:cNvPicPr>
          <p:nvPr>
            <p:ph idx="1"/>
          </p:nvPr>
        </p:nvPicPr>
        <p:blipFill>
          <a:blip r:embed="rId2"/>
          <a:stretch>
            <a:fillRect/>
          </a:stretch>
        </p:blipFill>
        <p:spPr>
          <a:xfrm>
            <a:off x="960997" y="3114341"/>
            <a:ext cx="7309441" cy="1233840"/>
          </a:xfrm>
          <a:prstGeom prst="rect">
            <a:avLst/>
          </a:prstGeom>
        </p:spPr>
      </p:pic>
      <p:pic>
        <p:nvPicPr>
          <p:cNvPr id="4" name="Picture 3"/>
          <p:cNvPicPr>
            <a:picLocks noChangeAspect="1"/>
          </p:cNvPicPr>
          <p:nvPr/>
        </p:nvPicPr>
        <p:blipFill>
          <a:blip r:embed="rId3"/>
          <a:stretch>
            <a:fillRect/>
          </a:stretch>
        </p:blipFill>
        <p:spPr>
          <a:xfrm>
            <a:off x="960997" y="1297109"/>
            <a:ext cx="7157161" cy="1628160"/>
          </a:xfrm>
          <a:prstGeom prst="rect">
            <a:avLst/>
          </a:prstGeom>
        </p:spPr>
      </p:pic>
      <p:pic>
        <p:nvPicPr>
          <p:cNvPr id="6" name="Picture 5"/>
          <p:cNvPicPr>
            <a:picLocks noChangeAspect="1"/>
          </p:cNvPicPr>
          <p:nvPr/>
        </p:nvPicPr>
        <p:blipFill>
          <a:blip r:embed="rId4"/>
          <a:stretch>
            <a:fillRect/>
          </a:stretch>
        </p:blipFill>
        <p:spPr>
          <a:xfrm>
            <a:off x="910236" y="4633066"/>
            <a:ext cx="7410961" cy="1195680"/>
          </a:xfrm>
          <a:prstGeom prst="rect">
            <a:avLst/>
          </a:prstGeom>
        </p:spPr>
      </p:pic>
    </p:spTree>
    <p:extLst>
      <p:ext uri="{BB962C8B-B14F-4D97-AF65-F5344CB8AC3E}">
        <p14:creationId xmlns:p14="http://schemas.microsoft.com/office/powerpoint/2010/main" val="5074084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for IPv6 Authentication Configuration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1037137" y="1183340"/>
            <a:ext cx="7004881" cy="1691760"/>
          </a:xfrm>
          <a:prstGeom prst="rect">
            <a:avLst/>
          </a:prstGeom>
        </p:spPr>
      </p:pic>
      <p:pic>
        <p:nvPicPr>
          <p:cNvPr id="5" name="Picture 4"/>
          <p:cNvPicPr>
            <a:picLocks noChangeAspect="1"/>
          </p:cNvPicPr>
          <p:nvPr/>
        </p:nvPicPr>
        <p:blipFill>
          <a:blip r:embed="rId3"/>
          <a:stretch>
            <a:fillRect/>
          </a:stretch>
        </p:blipFill>
        <p:spPr>
          <a:xfrm>
            <a:off x="1037137" y="3254378"/>
            <a:ext cx="7360201" cy="1182960"/>
          </a:xfrm>
          <a:prstGeom prst="rect">
            <a:avLst/>
          </a:prstGeom>
        </p:spPr>
      </p:pic>
      <p:pic>
        <p:nvPicPr>
          <p:cNvPr id="6" name="Picture 5"/>
          <p:cNvPicPr>
            <a:picLocks noChangeAspect="1"/>
          </p:cNvPicPr>
          <p:nvPr/>
        </p:nvPicPr>
        <p:blipFill>
          <a:blip r:embed="rId4"/>
          <a:stretch>
            <a:fillRect/>
          </a:stretch>
        </p:blipFill>
        <p:spPr>
          <a:xfrm>
            <a:off x="1037137" y="4733678"/>
            <a:ext cx="7360201" cy="1284720"/>
          </a:xfrm>
          <a:prstGeom prst="rect">
            <a:avLst/>
          </a:prstGeom>
        </p:spPr>
      </p:pic>
    </p:spTree>
    <p:extLst>
      <p:ext uri="{BB962C8B-B14F-4D97-AF65-F5344CB8AC3E}">
        <p14:creationId xmlns:p14="http://schemas.microsoft.com/office/powerpoint/2010/main" val="33183948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Implementing VRF-Lite</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059197641"/>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a:t>Implementing </a:t>
            </a:r>
            <a:r>
              <a:rPr lang="pt-PT" dirty="0" smtClean="0"/>
              <a:t>VRF-Lite</a:t>
            </a:r>
            <a:endParaRPr lang="pt-PT" dirty="0"/>
          </a:p>
        </p:txBody>
      </p:sp>
      <p:sp>
        <p:nvSpPr>
          <p:cNvPr id="3" name="Content Placeholder 2"/>
          <p:cNvSpPr>
            <a:spLocks noGrp="1"/>
          </p:cNvSpPr>
          <p:nvPr>
            <p:ph idx="1"/>
          </p:nvPr>
        </p:nvSpPr>
        <p:spPr/>
        <p:txBody>
          <a:bodyPr>
            <a:normAutofit fontScale="92500" lnSpcReduction="20000"/>
          </a:bodyPr>
          <a:lstStyle/>
          <a:p>
            <a:r>
              <a:rPr lang="en-US" dirty="0"/>
              <a:t>Virtual Routing and Forwarding (VRF) is a technology that allows the device to have</a:t>
            </a:r>
          </a:p>
          <a:p>
            <a:r>
              <a:rPr lang="en-US" dirty="0"/>
              <a:t>multiple but separate instances of routing tables exist and work simultaneously. </a:t>
            </a:r>
            <a:endParaRPr lang="en-US" dirty="0" smtClean="0"/>
          </a:p>
          <a:p>
            <a:r>
              <a:rPr lang="en-US" dirty="0" smtClean="0"/>
              <a:t>A VRF instance </a:t>
            </a:r>
            <a:r>
              <a:rPr lang="en-US" dirty="0"/>
              <a:t>is essentially a logical router and consists of an IP routing table, a </a:t>
            </a:r>
            <a:r>
              <a:rPr lang="en-US" dirty="0" smtClean="0"/>
              <a:t>forwarding table</a:t>
            </a:r>
            <a:r>
              <a:rPr lang="en-US" dirty="0"/>
              <a:t>, a set of interfaces that use the forwarding table, and a set of rules and routing </a:t>
            </a:r>
            <a:r>
              <a:rPr lang="en-US" dirty="0" smtClean="0"/>
              <a:t>protocols that </a:t>
            </a:r>
            <a:r>
              <a:rPr lang="en-US" dirty="0"/>
              <a:t>determine what goes into the forwarding table.</a:t>
            </a:r>
          </a:p>
          <a:p>
            <a:r>
              <a:rPr lang="pt-PT" dirty="0"/>
              <a:t>A VRF increases</a:t>
            </a:r>
          </a:p>
          <a:p>
            <a:pPr lvl="1"/>
            <a:r>
              <a:rPr lang="en-US" dirty="0" smtClean="0"/>
              <a:t>Network </a:t>
            </a:r>
            <a:r>
              <a:rPr lang="en-US" dirty="0"/>
              <a:t>functionality by allowing network paths to be completely segmented </a:t>
            </a:r>
            <a:r>
              <a:rPr lang="en-US" dirty="0" smtClean="0"/>
              <a:t>without </a:t>
            </a:r>
            <a:r>
              <a:rPr lang="pt-PT" dirty="0" smtClean="0"/>
              <a:t>using </a:t>
            </a:r>
            <a:r>
              <a:rPr lang="pt-PT" dirty="0"/>
              <a:t>multiple devices.</a:t>
            </a:r>
          </a:p>
          <a:p>
            <a:pPr lvl="1"/>
            <a:r>
              <a:rPr lang="en-US" dirty="0" smtClean="0"/>
              <a:t>Network </a:t>
            </a:r>
            <a:r>
              <a:rPr lang="en-US" dirty="0"/>
              <a:t>security because traffic is automatically segmented. VRF is </a:t>
            </a:r>
            <a:r>
              <a:rPr lang="en-US" dirty="0" smtClean="0"/>
              <a:t>conceptually similar </a:t>
            </a:r>
            <a:r>
              <a:rPr lang="en-US" dirty="0"/>
              <a:t>to creating Layer 2 VLANs but operates at Layer 3.</a:t>
            </a:r>
          </a:p>
          <a:p>
            <a:r>
              <a:rPr lang="en-US" dirty="0"/>
              <a:t>Service providers (SPs) often take advantage of VRF to create separate virtual </a:t>
            </a:r>
            <a:r>
              <a:rPr lang="en-US" dirty="0" smtClean="0"/>
              <a:t>private networks </a:t>
            </a:r>
            <a:r>
              <a:rPr lang="en-US" dirty="0"/>
              <a:t>(VPNs) for customers. Therefore, VRF is often referred to as </a:t>
            </a:r>
            <a:r>
              <a:rPr lang="en-US" i="1" dirty="0"/>
              <a:t>VPN </a:t>
            </a:r>
            <a:r>
              <a:rPr lang="en-US" i="1" dirty="0" smtClean="0"/>
              <a:t>routing </a:t>
            </a:r>
            <a:r>
              <a:rPr lang="pt-PT" i="1" dirty="0" smtClean="0"/>
              <a:t>and </a:t>
            </a:r>
            <a:r>
              <a:rPr lang="pt-PT" i="1" dirty="0"/>
              <a:t>forwarding </a:t>
            </a:r>
            <a:r>
              <a:rPr lang="pt-PT" dirty="0"/>
              <a:t>.</a:t>
            </a:r>
          </a:p>
        </p:txBody>
      </p:sp>
    </p:spTree>
    <p:extLst>
      <p:ext uri="{BB962C8B-B14F-4D97-AF65-F5344CB8AC3E}">
        <p14:creationId xmlns:p14="http://schemas.microsoft.com/office/powerpoint/2010/main" val="6486597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VRF and VRF-Lite</a:t>
            </a:r>
          </a:p>
        </p:txBody>
      </p:sp>
      <p:sp>
        <p:nvSpPr>
          <p:cNvPr id="3" name="Content Placeholder 2"/>
          <p:cNvSpPr>
            <a:spLocks noGrp="1"/>
          </p:cNvSpPr>
          <p:nvPr>
            <p:ph idx="1"/>
          </p:nvPr>
        </p:nvSpPr>
        <p:spPr/>
        <p:txBody>
          <a:bodyPr>
            <a:normAutofit fontScale="92500" lnSpcReduction="20000"/>
          </a:bodyPr>
          <a:lstStyle/>
          <a:p>
            <a:r>
              <a:rPr lang="en-US" dirty="0"/>
              <a:t>VRF is usually associated with a service provider running Multiprotocol Label </a:t>
            </a:r>
            <a:r>
              <a:rPr lang="en-US" dirty="0" smtClean="0"/>
              <a:t>Switching (MPLS</a:t>
            </a:r>
            <a:r>
              <a:rPr lang="en-US" dirty="0"/>
              <a:t>) because the two work well together. In a provider network, MPLS isolates </a:t>
            </a:r>
            <a:r>
              <a:rPr lang="en-US" dirty="0" smtClean="0"/>
              <a:t>each customer’s </a:t>
            </a:r>
            <a:r>
              <a:rPr lang="en-US" dirty="0"/>
              <a:t>network traffic, and a VRF is maintained for each customer. </a:t>
            </a:r>
            <a:endParaRPr lang="en-US" dirty="0" smtClean="0"/>
          </a:p>
          <a:p>
            <a:r>
              <a:rPr lang="en-US" dirty="0" smtClean="0"/>
              <a:t>However</a:t>
            </a:r>
            <a:r>
              <a:rPr lang="en-US" dirty="0"/>
              <a:t>, </a:t>
            </a:r>
            <a:r>
              <a:rPr lang="en-US" dirty="0" smtClean="0"/>
              <a:t>VRF can </a:t>
            </a:r>
            <a:r>
              <a:rPr lang="en-US" dirty="0"/>
              <a:t>be used in other deployments without using MPLS.</a:t>
            </a:r>
          </a:p>
          <a:p>
            <a:r>
              <a:rPr lang="en-US" dirty="0"/>
              <a:t>VRF-lite is the deployment of VRF without MPLS. With the VRF-lite feature, </a:t>
            </a:r>
            <a:r>
              <a:rPr lang="en-US" dirty="0" smtClean="0"/>
              <a:t>the Catalyst </a:t>
            </a:r>
            <a:r>
              <a:rPr lang="en-US" dirty="0"/>
              <a:t>switch supports multiple VPN routing/forwarding instances in </a:t>
            </a:r>
            <a:r>
              <a:rPr lang="en-US" dirty="0" smtClean="0"/>
              <a:t>customer-edge </a:t>
            </a:r>
            <a:r>
              <a:rPr lang="pt-PT" dirty="0" smtClean="0"/>
              <a:t>devices</a:t>
            </a:r>
            <a:r>
              <a:rPr lang="pt-PT" dirty="0"/>
              <a:t>.</a:t>
            </a:r>
          </a:p>
          <a:p>
            <a:r>
              <a:rPr lang="en-US" dirty="0"/>
              <a:t>VRF-lite allows an SP to support two or more VPNs with overlapping IP addresses </a:t>
            </a:r>
            <a:r>
              <a:rPr lang="en-US" dirty="0" smtClean="0"/>
              <a:t>using one </a:t>
            </a:r>
            <a:r>
              <a:rPr lang="en-US" dirty="0"/>
              <a:t>interface. VRF-lite uses input interfaces to distinguish routes for different </a:t>
            </a:r>
            <a:r>
              <a:rPr lang="en-US" dirty="0" smtClean="0"/>
              <a:t>VPNs and </a:t>
            </a:r>
            <a:r>
              <a:rPr lang="en-US" dirty="0"/>
              <a:t>forms virtual packet-forwarding tables by associating one or more Layer 3 </a:t>
            </a:r>
            <a:r>
              <a:rPr lang="en-US" dirty="0" smtClean="0"/>
              <a:t>interfaces </a:t>
            </a:r>
            <a:r>
              <a:rPr lang="pt-PT" dirty="0" smtClean="0"/>
              <a:t>with </a:t>
            </a:r>
            <a:r>
              <a:rPr lang="pt-PT" dirty="0"/>
              <a:t>each VRF.</a:t>
            </a:r>
          </a:p>
          <a:p>
            <a:r>
              <a:rPr lang="en-US" dirty="0"/>
              <a:t>Interfaces in a VRF can be either physical, such as Ethernet or serial ports, or </a:t>
            </a:r>
            <a:r>
              <a:rPr lang="en-US" dirty="0" smtClean="0"/>
              <a:t>logical, such </a:t>
            </a:r>
            <a:r>
              <a:rPr lang="en-US" dirty="0"/>
              <a:t>as VLAN SVIs. However, a Layer 3 interface cannot belong to more than one </a:t>
            </a:r>
            <a:r>
              <a:rPr lang="en-US" dirty="0" smtClean="0"/>
              <a:t>VRF </a:t>
            </a:r>
            <a:r>
              <a:rPr lang="pt-PT" dirty="0" smtClean="0"/>
              <a:t>at </a:t>
            </a:r>
            <a:r>
              <a:rPr lang="pt-PT" dirty="0"/>
              <a:t>any time.</a:t>
            </a:r>
          </a:p>
        </p:txBody>
      </p:sp>
    </p:spTree>
    <p:extLst>
      <p:ext uri="{BB962C8B-B14F-4D97-AF65-F5344CB8AC3E}">
        <p14:creationId xmlns:p14="http://schemas.microsoft.com/office/powerpoint/2010/main" val="23412164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Enabling VRF</a:t>
            </a:r>
          </a:p>
        </p:txBody>
      </p:sp>
      <p:pic>
        <p:nvPicPr>
          <p:cNvPr id="4" name="Content Placeholder 3"/>
          <p:cNvPicPr>
            <a:picLocks noGrp="1" noChangeAspect="1"/>
          </p:cNvPicPr>
          <p:nvPr>
            <p:ph idx="1"/>
          </p:nvPr>
        </p:nvPicPr>
        <p:blipFill>
          <a:blip r:embed="rId2"/>
          <a:stretch>
            <a:fillRect/>
          </a:stretch>
        </p:blipFill>
        <p:spPr>
          <a:xfrm>
            <a:off x="504036" y="1599201"/>
            <a:ext cx="8070841" cy="4299361"/>
          </a:xfrm>
          <a:prstGeom prst="rect">
            <a:avLst/>
          </a:prstGeom>
        </p:spPr>
      </p:pic>
    </p:spTree>
    <p:extLst>
      <p:ext uri="{BB962C8B-B14F-4D97-AF65-F5344CB8AC3E}">
        <p14:creationId xmlns:p14="http://schemas.microsoft.com/office/powerpoint/2010/main" val="37106140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Enabling </a:t>
            </a:r>
            <a:r>
              <a:rPr lang="pt-PT" dirty="0" smtClean="0"/>
              <a:t/>
            </a:r>
            <a:br>
              <a:rPr lang="pt-PT" dirty="0" smtClean="0"/>
            </a:br>
            <a:r>
              <a:rPr lang="pt-PT" dirty="0" smtClean="0"/>
              <a:t>VRF</a:t>
            </a:r>
            <a:endParaRPr lang="pt-PT" dirty="0"/>
          </a:p>
        </p:txBody>
      </p:sp>
      <p:sp>
        <p:nvSpPr>
          <p:cNvPr id="3" name="Content Placeholder 2"/>
          <p:cNvSpPr>
            <a:spLocks noGrp="1"/>
          </p:cNvSpPr>
          <p:nvPr>
            <p:ph idx="1"/>
          </p:nvPr>
        </p:nvSpPr>
        <p:spPr/>
        <p:txBody>
          <a:bodyPr/>
          <a:lstStyle/>
          <a:p>
            <a:endParaRPr lang="pt-PT" dirty="0"/>
          </a:p>
        </p:txBody>
      </p:sp>
      <p:grpSp>
        <p:nvGrpSpPr>
          <p:cNvPr id="7" name="Group 6"/>
          <p:cNvGrpSpPr/>
          <p:nvPr/>
        </p:nvGrpSpPr>
        <p:grpSpPr>
          <a:xfrm>
            <a:off x="2669440" y="365378"/>
            <a:ext cx="6323762" cy="6235913"/>
            <a:chOff x="917279" y="776879"/>
            <a:chExt cx="7363229" cy="7260940"/>
          </a:xfrm>
        </p:grpSpPr>
        <p:pic>
          <p:nvPicPr>
            <p:cNvPr id="4" name="Picture 3"/>
            <p:cNvPicPr>
              <a:picLocks noChangeAspect="1"/>
            </p:cNvPicPr>
            <p:nvPr/>
          </p:nvPicPr>
          <p:blipFill>
            <a:blip r:embed="rId2"/>
            <a:stretch>
              <a:fillRect/>
            </a:stretch>
          </p:blipFill>
          <p:spPr>
            <a:xfrm>
              <a:off x="917279" y="776879"/>
              <a:ext cx="7309441" cy="5304241"/>
            </a:xfrm>
            <a:prstGeom prst="rect">
              <a:avLst/>
            </a:prstGeom>
          </p:spPr>
        </p:pic>
        <p:pic>
          <p:nvPicPr>
            <p:cNvPr id="6" name="Picture 5"/>
            <p:cNvPicPr>
              <a:picLocks noChangeAspect="1"/>
            </p:cNvPicPr>
            <p:nvPr/>
          </p:nvPicPr>
          <p:blipFill>
            <a:blip r:embed="rId3"/>
            <a:stretch>
              <a:fillRect/>
            </a:stretch>
          </p:blipFill>
          <p:spPr>
            <a:xfrm>
              <a:off x="971067" y="6040779"/>
              <a:ext cx="7309441" cy="1997040"/>
            </a:xfrm>
            <a:prstGeom prst="rect">
              <a:avLst/>
            </a:prstGeom>
          </p:spPr>
        </p:pic>
      </p:grpSp>
    </p:spTree>
    <p:extLst>
      <p:ext uri="{BB962C8B-B14F-4D97-AF65-F5344CB8AC3E}">
        <p14:creationId xmlns:p14="http://schemas.microsoft.com/office/powerpoint/2010/main" val="5041625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Verify the Routing </a:t>
            </a:r>
            <a:r>
              <a:rPr lang="pt-PT" dirty="0" smtClean="0"/>
              <a:t>Table in </a:t>
            </a:r>
            <a:r>
              <a:rPr lang="pt-PT" dirty="0"/>
              <a:t>VRF </a:t>
            </a:r>
            <a:r>
              <a:rPr lang="pt-PT" dirty="0" smtClean="0"/>
              <a:t>Environment</a:t>
            </a:r>
            <a:br>
              <a:rPr lang="pt-PT" dirty="0" smtClean="0"/>
            </a:b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884857" y="1291503"/>
            <a:ext cx="7309441" cy="5431441"/>
          </a:xfrm>
          <a:prstGeom prst="rect">
            <a:avLst/>
          </a:prstGeom>
        </p:spPr>
      </p:pic>
    </p:spTree>
    <p:extLst>
      <p:ext uri="{BB962C8B-B14F-4D97-AF65-F5344CB8AC3E}">
        <p14:creationId xmlns:p14="http://schemas.microsoft.com/office/powerpoint/2010/main" val="2844047078"/>
      </p:ext>
    </p:extLst>
  </p:cSld>
  <p:clrMapOvr>
    <a:masterClrMapping/>
  </p:clrMapOvr>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7256</TotalTime>
  <Pages>28</Pages>
  <Words>7896</Words>
  <Application>Microsoft Office PowerPoint</Application>
  <PresentationFormat>On-screen Show (4:3)</PresentationFormat>
  <Paragraphs>568</Paragraphs>
  <Slides>111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111</vt:i4>
      </vt:variant>
    </vt:vector>
  </HeadingPairs>
  <TitlesOfParts>
    <vt:vector size="118" baseType="lpstr">
      <vt:lpstr>CiscoSerif-Regular</vt:lpstr>
      <vt:lpstr>Arial</vt:lpstr>
      <vt:lpstr>Consolas</vt:lpstr>
      <vt:lpstr>Courier New</vt:lpstr>
      <vt:lpstr>Times New Roman</vt:lpstr>
      <vt:lpstr>Wingdings</vt:lpstr>
      <vt:lpstr>CCNP Instructor PPT</vt:lpstr>
      <vt:lpstr>Routers and Routing Protocol Hardening</vt:lpstr>
      <vt:lpstr>Chapter 8 Objectives</vt:lpstr>
      <vt:lpstr>Chapter 8 Objectives</vt:lpstr>
      <vt:lpstr>Securing the Management Plane on Cisco Routers</vt:lpstr>
      <vt:lpstr>Securing the Management Plane on Cisco Routers</vt:lpstr>
      <vt:lpstr>Securing the Management Plane</vt:lpstr>
      <vt:lpstr>Securing the Management Plane</vt:lpstr>
      <vt:lpstr>Securing the Management Plane</vt:lpstr>
      <vt:lpstr>Securing the Management Plane</vt:lpstr>
      <vt:lpstr>Securing the Management Plane</vt:lpstr>
      <vt:lpstr>Securing the Management Plane</vt:lpstr>
      <vt:lpstr>Securing the Management Plane</vt:lpstr>
      <vt:lpstr>Securing the Management Plane</vt:lpstr>
      <vt:lpstr>Securing the Management Plane</vt:lpstr>
      <vt:lpstr>Router Security Policy</vt:lpstr>
      <vt:lpstr>Use Strong Passwords</vt:lpstr>
      <vt:lpstr>Encrypting Passwords</vt:lpstr>
      <vt:lpstr>Authentication, Authorization, Accounting</vt:lpstr>
      <vt:lpstr>RADIUS and TACACS+ Overview</vt:lpstr>
      <vt:lpstr>RADIUS Message Exchange</vt:lpstr>
      <vt:lpstr>TACACS+ Message Exchange</vt:lpstr>
      <vt:lpstr>Enabling AAA and Local Authentication</vt:lpstr>
      <vt:lpstr>Configure RADIUS Authentication with Local User for Fallback</vt:lpstr>
      <vt:lpstr>Configure TACACS+ Authentication with Local User for Fallback</vt:lpstr>
      <vt:lpstr>Use SSH Instead of Telnet</vt:lpstr>
      <vt:lpstr>Use SSH Instead of Telnet</vt:lpstr>
      <vt:lpstr>Use SSH Instead of Telnet</vt:lpstr>
      <vt:lpstr>Securing Access to the Infrastructure Using Router ACLs</vt:lpstr>
      <vt:lpstr>Securing Access to the Infrastructure Using Router ACLs</vt:lpstr>
      <vt:lpstr>Implement Unicast Reverse Path Forwarding</vt:lpstr>
      <vt:lpstr>Implement Unicast Reverse Path Forwarding</vt:lpstr>
      <vt:lpstr>Enabling uRPF</vt:lpstr>
      <vt:lpstr>Implement Logging</vt:lpstr>
      <vt:lpstr>Implement Logging</vt:lpstr>
      <vt:lpstr>Implementing Network Time Protocol</vt:lpstr>
      <vt:lpstr>Enabling NTP</vt:lpstr>
      <vt:lpstr>Securing NTP</vt:lpstr>
      <vt:lpstr>NTP Authentication Configuration </vt:lpstr>
      <vt:lpstr>NTP Authentication</vt:lpstr>
      <vt:lpstr>NTP Versions</vt:lpstr>
      <vt:lpstr>Implementing SNMP</vt:lpstr>
      <vt:lpstr>Implementing SNMP</vt:lpstr>
      <vt:lpstr>SNMP Versions</vt:lpstr>
      <vt:lpstr>Differences Between SNMP Security Levels</vt:lpstr>
      <vt:lpstr>SNMP Protection</vt:lpstr>
      <vt:lpstr>Sample SNMPv2 Configuration</vt:lpstr>
      <vt:lpstr>Configuring SNMPv3</vt:lpstr>
      <vt:lpstr>Sample SNMPv3 Configuration</vt:lpstr>
      <vt:lpstr>Verifying SNMPv3</vt:lpstr>
      <vt:lpstr>Configuration Backups</vt:lpstr>
      <vt:lpstr>Archive Configuration</vt:lpstr>
      <vt:lpstr>Verifying Archives</vt:lpstr>
      <vt:lpstr>Using SCP</vt:lpstr>
      <vt:lpstr>Sample SCP Configuration</vt:lpstr>
      <vt:lpstr>Disabling Unused Services</vt:lpstr>
      <vt:lpstr>Conditional Debugging</vt:lpstr>
      <vt:lpstr>Enabling Conditional Debugging</vt:lpstr>
      <vt:lpstr>PowerPoint Presentation</vt:lpstr>
      <vt:lpstr>Routing Protocol Authentication Options</vt:lpstr>
      <vt:lpstr>The Purpose of Routing Protocol Authentication</vt:lpstr>
      <vt:lpstr>Plain-Text Authentication</vt:lpstr>
      <vt:lpstr>Hashing Authentication</vt:lpstr>
      <vt:lpstr>Hashing Authentication</vt:lpstr>
      <vt:lpstr>Time-Based Key Chains</vt:lpstr>
      <vt:lpstr>Sample EIGRP Key Chain Configuration</vt:lpstr>
      <vt:lpstr>Authentication Options with Different Routing Protocols</vt:lpstr>
      <vt:lpstr>PowerPoint Presentation</vt:lpstr>
      <vt:lpstr>Configuring EIGRP Authentication</vt:lpstr>
      <vt:lpstr>EIGRP Authentication Configuration Checklist</vt:lpstr>
      <vt:lpstr>Configuring EIGRP Authentication</vt:lpstr>
      <vt:lpstr>Configuring EIGRP Authentication</vt:lpstr>
      <vt:lpstr>Configure EIGRP Key-Based Routing Authentication</vt:lpstr>
      <vt:lpstr>Configuring EIGRP for IPv6 Authentication</vt:lpstr>
      <vt:lpstr>Configuring Named EIGRP Authentication</vt:lpstr>
      <vt:lpstr>Configuring OSPF Authentication</vt:lpstr>
      <vt:lpstr>Configuring OSPF Authentication</vt:lpstr>
      <vt:lpstr>OSPF Authentication</vt:lpstr>
      <vt:lpstr>OSPF MD5 Authentication</vt:lpstr>
      <vt:lpstr>Configure OSPF MD5 Authentication</vt:lpstr>
      <vt:lpstr>Configure OSPF MD5 Authentication - Interface</vt:lpstr>
      <vt:lpstr>Configure OSPF MD5 Authentication in an Area</vt:lpstr>
      <vt:lpstr>OSPFv2 Cryptographic Authentication</vt:lpstr>
      <vt:lpstr>Configure OSPFv2 Cryptographic Authentication Example</vt:lpstr>
      <vt:lpstr>OSPFv3 Authentication</vt:lpstr>
      <vt:lpstr>Configuring OSPFv3 Authentication</vt:lpstr>
      <vt:lpstr>Configuring OSPFv3 Authentication on an Interface Example</vt:lpstr>
      <vt:lpstr>Configuring OSPFv3 Authentication on an Interface Example</vt:lpstr>
      <vt:lpstr>Configuring OSPFv3 Authentication for Area 0</vt:lpstr>
      <vt:lpstr>PowerPoint Presentation</vt:lpstr>
      <vt:lpstr>Configuring BGP Authentication</vt:lpstr>
      <vt:lpstr>BGP Authentication Configuration Checklist</vt:lpstr>
      <vt:lpstr>BGP Authentication Configuration</vt:lpstr>
      <vt:lpstr>BGP for IPv6 Authentication Configuration</vt:lpstr>
      <vt:lpstr>PowerPoint Presentation</vt:lpstr>
      <vt:lpstr>Implementing VRF-Lite</vt:lpstr>
      <vt:lpstr>VRF and VRF-Lite</vt:lpstr>
      <vt:lpstr>Enabling VRF</vt:lpstr>
      <vt:lpstr>Enabling  VRF</vt:lpstr>
      <vt:lpstr>Verify the Routing Table in VRF Environment </vt:lpstr>
      <vt:lpstr>Enable EIGRP for VRF-A</vt:lpstr>
      <vt:lpstr>Verify the Routing Table of VRF-A</vt:lpstr>
      <vt:lpstr>Enable OSPF for VRF-B</vt:lpstr>
      <vt:lpstr>Verify the Routing Table of VRF-B</vt:lpstr>
      <vt:lpstr>Easy Virtual Network</vt:lpstr>
      <vt:lpstr>Easy Virtual Network</vt:lpstr>
      <vt:lpstr>Chapter 8 Summary</vt:lpstr>
      <vt:lpstr>Chapter 8 Summary</vt:lpstr>
      <vt:lpstr>Chapter 8 Summary</vt:lpstr>
      <vt:lpstr>Chapter 8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491</cp:revision>
  <cp:lastPrinted>1999-01-27T00:54:54Z</cp:lastPrinted>
  <dcterms:created xsi:type="dcterms:W3CDTF">2010-07-05T20:10:47Z</dcterms:created>
  <dcterms:modified xsi:type="dcterms:W3CDTF">2016-04-13T04:15:46Z</dcterms:modified>
</cp:coreProperties>
</file>