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bookmarkIdSeed="2">
  <p:sldMasterIdLst>
    <p:sldMasterId id="2147483960" r:id="rId1"/>
  </p:sldMasterIdLst>
  <p:notesMasterIdLst>
    <p:notesMasterId r:id="rId76"/>
  </p:notesMasterIdLst>
  <p:handoutMasterIdLst>
    <p:handoutMasterId r:id="rId77"/>
  </p:handoutMasterIdLst>
  <p:sldIdLst>
    <p:sldId id="500" r:id="rId2"/>
    <p:sldId id="541" r:id="rId3"/>
    <p:sldId id="813" r:id="rId4"/>
    <p:sldId id="692" r:id="rId5"/>
    <p:sldId id="819" r:id="rId6"/>
    <p:sldId id="820" r:id="rId7"/>
    <p:sldId id="821" r:id="rId8"/>
    <p:sldId id="822" r:id="rId9"/>
    <p:sldId id="823" r:id="rId10"/>
    <p:sldId id="824" r:id="rId11"/>
    <p:sldId id="825" r:id="rId12"/>
    <p:sldId id="826" r:id="rId13"/>
    <p:sldId id="827" r:id="rId14"/>
    <p:sldId id="828" r:id="rId15"/>
    <p:sldId id="829" r:id="rId16"/>
    <p:sldId id="814" r:id="rId17"/>
    <p:sldId id="830" r:id="rId18"/>
    <p:sldId id="831" r:id="rId19"/>
    <p:sldId id="832" r:id="rId20"/>
    <p:sldId id="765" r:id="rId21"/>
    <p:sldId id="833" r:id="rId22"/>
    <p:sldId id="834" r:id="rId23"/>
    <p:sldId id="836" r:id="rId24"/>
    <p:sldId id="835" r:id="rId25"/>
    <p:sldId id="837" r:id="rId26"/>
    <p:sldId id="838" r:id="rId27"/>
    <p:sldId id="839" r:id="rId28"/>
    <p:sldId id="840" r:id="rId29"/>
    <p:sldId id="841" r:id="rId30"/>
    <p:sldId id="842" r:id="rId31"/>
    <p:sldId id="843" r:id="rId32"/>
    <p:sldId id="847" r:id="rId33"/>
    <p:sldId id="844" r:id="rId34"/>
    <p:sldId id="845" r:id="rId35"/>
    <p:sldId id="846" r:id="rId36"/>
    <p:sldId id="848" r:id="rId37"/>
    <p:sldId id="849" r:id="rId38"/>
    <p:sldId id="850" r:id="rId39"/>
    <p:sldId id="815" r:id="rId40"/>
    <p:sldId id="779" r:id="rId41"/>
    <p:sldId id="851" r:id="rId42"/>
    <p:sldId id="852" r:id="rId43"/>
    <p:sldId id="853" r:id="rId44"/>
    <p:sldId id="854" r:id="rId45"/>
    <p:sldId id="855" r:id="rId46"/>
    <p:sldId id="856" r:id="rId47"/>
    <p:sldId id="857" r:id="rId48"/>
    <p:sldId id="858" r:id="rId49"/>
    <p:sldId id="863" r:id="rId50"/>
    <p:sldId id="864" r:id="rId51"/>
    <p:sldId id="865" r:id="rId52"/>
    <p:sldId id="859" r:id="rId53"/>
    <p:sldId id="860" r:id="rId54"/>
    <p:sldId id="861" r:id="rId55"/>
    <p:sldId id="862" r:id="rId56"/>
    <p:sldId id="866" r:id="rId57"/>
    <p:sldId id="870" r:id="rId58"/>
    <p:sldId id="867" r:id="rId59"/>
    <p:sldId id="868" r:id="rId60"/>
    <p:sldId id="869" r:id="rId61"/>
    <p:sldId id="871" r:id="rId62"/>
    <p:sldId id="872" r:id="rId63"/>
    <p:sldId id="873" r:id="rId64"/>
    <p:sldId id="874" r:id="rId65"/>
    <p:sldId id="875" r:id="rId66"/>
    <p:sldId id="818" r:id="rId67"/>
    <p:sldId id="876" r:id="rId68"/>
    <p:sldId id="878" r:id="rId69"/>
    <p:sldId id="877" r:id="rId70"/>
    <p:sldId id="879" r:id="rId71"/>
    <p:sldId id="880" r:id="rId72"/>
    <p:sldId id="817" r:id="rId73"/>
    <p:sldId id="681" r:id="rId74"/>
    <p:sldId id="881" r:id="rId75"/>
  </p:sldIdLst>
  <p:sldSz cx="9144000" cy="6858000" type="screen4x3"/>
  <p:notesSz cx="7010400" cy="9296400"/>
  <p:defaultTextStyle>
    <a:defPPr>
      <a:defRPr lang="en-US"/>
    </a:defPPr>
    <a:lvl1pPr algn="ctr" rtl="0" eaLnBrk="0" fontAlgn="base" hangingPunct="0">
      <a:lnSpc>
        <a:spcPct val="90000"/>
      </a:lnSpc>
      <a:spcBef>
        <a:spcPct val="0"/>
      </a:spcBef>
      <a:spcAft>
        <a:spcPct val="0"/>
      </a:spcAft>
      <a:defRPr sz="2400" kern="1200">
        <a:solidFill>
          <a:schemeClr val="tx1"/>
        </a:solidFill>
        <a:latin typeface="Arial" charset="0"/>
        <a:ea typeface="+mn-ea"/>
        <a:cs typeface="+mn-cs"/>
      </a:defRPr>
    </a:lvl1pPr>
    <a:lvl2pPr marL="457200" algn="ctr" rtl="0" eaLnBrk="0" fontAlgn="base" hangingPunct="0">
      <a:lnSpc>
        <a:spcPct val="90000"/>
      </a:lnSpc>
      <a:spcBef>
        <a:spcPct val="0"/>
      </a:spcBef>
      <a:spcAft>
        <a:spcPct val="0"/>
      </a:spcAft>
      <a:defRPr sz="2400" kern="1200">
        <a:solidFill>
          <a:schemeClr val="tx1"/>
        </a:solidFill>
        <a:latin typeface="Arial" charset="0"/>
        <a:ea typeface="+mn-ea"/>
        <a:cs typeface="+mn-cs"/>
      </a:defRPr>
    </a:lvl2pPr>
    <a:lvl3pPr marL="914400" algn="ctr" rtl="0" eaLnBrk="0" fontAlgn="base" hangingPunct="0">
      <a:lnSpc>
        <a:spcPct val="90000"/>
      </a:lnSpc>
      <a:spcBef>
        <a:spcPct val="0"/>
      </a:spcBef>
      <a:spcAft>
        <a:spcPct val="0"/>
      </a:spcAft>
      <a:defRPr sz="2400" kern="1200">
        <a:solidFill>
          <a:schemeClr val="tx1"/>
        </a:solidFill>
        <a:latin typeface="Arial" charset="0"/>
        <a:ea typeface="+mn-ea"/>
        <a:cs typeface="+mn-cs"/>
      </a:defRPr>
    </a:lvl3pPr>
    <a:lvl4pPr marL="1371600" algn="ctr" rtl="0" eaLnBrk="0" fontAlgn="base" hangingPunct="0">
      <a:lnSpc>
        <a:spcPct val="90000"/>
      </a:lnSpc>
      <a:spcBef>
        <a:spcPct val="0"/>
      </a:spcBef>
      <a:spcAft>
        <a:spcPct val="0"/>
      </a:spcAft>
      <a:defRPr sz="2400" kern="1200">
        <a:solidFill>
          <a:schemeClr val="tx1"/>
        </a:solidFill>
        <a:latin typeface="Arial" charset="0"/>
        <a:ea typeface="+mn-ea"/>
        <a:cs typeface="+mn-cs"/>
      </a:defRPr>
    </a:lvl4pPr>
    <a:lvl5pPr marL="1828800" algn="ctr" rtl="0" eaLnBrk="0" fontAlgn="base" hangingPunct="0">
      <a:lnSpc>
        <a:spcPct val="90000"/>
      </a:lnSpc>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9">
          <p15:clr>
            <a:srgbClr val="A4A3A4"/>
          </p15:clr>
        </p15:guide>
        <p15:guide id="2" pos="176">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C566"/>
    <a:srgbClr val="9EC5E6"/>
    <a:srgbClr val="678DC5"/>
    <a:srgbClr val="FFFF99"/>
    <a:srgbClr val="C0C0C4"/>
    <a:srgbClr val="3E67A4"/>
    <a:srgbClr val="3E8DC5"/>
    <a:srgbClr val="5F5F65"/>
    <a:srgbClr val="7E7E8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78978" autoAdjust="0"/>
  </p:normalViewPr>
  <p:slideViewPr>
    <p:cSldViewPr snapToGrid="0" showGuides="1">
      <p:cViewPr varScale="1">
        <p:scale>
          <a:sx n="61" d="100"/>
          <a:sy n="61" d="100"/>
        </p:scale>
        <p:origin x="1860" y="21"/>
      </p:cViewPr>
      <p:guideLst>
        <p:guide orient="horz" pos="2169"/>
        <p:guide pos="176"/>
      </p:guideLst>
    </p:cSldViewPr>
  </p:slideViewPr>
  <p:outlineViewPr>
    <p:cViewPr>
      <p:scale>
        <a:sx n="33" d="100"/>
        <a:sy n="33" d="100"/>
      </p:scale>
      <p:origin x="0" y="-49410"/>
    </p:cViewPr>
  </p:outlineViewPr>
  <p:notesTextViewPr>
    <p:cViewPr>
      <p:scale>
        <a:sx n="100" d="100"/>
        <a:sy n="100" d="100"/>
      </p:scale>
      <p:origin x="0" y="0"/>
    </p:cViewPr>
  </p:notesTextViewPr>
  <p:sorterViewPr>
    <p:cViewPr>
      <p:scale>
        <a:sx n="66" d="100"/>
        <a:sy n="66" d="100"/>
      </p:scale>
      <p:origin x="0" y="5190"/>
    </p:cViewPr>
  </p:sorterViewPr>
  <p:notesViewPr>
    <p:cSldViewPr snapToGrid="0" showGuides="1">
      <p:cViewPr>
        <p:scale>
          <a:sx n="100" d="100"/>
          <a:sy n="100" d="100"/>
        </p:scale>
        <p:origin x="-1500" y="233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83" name="Rectangle 11"/>
          <p:cNvSpPr>
            <a:spLocks noChangeArrowheads="1"/>
          </p:cNvSpPr>
          <p:nvPr/>
        </p:nvSpPr>
        <p:spPr bwMode="auto">
          <a:xfrm>
            <a:off x="6249988" y="8609013"/>
            <a:ext cx="449262" cy="212725"/>
          </a:xfrm>
          <a:prstGeom prst="rect">
            <a:avLst/>
          </a:prstGeom>
          <a:noFill/>
          <a:ln w="9525">
            <a:noFill/>
            <a:miter lim="800000"/>
            <a:headEnd/>
            <a:tailEnd/>
          </a:ln>
          <a:effectLst/>
        </p:spPr>
        <p:txBody>
          <a:bodyPr wrap="none" anchor="ctr"/>
          <a:lstStyle/>
          <a:p>
            <a:pPr>
              <a:defRPr/>
            </a:pPr>
            <a:endParaRPr lang="en-US" dirty="0"/>
          </a:p>
        </p:txBody>
      </p:sp>
      <p:sp>
        <p:nvSpPr>
          <p:cNvPr id="3084" name="Rectangle 12"/>
          <p:cNvSpPr>
            <a:spLocks noChangeArrowheads="1"/>
          </p:cNvSpPr>
          <p:nvPr/>
        </p:nvSpPr>
        <p:spPr bwMode="auto">
          <a:xfrm>
            <a:off x="57150" y="8785225"/>
            <a:ext cx="2619375" cy="347663"/>
          </a:xfrm>
          <a:prstGeom prst="rect">
            <a:avLst/>
          </a:prstGeom>
          <a:noFill/>
          <a:ln w="9525">
            <a:noFill/>
            <a:miter lim="800000"/>
            <a:headEnd/>
            <a:tailEnd/>
          </a:ln>
          <a:effectLst/>
        </p:spPr>
        <p:txBody>
          <a:bodyPr lIns="95667" tIns="50185" rIns="95667" bIns="50185">
            <a:spAutoFit/>
          </a:bodyPr>
          <a:lstStyle/>
          <a:p>
            <a:pPr algn="l" defTabSz="611188">
              <a:lnSpc>
                <a:spcPct val="100000"/>
              </a:lnSpc>
              <a:tabLst>
                <a:tab pos="2387600" algn="l"/>
                <a:tab pos="4830763" algn="l"/>
              </a:tabLst>
              <a:defRPr/>
            </a:pPr>
            <a:r>
              <a:rPr lang="en-US" sz="800" dirty="0"/>
              <a:t>© </a:t>
            </a:r>
            <a:r>
              <a:rPr lang="en-US" sz="800" dirty="0" smtClean="0"/>
              <a:t>2010, </a:t>
            </a:r>
            <a:r>
              <a:rPr lang="en-US" sz="800" dirty="0"/>
              <a:t>Cisco Systems, Inc. All rights reserved.</a:t>
            </a:r>
          </a:p>
          <a:p>
            <a:pPr algn="l" defTabSz="611188">
              <a:lnSpc>
                <a:spcPct val="100000"/>
              </a:lnSpc>
              <a:tabLst>
                <a:tab pos="2387600" algn="l"/>
                <a:tab pos="4830763" algn="l"/>
              </a:tabLst>
              <a:defRPr/>
            </a:pPr>
            <a:r>
              <a:rPr lang="en-US" sz="800" dirty="0"/>
              <a:t>Presentation_ID.scr</a:t>
            </a:r>
          </a:p>
        </p:txBody>
      </p:sp>
      <p:sp>
        <p:nvSpPr>
          <p:cNvPr id="3085" name="Line 13"/>
          <p:cNvSpPr>
            <a:spLocks noChangeShapeType="1"/>
          </p:cNvSpPr>
          <p:nvPr/>
        </p:nvSpPr>
        <p:spPr bwMode="auto">
          <a:xfrm>
            <a:off x="152400" y="8799513"/>
            <a:ext cx="6653213" cy="0"/>
          </a:xfrm>
          <a:prstGeom prst="line">
            <a:avLst/>
          </a:prstGeom>
          <a:noFill/>
          <a:ln w="12700">
            <a:solidFill>
              <a:schemeClr val="tx1"/>
            </a:solidFill>
            <a:round/>
            <a:headEnd type="none" w="sm" len="sm"/>
            <a:tailEnd type="none" w="sm" len="sm"/>
          </a:ln>
          <a:effectLst/>
        </p:spPr>
        <p:txBody>
          <a:bodyPr wrap="none" anchor="ctr"/>
          <a:lstStyle/>
          <a:p>
            <a:pPr>
              <a:defRPr/>
            </a:pPr>
            <a:endParaRPr lang="en-US" dirty="0"/>
          </a:p>
        </p:txBody>
      </p:sp>
      <p:sp>
        <p:nvSpPr>
          <p:cNvPr id="3086" name="Rectangle 14"/>
          <p:cNvSpPr>
            <a:spLocks noChangeArrowheads="1"/>
          </p:cNvSpPr>
          <p:nvPr/>
        </p:nvSpPr>
        <p:spPr bwMode="auto">
          <a:xfrm>
            <a:off x="5929313" y="8680450"/>
            <a:ext cx="812800" cy="287338"/>
          </a:xfrm>
          <a:prstGeom prst="rect">
            <a:avLst/>
          </a:prstGeom>
          <a:noFill/>
          <a:ln w="9525">
            <a:noFill/>
            <a:miter lim="800000"/>
            <a:headEnd/>
            <a:tailEnd/>
          </a:ln>
          <a:effectLst/>
        </p:spPr>
        <p:txBody>
          <a:bodyPr lIns="18819" tIns="0" rIns="18819" bIns="0" anchor="b"/>
          <a:lstStyle/>
          <a:p>
            <a:pPr algn="r" defTabSz="903288">
              <a:lnSpc>
                <a:spcPct val="100000"/>
              </a:lnSpc>
              <a:defRPr/>
            </a:pPr>
            <a:fld id="{AEAAA42D-7350-4E1A-927F-F0F0D6BE9213}" type="slidenum">
              <a:rPr lang="en-US" sz="800"/>
              <a:pPr algn="r" defTabSz="903288">
                <a:lnSpc>
                  <a:spcPct val="100000"/>
                </a:lnSpc>
                <a:defRPr/>
              </a:pPr>
              <a:t>‹#›</a:t>
            </a:fld>
            <a:endParaRPr lang="en-US" sz="800" dirty="0"/>
          </a:p>
        </p:txBody>
      </p:sp>
    </p:spTree>
    <p:extLst>
      <p:ext uri="{BB962C8B-B14F-4D97-AF65-F5344CB8AC3E}">
        <p14:creationId xmlns:p14="http://schemas.microsoft.com/office/powerpoint/2010/main" val="32434203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3304" name="Rectangle 8"/>
          <p:cNvSpPr>
            <a:spLocks noChangeArrowheads="1"/>
          </p:cNvSpPr>
          <p:nvPr/>
        </p:nvSpPr>
        <p:spPr bwMode="auto">
          <a:xfrm>
            <a:off x="6249988" y="8609013"/>
            <a:ext cx="449262" cy="212725"/>
          </a:xfrm>
          <a:prstGeom prst="rect">
            <a:avLst/>
          </a:prstGeom>
          <a:noFill/>
          <a:ln w="9525">
            <a:noFill/>
            <a:miter lim="800000"/>
            <a:headEnd/>
            <a:tailEnd/>
          </a:ln>
          <a:effectLst/>
        </p:spPr>
        <p:txBody>
          <a:bodyPr wrap="none" anchor="ctr"/>
          <a:lstStyle/>
          <a:p>
            <a:pPr>
              <a:defRPr/>
            </a:pPr>
            <a:endParaRPr lang="en-US" dirty="0"/>
          </a:p>
        </p:txBody>
      </p:sp>
      <p:sp>
        <p:nvSpPr>
          <p:cNvPr id="183305" name="Rectangle 9"/>
          <p:cNvSpPr>
            <a:spLocks noChangeArrowheads="1"/>
          </p:cNvSpPr>
          <p:nvPr/>
        </p:nvSpPr>
        <p:spPr bwMode="auto">
          <a:xfrm>
            <a:off x="57150" y="8785225"/>
            <a:ext cx="2619375" cy="224461"/>
          </a:xfrm>
          <a:prstGeom prst="rect">
            <a:avLst/>
          </a:prstGeom>
          <a:noFill/>
          <a:ln w="9525">
            <a:noFill/>
            <a:miter lim="800000"/>
            <a:headEnd/>
            <a:tailEnd/>
          </a:ln>
          <a:effectLst/>
        </p:spPr>
        <p:txBody>
          <a:bodyPr lIns="95667" tIns="50185" rIns="95667" bIns="50185">
            <a:spAutoFit/>
          </a:bodyPr>
          <a:lstStyle/>
          <a:p>
            <a:pPr algn="l" defTabSz="611188">
              <a:lnSpc>
                <a:spcPct val="100000"/>
              </a:lnSpc>
              <a:tabLst>
                <a:tab pos="2387600" algn="l"/>
                <a:tab pos="4830763" algn="l"/>
              </a:tabLst>
              <a:defRPr/>
            </a:pPr>
            <a:r>
              <a:rPr lang="en-US" sz="800" dirty="0"/>
              <a:t>© 2006, Cisco Systems, Inc. All rights </a:t>
            </a:r>
            <a:r>
              <a:rPr lang="en-US" sz="800"/>
              <a:t>reserved</a:t>
            </a:r>
            <a:r>
              <a:rPr lang="en-US" sz="800" smtClean="0"/>
              <a:t>.</a:t>
            </a:r>
            <a:endParaRPr lang="en-US" sz="800" dirty="0"/>
          </a:p>
        </p:txBody>
      </p:sp>
      <p:sp>
        <p:nvSpPr>
          <p:cNvPr id="183306" name="Line 10"/>
          <p:cNvSpPr>
            <a:spLocks noChangeShapeType="1"/>
          </p:cNvSpPr>
          <p:nvPr/>
        </p:nvSpPr>
        <p:spPr bwMode="auto">
          <a:xfrm>
            <a:off x="152400" y="8799513"/>
            <a:ext cx="6653213" cy="0"/>
          </a:xfrm>
          <a:prstGeom prst="line">
            <a:avLst/>
          </a:prstGeom>
          <a:noFill/>
          <a:ln w="12700">
            <a:solidFill>
              <a:schemeClr val="tx1"/>
            </a:solidFill>
            <a:round/>
            <a:headEnd type="none" w="sm" len="sm"/>
            <a:tailEnd type="none" w="sm" len="sm"/>
          </a:ln>
          <a:effectLst/>
        </p:spPr>
        <p:txBody>
          <a:bodyPr wrap="none" anchor="ctr"/>
          <a:lstStyle/>
          <a:p>
            <a:pPr>
              <a:defRPr/>
            </a:pPr>
            <a:endParaRPr lang="en-US" dirty="0"/>
          </a:p>
        </p:txBody>
      </p:sp>
      <p:sp>
        <p:nvSpPr>
          <p:cNvPr id="183307" name="Rectangle 11"/>
          <p:cNvSpPr>
            <a:spLocks noGrp="1" noChangeArrowheads="1"/>
          </p:cNvSpPr>
          <p:nvPr>
            <p:ph type="sldNum" sz="quarter" idx="5"/>
          </p:nvPr>
        </p:nvSpPr>
        <p:spPr bwMode="auto">
          <a:xfrm>
            <a:off x="5929313" y="8680450"/>
            <a:ext cx="812800" cy="287338"/>
          </a:xfrm>
          <a:prstGeom prst="rect">
            <a:avLst/>
          </a:prstGeom>
          <a:noFill/>
          <a:ln w="9525">
            <a:noFill/>
            <a:miter lim="800000"/>
            <a:headEnd/>
            <a:tailEnd/>
          </a:ln>
          <a:effectLst/>
        </p:spPr>
        <p:txBody>
          <a:bodyPr vert="horz" wrap="square" lIns="18819" tIns="0" rIns="18819" bIns="0" numCol="1" anchor="b" anchorCtr="0" compatLnSpc="1">
            <a:prstTxWarp prst="textNoShape">
              <a:avLst/>
            </a:prstTxWarp>
          </a:bodyPr>
          <a:lstStyle>
            <a:lvl1pPr algn="r" defTabSz="903288">
              <a:lnSpc>
                <a:spcPct val="100000"/>
              </a:lnSpc>
              <a:defRPr sz="800"/>
            </a:lvl1pPr>
          </a:lstStyle>
          <a:p>
            <a:pPr>
              <a:defRPr/>
            </a:pPr>
            <a:fld id="{48A860EF-3C9C-408F-AA5B-BAB3242BE1D0}" type="slidenum">
              <a:rPr lang="en-US"/>
              <a:pPr>
                <a:defRPr/>
              </a:pPr>
              <a:t>‹#›</a:t>
            </a:fld>
            <a:endParaRPr lang="en-US" dirty="0"/>
          </a:p>
        </p:txBody>
      </p:sp>
      <p:sp>
        <p:nvSpPr>
          <p:cNvPr id="18438" name="Rectangle 12"/>
          <p:cNvSpPr>
            <a:spLocks noGrp="1" noRot="1" noChangeAspect="1" noChangeArrowheads="1" noTextEdit="1"/>
          </p:cNvSpPr>
          <p:nvPr>
            <p:ph type="sldImg" idx="2"/>
          </p:nvPr>
        </p:nvSpPr>
        <p:spPr bwMode="auto">
          <a:xfrm>
            <a:off x="873125" y="244475"/>
            <a:ext cx="5321300" cy="3990975"/>
          </a:xfrm>
          <a:prstGeom prst="rect">
            <a:avLst/>
          </a:prstGeom>
          <a:noFill/>
          <a:ln w="12700">
            <a:solidFill>
              <a:schemeClr val="tx1"/>
            </a:solidFill>
            <a:miter lim="800000"/>
            <a:headEnd/>
            <a:tailEnd/>
          </a:ln>
        </p:spPr>
      </p:sp>
      <p:sp>
        <p:nvSpPr>
          <p:cNvPr id="183309" name="Rectangle 13"/>
          <p:cNvSpPr>
            <a:spLocks noGrp="1" noChangeArrowheads="1"/>
          </p:cNvSpPr>
          <p:nvPr>
            <p:ph type="body" sz="quarter" idx="3"/>
          </p:nvPr>
        </p:nvSpPr>
        <p:spPr bwMode="auto">
          <a:xfrm>
            <a:off x="768350" y="4378325"/>
            <a:ext cx="5468938" cy="4252913"/>
          </a:xfrm>
          <a:prstGeom prst="rect">
            <a:avLst/>
          </a:prstGeom>
          <a:noFill/>
          <a:ln w="9525">
            <a:noFill/>
            <a:miter lim="800000"/>
            <a:headEnd/>
            <a:tailEnd/>
          </a:ln>
          <a:effectLst/>
        </p:spPr>
        <p:txBody>
          <a:bodyPr vert="horz" wrap="square" lIns="95667" tIns="50185" rIns="95667" bIns="50185" numCol="1" anchor="t" anchorCtr="0" compatLnSpc="1">
            <a:prstTxWarp prst="textNoShape">
              <a:avLst/>
            </a:prstTxWarp>
          </a:bodyPr>
          <a:lstStyle/>
          <a:p>
            <a:pPr lvl="0"/>
            <a:r>
              <a:rPr lang="en-US" noProof="0" smtClean="0"/>
              <a:t>Body Text</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extLst>
      <p:ext uri="{BB962C8B-B14F-4D97-AF65-F5344CB8AC3E}">
        <p14:creationId xmlns:p14="http://schemas.microsoft.com/office/powerpoint/2010/main" val="836196363"/>
      </p:ext>
    </p:extLst>
  </p:cSld>
  <p:clrMap bg1="lt1" tx1="dk1" bg2="lt2" tx2="dk2" accent1="accent1" accent2="accent2" accent3="accent3" accent4="accent4" accent5="accent5" accent6="accent6" hlink="hlink" folHlink="folHlink"/>
  <p:notesStyle>
    <a:lvl1pPr marL="112713" indent="-112713" algn="l" defTabSz="1020763" rtl="0" eaLnBrk="0" fontAlgn="base" hangingPunct="0">
      <a:lnSpc>
        <a:spcPct val="90000"/>
      </a:lnSpc>
      <a:spcBef>
        <a:spcPct val="50000"/>
      </a:spcBef>
      <a:spcAft>
        <a:spcPct val="0"/>
      </a:spcAft>
      <a:buSzPct val="100000"/>
      <a:buChar char="•"/>
      <a:defRPr sz="1200" kern="1200">
        <a:solidFill>
          <a:schemeClr val="tx1"/>
        </a:solidFill>
        <a:latin typeface="Arial" charset="0"/>
        <a:ea typeface="+mn-ea"/>
        <a:cs typeface="+mn-cs"/>
      </a:defRPr>
    </a:lvl1pPr>
    <a:lvl2pPr marL="482600" indent="-120650"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mn-ea"/>
        <a:cs typeface="+mn-cs"/>
      </a:defRPr>
    </a:lvl2pPr>
    <a:lvl3pPr marL="9667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mn-ea"/>
        <a:cs typeface="+mn-cs"/>
      </a:defRPr>
    </a:lvl3pPr>
    <a:lvl4pPr marL="14493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mn-ea"/>
        <a:cs typeface="+mn-cs"/>
      </a:defRPr>
    </a:lvl4pPr>
    <a:lvl5pPr marL="19319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1"/>
          <p:cNvSpPr>
            <a:spLocks noGrp="1" noChangeArrowheads="1"/>
          </p:cNvSpPr>
          <p:nvPr>
            <p:ph type="sldNum" sz="quarter" idx="5"/>
          </p:nvPr>
        </p:nvSpPr>
        <p:spPr>
          <a:noFill/>
        </p:spPr>
        <p:txBody>
          <a:bodyPr/>
          <a:lstStyle/>
          <a:p>
            <a:fld id="{2B30C949-4E15-4DB4-8A39-A23EF57DFAE1}" type="slidenum">
              <a:rPr lang="en-US" smtClean="0"/>
              <a:pPr/>
              <a:t>1</a:t>
            </a:fld>
            <a:endParaRPr lang="en-US" dirty="0" smtClean="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xfrm>
            <a:off x="404813" y="4378325"/>
            <a:ext cx="6121400" cy="4252913"/>
          </a:xfrm>
          <a:noFill/>
          <a:ln/>
        </p:spPr>
        <p:txBody>
          <a:bodyPr/>
          <a:lstStyle/>
          <a:p>
            <a:pPr>
              <a:buFontTx/>
              <a:buNone/>
            </a:pPr>
            <a:r>
              <a:rPr lang="en-US" b="1" dirty="0" smtClean="0"/>
              <a:t>Cisco Networking </a:t>
            </a:r>
            <a:r>
              <a:rPr lang="en-US" b="1" smtClean="0"/>
              <a:t>Academy Program</a:t>
            </a:r>
            <a:endParaRPr lang="en-US" b="1" dirty="0" smtClean="0"/>
          </a:p>
          <a:p>
            <a:pPr>
              <a:buFontTx/>
              <a:buNone/>
            </a:pPr>
            <a:r>
              <a:rPr lang="en-US" b="1" dirty="0" smtClean="0"/>
              <a:t>CCNP</a:t>
            </a:r>
            <a:r>
              <a:rPr lang="en-US" b="1" baseline="0" dirty="0" smtClean="0"/>
              <a:t> ROUTE: Implementing IP Routing</a:t>
            </a:r>
            <a:endParaRPr lang="en-US" b="1" dirty="0" smtClean="0"/>
          </a:p>
          <a:p>
            <a:pPr>
              <a:buFontTx/>
              <a:buNone/>
            </a:pPr>
            <a:r>
              <a:rPr lang="en-US" sz="1300" b="1" dirty="0" smtClean="0"/>
              <a:t>Chapter 1: Routing Services</a:t>
            </a:r>
            <a:r>
              <a:rPr lang="en-US" b="1" dirty="0" smtClean="0"/>
              <a:t/>
            </a:r>
            <a:br>
              <a:rPr lang="en-US" b="1" dirty="0" smtClean="0"/>
            </a:br>
            <a:endParaRPr lang="en-GB" b="1" dirty="0" smtClean="0"/>
          </a:p>
        </p:txBody>
      </p:sp>
    </p:spTree>
    <p:extLst>
      <p:ext uri="{BB962C8B-B14F-4D97-AF65-F5344CB8AC3E}">
        <p14:creationId xmlns:p14="http://schemas.microsoft.com/office/powerpoint/2010/main" val="8818384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that because of the use of SLAAC, however, the issue of address tracking is still not resolved. </a:t>
            </a:r>
          </a:p>
          <a:p>
            <a:r>
              <a:rPr lang="en-US" dirty="0" smtClean="0"/>
              <a:t>The RA link-local address is still used as the default router address.</a:t>
            </a:r>
            <a:endParaRPr lang="en-US"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48</a:t>
            </a:fld>
            <a:endParaRPr lang="en-US" dirty="0"/>
          </a:p>
        </p:txBody>
      </p:sp>
    </p:spTree>
    <p:extLst>
      <p:ext uri="{BB962C8B-B14F-4D97-AF65-F5344CB8AC3E}">
        <p14:creationId xmlns:p14="http://schemas.microsoft.com/office/powerpoint/2010/main" val="5695855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mn-ea"/>
                <a:cs typeface="+mn-cs"/>
              </a:rPr>
              <a:t>DHCPv6 Prefix Delegation</a:t>
            </a:r>
          </a:p>
          <a:p>
            <a:r>
              <a:rPr lang="en-US" sz="1200" b="0" i="0" u="none" strike="noStrike" kern="1200" baseline="0" dirty="0" smtClean="0">
                <a:solidFill>
                  <a:schemeClr val="tx1"/>
                </a:solidFill>
                <a:latin typeface="Arial" charset="0"/>
                <a:ea typeface="+mn-ea"/>
                <a:cs typeface="+mn-cs"/>
              </a:rPr>
              <a:t>DHCPv6-PD is an extension to DHCPv6. It is used by an ISP to automate the process of assigning prefixes to a customer for use within the customer’s network. The prefix delegation occurs between a provider-edge (PE) device and customer premise equipment (CPE) using the DHCPv6-PD option. Once the ISP has delegated prefixes to a customer, the customer may further subnet and assign prefixes to the links in their network.</a:t>
            </a:r>
            <a:endParaRPr lang="en-US"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51</a:t>
            </a:fld>
            <a:endParaRPr lang="en-US" dirty="0"/>
          </a:p>
        </p:txBody>
      </p:sp>
    </p:spTree>
    <p:extLst>
      <p:ext uri="{BB962C8B-B14F-4D97-AF65-F5344CB8AC3E}">
        <p14:creationId xmlns:p14="http://schemas.microsoft.com/office/powerpoint/2010/main" val="38794669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2713" marR="0" indent="-112713" algn="l" defTabSz="1020763" rtl="0" eaLnBrk="0" fontAlgn="base" latinLnBrk="0" hangingPunct="0">
              <a:lnSpc>
                <a:spcPct val="90000"/>
              </a:lnSpc>
              <a:spcBef>
                <a:spcPct val="50000"/>
              </a:spcBef>
              <a:spcAft>
                <a:spcPct val="0"/>
              </a:spcAft>
              <a:buClrTx/>
              <a:buSzPct val="100000"/>
              <a:buFontTx/>
              <a:buChar char="•"/>
              <a:tabLst/>
              <a:defRPr/>
            </a:pPr>
            <a:r>
              <a:rPr lang="en-US" dirty="0" smtClean="0"/>
              <a:t>A DHCPv6 client builds a list of potential servers by sending a SOLICIT message and collecting ADVERTISE message replies from servers. These messages are ranked based on preference value; servers may add an explicit preference option to their ADVERTISE messages. If the client needs to acquire prefixes from a server, only servers that have advertised prefixes are considered.</a:t>
            </a:r>
          </a:p>
          <a:p>
            <a:pPr marL="112713" marR="0" indent="-112713" algn="l" defTabSz="1020763" rtl="0" eaLnBrk="0" fontAlgn="base" latinLnBrk="0" hangingPunct="0">
              <a:lnSpc>
                <a:spcPct val="90000"/>
              </a:lnSpc>
              <a:spcBef>
                <a:spcPct val="50000"/>
              </a:spcBef>
              <a:spcAft>
                <a:spcPct val="0"/>
              </a:spcAft>
              <a:buClrTx/>
              <a:buSzPct val="100000"/>
              <a:buFontTx/>
              <a:buChar char="•"/>
              <a:tabLst/>
              <a:defRPr/>
            </a:pPr>
            <a:r>
              <a:rPr lang="en-US" dirty="0" smtClean="0"/>
              <a:t>In addition to the four-way exchange, DHCPv6 can also use a shortened two-way exchange, with only SOLICIT and REPLY messages. By default, the four-message exchange is used; when the </a:t>
            </a:r>
            <a:r>
              <a:rPr lang="en-US" b="1" dirty="0" smtClean="0"/>
              <a:t>rapid-commit </a:t>
            </a:r>
            <a:r>
              <a:rPr lang="en-US" dirty="0" smtClean="0"/>
              <a:t>option is enabled by both the client and server, the two-message exchange is used.</a:t>
            </a:r>
          </a:p>
          <a:p>
            <a:endParaRPr lang="en-US"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52</a:t>
            </a:fld>
            <a:endParaRPr lang="en-US" dirty="0"/>
          </a:p>
        </p:txBody>
      </p:sp>
    </p:spTree>
    <p:extLst>
      <p:ext uri="{BB962C8B-B14F-4D97-AF65-F5344CB8AC3E}">
        <p14:creationId xmlns:p14="http://schemas.microsoft.com/office/powerpoint/2010/main" val="11909236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mn-ea"/>
                <a:cs typeface="+mn-cs"/>
              </a:rPr>
              <a:t>The first of these rules permits all ND neighbor advertisement (NA) messages. </a:t>
            </a:r>
          </a:p>
          <a:p>
            <a:r>
              <a:rPr lang="en-US" sz="1200" b="0" i="0" u="none" strike="noStrike" kern="1200" baseline="0" dirty="0" smtClean="0">
                <a:solidFill>
                  <a:schemeClr val="tx1"/>
                </a:solidFill>
                <a:latin typeface="Arial" charset="0"/>
                <a:ea typeface="+mn-ea"/>
                <a:cs typeface="+mn-cs"/>
              </a:rPr>
              <a:t>The second permits all ND neighbor solicitation (NS) messages. The last denies all other IPv6</a:t>
            </a:r>
          </a:p>
          <a:p>
            <a:r>
              <a:rPr lang="en-US" sz="1200" b="0" i="0" u="none" strike="noStrike" kern="1200" baseline="0" dirty="0" smtClean="0">
                <a:solidFill>
                  <a:schemeClr val="tx1"/>
                </a:solidFill>
                <a:latin typeface="Arial" charset="0"/>
                <a:ea typeface="+mn-ea"/>
                <a:cs typeface="+mn-cs"/>
              </a:rPr>
              <a:t>packets. </a:t>
            </a:r>
          </a:p>
          <a:p>
            <a:r>
              <a:rPr lang="en-US" sz="1200" b="0" i="0" u="none" strike="noStrike" kern="1200" baseline="0" dirty="0" smtClean="0">
                <a:solidFill>
                  <a:schemeClr val="tx1"/>
                </a:solidFill>
                <a:latin typeface="Arial" charset="0"/>
                <a:ea typeface="+mn-ea"/>
                <a:cs typeface="+mn-cs"/>
              </a:rPr>
              <a:t>If you want to log all packets that are denied, you may be tempted to do as you would in IPv4 and simply add a </a:t>
            </a:r>
            <a:r>
              <a:rPr lang="en-US" sz="1200" b="1" i="0" u="none" strike="noStrike" kern="1200" baseline="0" dirty="0" smtClean="0">
                <a:solidFill>
                  <a:schemeClr val="tx1"/>
                </a:solidFill>
                <a:latin typeface="Arial" charset="0"/>
                <a:ea typeface="+mn-ea"/>
                <a:cs typeface="+mn-cs"/>
              </a:rPr>
              <a:t>deny ipv6 any </a:t>
            </a:r>
            <a:r>
              <a:rPr lang="en-US" sz="1200" b="1" i="0" u="none" strike="noStrike" kern="1200" baseline="0" dirty="0" err="1" smtClean="0">
                <a:solidFill>
                  <a:schemeClr val="tx1"/>
                </a:solidFill>
                <a:latin typeface="Arial" charset="0"/>
                <a:ea typeface="+mn-ea"/>
                <a:cs typeface="+mn-cs"/>
              </a:rPr>
              <a:t>any</a:t>
            </a:r>
            <a:r>
              <a:rPr lang="en-US" sz="1200" b="1" i="0" u="none" strike="noStrike" kern="1200" baseline="0" dirty="0" smtClean="0">
                <a:solidFill>
                  <a:schemeClr val="tx1"/>
                </a:solidFill>
                <a:latin typeface="Arial" charset="0"/>
                <a:ea typeface="+mn-ea"/>
                <a:cs typeface="+mn-cs"/>
              </a:rPr>
              <a:t> log </a:t>
            </a:r>
            <a:r>
              <a:rPr lang="en-US" sz="1200" b="0" i="0" u="none" strike="noStrike" kern="1200" baseline="0" dirty="0" smtClean="0">
                <a:solidFill>
                  <a:schemeClr val="tx1"/>
                </a:solidFill>
                <a:latin typeface="Arial" charset="0"/>
                <a:ea typeface="+mn-ea"/>
                <a:cs typeface="+mn-cs"/>
              </a:rPr>
              <a:t>command to your ACL.</a:t>
            </a:r>
          </a:p>
          <a:p>
            <a:r>
              <a:rPr lang="en-US" sz="1200" b="0" i="0" u="none" strike="noStrike" kern="1200" baseline="0" dirty="0" smtClean="0">
                <a:solidFill>
                  <a:schemeClr val="tx1"/>
                </a:solidFill>
                <a:latin typeface="Arial" charset="0"/>
                <a:ea typeface="+mn-ea"/>
                <a:cs typeface="+mn-cs"/>
              </a:rPr>
              <a:t>However, this explicit </a:t>
            </a:r>
            <a:r>
              <a:rPr lang="en-US" sz="1200" b="1" i="0" u="none" strike="noStrike" kern="1200" baseline="0" dirty="0" smtClean="0">
                <a:solidFill>
                  <a:schemeClr val="tx1"/>
                </a:solidFill>
                <a:latin typeface="Arial" charset="0"/>
                <a:ea typeface="+mn-ea"/>
                <a:cs typeface="+mn-cs"/>
              </a:rPr>
              <a:t>deny </a:t>
            </a:r>
            <a:r>
              <a:rPr lang="en-US" sz="1200" b="0" i="0" u="none" strike="noStrike" kern="1200" baseline="0" dirty="0" smtClean="0">
                <a:solidFill>
                  <a:schemeClr val="tx1"/>
                </a:solidFill>
                <a:latin typeface="Arial" charset="0"/>
                <a:ea typeface="+mn-ea"/>
                <a:cs typeface="+mn-cs"/>
              </a:rPr>
              <a:t>command would override all three implicit rules, not just the last one, and would result in the neighbor discovery traffic being blocked. You would need to instead explicitly configure the two </a:t>
            </a:r>
            <a:r>
              <a:rPr lang="en-US" sz="1200" b="1" i="0" u="none" strike="noStrike" kern="1200" baseline="0" dirty="0" smtClean="0">
                <a:solidFill>
                  <a:schemeClr val="tx1"/>
                </a:solidFill>
                <a:latin typeface="Arial" charset="0"/>
                <a:ea typeface="+mn-ea"/>
                <a:cs typeface="+mn-cs"/>
              </a:rPr>
              <a:t>permit </a:t>
            </a:r>
            <a:r>
              <a:rPr lang="en-US" sz="1200" b="1" i="0" u="none" strike="noStrike" kern="1200" baseline="0" dirty="0" err="1" smtClean="0">
                <a:solidFill>
                  <a:schemeClr val="tx1"/>
                </a:solidFill>
                <a:latin typeface="Arial" charset="0"/>
                <a:ea typeface="+mn-ea"/>
                <a:cs typeface="+mn-cs"/>
              </a:rPr>
              <a:t>nd</a:t>
            </a:r>
            <a:r>
              <a:rPr lang="en-US" sz="1200" b="1" i="0" u="none" strike="noStrike" kern="1200" baseline="0" dirty="0" smtClean="0">
                <a:solidFill>
                  <a:schemeClr val="tx1"/>
                </a:solidFill>
                <a:latin typeface="Arial" charset="0"/>
                <a:ea typeface="+mn-ea"/>
                <a:cs typeface="+mn-cs"/>
              </a:rPr>
              <a:t> </a:t>
            </a:r>
            <a:r>
              <a:rPr lang="en-US" sz="1200" b="0" i="0" u="none" strike="noStrike" kern="1200" baseline="0" dirty="0" smtClean="0">
                <a:solidFill>
                  <a:schemeClr val="tx1"/>
                </a:solidFill>
                <a:latin typeface="Arial" charset="0"/>
                <a:ea typeface="+mn-ea"/>
                <a:cs typeface="+mn-cs"/>
              </a:rPr>
              <a:t>statements, followed by the explicit </a:t>
            </a:r>
            <a:r>
              <a:rPr lang="en-US" sz="1200" b="1" i="0" u="none" strike="noStrike" kern="1200" baseline="0" dirty="0" smtClean="0">
                <a:solidFill>
                  <a:schemeClr val="tx1"/>
                </a:solidFill>
                <a:latin typeface="Arial" charset="0"/>
                <a:ea typeface="+mn-ea"/>
                <a:cs typeface="+mn-cs"/>
              </a:rPr>
              <a:t>deny </a:t>
            </a:r>
            <a:r>
              <a:rPr lang="en-US" sz="1200" b="0" i="0" u="none" strike="noStrike" kern="1200" baseline="0" dirty="0" smtClean="0">
                <a:solidFill>
                  <a:schemeClr val="tx1"/>
                </a:solidFill>
                <a:latin typeface="Arial" charset="0"/>
                <a:ea typeface="+mn-ea"/>
                <a:cs typeface="+mn-cs"/>
              </a:rPr>
              <a:t>statement.</a:t>
            </a:r>
            <a:endParaRPr lang="en-US"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54</a:t>
            </a:fld>
            <a:endParaRPr lang="en-US" dirty="0"/>
          </a:p>
        </p:txBody>
      </p:sp>
    </p:spTree>
    <p:extLst>
      <p:ext uri="{BB962C8B-B14F-4D97-AF65-F5344CB8AC3E}">
        <p14:creationId xmlns:p14="http://schemas.microsoft.com/office/powerpoint/2010/main" val="39982615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57</a:t>
            </a:fld>
            <a:endParaRPr lang="en-US" dirty="0"/>
          </a:p>
        </p:txBody>
      </p:sp>
    </p:spTree>
    <p:extLst>
      <p:ext uri="{BB962C8B-B14F-4D97-AF65-F5344CB8AC3E}">
        <p14:creationId xmlns:p14="http://schemas.microsoft.com/office/powerpoint/2010/main" val="34216944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mn-ea"/>
                <a:cs typeface="+mn-cs"/>
              </a:rPr>
              <a:t>The ISPs can send the following to your network:</a:t>
            </a:r>
          </a:p>
          <a:p>
            <a:pPr lvl="1"/>
            <a:r>
              <a:rPr lang="en-US" sz="1200" b="0" i="0" u="none" strike="noStrike" kern="1200" baseline="0" dirty="0" smtClean="0">
                <a:solidFill>
                  <a:schemeClr val="tx1"/>
                </a:solidFill>
                <a:latin typeface="Arial" charset="0"/>
                <a:ea typeface="+mn-ea"/>
                <a:cs typeface="+mn-cs"/>
              </a:rPr>
              <a:t>The ISPs can send only a default route. Your border Internet routers then typically select one default route as the best, and send all traffic to that ISP.</a:t>
            </a:r>
          </a:p>
          <a:p>
            <a:pPr lvl="1"/>
            <a:r>
              <a:rPr lang="en-US" sz="1200" b="0" i="0" u="none" strike="noStrike" kern="1200" baseline="0" dirty="0" smtClean="0">
                <a:solidFill>
                  <a:schemeClr val="tx1"/>
                </a:solidFill>
                <a:latin typeface="Arial" charset="0"/>
                <a:ea typeface="+mn-ea"/>
                <a:cs typeface="+mn-cs"/>
              </a:rPr>
              <a:t>The ISPs can send a partial routing table (of a subset of routes originated near the ISP) and a default route. This option allows you to use all the links to the ISPs. In this case, the border Internet routers calculate the best paths to each destination and use this for optimal routing. In Figure 6-19 , for example, traffic to customers connected to ISP1 will usually be routed to ISP1, and traffic to customers connected to ISP2 will be redirected to ISP2.</a:t>
            </a:r>
          </a:p>
          <a:p>
            <a:pPr lvl="1"/>
            <a:r>
              <a:rPr lang="en-US" sz="1200" b="0" i="0" u="none" strike="noStrike" kern="1200" baseline="0" dirty="0" smtClean="0">
                <a:solidFill>
                  <a:schemeClr val="tx1"/>
                </a:solidFill>
                <a:latin typeface="Arial" charset="0"/>
                <a:ea typeface="+mn-ea"/>
                <a:cs typeface="+mn-cs"/>
              </a:rPr>
              <a:t>The ISPs could also send you a full routing table. In this case, your border Internet gateways calculate optimal paths for all Internet traffic.</a:t>
            </a:r>
            <a:endParaRPr lang="en-US"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65</a:t>
            </a:fld>
            <a:endParaRPr lang="en-US" dirty="0"/>
          </a:p>
        </p:txBody>
      </p:sp>
    </p:spTree>
    <p:extLst>
      <p:ext uri="{BB962C8B-B14F-4D97-AF65-F5344CB8AC3E}">
        <p14:creationId xmlns:p14="http://schemas.microsoft.com/office/powerpoint/2010/main" val="42520032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66</a:t>
            </a:fld>
            <a:endParaRPr lang="en-US" dirty="0"/>
          </a:p>
        </p:txBody>
      </p:sp>
    </p:spTree>
    <p:extLst>
      <p:ext uri="{BB962C8B-B14F-4D97-AF65-F5344CB8AC3E}">
        <p14:creationId xmlns:p14="http://schemas.microsoft.com/office/powerpoint/2010/main" val="9236807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67</a:t>
            </a:fld>
            <a:endParaRPr lang="en-US" dirty="0"/>
          </a:p>
        </p:txBody>
      </p:sp>
    </p:spTree>
    <p:extLst>
      <p:ext uri="{BB962C8B-B14F-4D97-AF65-F5344CB8AC3E}">
        <p14:creationId xmlns:p14="http://schemas.microsoft.com/office/powerpoint/2010/main" val="31722792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68</a:t>
            </a:fld>
            <a:endParaRPr lang="en-US" dirty="0"/>
          </a:p>
        </p:txBody>
      </p:sp>
    </p:spTree>
    <p:extLst>
      <p:ext uri="{BB962C8B-B14F-4D97-AF65-F5344CB8AC3E}">
        <p14:creationId xmlns:p14="http://schemas.microsoft.com/office/powerpoint/2010/main" val="33548084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69</a:t>
            </a:fld>
            <a:endParaRPr lang="en-US" dirty="0"/>
          </a:p>
        </p:txBody>
      </p:sp>
    </p:spTree>
    <p:extLst>
      <p:ext uri="{BB962C8B-B14F-4D97-AF65-F5344CB8AC3E}">
        <p14:creationId xmlns:p14="http://schemas.microsoft.com/office/powerpoint/2010/main" val="3408955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1"/>
          <p:cNvSpPr>
            <a:spLocks noGrp="1" noChangeArrowheads="1"/>
          </p:cNvSpPr>
          <p:nvPr>
            <p:ph type="sldNum" sz="quarter" idx="5"/>
          </p:nvPr>
        </p:nvSpPr>
        <p:spPr>
          <a:noFill/>
        </p:spPr>
        <p:txBody>
          <a:bodyPr/>
          <a:lstStyle/>
          <a:p>
            <a:fld id="{13B72244-6AB2-4E00-BFE3-D584A305B2C8}" type="slidenum">
              <a:rPr lang="en-US" smtClean="0"/>
              <a:pPr/>
              <a:t>2</a:t>
            </a:fld>
            <a:endParaRPr lang="en-US" dirty="0"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a:buFontTx/>
              <a:buNone/>
            </a:pPr>
            <a:r>
              <a:rPr lang="en-US" b="1" dirty="0" smtClean="0"/>
              <a:t>Chapter 1 Objectives</a:t>
            </a:r>
          </a:p>
        </p:txBody>
      </p:sp>
    </p:spTree>
    <p:extLst>
      <p:ext uri="{BB962C8B-B14F-4D97-AF65-F5344CB8AC3E}">
        <p14:creationId xmlns:p14="http://schemas.microsoft.com/office/powerpoint/2010/main" val="20663306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70</a:t>
            </a:fld>
            <a:endParaRPr lang="en-US" dirty="0"/>
          </a:p>
        </p:txBody>
      </p:sp>
    </p:spTree>
    <p:extLst>
      <p:ext uri="{BB962C8B-B14F-4D97-AF65-F5344CB8AC3E}">
        <p14:creationId xmlns:p14="http://schemas.microsoft.com/office/powerpoint/2010/main" val="20030304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71</a:t>
            </a:fld>
            <a:endParaRPr lang="en-US" dirty="0"/>
          </a:p>
        </p:txBody>
      </p:sp>
    </p:spTree>
    <p:extLst>
      <p:ext uri="{BB962C8B-B14F-4D97-AF65-F5344CB8AC3E}">
        <p14:creationId xmlns:p14="http://schemas.microsoft.com/office/powerpoint/2010/main" val="25210817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p:spPr>
        <p:txBody>
          <a:bodyPr/>
          <a:lstStyle/>
          <a:p>
            <a:pPr>
              <a:buFontTx/>
              <a:buNone/>
            </a:pPr>
            <a:endParaRPr lang="en-US" dirty="0" smtClean="0"/>
          </a:p>
        </p:txBody>
      </p:sp>
      <p:sp>
        <p:nvSpPr>
          <p:cNvPr id="24580" name="Slide Number Placeholder 3"/>
          <p:cNvSpPr>
            <a:spLocks noGrp="1"/>
          </p:cNvSpPr>
          <p:nvPr>
            <p:ph type="sldNum" sz="quarter" idx="5"/>
          </p:nvPr>
        </p:nvSpPr>
        <p:spPr>
          <a:noFill/>
        </p:spPr>
        <p:txBody>
          <a:bodyPr/>
          <a:lstStyle/>
          <a:p>
            <a:fld id="{7757FC66-78E3-4B4F-8568-92AC8FAA902C}" type="slidenum">
              <a:rPr lang="en-US" smtClean="0"/>
              <a:pPr/>
              <a:t>73</a:t>
            </a:fld>
            <a:endParaRPr lang="en-US" dirty="0" smtClean="0"/>
          </a:p>
        </p:txBody>
      </p:sp>
    </p:spTree>
    <p:extLst>
      <p:ext uri="{BB962C8B-B14F-4D97-AF65-F5344CB8AC3E}">
        <p14:creationId xmlns:p14="http://schemas.microsoft.com/office/powerpoint/2010/main" val="18552706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a:spLocks noGrp="1" noChangeArrowheads="1"/>
          </p:cNvSpPr>
          <p:nvPr>
            <p:ph type="sldNum" sz="quarter" idx="5"/>
          </p:nvPr>
        </p:nvSpPr>
        <p:spPr>
          <a:noFill/>
        </p:spPr>
        <p:txBody>
          <a:bodyPr/>
          <a:lstStyle/>
          <a:p>
            <a:fld id="{37549710-DC87-43B2-91FF-5F30F857836B}" type="slidenum">
              <a:rPr lang="en-US" smtClean="0"/>
              <a:pPr/>
              <a:t>4</a:t>
            </a:fld>
            <a:endParaRPr lang="en-US" dirty="0"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marL="236538" indent="-244475">
              <a:lnSpc>
                <a:spcPct val="100000"/>
              </a:lnSpc>
              <a:spcBef>
                <a:spcPts val="0"/>
              </a:spcBef>
              <a:spcAft>
                <a:spcPts val="600"/>
              </a:spcAft>
            </a:pPr>
            <a:endParaRPr lang="en-US" sz="1100" kern="1200" dirty="0" smtClean="0">
              <a:solidFill>
                <a:schemeClr val="tx1"/>
              </a:solidFill>
              <a:latin typeface="Arial" charset="0"/>
              <a:ea typeface="+mn-ea"/>
              <a:cs typeface="+mn-cs"/>
            </a:endParaRPr>
          </a:p>
        </p:txBody>
      </p:sp>
    </p:spTree>
    <p:extLst>
      <p:ext uri="{BB962C8B-B14F-4D97-AF65-F5344CB8AC3E}">
        <p14:creationId xmlns:p14="http://schemas.microsoft.com/office/powerpoint/2010/main" val="27651455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16</a:t>
            </a:fld>
            <a:endParaRPr lang="en-US" dirty="0"/>
          </a:p>
        </p:txBody>
      </p:sp>
    </p:spTree>
    <p:extLst>
      <p:ext uri="{BB962C8B-B14F-4D97-AF65-F5344CB8AC3E}">
        <p14:creationId xmlns:p14="http://schemas.microsoft.com/office/powerpoint/2010/main" val="36618675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baseline="0" dirty="0" smtClean="0">
                <a:solidFill>
                  <a:schemeClr val="tx1"/>
                </a:solidFill>
                <a:latin typeface="Arial" charset="0"/>
                <a:ea typeface="+mn-ea"/>
                <a:cs typeface="+mn-cs"/>
              </a:rPr>
              <a:t>The default route is installed with an administrative distance (AD) of 254, making it a floating static route; the high AD prevents the injected route from being used if other manually configured or dynamically learned default routes exist. You can disable this functionality by issuing the </a:t>
            </a:r>
            <a:r>
              <a:rPr lang="en-US" sz="1200" b="1" i="0" u="none" strike="noStrike" kern="1200" baseline="0" dirty="0" smtClean="0">
                <a:solidFill>
                  <a:schemeClr val="tx1"/>
                </a:solidFill>
                <a:latin typeface="Arial" charset="0"/>
                <a:ea typeface="+mn-ea"/>
                <a:cs typeface="+mn-cs"/>
              </a:rPr>
              <a:t>no </a:t>
            </a:r>
            <a:r>
              <a:rPr lang="en-US" sz="1200" b="1" i="0" u="none" strike="noStrike" kern="1200" baseline="0" dirty="0" err="1" smtClean="0">
                <a:solidFill>
                  <a:schemeClr val="tx1"/>
                </a:solidFill>
                <a:latin typeface="Arial" charset="0"/>
                <a:ea typeface="+mn-ea"/>
                <a:cs typeface="+mn-cs"/>
              </a:rPr>
              <a:t>ip</a:t>
            </a:r>
            <a:r>
              <a:rPr lang="en-US" sz="1200" b="1" i="0" u="none" strike="noStrike" kern="1200" baseline="0" dirty="0" smtClean="0">
                <a:solidFill>
                  <a:schemeClr val="tx1"/>
                </a:solidFill>
                <a:latin typeface="Arial" charset="0"/>
                <a:ea typeface="+mn-ea"/>
                <a:cs typeface="+mn-cs"/>
              </a:rPr>
              <a:t> </a:t>
            </a:r>
            <a:r>
              <a:rPr lang="en-US" sz="1200" b="1" i="0" u="none" strike="noStrike" kern="1200" baseline="0" dirty="0" err="1" smtClean="0">
                <a:solidFill>
                  <a:schemeClr val="tx1"/>
                </a:solidFill>
                <a:latin typeface="Arial" charset="0"/>
                <a:ea typeface="+mn-ea"/>
                <a:cs typeface="+mn-cs"/>
              </a:rPr>
              <a:t>dhcp</a:t>
            </a:r>
            <a:r>
              <a:rPr lang="en-US" sz="1200" b="1" i="0" u="none" strike="noStrike" kern="1200" baseline="0" dirty="0" smtClean="0">
                <a:solidFill>
                  <a:schemeClr val="tx1"/>
                </a:solidFill>
                <a:latin typeface="Arial" charset="0"/>
                <a:ea typeface="+mn-ea"/>
                <a:cs typeface="+mn-cs"/>
              </a:rPr>
              <a:t> </a:t>
            </a:r>
            <a:r>
              <a:rPr lang="fr-FR" sz="1200" b="1" i="0" u="none" strike="noStrike" kern="1200" baseline="0" dirty="0" smtClean="0">
                <a:solidFill>
                  <a:schemeClr val="tx1"/>
                </a:solidFill>
                <a:latin typeface="Arial" charset="0"/>
                <a:ea typeface="+mn-ea"/>
                <a:cs typeface="+mn-cs"/>
              </a:rPr>
              <a:t>client </a:t>
            </a:r>
            <a:r>
              <a:rPr lang="fr-FR" sz="1200" b="1" i="0" u="none" strike="noStrike" kern="1200" baseline="0" dirty="0" err="1" smtClean="0">
                <a:solidFill>
                  <a:schemeClr val="tx1"/>
                </a:solidFill>
                <a:latin typeface="Arial" charset="0"/>
                <a:ea typeface="+mn-ea"/>
                <a:cs typeface="+mn-cs"/>
              </a:rPr>
              <a:t>request</a:t>
            </a:r>
            <a:r>
              <a:rPr lang="fr-FR" sz="1200" b="1" i="0" u="none" strike="noStrike" kern="1200" baseline="0" dirty="0" smtClean="0">
                <a:solidFill>
                  <a:schemeClr val="tx1"/>
                </a:solidFill>
                <a:latin typeface="Arial" charset="0"/>
                <a:ea typeface="+mn-ea"/>
                <a:cs typeface="+mn-cs"/>
              </a:rPr>
              <a:t> router </a:t>
            </a:r>
            <a:r>
              <a:rPr lang="fr-FR" sz="1200" b="0" i="0" u="none" strike="noStrike" kern="1200" baseline="0" dirty="0" smtClean="0">
                <a:solidFill>
                  <a:schemeClr val="tx1"/>
                </a:solidFill>
                <a:latin typeface="Arial" charset="0"/>
                <a:ea typeface="+mn-ea"/>
                <a:cs typeface="+mn-cs"/>
              </a:rPr>
              <a:t>interface configuration command.</a:t>
            </a:r>
            <a:endParaRPr lang="en-US"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20</a:t>
            </a:fld>
            <a:endParaRPr lang="en-US" dirty="0"/>
          </a:p>
        </p:txBody>
      </p:sp>
    </p:spTree>
    <p:extLst>
      <p:ext uri="{BB962C8B-B14F-4D97-AF65-F5344CB8AC3E}">
        <p14:creationId xmlns:p14="http://schemas.microsoft.com/office/powerpoint/2010/main" val="37110952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mn-ea"/>
                <a:cs typeface="+mn-cs"/>
              </a:rPr>
              <a:t>The first step is to identify the addresses to be translated dynamically using an access list. Because only the 192.168.10.0/24 segment should be translated dynamically, a standard access list using the </a:t>
            </a:r>
            <a:r>
              <a:rPr lang="en-US" sz="1200" b="1" i="0" u="none" strike="noStrike" kern="1200" baseline="0" dirty="0" smtClean="0">
                <a:solidFill>
                  <a:schemeClr val="tx1"/>
                </a:solidFill>
                <a:latin typeface="Arial" charset="0"/>
                <a:ea typeface="+mn-ea"/>
                <a:cs typeface="+mn-cs"/>
              </a:rPr>
              <a:t>access-list 10 permit 192.168.10.0 0.0.0.255 </a:t>
            </a:r>
            <a:r>
              <a:rPr lang="en-US" sz="1200" b="0" i="0" u="none" strike="noStrike" kern="1200" baseline="0" dirty="0" smtClean="0">
                <a:solidFill>
                  <a:schemeClr val="tx1"/>
                </a:solidFill>
                <a:latin typeface="Arial" charset="0"/>
                <a:ea typeface="+mn-ea"/>
                <a:cs typeface="+mn-cs"/>
              </a:rPr>
              <a:t>global configuration command is created.</a:t>
            </a:r>
          </a:p>
          <a:p>
            <a:endParaRPr lang="en-US" sz="1200" b="0" i="0" u="none" strike="noStrike" kern="1200" baseline="0" dirty="0" smtClean="0">
              <a:solidFill>
                <a:schemeClr val="tx1"/>
              </a:solidFill>
              <a:latin typeface="Arial" charset="0"/>
              <a:ea typeface="+mn-ea"/>
              <a:cs typeface="+mn-cs"/>
            </a:endParaRPr>
          </a:p>
          <a:p>
            <a:r>
              <a:rPr lang="en-US" sz="1200" b="0" i="0" u="none" strike="noStrike" kern="1200" baseline="0" dirty="0" smtClean="0">
                <a:solidFill>
                  <a:schemeClr val="tx1"/>
                </a:solidFill>
                <a:latin typeface="Arial" charset="0"/>
                <a:ea typeface="+mn-ea"/>
                <a:cs typeface="+mn-cs"/>
              </a:rPr>
              <a:t>Notice that there are no </a:t>
            </a:r>
            <a:r>
              <a:rPr lang="en-US" sz="1200" b="1" i="0" u="none" strike="noStrike" kern="1200" baseline="0" dirty="0" smtClean="0">
                <a:solidFill>
                  <a:schemeClr val="tx1"/>
                </a:solidFill>
                <a:latin typeface="Arial" charset="0"/>
                <a:ea typeface="+mn-ea"/>
                <a:cs typeface="+mn-cs"/>
              </a:rPr>
              <a:t>inside </a:t>
            </a:r>
            <a:r>
              <a:rPr lang="en-US" sz="1200" b="0" i="0" u="none" strike="noStrike" kern="1200" baseline="0" dirty="0" smtClean="0">
                <a:solidFill>
                  <a:schemeClr val="tx1"/>
                </a:solidFill>
                <a:latin typeface="Arial" charset="0"/>
                <a:ea typeface="+mn-ea"/>
                <a:cs typeface="+mn-cs"/>
              </a:rPr>
              <a:t>or </a:t>
            </a:r>
            <a:r>
              <a:rPr lang="en-US" sz="1200" b="1" i="0" u="none" strike="noStrike" kern="1200" baseline="0" dirty="0" smtClean="0">
                <a:solidFill>
                  <a:schemeClr val="tx1"/>
                </a:solidFill>
                <a:latin typeface="Arial" charset="0"/>
                <a:ea typeface="+mn-ea"/>
                <a:cs typeface="+mn-cs"/>
              </a:rPr>
              <a:t>outside </a:t>
            </a:r>
            <a:r>
              <a:rPr lang="en-US" sz="1200" b="0" i="0" u="none" strike="noStrike" kern="1200" baseline="0" dirty="0" smtClean="0">
                <a:solidFill>
                  <a:schemeClr val="tx1"/>
                </a:solidFill>
                <a:latin typeface="Arial" charset="0"/>
                <a:ea typeface="+mn-ea"/>
                <a:cs typeface="+mn-cs"/>
              </a:rPr>
              <a:t>keywords used in these commands. Because NVI does not require that you define inside or outside interfaces, those keywords are also not used in the translation commands.</a:t>
            </a:r>
            <a:endParaRPr lang="en-US"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34</a:t>
            </a:fld>
            <a:endParaRPr lang="en-US" dirty="0"/>
          </a:p>
        </p:txBody>
      </p:sp>
    </p:spTree>
    <p:extLst>
      <p:ext uri="{BB962C8B-B14F-4D97-AF65-F5344CB8AC3E}">
        <p14:creationId xmlns:p14="http://schemas.microsoft.com/office/powerpoint/2010/main" val="27506468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mn-ea"/>
                <a:cs typeface="+mn-cs"/>
              </a:rPr>
              <a:t>Notice that the output of the command differs slightly from legacy NAT command output. Because NVI no longer uses inside and outside, the terms </a:t>
            </a:r>
            <a:r>
              <a:rPr lang="en-US" sz="1200" b="0" i="1" u="none" strike="noStrike" kern="1200" baseline="0" dirty="0" smtClean="0">
                <a:solidFill>
                  <a:schemeClr val="tx1"/>
                </a:solidFill>
                <a:latin typeface="Arial" charset="0"/>
                <a:ea typeface="+mn-ea"/>
                <a:cs typeface="+mn-cs"/>
              </a:rPr>
              <a:t>inside global </a:t>
            </a:r>
            <a:r>
              <a:rPr lang="en-US" sz="1200" b="0" i="0" u="none" strike="noStrike" kern="1200" baseline="0" dirty="0" smtClean="0">
                <a:solidFill>
                  <a:schemeClr val="tx1"/>
                </a:solidFill>
                <a:latin typeface="Arial" charset="0"/>
                <a:ea typeface="+mn-ea"/>
                <a:cs typeface="+mn-cs"/>
              </a:rPr>
              <a:t>, </a:t>
            </a:r>
            <a:r>
              <a:rPr lang="en-US" sz="1200" b="0" i="1" u="none" strike="noStrike" kern="1200" baseline="0" dirty="0" smtClean="0">
                <a:solidFill>
                  <a:schemeClr val="tx1"/>
                </a:solidFill>
                <a:latin typeface="Arial" charset="0"/>
                <a:ea typeface="+mn-ea"/>
                <a:cs typeface="+mn-cs"/>
              </a:rPr>
              <a:t>inside local </a:t>
            </a:r>
            <a:r>
              <a:rPr lang="en-US" sz="1200" b="0" i="0" u="none" strike="noStrike" kern="1200" baseline="0" dirty="0" smtClean="0">
                <a:solidFill>
                  <a:schemeClr val="tx1"/>
                </a:solidFill>
                <a:latin typeface="Arial" charset="0"/>
                <a:ea typeface="+mn-ea"/>
                <a:cs typeface="+mn-cs"/>
              </a:rPr>
              <a:t>, </a:t>
            </a:r>
            <a:r>
              <a:rPr lang="en-US" sz="1200" b="0" i="1" u="none" strike="noStrike" kern="1200" baseline="0" dirty="0" smtClean="0">
                <a:solidFill>
                  <a:schemeClr val="tx1"/>
                </a:solidFill>
                <a:latin typeface="Arial" charset="0"/>
                <a:ea typeface="+mn-ea"/>
                <a:cs typeface="+mn-cs"/>
              </a:rPr>
              <a:t>outside local </a:t>
            </a:r>
            <a:r>
              <a:rPr lang="en-US" sz="1200" b="0" i="0" u="none" strike="noStrike" kern="1200" baseline="0" dirty="0" smtClean="0">
                <a:solidFill>
                  <a:schemeClr val="tx1"/>
                </a:solidFill>
                <a:latin typeface="Arial" charset="0"/>
                <a:ea typeface="+mn-ea"/>
                <a:cs typeface="+mn-cs"/>
              </a:rPr>
              <a:t>, and </a:t>
            </a:r>
            <a:r>
              <a:rPr lang="en-US" sz="1200" b="0" i="1" u="none" strike="noStrike" kern="1200" baseline="0" dirty="0" smtClean="0">
                <a:solidFill>
                  <a:schemeClr val="tx1"/>
                </a:solidFill>
                <a:latin typeface="Arial" charset="0"/>
                <a:ea typeface="+mn-ea"/>
                <a:cs typeface="+mn-cs"/>
              </a:rPr>
              <a:t>outside global </a:t>
            </a:r>
            <a:r>
              <a:rPr lang="en-US" sz="1200" b="0" i="0" u="none" strike="noStrike" kern="1200" baseline="0" dirty="0" smtClean="0">
                <a:solidFill>
                  <a:schemeClr val="tx1"/>
                </a:solidFill>
                <a:latin typeface="Arial" charset="0"/>
                <a:ea typeface="+mn-ea"/>
                <a:cs typeface="+mn-cs"/>
              </a:rPr>
              <a:t>are no longer used in the translations table. Instead, the terms </a:t>
            </a:r>
            <a:r>
              <a:rPr lang="en-US" sz="1200" b="0" i="1" u="none" strike="noStrike" kern="1200" baseline="0" dirty="0" smtClean="0">
                <a:solidFill>
                  <a:schemeClr val="tx1"/>
                </a:solidFill>
                <a:latin typeface="Arial" charset="0"/>
                <a:ea typeface="+mn-ea"/>
                <a:cs typeface="+mn-cs"/>
              </a:rPr>
              <a:t>source global </a:t>
            </a:r>
            <a:r>
              <a:rPr lang="en-US" sz="1200" b="0" i="0" u="none" strike="noStrike" kern="1200" baseline="0" dirty="0" smtClean="0">
                <a:solidFill>
                  <a:schemeClr val="tx1"/>
                </a:solidFill>
                <a:latin typeface="Arial" charset="0"/>
                <a:ea typeface="+mn-ea"/>
                <a:cs typeface="+mn-cs"/>
              </a:rPr>
              <a:t>, </a:t>
            </a:r>
            <a:r>
              <a:rPr lang="en-US" sz="1200" b="0" i="1" u="none" strike="noStrike" kern="1200" baseline="0" dirty="0" smtClean="0">
                <a:solidFill>
                  <a:schemeClr val="tx1"/>
                </a:solidFill>
                <a:latin typeface="Arial" charset="0"/>
                <a:ea typeface="+mn-ea"/>
                <a:cs typeface="+mn-cs"/>
              </a:rPr>
              <a:t>source local </a:t>
            </a:r>
            <a:r>
              <a:rPr lang="en-US" sz="1200" b="0" i="0" u="none" strike="noStrike" kern="1200" baseline="0" dirty="0" smtClean="0">
                <a:solidFill>
                  <a:schemeClr val="tx1"/>
                </a:solidFill>
                <a:latin typeface="Arial" charset="0"/>
                <a:ea typeface="+mn-ea"/>
                <a:cs typeface="+mn-cs"/>
              </a:rPr>
              <a:t>, </a:t>
            </a:r>
            <a:r>
              <a:rPr lang="en-US" sz="1200" b="0" i="1" u="none" strike="noStrike" kern="1200" baseline="0" dirty="0" err="1" smtClean="0">
                <a:solidFill>
                  <a:schemeClr val="tx1"/>
                </a:solidFill>
                <a:latin typeface="Arial" charset="0"/>
                <a:ea typeface="+mn-ea"/>
                <a:cs typeface="+mn-cs"/>
              </a:rPr>
              <a:t>destin</a:t>
            </a:r>
            <a:r>
              <a:rPr lang="en-US" sz="1200" b="0" i="1" u="none" strike="noStrike" kern="1200" baseline="0" dirty="0" smtClean="0">
                <a:solidFill>
                  <a:schemeClr val="tx1"/>
                </a:solidFill>
                <a:latin typeface="Arial" charset="0"/>
                <a:ea typeface="+mn-ea"/>
                <a:cs typeface="+mn-cs"/>
              </a:rPr>
              <a:t> local </a:t>
            </a:r>
            <a:r>
              <a:rPr lang="en-US" sz="1200" b="0" i="0" u="none" strike="noStrike" kern="1200" baseline="0" dirty="0" smtClean="0">
                <a:solidFill>
                  <a:schemeClr val="tx1"/>
                </a:solidFill>
                <a:latin typeface="Arial" charset="0"/>
                <a:ea typeface="+mn-ea"/>
                <a:cs typeface="+mn-cs"/>
              </a:rPr>
              <a:t>, and </a:t>
            </a:r>
            <a:r>
              <a:rPr lang="en-US" sz="1200" b="0" i="1" u="none" strike="noStrike" kern="1200" baseline="0" dirty="0" err="1" smtClean="0">
                <a:solidFill>
                  <a:schemeClr val="tx1"/>
                </a:solidFill>
                <a:latin typeface="Arial" charset="0"/>
                <a:ea typeface="+mn-ea"/>
                <a:cs typeface="+mn-cs"/>
              </a:rPr>
              <a:t>destin</a:t>
            </a:r>
            <a:r>
              <a:rPr lang="en-US" sz="1200" b="0" i="1" u="none" strike="noStrike" kern="1200" baseline="0" dirty="0" smtClean="0">
                <a:solidFill>
                  <a:schemeClr val="tx1"/>
                </a:solidFill>
                <a:latin typeface="Arial" charset="0"/>
                <a:ea typeface="+mn-ea"/>
                <a:cs typeface="+mn-cs"/>
              </a:rPr>
              <a:t> global </a:t>
            </a:r>
            <a:r>
              <a:rPr lang="en-US" sz="1200" b="0" i="0" u="none" strike="noStrike" kern="1200" baseline="0" dirty="0" smtClean="0">
                <a:solidFill>
                  <a:schemeClr val="tx1"/>
                </a:solidFill>
                <a:latin typeface="Arial" charset="0"/>
                <a:ea typeface="+mn-ea"/>
                <a:cs typeface="+mn-cs"/>
              </a:rPr>
              <a:t>are used, respectively. </a:t>
            </a:r>
          </a:p>
          <a:p>
            <a:r>
              <a:rPr lang="en-US" sz="1200" b="0" i="0" u="none" strike="noStrike" kern="1200" baseline="0" dirty="0" smtClean="0">
                <a:solidFill>
                  <a:schemeClr val="tx1"/>
                </a:solidFill>
                <a:latin typeface="Arial" charset="0"/>
                <a:ea typeface="+mn-ea"/>
                <a:cs typeface="+mn-cs"/>
              </a:rPr>
              <a:t>The definition of the terms, however, remains the same.</a:t>
            </a:r>
            <a:endParaRPr lang="en-US"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37</a:t>
            </a:fld>
            <a:endParaRPr lang="en-US" dirty="0"/>
          </a:p>
        </p:txBody>
      </p:sp>
    </p:spTree>
    <p:extLst>
      <p:ext uri="{BB962C8B-B14F-4D97-AF65-F5344CB8AC3E}">
        <p14:creationId xmlns:p14="http://schemas.microsoft.com/office/powerpoint/2010/main" val="34241573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39</a:t>
            </a:fld>
            <a:endParaRPr lang="en-US" dirty="0"/>
          </a:p>
        </p:txBody>
      </p:sp>
    </p:spTree>
    <p:extLst>
      <p:ext uri="{BB962C8B-B14F-4D97-AF65-F5344CB8AC3E}">
        <p14:creationId xmlns:p14="http://schemas.microsoft.com/office/powerpoint/2010/main" val="23277870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40</a:t>
            </a:fld>
            <a:endParaRPr lang="en-US" dirty="0"/>
          </a:p>
        </p:txBody>
      </p:sp>
    </p:spTree>
    <p:extLst>
      <p:ext uri="{BB962C8B-B14F-4D97-AF65-F5344CB8AC3E}">
        <p14:creationId xmlns:p14="http://schemas.microsoft.com/office/powerpoint/2010/main" val="14658065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 name="Picture 8" descr="PPt_4face_021208.jpg"/>
          <p:cNvPicPr>
            <a:picLocks noChangeAspect="1"/>
          </p:cNvPicPr>
          <p:nvPr/>
        </p:nvPicPr>
        <p:blipFill>
          <a:blip r:embed="rId2" cstate="print"/>
          <a:srcRect/>
          <a:stretch>
            <a:fillRect/>
          </a:stretch>
        </p:blipFill>
        <p:spPr bwMode="auto">
          <a:xfrm>
            <a:off x="0" y="1911350"/>
            <a:ext cx="9144000" cy="2432050"/>
          </a:xfrm>
          <a:prstGeom prst="rect">
            <a:avLst/>
          </a:prstGeom>
          <a:noFill/>
          <a:ln w="9525">
            <a:noFill/>
            <a:miter lim="800000"/>
            <a:headEnd/>
            <a:tailEnd/>
          </a:ln>
        </p:spPr>
      </p:pic>
      <p:sp>
        <p:nvSpPr>
          <p:cNvPr id="5" name="Rectangle 3"/>
          <p:cNvSpPr>
            <a:spLocks noChangeArrowheads="1"/>
          </p:cNvSpPr>
          <p:nvPr/>
        </p:nvSpPr>
        <p:spPr bwMode="auto">
          <a:xfrm>
            <a:off x="4498975" y="6670675"/>
            <a:ext cx="2347913" cy="190500"/>
          </a:xfrm>
          <a:prstGeom prst="rect">
            <a:avLst/>
          </a:prstGeom>
          <a:noFill/>
          <a:ln w="9525">
            <a:noFill/>
            <a:miter lim="800000"/>
            <a:headEnd/>
            <a:tailEnd/>
          </a:ln>
          <a:effectLst/>
        </p:spPr>
        <p:txBody>
          <a:bodyPr wrap="none" lIns="82124" tIns="41061" rIns="82124" bIns="41061" anchor="b" anchorCtr="1">
            <a:spAutoFit/>
          </a:bodyPr>
          <a:lstStyle/>
          <a:p>
            <a:pPr algn="l" defTabSz="814388">
              <a:lnSpc>
                <a:spcPct val="100000"/>
              </a:lnSpc>
              <a:defRPr/>
            </a:pPr>
            <a:r>
              <a:rPr lang="en-US" sz="700" dirty="0">
                <a:solidFill>
                  <a:srgbClr val="C0C0C4"/>
                </a:solidFill>
              </a:rPr>
              <a:t>© </a:t>
            </a:r>
            <a:r>
              <a:rPr lang="en-US" sz="700" dirty="0" smtClean="0">
                <a:solidFill>
                  <a:srgbClr val="C0C0C4"/>
                </a:solidFill>
              </a:rPr>
              <a:t>2007 – 2016, </a:t>
            </a:r>
            <a:r>
              <a:rPr lang="en-US" sz="700" dirty="0">
                <a:solidFill>
                  <a:srgbClr val="C0C0C4"/>
                </a:solidFill>
              </a:rPr>
              <a:t>Cisco Systems, Inc. All rights reserved.</a:t>
            </a:r>
          </a:p>
        </p:txBody>
      </p:sp>
      <p:sp>
        <p:nvSpPr>
          <p:cNvPr id="6" name="Rectangle 4"/>
          <p:cNvSpPr>
            <a:spLocks noChangeArrowheads="1"/>
          </p:cNvSpPr>
          <p:nvPr/>
        </p:nvSpPr>
        <p:spPr bwMode="auto">
          <a:xfrm>
            <a:off x="7123113" y="6672263"/>
            <a:ext cx="650875" cy="188912"/>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defRPr/>
            </a:pPr>
            <a:r>
              <a:rPr lang="en-US" sz="700">
                <a:solidFill>
                  <a:srgbClr val="C0C0C4"/>
                </a:solidFill>
              </a:rPr>
              <a:t>Cisco Public</a:t>
            </a:r>
          </a:p>
        </p:txBody>
      </p:sp>
      <p:sp>
        <p:nvSpPr>
          <p:cNvPr id="7" name="Rectangle 5"/>
          <p:cNvSpPr>
            <a:spLocks noChangeArrowheads="1"/>
          </p:cNvSpPr>
          <p:nvPr/>
        </p:nvSpPr>
        <p:spPr bwMode="auto">
          <a:xfrm>
            <a:off x="193675" y="6562725"/>
            <a:ext cx="1699671" cy="190646"/>
          </a:xfrm>
          <a:prstGeom prst="rect">
            <a:avLst/>
          </a:prstGeom>
          <a:noFill/>
          <a:ln w="9525">
            <a:noFill/>
            <a:miter lim="800000"/>
            <a:headEnd/>
            <a:tailEnd/>
          </a:ln>
          <a:effectLst/>
        </p:spPr>
        <p:txBody>
          <a:bodyPr wrap="square" lIns="82124" tIns="41061" rIns="82124" bIns="41061" anchor="b">
            <a:spAutoFit/>
          </a:bodyPr>
          <a:lstStyle/>
          <a:p>
            <a:pPr algn="l" defTabSz="814388">
              <a:lnSpc>
                <a:spcPct val="100000"/>
              </a:lnSpc>
              <a:defRPr/>
            </a:pPr>
            <a:r>
              <a:rPr lang="en-US" sz="700" dirty="0" smtClean="0">
                <a:solidFill>
                  <a:schemeClr val="tx1"/>
                </a:solidFill>
              </a:rPr>
              <a:t>ROUTE v7 Chapter 6</a:t>
            </a:r>
            <a:endParaRPr lang="en-US" sz="700" dirty="0">
              <a:solidFill>
                <a:schemeClr val="tx1"/>
              </a:solidFill>
            </a:endParaRPr>
          </a:p>
        </p:txBody>
      </p:sp>
      <p:sp>
        <p:nvSpPr>
          <p:cNvPr id="8" name="Rectangle 6"/>
          <p:cNvSpPr>
            <a:spLocks noChangeArrowheads="1"/>
          </p:cNvSpPr>
          <p:nvPr/>
        </p:nvSpPr>
        <p:spPr bwMode="auto">
          <a:xfrm>
            <a:off x="8596313" y="6626225"/>
            <a:ext cx="320675" cy="234950"/>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defRPr/>
            </a:pPr>
            <a:fld id="{F03A2297-76DB-42C1-A7DF-76792C553C4F}" type="slidenum">
              <a:rPr lang="en-US" sz="1000">
                <a:solidFill>
                  <a:schemeClr val="tx1"/>
                </a:solidFill>
              </a:rPr>
              <a:pPr algn="r" defTabSz="814388">
                <a:lnSpc>
                  <a:spcPct val="100000"/>
                </a:lnSpc>
                <a:defRPr/>
              </a:pPr>
              <a:t>‹#›</a:t>
            </a:fld>
            <a:endParaRPr lang="en-US" sz="1000">
              <a:solidFill>
                <a:schemeClr val="tx1"/>
              </a:solidFill>
            </a:endParaRPr>
          </a:p>
        </p:txBody>
      </p:sp>
      <p:sp>
        <p:nvSpPr>
          <p:cNvPr id="1290247" name="Rectangle 7"/>
          <p:cNvSpPr>
            <a:spLocks noGrp="1" noChangeArrowheads="1"/>
          </p:cNvSpPr>
          <p:nvPr>
            <p:ph type="ctrTitle"/>
          </p:nvPr>
        </p:nvSpPr>
        <p:spPr bwMode="white">
          <a:xfrm>
            <a:off x="311150" y="2581836"/>
            <a:ext cx="4174789" cy="1021976"/>
          </a:xfrm>
          <a:prstGeom prst="rect">
            <a:avLst/>
          </a:prstGeom>
          <a:ln/>
        </p:spPr>
        <p:txBody>
          <a:bodyPr anchor="ctr">
            <a:normAutofit/>
          </a:bodyPr>
          <a:lstStyle>
            <a:lvl1pPr>
              <a:defRPr sz="3000" b="0">
                <a:solidFill>
                  <a:srgbClr val="FFFFFF"/>
                </a:solidFill>
              </a:defRPr>
            </a:lvl1pPr>
          </a:lstStyle>
          <a:p>
            <a:r>
              <a:rPr lang="en-US" smtClean="0"/>
              <a:t>Click to edit Master title style</a:t>
            </a:r>
            <a:endParaRPr lang="en-US"/>
          </a:p>
        </p:txBody>
      </p:sp>
      <p:sp>
        <p:nvSpPr>
          <p:cNvPr id="1290248" name="Rectangle 8"/>
          <p:cNvSpPr>
            <a:spLocks noGrp="1" noChangeArrowheads="1"/>
          </p:cNvSpPr>
          <p:nvPr>
            <p:ph type="subTitle" idx="1"/>
          </p:nvPr>
        </p:nvSpPr>
        <p:spPr>
          <a:xfrm>
            <a:off x="311149" y="4672013"/>
            <a:ext cx="8510122" cy="658812"/>
          </a:xfrm>
          <a:ln/>
        </p:spPr>
        <p:txBody>
          <a:bodyPr/>
          <a:lstStyle>
            <a:lvl1pPr marL="0" indent="0">
              <a:lnSpc>
                <a:spcPct val="90000"/>
              </a:lnSpc>
              <a:buFont typeface="Wingdings" pitchFamily="2" charset="2"/>
              <a:buNone/>
              <a:defRPr sz="2000" b="1">
                <a:solidFill>
                  <a:schemeClr val="bg2"/>
                </a:solidFill>
              </a:defRPr>
            </a:lvl1pPr>
          </a:lstStyle>
          <a:p>
            <a:r>
              <a:rPr lang="en-US" smtClean="0"/>
              <a:t>Click to edit Master subtitle style</a:t>
            </a:r>
            <a:endParaRPr lang="en-US"/>
          </a:p>
        </p:txBody>
      </p:sp>
      <p:pic>
        <p:nvPicPr>
          <p:cNvPr id="12" name="Picture 331" descr="Cisco_NewLogo"/>
          <p:cNvPicPr>
            <a:picLocks noChangeAspect="1" noChangeArrowheads="1"/>
          </p:cNvPicPr>
          <p:nvPr/>
        </p:nvPicPr>
        <p:blipFill>
          <a:blip r:embed="rId3" cstate="print"/>
          <a:srcRect/>
          <a:stretch>
            <a:fillRect/>
          </a:stretch>
        </p:blipFill>
        <p:spPr bwMode="auto">
          <a:xfrm>
            <a:off x="5483225" y="5940425"/>
            <a:ext cx="3354388" cy="474663"/>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mmand Examp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8941" y="365379"/>
            <a:ext cx="8522208" cy="740664"/>
          </a:xfrm>
          <a:prstGeom prst="rect">
            <a:avLst/>
          </a:prstGeom>
        </p:spPr>
        <p:txBody>
          <a:bodyPr>
            <a:normAutofit/>
          </a:bodyPr>
          <a:lstStyle>
            <a:lvl1pPr>
              <a:defRPr/>
            </a:lvl1pPr>
          </a:lstStyle>
          <a:p>
            <a:r>
              <a:rPr lang="en-US" smtClean="0"/>
              <a:t>Command Example</a:t>
            </a:r>
            <a:endParaRPr lang="en-US"/>
          </a:p>
        </p:txBody>
      </p:sp>
      <p:sp>
        <p:nvSpPr>
          <p:cNvPr id="7" name="Content Placeholder 2"/>
          <p:cNvSpPr>
            <a:spLocks noGrp="1"/>
          </p:cNvSpPr>
          <p:nvPr>
            <p:ph idx="1"/>
          </p:nvPr>
        </p:nvSpPr>
        <p:spPr>
          <a:xfrm>
            <a:off x="279400" y="1193356"/>
            <a:ext cx="8316913" cy="491994"/>
          </a:xfrm>
        </p:spPr>
        <p:txBody>
          <a:bodyPr/>
          <a:lstStyle/>
          <a:p>
            <a:pPr lvl="0"/>
            <a:r>
              <a:rPr lang="en-US" smtClean="0"/>
              <a:t>Click to edit Master text styles</a:t>
            </a:r>
          </a:p>
        </p:txBody>
      </p:sp>
      <p:sp>
        <p:nvSpPr>
          <p:cNvPr id="10" name="Text Placeholder 9"/>
          <p:cNvSpPr>
            <a:spLocks noGrp="1"/>
          </p:cNvSpPr>
          <p:nvPr>
            <p:ph type="body" sz="quarter" idx="10" hasCustomPrompt="1"/>
          </p:nvPr>
        </p:nvSpPr>
        <p:spPr>
          <a:xfrm>
            <a:off x="613533" y="1731395"/>
            <a:ext cx="7745412" cy="377078"/>
          </a:xfrm>
        </p:spPr>
        <p:txBody>
          <a:bodyPr/>
          <a:lstStyle>
            <a:lvl1pPr>
              <a:buNone/>
              <a:defRPr sz="1600" b="0">
                <a:latin typeface="Courier New" pitchFamily="49" charset="0"/>
                <a:cs typeface="Courier New" pitchFamily="49" charset="0"/>
              </a:defRPr>
            </a:lvl1pPr>
            <a:lvl2pPr>
              <a:buFont typeface="Arial" pitchFamily="34" charset="0"/>
              <a:buNone/>
              <a:defRPr sz="1200">
                <a:latin typeface="Courier New" pitchFamily="49" charset="0"/>
                <a:cs typeface="Courier New" pitchFamily="49" charset="0"/>
              </a:defRPr>
            </a:lvl2pPr>
            <a:lvl3pPr>
              <a:buFont typeface="Arial" pitchFamily="34" charset="0"/>
              <a:buNone/>
              <a:defRPr sz="1200">
                <a:latin typeface="Courier New" pitchFamily="49" charset="0"/>
                <a:cs typeface="Courier New" pitchFamily="49" charset="0"/>
              </a:defRPr>
            </a:lvl3pPr>
            <a:lvl4pPr>
              <a:buFont typeface="Arial" pitchFamily="34" charset="0"/>
              <a:buNone/>
              <a:defRPr sz="1200">
                <a:latin typeface="Courier New" pitchFamily="49" charset="0"/>
                <a:cs typeface="Courier New" pitchFamily="49" charset="0"/>
              </a:defRPr>
            </a:lvl4pPr>
            <a:lvl5pPr>
              <a:buFont typeface="Arial" pitchFamily="34" charset="0"/>
              <a:buNone/>
              <a:defRPr sz="1200">
                <a:latin typeface="Courier New" pitchFamily="49" charset="0"/>
                <a:cs typeface="Courier New" pitchFamily="49" charset="0"/>
              </a:defRPr>
            </a:lvl5pPr>
          </a:lstStyle>
          <a:p>
            <a:pPr lvl="0"/>
            <a:r>
              <a:rPr lang="en-US" smtClean="0"/>
              <a:t>Router(config)#</a:t>
            </a:r>
          </a:p>
        </p:txBody>
      </p:sp>
      <p:sp>
        <p:nvSpPr>
          <p:cNvPr id="11" name="Text Placeholder 9"/>
          <p:cNvSpPr>
            <a:spLocks noGrp="1"/>
          </p:cNvSpPr>
          <p:nvPr>
            <p:ph type="body" sz="quarter" idx="11" hasCustomPrompt="1"/>
          </p:nvPr>
        </p:nvSpPr>
        <p:spPr>
          <a:xfrm>
            <a:off x="615326" y="2191282"/>
            <a:ext cx="7745412" cy="377078"/>
          </a:xfrm>
          <a:ln w="28575">
            <a:solidFill>
              <a:schemeClr val="tx1"/>
            </a:solidFill>
          </a:ln>
        </p:spPr>
        <p:txBody>
          <a:bodyPr/>
          <a:lstStyle>
            <a:lvl1pPr>
              <a:buNone/>
              <a:defRPr sz="1600" b="1" i="0">
                <a:latin typeface="Courier New" pitchFamily="49" charset="0"/>
                <a:cs typeface="Courier New" pitchFamily="49" charset="0"/>
              </a:defRPr>
            </a:lvl1pPr>
            <a:lvl2pPr>
              <a:buFont typeface="Arial" pitchFamily="34" charset="0"/>
              <a:buNone/>
              <a:defRPr sz="1200">
                <a:latin typeface="Courier New" pitchFamily="49" charset="0"/>
                <a:cs typeface="Courier New" pitchFamily="49" charset="0"/>
              </a:defRPr>
            </a:lvl2pPr>
            <a:lvl3pPr>
              <a:buFont typeface="Arial" pitchFamily="34" charset="0"/>
              <a:buNone/>
              <a:defRPr sz="1200">
                <a:latin typeface="Courier New" pitchFamily="49" charset="0"/>
                <a:cs typeface="Courier New" pitchFamily="49" charset="0"/>
              </a:defRPr>
            </a:lvl3pPr>
            <a:lvl4pPr>
              <a:buFont typeface="Arial" pitchFamily="34" charset="0"/>
              <a:buNone/>
              <a:defRPr sz="1200">
                <a:latin typeface="Courier New" pitchFamily="49" charset="0"/>
                <a:cs typeface="Courier New" pitchFamily="49" charset="0"/>
              </a:defRPr>
            </a:lvl4pPr>
            <a:lvl5pPr>
              <a:buFont typeface="Arial" pitchFamily="34" charset="0"/>
              <a:buNone/>
              <a:defRPr sz="1200">
                <a:latin typeface="Courier New" pitchFamily="49" charset="0"/>
                <a:cs typeface="Courier New" pitchFamily="49" charset="0"/>
              </a:defRPr>
            </a:lvl5pPr>
          </a:lstStyle>
          <a:p>
            <a:pPr lvl="0"/>
            <a:r>
              <a:rPr lang="en-US" smtClean="0"/>
              <a:t>Command parameters</a:t>
            </a:r>
          </a:p>
        </p:txBody>
      </p:sp>
      <p:sp>
        <p:nvSpPr>
          <p:cNvPr id="6" name="Content Placeholder 2"/>
          <p:cNvSpPr>
            <a:spLocks noGrp="1"/>
          </p:cNvSpPr>
          <p:nvPr>
            <p:ph idx="12"/>
          </p:nvPr>
        </p:nvSpPr>
        <p:spPr>
          <a:xfrm>
            <a:off x="279400" y="2852057"/>
            <a:ext cx="8316913" cy="3320143"/>
          </a:xfrm>
        </p:spPr>
        <p:txBody>
          <a:body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 column horizonta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400" y="365379"/>
            <a:ext cx="8521700" cy="740664"/>
          </a:xfrm>
          <a:prstGeom prst="rect">
            <a:avLst/>
          </a:prstGeom>
        </p:spPr>
        <p:txBody>
          <a:bodyPr>
            <a:normAutofit/>
          </a:bodyPr>
          <a:lstStyle>
            <a:lvl1pPr>
              <a:defRPr baseline="0"/>
            </a:lvl1pPr>
          </a:lstStyle>
          <a:p>
            <a:r>
              <a:rPr lang="en-US" smtClean="0"/>
              <a:t>2 Rows</a:t>
            </a:r>
            <a:endParaRPr lang="en-US"/>
          </a:p>
        </p:txBody>
      </p:sp>
      <p:sp>
        <p:nvSpPr>
          <p:cNvPr id="4" name="Content Placeholder 2"/>
          <p:cNvSpPr>
            <a:spLocks noGrp="1"/>
          </p:cNvSpPr>
          <p:nvPr>
            <p:ph idx="10"/>
          </p:nvPr>
        </p:nvSpPr>
        <p:spPr>
          <a:xfrm>
            <a:off x="279400" y="1206653"/>
            <a:ext cx="8520354" cy="2526255"/>
          </a:xfrm>
        </p:spPr>
        <p:txBody>
          <a:bodyPr>
            <a:normAutofit/>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
        <p:nvSpPr>
          <p:cNvPr id="5" name="Content Placeholder 2"/>
          <p:cNvSpPr>
            <a:spLocks noGrp="1"/>
          </p:cNvSpPr>
          <p:nvPr>
            <p:ph idx="11"/>
          </p:nvPr>
        </p:nvSpPr>
        <p:spPr>
          <a:xfrm>
            <a:off x="279400" y="3797451"/>
            <a:ext cx="8520354" cy="2669685"/>
          </a:xfrm>
        </p:spPr>
        <p:txBody>
          <a:bodyPr>
            <a:normAutofit/>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 Rows Graphic Top">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400" y="365379"/>
            <a:ext cx="8521700" cy="740664"/>
          </a:xfrm>
          <a:prstGeom prst="rect">
            <a:avLst/>
          </a:prstGeom>
        </p:spPr>
        <p:txBody>
          <a:bodyPr>
            <a:normAutofit/>
          </a:bodyPr>
          <a:lstStyle>
            <a:lvl1pPr>
              <a:defRPr baseline="0"/>
            </a:lvl1pPr>
          </a:lstStyle>
          <a:p>
            <a:r>
              <a:rPr lang="en-US" smtClean="0"/>
              <a:t>2 Rows Graphic Top</a:t>
            </a:r>
            <a:endParaRPr lang="en-US"/>
          </a:p>
        </p:txBody>
      </p:sp>
      <p:sp>
        <p:nvSpPr>
          <p:cNvPr id="5" name="Content Placeholder 2"/>
          <p:cNvSpPr>
            <a:spLocks noGrp="1"/>
          </p:cNvSpPr>
          <p:nvPr>
            <p:ph idx="11"/>
          </p:nvPr>
        </p:nvSpPr>
        <p:spPr>
          <a:xfrm>
            <a:off x="279400" y="3897849"/>
            <a:ext cx="8520354" cy="2526255"/>
          </a:xfrm>
        </p:spPr>
        <p:txBody>
          <a:bodyPr>
            <a:normAutofit/>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
        <p:nvSpPr>
          <p:cNvPr id="8" name="Content Placeholder 7"/>
          <p:cNvSpPr>
            <a:spLocks noGrp="1"/>
          </p:cNvSpPr>
          <p:nvPr>
            <p:ph sz="quarter" idx="12"/>
          </p:nvPr>
        </p:nvSpPr>
        <p:spPr>
          <a:xfrm>
            <a:off x="279400" y="1076325"/>
            <a:ext cx="8531225" cy="2732088"/>
          </a:xfrm>
        </p:spPr>
        <p:txBody>
          <a:bodyPr>
            <a:normAutofit/>
          </a:bodyPr>
          <a:lstStyle>
            <a:lvl1pPr>
              <a:buNone/>
              <a:defRPr/>
            </a:lvl1pPr>
          </a:lstStyle>
          <a:p>
            <a:pPr lvl="0"/>
            <a:r>
              <a:rPr lang="en-US" smtClean="0"/>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2 Rows Graphic Bottom">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400" y="365379"/>
            <a:ext cx="8521700" cy="740664"/>
          </a:xfrm>
          <a:prstGeom prst="rect">
            <a:avLst/>
          </a:prstGeom>
        </p:spPr>
        <p:txBody>
          <a:bodyPr>
            <a:normAutofit/>
          </a:bodyPr>
          <a:lstStyle>
            <a:lvl1pPr>
              <a:defRPr baseline="0"/>
            </a:lvl1pPr>
          </a:lstStyle>
          <a:p>
            <a:r>
              <a:rPr lang="en-US" smtClean="0"/>
              <a:t>2 Rows Graphic Bottom</a:t>
            </a:r>
            <a:endParaRPr lang="en-US"/>
          </a:p>
        </p:txBody>
      </p:sp>
      <p:sp>
        <p:nvSpPr>
          <p:cNvPr id="4" name="Content Placeholder 2"/>
          <p:cNvSpPr>
            <a:spLocks noGrp="1"/>
          </p:cNvSpPr>
          <p:nvPr>
            <p:ph idx="10"/>
          </p:nvPr>
        </p:nvSpPr>
        <p:spPr>
          <a:xfrm>
            <a:off x="279400" y="1174380"/>
            <a:ext cx="8520354" cy="2160492"/>
          </a:xfrm>
        </p:spPr>
        <p:txBody>
          <a:bodyPr>
            <a:normAutofit/>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
        <p:nvSpPr>
          <p:cNvPr id="6" name="Content Placeholder 5"/>
          <p:cNvSpPr>
            <a:spLocks noGrp="1"/>
          </p:cNvSpPr>
          <p:nvPr>
            <p:ph sz="quarter" idx="11"/>
          </p:nvPr>
        </p:nvSpPr>
        <p:spPr>
          <a:xfrm>
            <a:off x="279400" y="3443288"/>
            <a:ext cx="8520113" cy="3097212"/>
          </a:xfrm>
        </p:spPr>
        <p:txBody>
          <a:bodyPr>
            <a:normAutofit/>
          </a:bodyPr>
          <a:lstStyle>
            <a:lvl1pPr>
              <a:buNone/>
              <a:defRPr/>
            </a:lvl1pPr>
            <a:lvl2pPr>
              <a:buNone/>
              <a:defRPr/>
            </a:lvl2pPr>
            <a:lvl3pPr>
              <a:buNone/>
              <a:defRPr/>
            </a:lvl3pPr>
          </a:lstStyle>
          <a:p>
            <a:pPr lvl="0"/>
            <a:r>
              <a:rPr lang="en-US" smtClean="0"/>
              <a:t>Click to edit Master text styles</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ntent and Command Examp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400" y="365379"/>
            <a:ext cx="8521700" cy="740664"/>
          </a:xfrm>
          <a:prstGeom prst="rect">
            <a:avLst/>
          </a:prstGeom>
        </p:spPr>
        <p:txBody>
          <a:bodyPr>
            <a:normAutofit/>
          </a:bodyPr>
          <a:lstStyle>
            <a:lvl1pPr>
              <a:defRPr baseline="0"/>
            </a:lvl1pPr>
          </a:lstStyle>
          <a:p>
            <a:r>
              <a:rPr lang="en-US" smtClean="0"/>
              <a:t>Config Example 2 Rows</a:t>
            </a:r>
            <a:endParaRPr lang="en-US"/>
          </a:p>
        </p:txBody>
      </p:sp>
      <p:sp>
        <p:nvSpPr>
          <p:cNvPr id="4" name="Content Placeholder 2"/>
          <p:cNvSpPr>
            <a:spLocks noGrp="1"/>
          </p:cNvSpPr>
          <p:nvPr>
            <p:ph idx="10"/>
          </p:nvPr>
        </p:nvSpPr>
        <p:spPr>
          <a:xfrm>
            <a:off x="279400" y="1174379"/>
            <a:ext cx="8520354" cy="2496283"/>
          </a:xfrm>
        </p:spPr>
        <p:txBody>
          <a:bodyPr>
            <a:normAutofit/>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
        <p:nvSpPr>
          <p:cNvPr id="6" name="Content Placeholder 5"/>
          <p:cNvSpPr>
            <a:spLocks noGrp="1"/>
          </p:cNvSpPr>
          <p:nvPr>
            <p:ph sz="quarter" idx="11" hasCustomPrompt="1"/>
          </p:nvPr>
        </p:nvSpPr>
        <p:spPr>
          <a:xfrm>
            <a:off x="279400" y="3762102"/>
            <a:ext cx="8520113" cy="2778397"/>
          </a:xfrm>
          <a:ln>
            <a:solidFill>
              <a:schemeClr val="tx1"/>
            </a:solidFill>
          </a:ln>
        </p:spPr>
        <p:txBody>
          <a:bodyPr>
            <a:normAutofit/>
          </a:bodyPr>
          <a:lstStyle>
            <a:lvl1pPr marL="0" indent="0">
              <a:lnSpc>
                <a:spcPct val="100000"/>
              </a:lnSpc>
              <a:spcBef>
                <a:spcPts val="0"/>
              </a:spcBef>
              <a:spcAft>
                <a:spcPts val="0"/>
              </a:spcAft>
              <a:buNone/>
              <a:defRPr sz="1600">
                <a:latin typeface="Courier New" pitchFamily="49" charset="0"/>
                <a:cs typeface="Courier New" pitchFamily="49" charset="0"/>
              </a:defRPr>
            </a:lvl1pPr>
            <a:lvl2pPr>
              <a:buNone/>
              <a:defRPr/>
            </a:lvl2pPr>
            <a:lvl3pPr>
              <a:buNone/>
              <a:defRPr/>
            </a:lvl3pPr>
          </a:lstStyle>
          <a:p>
            <a:pPr lvl="0"/>
            <a:r>
              <a:rPr lang="en-US" smtClean="0"/>
              <a:t>Config example</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fig Example 2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8941" y="365379"/>
            <a:ext cx="8532159" cy="740664"/>
          </a:xfrm>
          <a:prstGeom prst="rect">
            <a:avLst/>
          </a:prstGeom>
        </p:spPr>
        <p:txBody>
          <a:bodyPr>
            <a:normAutofit/>
          </a:bodyPr>
          <a:lstStyle>
            <a:lvl1pPr>
              <a:defRPr/>
            </a:lvl1pPr>
          </a:lstStyle>
          <a:p>
            <a:r>
              <a:rPr lang="en-US" smtClean="0"/>
              <a:t>Config Example 2 column</a:t>
            </a:r>
            <a:endParaRPr lang="en-US"/>
          </a:p>
        </p:txBody>
      </p:sp>
      <p:sp>
        <p:nvSpPr>
          <p:cNvPr id="8" name="Content Placeholder 3"/>
          <p:cNvSpPr>
            <a:spLocks noGrp="1"/>
          </p:cNvSpPr>
          <p:nvPr>
            <p:ph sz="half" idx="10"/>
          </p:nvPr>
        </p:nvSpPr>
        <p:spPr>
          <a:xfrm>
            <a:off x="279399" y="1186191"/>
            <a:ext cx="4152751" cy="3957760"/>
          </a:xfrm>
        </p:spPr>
        <p:txBody>
          <a:bodyPr>
            <a:normAutofit/>
          </a:bodyPr>
          <a:lstStyle>
            <a:lvl1pPr>
              <a:defRPr sz="2400" baseline="0"/>
            </a:lvl1pPr>
            <a:lvl2pPr>
              <a:defRPr sz="2000" baseline="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10" name="Content Placeholder 3"/>
          <p:cNvSpPr>
            <a:spLocks noGrp="1"/>
          </p:cNvSpPr>
          <p:nvPr>
            <p:ph sz="half" idx="11"/>
          </p:nvPr>
        </p:nvSpPr>
        <p:spPr>
          <a:xfrm>
            <a:off x="4659554" y="1186191"/>
            <a:ext cx="4152751" cy="3957760"/>
          </a:xfrm>
        </p:spPr>
        <p:txBody>
          <a:bodyPr>
            <a:normAutofit/>
          </a:bodyPr>
          <a:lstStyle>
            <a:lvl1pPr>
              <a:defRPr sz="2400" baseline="0"/>
            </a:lvl1pPr>
            <a:lvl2pPr>
              <a:defRPr sz="2000" baseline="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11" name="Content Placeholder 3"/>
          <p:cNvSpPr>
            <a:spLocks noGrp="1"/>
          </p:cNvSpPr>
          <p:nvPr>
            <p:ph sz="half" idx="12" hasCustomPrompt="1"/>
          </p:nvPr>
        </p:nvSpPr>
        <p:spPr>
          <a:xfrm>
            <a:off x="279400" y="5254375"/>
            <a:ext cx="8552628" cy="1178698"/>
          </a:xfrm>
          <a:ln w="19050">
            <a:solidFill>
              <a:schemeClr val="tx1"/>
            </a:solidFill>
          </a:ln>
        </p:spPr>
        <p:txBody>
          <a:bodyPr>
            <a:noAutofit/>
          </a:bodyPr>
          <a:lstStyle>
            <a:lvl1pPr marL="0" indent="0" algn="l" defTabSz="814388">
              <a:lnSpc>
                <a:spcPct val="100000"/>
              </a:lnSpc>
              <a:spcBef>
                <a:spcPts val="0"/>
              </a:spcBef>
              <a:spcAft>
                <a:spcPts val="0"/>
              </a:spcAft>
              <a:buNone/>
              <a:defRPr sz="1600" baseline="0">
                <a:latin typeface="Courier New" pitchFamily="49" charset="0"/>
                <a:cs typeface="Courier New" pitchFamily="49" charset="0"/>
              </a:defRPr>
            </a:lvl1pPr>
            <a:lvl2pPr>
              <a:buNone/>
              <a:defRPr sz="2000" baseline="0">
                <a:latin typeface="Courier New" pitchFamily="49" charset="0"/>
                <a:cs typeface="Courier New" pitchFamily="49" charset="0"/>
              </a:defRPr>
            </a:lvl2pPr>
            <a:lvl3pPr>
              <a:buNone/>
              <a:defRPr sz="1800">
                <a:latin typeface="Courier New" pitchFamily="49" charset="0"/>
                <a:cs typeface="Courier New" pitchFamily="49" charset="0"/>
              </a:defRPr>
            </a:lvl3pPr>
            <a:lvl4pPr>
              <a:defRPr sz="1800"/>
            </a:lvl4pPr>
            <a:lvl5pPr>
              <a:defRPr sz="1800"/>
            </a:lvl5pPr>
            <a:lvl6pPr>
              <a:defRPr sz="1800"/>
            </a:lvl6pPr>
            <a:lvl7pPr>
              <a:defRPr sz="1800"/>
            </a:lvl7pPr>
            <a:lvl8pPr>
              <a:defRPr sz="1800"/>
            </a:lvl8pPr>
            <a:lvl9pPr>
              <a:defRPr sz="1800"/>
            </a:lvl9pPr>
          </a:lstStyle>
          <a:p>
            <a:pPr algn="l" defTabSz="814388">
              <a:defRPr/>
            </a:pPr>
            <a:r>
              <a:rPr lang="en-US" sz="1800" b="0" smtClean="0">
                <a:latin typeface="Courier New" pitchFamily="49" charset="0"/>
              </a:rPr>
              <a:t>RTB(config-if)# </a:t>
            </a:r>
            <a:r>
              <a:rPr lang="en-US" sz="1800" b="1" smtClean="0">
                <a:latin typeface="Courier New" pitchFamily="49" charset="0"/>
              </a:rPr>
              <a:t>ip ospf network non-broadcast</a:t>
            </a:r>
          </a:p>
          <a:p>
            <a:pPr algn="l" defTabSz="814388">
              <a:defRPr/>
            </a:pPr>
            <a:r>
              <a:rPr lang="en-US" sz="1800" b="0" smtClean="0">
                <a:latin typeface="Courier New" pitchFamily="49" charset="0"/>
              </a:rPr>
              <a:t>RTB(config-router)# </a:t>
            </a:r>
            <a:r>
              <a:rPr lang="en-US" sz="1800" b="1" smtClean="0">
                <a:latin typeface="Courier New" pitchFamily="49" charset="0"/>
              </a:rPr>
              <a:t>network 3.1.1.0 0.0.0.255 area 0</a:t>
            </a:r>
          </a:p>
          <a:p>
            <a:pPr algn="l" defTabSz="814388">
              <a:defRPr/>
            </a:pPr>
            <a:r>
              <a:rPr lang="en-US" sz="1800" b="0" smtClean="0">
                <a:latin typeface="Courier New" pitchFamily="49" charset="0"/>
              </a:rPr>
              <a:t>RTB(config-router)# </a:t>
            </a:r>
            <a:r>
              <a:rPr lang="en-US" sz="1800" b="1" smtClean="0">
                <a:latin typeface="Courier New" pitchFamily="49" charset="0"/>
              </a:rPr>
              <a:t>neighbor 3.1.1.1</a:t>
            </a:r>
          </a:p>
          <a:p>
            <a:pPr algn="l" defTabSz="814388">
              <a:defRPr/>
            </a:pPr>
            <a:r>
              <a:rPr lang="en-US" sz="1800" b="0" smtClean="0">
                <a:latin typeface="Courier New" pitchFamily="49" charset="0"/>
              </a:rPr>
              <a:t>RTB(config-router)# </a:t>
            </a:r>
            <a:r>
              <a:rPr lang="en-US" sz="1800" b="1" smtClean="0">
                <a:latin typeface="Courier New" pitchFamily="49" charset="0"/>
              </a:rPr>
              <a:t>neighbor 3.1.1.3 </a:t>
            </a:r>
            <a:endParaRPr lang="en-US" sz="1800" b="1">
              <a:latin typeface="Courier New" pitchFamily="49"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Outp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8941" y="365379"/>
            <a:ext cx="8532159" cy="740664"/>
          </a:xfrm>
          <a:prstGeom prst="rect">
            <a:avLst/>
          </a:prstGeom>
        </p:spPr>
        <p:txBody>
          <a:bodyPr>
            <a:normAutofit/>
          </a:bodyPr>
          <a:lstStyle>
            <a:lvl1pPr>
              <a:defRPr/>
            </a:lvl1pPr>
          </a:lstStyle>
          <a:p>
            <a:r>
              <a:rPr lang="en-US" smtClean="0"/>
              <a:t>Output</a:t>
            </a:r>
            <a:endParaRPr lang="en-US"/>
          </a:p>
        </p:txBody>
      </p:sp>
      <p:sp>
        <p:nvSpPr>
          <p:cNvPr id="5" name="Text Placeholder 4"/>
          <p:cNvSpPr>
            <a:spLocks noGrp="1"/>
          </p:cNvSpPr>
          <p:nvPr>
            <p:ph type="body" sz="quarter" idx="10" hasCustomPrompt="1"/>
          </p:nvPr>
        </p:nvSpPr>
        <p:spPr>
          <a:xfrm>
            <a:off x="279399" y="1183340"/>
            <a:ext cx="8531114" cy="5217459"/>
          </a:xfrm>
          <a:ln w="19050">
            <a:solidFill>
              <a:schemeClr val="tx1"/>
            </a:solidFill>
          </a:ln>
        </p:spPr>
        <p:txBody>
          <a:bodyPr/>
          <a:lstStyle>
            <a:lvl1pPr marL="0" indent="0">
              <a:lnSpc>
                <a:spcPct val="100000"/>
              </a:lnSpc>
              <a:spcBef>
                <a:spcPts val="0"/>
              </a:spcBef>
              <a:spcAft>
                <a:spcPts val="0"/>
              </a:spcAft>
              <a:buFont typeface="Arial" pitchFamily="34" charset="0"/>
              <a:buNone/>
              <a:defRPr sz="1400">
                <a:latin typeface="Courier New" pitchFamily="49" charset="0"/>
                <a:cs typeface="Courier New" pitchFamily="49" charset="0"/>
              </a:defRPr>
            </a:lvl1pPr>
            <a:lvl2pPr marL="0" indent="0">
              <a:lnSpc>
                <a:spcPct val="100000"/>
              </a:lnSpc>
              <a:spcBef>
                <a:spcPts val="0"/>
              </a:spcBef>
              <a:buNone/>
              <a:defRPr sz="1400">
                <a:latin typeface="Courier New" pitchFamily="49" charset="0"/>
                <a:cs typeface="Courier New" pitchFamily="49" charset="0"/>
              </a:defRPr>
            </a:lvl2pPr>
            <a:lvl3pPr marL="0" indent="0">
              <a:lnSpc>
                <a:spcPct val="100000"/>
              </a:lnSpc>
              <a:spcBef>
                <a:spcPts val="0"/>
              </a:spcBef>
              <a:buNone/>
              <a:defRPr sz="1400">
                <a:latin typeface="Courier New" pitchFamily="49" charset="0"/>
                <a:cs typeface="Courier New" pitchFamily="49" charset="0"/>
              </a:defRPr>
            </a:lvl3pPr>
            <a:lvl4pPr marL="0" indent="0">
              <a:lnSpc>
                <a:spcPct val="100000"/>
              </a:lnSpc>
              <a:spcBef>
                <a:spcPts val="0"/>
              </a:spcBef>
              <a:buFont typeface="Arial" pitchFamily="34" charset="0"/>
              <a:buNone/>
              <a:defRPr sz="1400">
                <a:latin typeface="Courier New" pitchFamily="49" charset="0"/>
                <a:cs typeface="Courier New" pitchFamily="49" charset="0"/>
              </a:defRPr>
            </a:lvl4pPr>
            <a:lvl5pPr marL="0" indent="0">
              <a:lnSpc>
                <a:spcPct val="100000"/>
              </a:lnSpc>
              <a:spcBef>
                <a:spcPts val="0"/>
              </a:spcBef>
              <a:buFont typeface="Arial" pitchFamily="34" charset="0"/>
              <a:buNone/>
              <a:defRPr sz="1400">
                <a:latin typeface="Courier New" pitchFamily="49" charset="0"/>
                <a:cs typeface="Courier New" pitchFamily="49" charset="0"/>
              </a:defRPr>
            </a:lvl5pPr>
          </a:lstStyle>
          <a:p>
            <a:pPr lvl="0"/>
            <a:r>
              <a:rPr lang="en-US" smtClean="0"/>
              <a:t>Router# show command</a:t>
            </a:r>
          </a:p>
          <a:p>
            <a:pPr lvl="0"/>
            <a:r>
              <a:rPr lang="en-US" smtClean="0"/>
              <a:t>Output output output output output</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Output with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8941" y="365379"/>
            <a:ext cx="8532159" cy="740664"/>
          </a:xfrm>
          <a:prstGeom prst="rect">
            <a:avLst/>
          </a:prstGeom>
        </p:spPr>
        <p:txBody>
          <a:bodyPr>
            <a:normAutofit/>
          </a:bodyPr>
          <a:lstStyle>
            <a:lvl1pPr>
              <a:defRPr/>
            </a:lvl1pPr>
          </a:lstStyle>
          <a:p>
            <a:r>
              <a:rPr lang="en-US" smtClean="0"/>
              <a:t>Output with Explanation</a:t>
            </a:r>
            <a:endParaRPr lang="en-US"/>
          </a:p>
        </p:txBody>
      </p:sp>
      <p:sp>
        <p:nvSpPr>
          <p:cNvPr id="5" name="Text Placeholder 4"/>
          <p:cNvSpPr>
            <a:spLocks noGrp="1"/>
          </p:cNvSpPr>
          <p:nvPr>
            <p:ph type="body" sz="quarter" idx="10" hasCustomPrompt="1"/>
          </p:nvPr>
        </p:nvSpPr>
        <p:spPr>
          <a:xfrm>
            <a:off x="279399" y="2000922"/>
            <a:ext cx="8531114" cy="4399878"/>
          </a:xfrm>
          <a:ln w="19050">
            <a:solidFill>
              <a:schemeClr val="tx1"/>
            </a:solidFill>
          </a:ln>
        </p:spPr>
        <p:txBody>
          <a:bodyPr/>
          <a:lstStyle>
            <a:lvl1pPr marL="0" indent="0">
              <a:lnSpc>
                <a:spcPct val="100000"/>
              </a:lnSpc>
              <a:spcBef>
                <a:spcPts val="0"/>
              </a:spcBef>
              <a:buFont typeface="Arial" pitchFamily="34" charset="0"/>
              <a:buNone/>
              <a:defRPr sz="1400">
                <a:latin typeface="Courier New" pitchFamily="49" charset="0"/>
                <a:cs typeface="Courier New" pitchFamily="49" charset="0"/>
              </a:defRPr>
            </a:lvl1pPr>
            <a:lvl2pPr marL="0" indent="0">
              <a:lnSpc>
                <a:spcPct val="100000"/>
              </a:lnSpc>
              <a:spcBef>
                <a:spcPts val="0"/>
              </a:spcBef>
              <a:buNone/>
              <a:defRPr sz="1400">
                <a:latin typeface="Courier New" pitchFamily="49" charset="0"/>
                <a:cs typeface="Courier New" pitchFamily="49" charset="0"/>
              </a:defRPr>
            </a:lvl2pPr>
            <a:lvl3pPr marL="0" indent="0">
              <a:lnSpc>
                <a:spcPct val="100000"/>
              </a:lnSpc>
              <a:spcBef>
                <a:spcPts val="0"/>
              </a:spcBef>
              <a:buNone/>
              <a:defRPr sz="1400">
                <a:latin typeface="Courier New" pitchFamily="49" charset="0"/>
                <a:cs typeface="Courier New" pitchFamily="49" charset="0"/>
              </a:defRPr>
            </a:lvl3pPr>
            <a:lvl4pPr marL="0" indent="0">
              <a:lnSpc>
                <a:spcPct val="100000"/>
              </a:lnSpc>
              <a:spcBef>
                <a:spcPts val="0"/>
              </a:spcBef>
              <a:buFont typeface="Arial" pitchFamily="34" charset="0"/>
              <a:buNone/>
              <a:defRPr sz="1400">
                <a:latin typeface="Courier New" pitchFamily="49" charset="0"/>
                <a:cs typeface="Courier New" pitchFamily="49" charset="0"/>
              </a:defRPr>
            </a:lvl4pPr>
            <a:lvl5pPr marL="0" indent="0">
              <a:lnSpc>
                <a:spcPct val="100000"/>
              </a:lnSpc>
              <a:spcBef>
                <a:spcPts val="0"/>
              </a:spcBef>
              <a:buFont typeface="Arial" pitchFamily="34" charset="0"/>
              <a:buNone/>
              <a:defRPr sz="1400">
                <a:latin typeface="Courier New" pitchFamily="49" charset="0"/>
                <a:cs typeface="Courier New" pitchFamily="49" charset="0"/>
              </a:defRPr>
            </a:lvl5pPr>
          </a:lstStyle>
          <a:p>
            <a:pPr lvl="0"/>
            <a:r>
              <a:rPr lang="en-US" smtClean="0"/>
              <a:t>Router# show command</a:t>
            </a:r>
          </a:p>
          <a:p>
            <a:pPr lvl="0"/>
            <a:r>
              <a:rPr lang="en-US" smtClean="0"/>
              <a:t>Output output output output output</a:t>
            </a:r>
            <a:endParaRPr lang="en-US"/>
          </a:p>
        </p:txBody>
      </p:sp>
      <p:sp>
        <p:nvSpPr>
          <p:cNvPr id="6" name="Content Placeholder 5"/>
          <p:cNvSpPr>
            <a:spLocks noGrp="1"/>
          </p:cNvSpPr>
          <p:nvPr>
            <p:ph sz="quarter" idx="11" hasCustomPrompt="1"/>
          </p:nvPr>
        </p:nvSpPr>
        <p:spPr>
          <a:xfrm>
            <a:off x="279400" y="1215615"/>
            <a:ext cx="8520113" cy="687798"/>
          </a:xfrm>
        </p:spPr>
        <p:txBody>
          <a:bodyPr>
            <a:normAutofit/>
          </a:bodyPr>
          <a:lstStyle>
            <a:lvl1pPr marL="11113" indent="-11113">
              <a:buNone/>
              <a:defRPr sz="2000" b="0"/>
            </a:lvl1pPr>
          </a:lstStyle>
          <a:p>
            <a:pPr lvl="0"/>
            <a:r>
              <a:rPr lang="en-US" smtClean="0"/>
              <a:t>Brief explanation of the command.</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2 column horizontal">
    <p:spTree>
      <p:nvGrpSpPr>
        <p:cNvPr id="1" name=""/>
        <p:cNvGrpSpPr/>
        <p:nvPr/>
      </p:nvGrpSpPr>
      <p:grpSpPr>
        <a:xfrm>
          <a:off x="0" y="0"/>
          <a:ext cx="0" cy="0"/>
          <a:chOff x="0" y="0"/>
          <a:chExt cx="0" cy="0"/>
        </a:xfrm>
      </p:grpSpPr>
      <p:sp>
        <p:nvSpPr>
          <p:cNvPr id="2" name="Title 1"/>
          <p:cNvSpPr>
            <a:spLocks noGrp="1"/>
          </p:cNvSpPr>
          <p:nvPr>
            <p:ph type="title"/>
          </p:nvPr>
        </p:nvSpPr>
        <p:spPr>
          <a:xfrm>
            <a:off x="279400" y="365379"/>
            <a:ext cx="8521700" cy="620712"/>
          </a:xfrm>
          <a:prstGeom prst="rect">
            <a:avLst/>
          </a:prstGeom>
        </p:spPr>
        <p:txBody>
          <a:bodyPr/>
          <a:lstStyle/>
          <a:p>
            <a:r>
              <a:rPr lang="en-US" smtClean="0"/>
              <a:t>Click to edit Master title style</a:t>
            </a:r>
            <a:endParaRPr lang="en-US"/>
          </a:p>
        </p:txBody>
      </p:sp>
      <p:sp>
        <p:nvSpPr>
          <p:cNvPr id="4" name="Content Placeholder 2"/>
          <p:cNvSpPr>
            <a:spLocks noGrp="1"/>
          </p:cNvSpPr>
          <p:nvPr>
            <p:ph idx="10"/>
          </p:nvPr>
        </p:nvSpPr>
        <p:spPr>
          <a:xfrm>
            <a:off x="279400" y="1152863"/>
            <a:ext cx="8520354" cy="2526255"/>
          </a:xfrm>
        </p:spPr>
        <p:txBody>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
        <p:nvSpPr>
          <p:cNvPr id="5" name="Content Placeholder 2"/>
          <p:cNvSpPr>
            <a:spLocks noGrp="1"/>
          </p:cNvSpPr>
          <p:nvPr>
            <p:ph idx="11"/>
          </p:nvPr>
        </p:nvSpPr>
        <p:spPr>
          <a:xfrm>
            <a:off x="279400" y="3897849"/>
            <a:ext cx="8520354" cy="2526255"/>
          </a:xfrm>
        </p:spPr>
        <p:txBody>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0797" y="695512"/>
            <a:ext cx="7772400" cy="1362075"/>
          </a:xfrm>
          <a:prstGeom prst="rect">
            <a:avLst/>
          </a:prstGeom>
        </p:spPr>
        <p:txBody>
          <a:bodyPr anchor="t"/>
          <a:lstStyle>
            <a:lvl1pPr algn="l">
              <a:defRPr sz="4000" b="1" cap="all"/>
            </a:lvl1pPr>
          </a:lstStyle>
          <a:p>
            <a:r>
              <a:rPr lang="en-US" smtClean="0"/>
              <a:t>Click to edit Master title style</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Command Example">
    <p:spTree>
      <p:nvGrpSpPr>
        <p:cNvPr id="1" name=""/>
        <p:cNvGrpSpPr/>
        <p:nvPr/>
      </p:nvGrpSpPr>
      <p:grpSpPr>
        <a:xfrm>
          <a:off x="0" y="0"/>
          <a:ext cx="0" cy="0"/>
          <a:chOff x="0" y="0"/>
          <a:chExt cx="0" cy="0"/>
        </a:xfrm>
      </p:grpSpPr>
      <p:sp>
        <p:nvSpPr>
          <p:cNvPr id="2" name="Title 1"/>
          <p:cNvSpPr>
            <a:spLocks noGrp="1"/>
          </p:cNvSpPr>
          <p:nvPr>
            <p:ph type="title"/>
          </p:nvPr>
        </p:nvSpPr>
        <p:spPr>
          <a:xfrm>
            <a:off x="268941" y="365379"/>
            <a:ext cx="8532159" cy="620712"/>
          </a:xfrm>
          <a:prstGeom prst="rect">
            <a:avLst/>
          </a:prstGeom>
        </p:spPr>
        <p:txBody>
          <a:bodyPr/>
          <a:lstStyle/>
          <a:p>
            <a:r>
              <a:rPr lang="en-US" smtClean="0"/>
              <a:t>Click to edit Master title style</a:t>
            </a:r>
            <a:endParaRPr lang="en-US"/>
          </a:p>
        </p:txBody>
      </p:sp>
      <p:sp>
        <p:nvSpPr>
          <p:cNvPr id="7" name="Content Placeholder 2"/>
          <p:cNvSpPr>
            <a:spLocks noGrp="1"/>
          </p:cNvSpPr>
          <p:nvPr>
            <p:ph idx="1"/>
          </p:nvPr>
        </p:nvSpPr>
        <p:spPr>
          <a:xfrm>
            <a:off x="279400" y="1139566"/>
            <a:ext cx="8316913" cy="491994"/>
          </a:xfrm>
        </p:spPr>
        <p:txBody>
          <a:bodyPr/>
          <a:lstStyle/>
          <a:p>
            <a:pPr lvl="0"/>
            <a:r>
              <a:rPr lang="en-US" smtClean="0"/>
              <a:t>Click to edit Master text styles</a:t>
            </a:r>
          </a:p>
        </p:txBody>
      </p:sp>
      <p:sp>
        <p:nvSpPr>
          <p:cNvPr id="10" name="Text Placeholder 9"/>
          <p:cNvSpPr>
            <a:spLocks noGrp="1"/>
          </p:cNvSpPr>
          <p:nvPr>
            <p:ph type="body" sz="quarter" idx="10" hasCustomPrompt="1"/>
          </p:nvPr>
        </p:nvSpPr>
        <p:spPr>
          <a:xfrm>
            <a:off x="613533" y="1677605"/>
            <a:ext cx="7745412" cy="377078"/>
          </a:xfrm>
        </p:spPr>
        <p:txBody>
          <a:bodyPr/>
          <a:lstStyle>
            <a:lvl1pPr>
              <a:buNone/>
              <a:defRPr sz="1600" b="0">
                <a:latin typeface="Courier New" pitchFamily="49" charset="0"/>
                <a:cs typeface="Courier New" pitchFamily="49" charset="0"/>
              </a:defRPr>
            </a:lvl1pPr>
            <a:lvl2pPr>
              <a:buFont typeface="Arial" pitchFamily="34" charset="0"/>
              <a:buNone/>
              <a:defRPr sz="1200">
                <a:latin typeface="Courier New" pitchFamily="49" charset="0"/>
                <a:cs typeface="Courier New" pitchFamily="49" charset="0"/>
              </a:defRPr>
            </a:lvl2pPr>
            <a:lvl3pPr>
              <a:buFont typeface="Arial" pitchFamily="34" charset="0"/>
              <a:buNone/>
              <a:defRPr sz="1200">
                <a:latin typeface="Courier New" pitchFamily="49" charset="0"/>
                <a:cs typeface="Courier New" pitchFamily="49" charset="0"/>
              </a:defRPr>
            </a:lvl3pPr>
            <a:lvl4pPr>
              <a:buFont typeface="Arial" pitchFamily="34" charset="0"/>
              <a:buNone/>
              <a:defRPr sz="1200">
                <a:latin typeface="Courier New" pitchFamily="49" charset="0"/>
                <a:cs typeface="Courier New" pitchFamily="49" charset="0"/>
              </a:defRPr>
            </a:lvl4pPr>
            <a:lvl5pPr>
              <a:buFont typeface="Arial" pitchFamily="34" charset="0"/>
              <a:buNone/>
              <a:defRPr sz="1200">
                <a:latin typeface="Courier New" pitchFamily="49" charset="0"/>
                <a:cs typeface="Courier New" pitchFamily="49" charset="0"/>
              </a:defRPr>
            </a:lvl5pPr>
          </a:lstStyle>
          <a:p>
            <a:pPr lvl="0"/>
            <a:r>
              <a:rPr lang="en-US" smtClean="0"/>
              <a:t>Router(config)#</a:t>
            </a:r>
          </a:p>
        </p:txBody>
      </p:sp>
      <p:sp>
        <p:nvSpPr>
          <p:cNvPr id="11" name="Text Placeholder 9"/>
          <p:cNvSpPr>
            <a:spLocks noGrp="1"/>
          </p:cNvSpPr>
          <p:nvPr>
            <p:ph type="body" sz="quarter" idx="11" hasCustomPrompt="1"/>
          </p:nvPr>
        </p:nvSpPr>
        <p:spPr>
          <a:xfrm>
            <a:off x="615326" y="2137492"/>
            <a:ext cx="7745412" cy="377078"/>
          </a:xfrm>
          <a:ln w="28575">
            <a:solidFill>
              <a:schemeClr val="tx1"/>
            </a:solidFill>
          </a:ln>
        </p:spPr>
        <p:txBody>
          <a:bodyPr/>
          <a:lstStyle>
            <a:lvl1pPr>
              <a:buNone/>
              <a:defRPr sz="1600" b="1" i="0">
                <a:latin typeface="Courier New" pitchFamily="49" charset="0"/>
                <a:cs typeface="Courier New" pitchFamily="49" charset="0"/>
              </a:defRPr>
            </a:lvl1pPr>
            <a:lvl2pPr>
              <a:buFont typeface="Arial" pitchFamily="34" charset="0"/>
              <a:buNone/>
              <a:defRPr sz="1200">
                <a:latin typeface="Courier New" pitchFamily="49" charset="0"/>
                <a:cs typeface="Courier New" pitchFamily="49" charset="0"/>
              </a:defRPr>
            </a:lvl2pPr>
            <a:lvl3pPr>
              <a:buFont typeface="Arial" pitchFamily="34" charset="0"/>
              <a:buNone/>
              <a:defRPr sz="1200">
                <a:latin typeface="Courier New" pitchFamily="49" charset="0"/>
                <a:cs typeface="Courier New" pitchFamily="49" charset="0"/>
              </a:defRPr>
            </a:lvl3pPr>
            <a:lvl4pPr>
              <a:buFont typeface="Arial" pitchFamily="34" charset="0"/>
              <a:buNone/>
              <a:defRPr sz="1200">
                <a:latin typeface="Courier New" pitchFamily="49" charset="0"/>
                <a:cs typeface="Courier New" pitchFamily="49" charset="0"/>
              </a:defRPr>
            </a:lvl4pPr>
            <a:lvl5pPr>
              <a:buFont typeface="Arial" pitchFamily="34" charset="0"/>
              <a:buNone/>
              <a:defRPr sz="1200">
                <a:latin typeface="Courier New" pitchFamily="49" charset="0"/>
                <a:cs typeface="Courier New" pitchFamily="49" charset="0"/>
              </a:defRPr>
            </a:lvl5pPr>
          </a:lstStyle>
          <a:p>
            <a:pPr lvl="0"/>
            <a:r>
              <a:rPr lang="en-US" smtClean="0"/>
              <a:t>Command parameters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68941" y="365379"/>
            <a:ext cx="8532159" cy="620712"/>
          </a:xfrm>
          <a:prstGeom prst="rect">
            <a:avLst/>
          </a:prstGeom>
        </p:spPr>
        <p:txBody>
          <a:bodyPr/>
          <a:lstStyle/>
          <a:p>
            <a:r>
              <a:rPr lang="en-US" smtClean="0"/>
              <a:t>Click to edit Master title style</a:t>
            </a:r>
            <a:endParaRPr lang="en-US"/>
          </a:p>
        </p:txBody>
      </p:sp>
      <p:sp>
        <p:nvSpPr>
          <p:cNvPr id="6" name="Content Placeholder 2"/>
          <p:cNvSpPr>
            <a:spLocks noGrp="1"/>
          </p:cNvSpPr>
          <p:nvPr>
            <p:ph idx="1"/>
          </p:nvPr>
        </p:nvSpPr>
        <p:spPr>
          <a:xfrm>
            <a:off x="279401" y="1122948"/>
            <a:ext cx="4066688" cy="5191792"/>
          </a:xfrm>
        </p:spPr>
        <p:txBody>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
        <p:nvSpPr>
          <p:cNvPr id="7" name="Content Placeholder 2"/>
          <p:cNvSpPr>
            <a:spLocks noGrp="1"/>
          </p:cNvSpPr>
          <p:nvPr>
            <p:ph idx="10"/>
          </p:nvPr>
        </p:nvSpPr>
        <p:spPr>
          <a:xfrm>
            <a:off x="4702589" y="1122948"/>
            <a:ext cx="4066688" cy="5191792"/>
          </a:xfrm>
        </p:spPr>
        <p:txBody>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onfig Example">
    <p:spTree>
      <p:nvGrpSpPr>
        <p:cNvPr id="1" name=""/>
        <p:cNvGrpSpPr/>
        <p:nvPr/>
      </p:nvGrpSpPr>
      <p:grpSpPr>
        <a:xfrm>
          <a:off x="0" y="0"/>
          <a:ext cx="0" cy="0"/>
          <a:chOff x="0" y="0"/>
          <a:chExt cx="0" cy="0"/>
        </a:xfrm>
      </p:grpSpPr>
      <p:sp>
        <p:nvSpPr>
          <p:cNvPr id="2" name="Title 1"/>
          <p:cNvSpPr>
            <a:spLocks noGrp="1"/>
          </p:cNvSpPr>
          <p:nvPr>
            <p:ph type="title"/>
          </p:nvPr>
        </p:nvSpPr>
        <p:spPr>
          <a:xfrm>
            <a:off x="268941" y="365379"/>
            <a:ext cx="8532159" cy="620712"/>
          </a:xfrm>
          <a:prstGeom prst="rect">
            <a:avLst/>
          </a:prstGeom>
        </p:spPr>
        <p:txBody>
          <a:bodyPr/>
          <a:lstStyle/>
          <a:p>
            <a:r>
              <a:rPr lang="en-US" smtClean="0"/>
              <a:t>Click to edit Master title style</a:t>
            </a:r>
            <a:endParaRPr lang="en-US"/>
          </a:p>
        </p:txBody>
      </p:sp>
      <p:sp>
        <p:nvSpPr>
          <p:cNvPr id="8" name="Content Placeholder 3"/>
          <p:cNvSpPr>
            <a:spLocks noGrp="1"/>
          </p:cNvSpPr>
          <p:nvPr>
            <p:ph sz="half" idx="10"/>
          </p:nvPr>
        </p:nvSpPr>
        <p:spPr>
          <a:xfrm>
            <a:off x="279399" y="1078611"/>
            <a:ext cx="4152751" cy="3957760"/>
          </a:xfrm>
        </p:spPr>
        <p:txBody>
          <a:bodyPr/>
          <a:lstStyle>
            <a:lvl1pPr>
              <a:defRPr sz="2400" baseline="0"/>
            </a:lvl1pPr>
            <a:lvl2pPr>
              <a:defRPr sz="2000" baseline="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10" name="Content Placeholder 3"/>
          <p:cNvSpPr>
            <a:spLocks noGrp="1"/>
          </p:cNvSpPr>
          <p:nvPr>
            <p:ph sz="half" idx="11"/>
          </p:nvPr>
        </p:nvSpPr>
        <p:spPr>
          <a:xfrm>
            <a:off x="4659554" y="1078611"/>
            <a:ext cx="4152751" cy="3957760"/>
          </a:xfrm>
        </p:spPr>
        <p:txBody>
          <a:bodyPr/>
          <a:lstStyle>
            <a:lvl1pPr>
              <a:defRPr sz="2400" baseline="0"/>
            </a:lvl1pPr>
            <a:lvl2pPr>
              <a:defRPr sz="2000" baseline="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11" name="Content Placeholder 3"/>
          <p:cNvSpPr>
            <a:spLocks noGrp="1"/>
          </p:cNvSpPr>
          <p:nvPr>
            <p:ph sz="half" idx="12" hasCustomPrompt="1"/>
          </p:nvPr>
        </p:nvSpPr>
        <p:spPr>
          <a:xfrm>
            <a:off x="279400" y="5254375"/>
            <a:ext cx="8552628" cy="995821"/>
          </a:xfrm>
        </p:spPr>
        <p:txBody>
          <a:bodyPr/>
          <a:lstStyle>
            <a:lvl1pPr marL="0" indent="0" algn="l" defTabSz="814388">
              <a:lnSpc>
                <a:spcPts val="1800"/>
              </a:lnSpc>
              <a:spcBef>
                <a:spcPts val="0"/>
              </a:spcBef>
              <a:buNone/>
              <a:defRPr sz="1600" baseline="0">
                <a:latin typeface="Courier New" pitchFamily="49" charset="0"/>
                <a:cs typeface="Courier New" pitchFamily="49" charset="0"/>
              </a:defRPr>
            </a:lvl1pPr>
            <a:lvl2pPr>
              <a:buNone/>
              <a:defRPr sz="2000" baseline="0">
                <a:latin typeface="Courier New" pitchFamily="49" charset="0"/>
                <a:cs typeface="Courier New" pitchFamily="49" charset="0"/>
              </a:defRPr>
            </a:lvl2pPr>
            <a:lvl3pPr>
              <a:buNone/>
              <a:defRPr sz="1800">
                <a:latin typeface="Courier New" pitchFamily="49" charset="0"/>
                <a:cs typeface="Courier New" pitchFamily="49" charset="0"/>
              </a:defRPr>
            </a:lvl3pPr>
            <a:lvl4pPr>
              <a:defRPr sz="1800"/>
            </a:lvl4pPr>
            <a:lvl5pPr>
              <a:defRPr sz="1800"/>
            </a:lvl5pPr>
            <a:lvl6pPr>
              <a:defRPr sz="1800"/>
            </a:lvl6pPr>
            <a:lvl7pPr>
              <a:defRPr sz="1800"/>
            </a:lvl7pPr>
            <a:lvl8pPr>
              <a:defRPr sz="1800"/>
            </a:lvl8pPr>
            <a:lvl9pPr>
              <a:defRPr sz="1800"/>
            </a:lvl9pPr>
          </a:lstStyle>
          <a:p>
            <a:pPr algn="l" defTabSz="814388">
              <a:defRPr/>
            </a:pPr>
            <a:r>
              <a:rPr lang="en-US" sz="1800" b="0" smtClean="0">
                <a:latin typeface="Courier New" pitchFamily="49" charset="0"/>
              </a:rPr>
              <a:t>RTB(config-if)# </a:t>
            </a:r>
            <a:r>
              <a:rPr lang="en-US" sz="1800" b="1" smtClean="0">
                <a:latin typeface="Courier New" pitchFamily="49" charset="0"/>
              </a:rPr>
              <a:t>ip ospf network non-broadcast</a:t>
            </a:r>
          </a:p>
          <a:p>
            <a:pPr algn="l" defTabSz="814388">
              <a:defRPr/>
            </a:pPr>
            <a:r>
              <a:rPr lang="en-US" sz="1800" b="0" smtClean="0">
                <a:latin typeface="Courier New" pitchFamily="49" charset="0"/>
              </a:rPr>
              <a:t>RTB(config-router)# </a:t>
            </a:r>
            <a:r>
              <a:rPr lang="en-US" sz="1800" b="1" smtClean="0">
                <a:latin typeface="Courier New" pitchFamily="49" charset="0"/>
              </a:rPr>
              <a:t>network 3.1.1.0 0.0.0.255 area 0</a:t>
            </a:r>
          </a:p>
          <a:p>
            <a:pPr algn="l" defTabSz="814388">
              <a:defRPr/>
            </a:pPr>
            <a:r>
              <a:rPr lang="en-US" sz="1800" b="0" smtClean="0">
                <a:latin typeface="Courier New" pitchFamily="49" charset="0"/>
              </a:rPr>
              <a:t>RTB(config-router)# </a:t>
            </a:r>
            <a:r>
              <a:rPr lang="en-US" sz="1800" b="1" smtClean="0">
                <a:latin typeface="Courier New" pitchFamily="49" charset="0"/>
              </a:rPr>
              <a:t>neighbor 3.1.1.1</a:t>
            </a:r>
          </a:p>
          <a:p>
            <a:pPr algn="l" defTabSz="814388">
              <a:defRPr/>
            </a:pPr>
            <a:r>
              <a:rPr lang="en-US" sz="1800" b="0" smtClean="0">
                <a:latin typeface="Courier New" pitchFamily="49" charset="0"/>
              </a:rPr>
              <a:t>RTB(config-router)# </a:t>
            </a:r>
            <a:r>
              <a:rPr lang="en-US" sz="1800" b="1" smtClean="0">
                <a:latin typeface="Courier New" pitchFamily="49" charset="0"/>
              </a:rPr>
              <a:t>neighbor 3.1.1.3 </a:t>
            </a:r>
            <a:endParaRPr lang="en-US" sz="1800" b="1">
              <a:latin typeface="Courier New" pitchFamily="49" charset="0"/>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Output">
    <p:spTree>
      <p:nvGrpSpPr>
        <p:cNvPr id="1" name=""/>
        <p:cNvGrpSpPr/>
        <p:nvPr/>
      </p:nvGrpSpPr>
      <p:grpSpPr>
        <a:xfrm>
          <a:off x="0" y="0"/>
          <a:ext cx="0" cy="0"/>
          <a:chOff x="0" y="0"/>
          <a:chExt cx="0" cy="0"/>
        </a:xfrm>
      </p:grpSpPr>
      <p:sp>
        <p:nvSpPr>
          <p:cNvPr id="2" name="Title 1"/>
          <p:cNvSpPr>
            <a:spLocks noGrp="1"/>
          </p:cNvSpPr>
          <p:nvPr>
            <p:ph type="title"/>
          </p:nvPr>
        </p:nvSpPr>
        <p:spPr>
          <a:xfrm>
            <a:off x="268941" y="365379"/>
            <a:ext cx="8532159" cy="620712"/>
          </a:xfrm>
          <a:prstGeom prst="rect">
            <a:avLst/>
          </a:prstGeom>
        </p:spPr>
        <p:txBody>
          <a:bodyPr/>
          <a:lstStyle/>
          <a:p>
            <a:r>
              <a:rPr lang="en-US" smtClean="0"/>
              <a:t>Click to edit Master title style</a:t>
            </a:r>
            <a:endParaRPr lang="en-US"/>
          </a:p>
        </p:txBody>
      </p:sp>
      <p:sp>
        <p:nvSpPr>
          <p:cNvPr id="6" name="Content Placeholder 2"/>
          <p:cNvSpPr>
            <a:spLocks noGrp="1"/>
          </p:cNvSpPr>
          <p:nvPr>
            <p:ph idx="1" hasCustomPrompt="1"/>
          </p:nvPr>
        </p:nvSpPr>
        <p:spPr>
          <a:xfrm>
            <a:off x="279401" y="1122948"/>
            <a:ext cx="8520354" cy="5191792"/>
          </a:xfrm>
          <a:ln w="25400">
            <a:solidFill>
              <a:schemeClr val="tx1"/>
            </a:solidFill>
          </a:ln>
        </p:spPr>
        <p:txBody>
          <a:bodyPr/>
          <a:lstStyle>
            <a:lvl1pPr marL="0" indent="0" algn="l">
              <a:lnSpc>
                <a:spcPct val="100000"/>
              </a:lnSpc>
              <a:spcBef>
                <a:spcPts val="0"/>
              </a:spcBef>
              <a:buNone/>
              <a:defRPr sz="1200">
                <a:latin typeface="Courier New" pitchFamily="49" charset="0"/>
                <a:cs typeface="Courier New" pitchFamily="49" charset="0"/>
              </a:defRPr>
            </a:lvl1pPr>
            <a:lvl2pPr marL="461963" indent="-236538">
              <a:buFont typeface="Arial" pitchFamily="34" charset="0"/>
              <a:buNone/>
              <a:defRPr sz="2000">
                <a:latin typeface="Courier New" pitchFamily="49" charset="0"/>
                <a:cs typeface="Courier New" pitchFamily="49" charset="0"/>
              </a:defRPr>
            </a:lvl2pPr>
            <a:lvl3pPr marL="688975" indent="-227013">
              <a:buFont typeface="Arial" pitchFamily="34" charset="0"/>
              <a:buNone/>
              <a:defRPr sz="1800">
                <a:latin typeface="Courier New" pitchFamily="49" charset="0"/>
                <a:cs typeface="Courier New" pitchFamily="49" charset="0"/>
              </a:defRPr>
            </a:lvl3pPr>
            <a:lvl4pPr marL="565150" indent="176213">
              <a:buFont typeface="Arial" pitchFamily="34" charset="0"/>
              <a:buChar char="•"/>
              <a:defRPr/>
            </a:lvl4pPr>
            <a:lvl5pPr marL="744538" indent="169863">
              <a:buFont typeface="Arial" pitchFamily="34" charset="0"/>
              <a:buChar char="•"/>
              <a:defRPr/>
            </a:lvl5pPr>
          </a:lstStyle>
          <a:p>
            <a:pPr algn="l">
              <a:lnSpc>
                <a:spcPct val="100000"/>
              </a:lnSpc>
              <a:defRPr/>
            </a:pPr>
            <a:r>
              <a:rPr lang="en-US" sz="1000" b="0" smtClean="0">
                <a:solidFill>
                  <a:srgbClr val="000000"/>
                </a:solidFill>
                <a:latin typeface="Courier New" pitchFamily="49" charset="0"/>
                <a:cs typeface="Times New Roman" pitchFamily="18" charset="0"/>
              </a:rPr>
              <a:t>RouterA# </a:t>
            </a:r>
            <a:r>
              <a:rPr lang="en-US" sz="1000" b="1" smtClean="0">
                <a:solidFill>
                  <a:schemeClr val="tx1"/>
                </a:solidFill>
                <a:latin typeface="Courier New" pitchFamily="49" charset="0"/>
                <a:cs typeface="Times New Roman" pitchFamily="18" charset="0"/>
              </a:rPr>
              <a:t>show command</a:t>
            </a:r>
          </a:p>
          <a:p>
            <a:pPr algn="l">
              <a:lnSpc>
                <a:spcPct val="100000"/>
              </a:lnSpc>
              <a:defRPr/>
            </a:pPr>
            <a:r>
              <a:rPr lang="en-US" sz="1000" b="1" smtClean="0">
                <a:solidFill>
                  <a:srgbClr val="000000"/>
                </a:solidFill>
                <a:latin typeface="Courier New" pitchFamily="49" charset="0"/>
                <a:cs typeface="Times New Roman" pitchFamily="18" charset="0"/>
              </a:rPr>
              <a:t>    </a:t>
            </a:r>
            <a:r>
              <a:rPr lang="en-US" sz="1000" b="1" smtClean="0">
                <a:solidFill>
                  <a:schemeClr val="accent2"/>
                </a:solidFill>
                <a:latin typeface="Courier New" pitchFamily="49" charset="0"/>
              </a:rPr>
              <a:t> </a:t>
            </a:r>
            <a:r>
              <a:rPr lang="en-US" sz="1000" b="1" smtClean="0">
                <a:solidFill>
                  <a:srgbClr val="000000"/>
                </a:solidFill>
                <a:latin typeface="Courier New" pitchFamily="49" charset="0"/>
                <a:cs typeface="Times New Roman" pitchFamily="18" charset="0"/>
              </a:rPr>
              <a:t>OSPF Router with ID (10.0.0.11) (Process ID 1)</a:t>
            </a:r>
          </a:p>
          <a:p>
            <a:pPr algn="l">
              <a:lnSpc>
                <a:spcPct val="100000"/>
              </a:lnSpc>
              <a:defRPr/>
            </a:pPr>
            <a:r>
              <a:rPr lang="en-US" sz="1000" b="1" smtClean="0">
                <a:solidFill>
                  <a:srgbClr val="000000"/>
                </a:solidFill>
                <a:latin typeface="Courier New" pitchFamily="49" charset="0"/>
                <a:cs typeface="Times New Roman" pitchFamily="18" charset="0"/>
              </a:rPr>
              <a:t>                Router Link States (Area 0)</a:t>
            </a:r>
          </a:p>
          <a:p>
            <a:pPr algn="l">
              <a:lnSpc>
                <a:spcPct val="100000"/>
              </a:lnSpc>
              <a:defRPr/>
            </a:pPr>
            <a:r>
              <a:rPr lang="en-US" sz="1000" b="1" smtClean="0">
                <a:solidFill>
                  <a:srgbClr val="000000"/>
                </a:solidFill>
                <a:latin typeface="Courier New" pitchFamily="49" charset="0"/>
                <a:cs typeface="Times New Roman" pitchFamily="18" charset="0"/>
              </a:rPr>
              <a:t>Link ID         ADV Router      Age         Seq#       Checksum Link count</a:t>
            </a:r>
          </a:p>
          <a:p>
            <a:pPr algn="l">
              <a:lnSpc>
                <a:spcPct val="100000"/>
              </a:lnSpc>
              <a:defRPr/>
            </a:pPr>
            <a:r>
              <a:rPr lang="en-US" sz="1000" b="1" smtClean="0">
                <a:solidFill>
                  <a:srgbClr val="000000"/>
                </a:solidFill>
                <a:latin typeface="Courier New" pitchFamily="49" charset="0"/>
                <a:cs typeface="Times New Roman" pitchFamily="18" charset="0"/>
              </a:rPr>
              <a:t>10.0.0.11       10.0.0.11       548         0x80000002 0x00401A 1</a:t>
            </a:r>
          </a:p>
          <a:p>
            <a:pPr algn="l">
              <a:lnSpc>
                <a:spcPct val="100000"/>
              </a:lnSpc>
              <a:defRPr/>
            </a:pPr>
            <a:r>
              <a:rPr lang="en-US" sz="1000" b="1" smtClean="0">
                <a:solidFill>
                  <a:srgbClr val="000000"/>
                </a:solidFill>
                <a:latin typeface="Courier New" pitchFamily="49" charset="0"/>
                <a:cs typeface="Times New Roman" pitchFamily="18" charset="0"/>
              </a:rPr>
              <a:t>10.0.0.12       10.0.0.12       549         0x80000004 0x003A1B 1</a:t>
            </a:r>
          </a:p>
          <a:p>
            <a:pPr algn="l">
              <a:lnSpc>
                <a:spcPct val="100000"/>
              </a:lnSpc>
              <a:defRPr/>
            </a:pPr>
            <a:r>
              <a:rPr lang="en-US" sz="1000" b="1" smtClean="0">
                <a:solidFill>
                  <a:srgbClr val="000000"/>
                </a:solidFill>
                <a:latin typeface="Courier New" pitchFamily="49" charset="0"/>
                <a:cs typeface="Times New Roman" pitchFamily="18" charset="0"/>
              </a:rPr>
              <a:t>100.100.100.100 100.100.100.100 548         0x800002D7 0x00EEA9 2</a:t>
            </a:r>
          </a:p>
          <a:p>
            <a:pPr algn="l">
              <a:lnSpc>
                <a:spcPct val="100000"/>
              </a:lnSpc>
              <a:defRPr/>
            </a:pPr>
            <a:r>
              <a:rPr lang="en-US" sz="1000" b="1" smtClean="0">
                <a:solidFill>
                  <a:srgbClr val="000000"/>
                </a:solidFill>
                <a:latin typeface="Courier New" pitchFamily="49" charset="0"/>
                <a:cs typeface="Times New Roman" pitchFamily="18" charset="0"/>
              </a:rPr>
              <a:t>                Net Link States (Area 0)</a:t>
            </a:r>
          </a:p>
          <a:p>
            <a:pPr algn="l">
              <a:lnSpc>
                <a:spcPct val="100000"/>
              </a:lnSpc>
              <a:defRPr/>
            </a:pPr>
            <a:r>
              <a:rPr lang="en-US" sz="1000" b="1" smtClean="0">
                <a:solidFill>
                  <a:srgbClr val="000000"/>
                </a:solidFill>
                <a:latin typeface="Courier New" pitchFamily="49" charset="0"/>
                <a:cs typeface="Times New Roman" pitchFamily="18" charset="0"/>
              </a:rPr>
              <a:t>Link ID         ADV Router      Age         Seq#       Checksum</a:t>
            </a:r>
          </a:p>
          <a:p>
            <a:pPr algn="l">
              <a:lnSpc>
                <a:spcPct val="100000"/>
              </a:lnSpc>
              <a:defRPr/>
            </a:pPr>
            <a:r>
              <a:rPr lang="en-US" sz="1000" b="1" smtClean="0">
                <a:solidFill>
                  <a:srgbClr val="000000"/>
                </a:solidFill>
                <a:latin typeface="Courier New" pitchFamily="49" charset="0"/>
                <a:cs typeface="Times New Roman" pitchFamily="18" charset="0"/>
              </a:rPr>
              <a:t>172.31.1.3      100.100.100.100 549         0x80000001 0x004EC9</a:t>
            </a:r>
          </a:p>
          <a:p>
            <a:pPr algn="l">
              <a:lnSpc>
                <a:spcPct val="100000"/>
              </a:lnSpc>
              <a:defRPr/>
            </a:pPr>
            <a:r>
              <a:rPr lang="en-US" sz="1000" b="1" smtClean="0">
                <a:solidFill>
                  <a:srgbClr val="000000"/>
                </a:solidFill>
                <a:latin typeface="Courier New" pitchFamily="49" charset="0"/>
                <a:cs typeface="Times New Roman" pitchFamily="18" charset="0"/>
              </a:rPr>
              <a:t>                Summary Net Link States (Area 0)</a:t>
            </a:r>
          </a:p>
          <a:p>
            <a:pPr algn="l">
              <a:lnSpc>
                <a:spcPct val="100000"/>
              </a:lnSpc>
              <a:defRPr/>
            </a:pPr>
            <a:r>
              <a:rPr lang="en-US" sz="1000" b="1" smtClean="0">
                <a:solidFill>
                  <a:srgbClr val="000000"/>
                </a:solidFill>
                <a:latin typeface="Courier New" pitchFamily="49" charset="0"/>
                <a:cs typeface="Times New Roman" pitchFamily="18" charset="0"/>
              </a:rPr>
              <a:t>Link ID         ADV Router      Age         Seq#       Checksum</a:t>
            </a:r>
          </a:p>
          <a:p>
            <a:pPr algn="l">
              <a:lnSpc>
                <a:spcPct val="100000"/>
              </a:lnSpc>
              <a:defRPr/>
            </a:pPr>
            <a:r>
              <a:rPr lang="en-US" sz="1000" b="1" smtClean="0">
                <a:solidFill>
                  <a:srgbClr val="000000"/>
                </a:solidFill>
                <a:latin typeface="Courier New" pitchFamily="49" charset="0"/>
                <a:cs typeface="Times New Roman" pitchFamily="18" charset="0"/>
              </a:rPr>
              <a:t>10.1.0.0        10.0.0.11       654         0x80000001 0x00FB11</a:t>
            </a:r>
          </a:p>
          <a:p>
            <a:pPr algn="l">
              <a:lnSpc>
                <a:spcPct val="100000"/>
              </a:lnSpc>
              <a:defRPr/>
            </a:pPr>
            <a:r>
              <a:rPr lang="en-US" sz="1000" b="1" smtClean="0">
                <a:solidFill>
                  <a:srgbClr val="000000"/>
                </a:solidFill>
                <a:latin typeface="Courier New" pitchFamily="49" charset="0"/>
                <a:cs typeface="Times New Roman" pitchFamily="18" charset="0"/>
              </a:rPr>
              <a:t>10.1.0.0        10.0.0.12       601         0x80000001 0x00F516</a:t>
            </a:r>
          </a:p>
          <a:p>
            <a:pPr algn="l">
              <a:lnSpc>
                <a:spcPct val="100000"/>
              </a:lnSpc>
              <a:defRPr/>
            </a:pPr>
            <a:r>
              <a:rPr lang="en-US" sz="1000" b="1" smtClean="0">
                <a:solidFill>
                  <a:srgbClr val="000000"/>
                </a:solidFill>
                <a:latin typeface="Courier New" pitchFamily="49" charset="0"/>
                <a:cs typeface="Times New Roman" pitchFamily="18" charset="0"/>
              </a:rPr>
              <a:t>&lt;output omitted&gt;</a:t>
            </a:r>
            <a:endParaRPr lang="en-US" sz="1000" b="1">
              <a:solidFill>
                <a:srgbClr val="000000"/>
              </a:solidFill>
              <a:latin typeface="Courier New" pitchFamily="49" charset="0"/>
              <a:cs typeface="Times New Roman" pitchFamily="18"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400" y="365761"/>
            <a:ext cx="8522208" cy="740664"/>
          </a:xfrm>
          <a:prstGeom prst="rect">
            <a:avLst/>
          </a:prstGeom>
        </p:spPr>
        <p:txBody>
          <a:bodyPr>
            <a:normAutofit/>
          </a:bodyPr>
          <a:lstStyle>
            <a:lvl1pPr>
              <a:defRPr/>
            </a:lvl1pPr>
          </a:lstStyle>
          <a:p>
            <a:r>
              <a:rPr lang="en-US" smtClean="0"/>
              <a:t>Title Only</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400" y="365378"/>
            <a:ext cx="8521700" cy="742659"/>
          </a:xfrm>
          <a:prstGeom prst="rect">
            <a:avLst/>
          </a:prstGeom>
        </p:spPr>
        <p:txBody>
          <a:bodyPr>
            <a:normAutofit/>
          </a:bodyPr>
          <a:lstStyle>
            <a:lvl1pPr>
              <a:defRPr/>
            </a:lvl1pPr>
          </a:lstStyle>
          <a:p>
            <a:r>
              <a:rPr lang="en-US" smtClean="0"/>
              <a:t>Title and Content</a:t>
            </a:r>
            <a:endParaRPr lang="en-US"/>
          </a:p>
        </p:txBody>
      </p:sp>
      <p:sp>
        <p:nvSpPr>
          <p:cNvPr id="3" name="Content Placeholder 2"/>
          <p:cNvSpPr>
            <a:spLocks noGrp="1"/>
          </p:cNvSpPr>
          <p:nvPr>
            <p:ph idx="1"/>
          </p:nvPr>
        </p:nvSpPr>
        <p:spPr>
          <a:xfrm>
            <a:off x="279401" y="1183340"/>
            <a:ext cx="8520354" cy="5131399"/>
          </a:xfrm>
        </p:spPr>
        <p:txBody>
          <a:bodyPr>
            <a:normAutofit/>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with sub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400" y="365760"/>
            <a:ext cx="8522208" cy="740664"/>
          </a:xfrm>
          <a:prstGeom prst="rect">
            <a:avLst/>
          </a:prstGeom>
        </p:spPr>
        <p:txBody>
          <a:bodyPr>
            <a:normAutofit/>
          </a:bodyPr>
          <a:lstStyle>
            <a:lvl1pPr>
              <a:defRPr/>
            </a:lvl1pPr>
          </a:lstStyle>
          <a:p>
            <a:r>
              <a:rPr lang="en-US" smtClean="0"/>
              <a:t>Title with Subtext</a:t>
            </a:r>
            <a:endParaRPr lang="en-US"/>
          </a:p>
        </p:txBody>
      </p:sp>
      <p:sp>
        <p:nvSpPr>
          <p:cNvPr id="4" name="Content Placeholder 3"/>
          <p:cNvSpPr>
            <a:spLocks noGrp="1"/>
          </p:cNvSpPr>
          <p:nvPr>
            <p:ph sz="quarter" idx="10" hasCustomPrompt="1"/>
          </p:nvPr>
        </p:nvSpPr>
        <p:spPr>
          <a:xfrm>
            <a:off x="279400" y="1161826"/>
            <a:ext cx="8423275" cy="774924"/>
          </a:xfrm>
        </p:spPr>
        <p:txBody>
          <a:bodyPr>
            <a:normAutofit/>
          </a:bodyPr>
          <a:lstStyle>
            <a:lvl1pPr marL="11113" indent="-11113">
              <a:buNone/>
              <a:defRPr sz="2000" b="0" baseline="0"/>
            </a:lvl1pPr>
          </a:lstStyle>
          <a:p>
            <a:pPr lvl="0"/>
            <a:r>
              <a:rPr lang="en-US" smtClean="0"/>
              <a:t>Subtext here to describe graphic below</a:t>
            </a:r>
          </a:p>
        </p:txBody>
      </p:sp>
      <p:sp>
        <p:nvSpPr>
          <p:cNvPr id="7" name="Content Placeholder 6"/>
          <p:cNvSpPr>
            <a:spLocks noGrp="1"/>
          </p:cNvSpPr>
          <p:nvPr>
            <p:ph sz="quarter" idx="11"/>
          </p:nvPr>
        </p:nvSpPr>
        <p:spPr>
          <a:xfrm>
            <a:off x="279400" y="2033588"/>
            <a:ext cx="8445500" cy="4495800"/>
          </a:xfrm>
        </p:spPr>
        <p:txBody>
          <a:bodyPr>
            <a:normAutofit/>
          </a:body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Graphi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400" y="365379"/>
            <a:ext cx="8521700" cy="740664"/>
          </a:xfrm>
          <a:prstGeom prst="rect">
            <a:avLst/>
          </a:prstGeom>
        </p:spPr>
        <p:txBody>
          <a:bodyPr>
            <a:normAutofit/>
          </a:bodyPr>
          <a:lstStyle>
            <a:lvl1pPr>
              <a:defRPr/>
            </a:lvl1pPr>
          </a:lstStyle>
          <a:p>
            <a:r>
              <a:rPr lang="en-US" smtClean="0"/>
              <a:t>Title and Graphic</a:t>
            </a:r>
            <a:endParaRPr lang="en-US"/>
          </a:p>
        </p:txBody>
      </p:sp>
      <p:sp>
        <p:nvSpPr>
          <p:cNvPr id="6" name="Content Placeholder 5"/>
          <p:cNvSpPr>
            <a:spLocks noGrp="1"/>
          </p:cNvSpPr>
          <p:nvPr>
            <p:ph sz="quarter" idx="10"/>
          </p:nvPr>
        </p:nvSpPr>
        <p:spPr>
          <a:xfrm>
            <a:off x="279400" y="1226372"/>
            <a:ext cx="8509000" cy="5314128"/>
          </a:xfrm>
        </p:spPr>
        <p:txBody>
          <a:bodyPr>
            <a:normAutofit/>
          </a:bodyPr>
          <a:lstStyle>
            <a:lvl1pPr>
              <a:buNone/>
              <a:defRPr/>
            </a:lvl1pPr>
          </a:lstStyle>
          <a:p>
            <a:pPr lvl="0"/>
            <a:r>
              <a:rPr lang="en-US" smtClean="0"/>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8941" y="365379"/>
            <a:ext cx="8522208" cy="740664"/>
          </a:xfrm>
          <a:prstGeom prst="rect">
            <a:avLst/>
          </a:prstGeom>
        </p:spPr>
        <p:txBody>
          <a:bodyPr>
            <a:normAutofit/>
          </a:bodyPr>
          <a:lstStyle>
            <a:lvl1pPr>
              <a:defRPr/>
            </a:lvl1pPr>
          </a:lstStyle>
          <a:p>
            <a:r>
              <a:rPr lang="en-US" smtClean="0"/>
              <a:t>2 Column Content</a:t>
            </a:r>
            <a:endParaRPr lang="en-US"/>
          </a:p>
        </p:txBody>
      </p:sp>
      <p:sp>
        <p:nvSpPr>
          <p:cNvPr id="6" name="Content Placeholder 2"/>
          <p:cNvSpPr>
            <a:spLocks noGrp="1"/>
          </p:cNvSpPr>
          <p:nvPr>
            <p:ph idx="1"/>
          </p:nvPr>
        </p:nvSpPr>
        <p:spPr>
          <a:xfrm>
            <a:off x="279401" y="1198254"/>
            <a:ext cx="4066688" cy="5191792"/>
          </a:xfrm>
        </p:spPr>
        <p:txBody>
          <a:bodyPr>
            <a:normAutofit/>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
        <p:nvSpPr>
          <p:cNvPr id="7" name="Content Placeholder 2"/>
          <p:cNvSpPr>
            <a:spLocks noGrp="1"/>
          </p:cNvSpPr>
          <p:nvPr>
            <p:ph idx="10"/>
          </p:nvPr>
        </p:nvSpPr>
        <p:spPr>
          <a:xfrm>
            <a:off x="4702589" y="1198254"/>
            <a:ext cx="4066688" cy="5191792"/>
          </a:xfrm>
        </p:spPr>
        <p:txBody>
          <a:bodyPr>
            <a:normAutofit/>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nd 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400" y="365380"/>
            <a:ext cx="8521700" cy="740664"/>
          </a:xfrm>
          <a:prstGeom prst="rect">
            <a:avLst/>
          </a:prstGeom>
        </p:spPr>
        <p:txBody>
          <a:bodyPr>
            <a:normAutofit/>
          </a:bodyPr>
          <a:lstStyle>
            <a:lvl1pPr>
              <a:defRPr/>
            </a:lvl1pPr>
          </a:lstStyle>
          <a:p>
            <a:r>
              <a:rPr lang="en-US" smtClean="0"/>
              <a:t>Table</a:t>
            </a:r>
            <a:endParaRPr lang="en-US"/>
          </a:p>
        </p:txBody>
      </p:sp>
      <p:sp>
        <p:nvSpPr>
          <p:cNvPr id="3" name="Table Placeholder 2"/>
          <p:cNvSpPr>
            <a:spLocks noGrp="1"/>
          </p:cNvSpPr>
          <p:nvPr>
            <p:ph type="tbl" idx="1"/>
          </p:nvPr>
        </p:nvSpPr>
        <p:spPr>
          <a:xfrm>
            <a:off x="279400" y="2592592"/>
            <a:ext cx="8488082" cy="3711389"/>
          </a:xfrm>
        </p:spPr>
        <p:txBody>
          <a:bodyPr/>
          <a:lstStyle/>
          <a:p>
            <a:pPr lvl="0"/>
            <a:r>
              <a:rPr lang="en-US" noProof="0" smtClean="0"/>
              <a:t>Click icon to add table</a:t>
            </a:r>
          </a:p>
        </p:txBody>
      </p:sp>
      <p:sp>
        <p:nvSpPr>
          <p:cNvPr id="7" name="Text Placeholder 6"/>
          <p:cNvSpPr>
            <a:spLocks noGrp="1"/>
          </p:cNvSpPr>
          <p:nvPr>
            <p:ph type="body" sz="quarter" idx="10" hasCustomPrompt="1"/>
          </p:nvPr>
        </p:nvSpPr>
        <p:spPr>
          <a:xfrm>
            <a:off x="279400" y="1516063"/>
            <a:ext cx="8499475" cy="1001712"/>
          </a:xfrm>
          <a:ln w="19050">
            <a:solidFill>
              <a:schemeClr val="tx1"/>
            </a:solidFill>
          </a:ln>
        </p:spPr>
        <p:txBody>
          <a:bodyPr>
            <a:noAutofit/>
          </a:bodyPr>
          <a:lstStyle>
            <a:lvl1pPr marL="0" indent="0">
              <a:lnSpc>
                <a:spcPct val="100000"/>
              </a:lnSpc>
              <a:spcBef>
                <a:spcPts val="0"/>
              </a:spcBef>
              <a:buNone/>
              <a:defRPr sz="1600" baseline="0">
                <a:latin typeface="Courier New" pitchFamily="49" charset="0"/>
                <a:cs typeface="Courier New" pitchFamily="49" charset="0"/>
              </a:defRPr>
            </a:lvl1pPr>
            <a:lvl2pPr>
              <a:buNone/>
              <a:defRPr sz="1600">
                <a:latin typeface="Courier New" pitchFamily="49" charset="0"/>
                <a:cs typeface="Courier New" pitchFamily="49" charset="0"/>
              </a:defRPr>
            </a:lvl2pPr>
            <a:lvl3pPr>
              <a:buNone/>
              <a:defRPr sz="1600">
                <a:latin typeface="Courier New" pitchFamily="49" charset="0"/>
                <a:cs typeface="Courier New" pitchFamily="49" charset="0"/>
              </a:defRPr>
            </a:lvl3pPr>
            <a:lvl4pPr>
              <a:buFont typeface="Arial" pitchFamily="34" charset="0"/>
              <a:buNone/>
              <a:defRPr sz="1600">
                <a:latin typeface="Courier New" pitchFamily="49" charset="0"/>
                <a:cs typeface="Courier New" pitchFamily="49" charset="0"/>
              </a:defRPr>
            </a:lvl4pPr>
            <a:lvl5pPr>
              <a:buFont typeface="Arial" pitchFamily="34" charset="0"/>
              <a:buNone/>
              <a:defRPr sz="1600">
                <a:latin typeface="Courier New" pitchFamily="49" charset="0"/>
                <a:cs typeface="Courier New" pitchFamily="49" charset="0"/>
              </a:defRPr>
            </a:lvl5pPr>
          </a:lstStyle>
          <a:p>
            <a:pPr lvl="0"/>
            <a:r>
              <a:rPr lang="en-US" smtClean="0"/>
              <a:t>Command keywords and parameters. Keywords in bold, parameters italic, not bold.</a:t>
            </a:r>
          </a:p>
        </p:txBody>
      </p:sp>
      <p:sp>
        <p:nvSpPr>
          <p:cNvPr id="9" name="Text Placeholder 8"/>
          <p:cNvSpPr>
            <a:spLocks noGrp="1"/>
          </p:cNvSpPr>
          <p:nvPr>
            <p:ph type="body" sz="quarter" idx="11" hasCustomPrompt="1"/>
          </p:nvPr>
        </p:nvSpPr>
        <p:spPr>
          <a:xfrm>
            <a:off x="279400" y="1130300"/>
            <a:ext cx="5024438" cy="365125"/>
          </a:xfrm>
        </p:spPr>
        <p:txBody>
          <a:bodyPr>
            <a:normAutofit/>
          </a:bodyPr>
          <a:lstStyle>
            <a:lvl1pPr marL="0" indent="0">
              <a:lnSpc>
                <a:spcPct val="100000"/>
              </a:lnSpc>
              <a:spcBef>
                <a:spcPts val="0"/>
              </a:spcBef>
              <a:buNone/>
              <a:defRPr sz="1800" baseline="0">
                <a:latin typeface="Courier New" pitchFamily="49" charset="0"/>
                <a:cs typeface="Courier New" pitchFamily="49" charset="0"/>
              </a:defRPr>
            </a:lvl1pPr>
          </a:lstStyle>
          <a:p>
            <a:pPr lvl="0"/>
            <a:r>
              <a:rPr lang="en-US" sz="1800" smtClean="0">
                <a:latin typeface="Courier New" pitchFamily="49" charset="0"/>
                <a:cs typeface="Courier New" pitchFamily="49" charset="0"/>
              </a:rPr>
              <a:t>Router(config)#</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bl" preserve="1">
  <p:cSld name="Table Full P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400" y="365380"/>
            <a:ext cx="8521700" cy="740664"/>
          </a:xfrm>
          <a:prstGeom prst="rect">
            <a:avLst/>
          </a:prstGeom>
        </p:spPr>
        <p:txBody>
          <a:bodyPr>
            <a:normAutofit/>
          </a:bodyPr>
          <a:lstStyle>
            <a:lvl1pPr>
              <a:defRPr/>
            </a:lvl1pPr>
          </a:lstStyle>
          <a:p>
            <a:r>
              <a:rPr lang="en-US" smtClean="0"/>
              <a:t>Table</a:t>
            </a:r>
            <a:endParaRPr lang="en-US"/>
          </a:p>
        </p:txBody>
      </p:sp>
      <p:sp>
        <p:nvSpPr>
          <p:cNvPr id="3" name="Table Placeholder 2"/>
          <p:cNvSpPr>
            <a:spLocks noGrp="1"/>
          </p:cNvSpPr>
          <p:nvPr>
            <p:ph type="tbl" idx="1"/>
          </p:nvPr>
        </p:nvSpPr>
        <p:spPr>
          <a:xfrm>
            <a:off x="279400" y="1204856"/>
            <a:ext cx="8316913" cy="5099125"/>
          </a:xfrm>
        </p:spPr>
        <p:txBody>
          <a:bodyPr/>
          <a:lstStyle/>
          <a:p>
            <a:pPr lvl="0"/>
            <a:r>
              <a:rPr lang="en-US" noProof="0" smtClean="0"/>
              <a:t>Click icon to add table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89220" name="Rectangle 4"/>
          <p:cNvSpPr>
            <a:spLocks noChangeArrowheads="1"/>
          </p:cNvSpPr>
          <p:nvPr/>
        </p:nvSpPr>
        <p:spPr bwMode="auto">
          <a:xfrm>
            <a:off x="193675" y="6562725"/>
            <a:ext cx="962025" cy="190646"/>
          </a:xfrm>
          <a:prstGeom prst="rect">
            <a:avLst/>
          </a:prstGeom>
          <a:noFill/>
          <a:ln w="9525">
            <a:noFill/>
            <a:miter lim="800000"/>
            <a:headEnd/>
            <a:tailEnd/>
          </a:ln>
          <a:effectLst/>
        </p:spPr>
        <p:txBody>
          <a:bodyPr lIns="82124" tIns="41061" rIns="82124" bIns="41061" anchor="b">
            <a:spAutoFit/>
          </a:bodyPr>
          <a:lstStyle/>
          <a:p>
            <a:pPr algn="l" defTabSz="814388">
              <a:lnSpc>
                <a:spcPct val="100000"/>
              </a:lnSpc>
              <a:defRPr/>
            </a:pPr>
            <a:r>
              <a:rPr lang="en-US" sz="700" dirty="0" smtClean="0">
                <a:solidFill>
                  <a:schemeClr val="tx1"/>
                </a:solidFill>
              </a:rPr>
              <a:t>Chapter 6</a:t>
            </a:r>
            <a:endParaRPr lang="en-US" sz="700" dirty="0">
              <a:solidFill>
                <a:schemeClr val="tx1"/>
              </a:solidFill>
            </a:endParaRPr>
          </a:p>
        </p:txBody>
      </p:sp>
      <p:sp>
        <p:nvSpPr>
          <p:cNvPr id="1289221" name="Rectangle 5"/>
          <p:cNvSpPr>
            <a:spLocks noChangeArrowheads="1"/>
          </p:cNvSpPr>
          <p:nvPr/>
        </p:nvSpPr>
        <p:spPr bwMode="auto">
          <a:xfrm>
            <a:off x="8596313" y="6626225"/>
            <a:ext cx="320675" cy="234950"/>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defRPr/>
            </a:pPr>
            <a:fld id="{BD5F09F1-C393-45BD-BF68-67F6E7FD2B5F}" type="slidenum">
              <a:rPr lang="en-US" sz="1000">
                <a:solidFill>
                  <a:schemeClr val="tx1"/>
                </a:solidFill>
              </a:rPr>
              <a:pPr algn="r" defTabSz="814388">
                <a:lnSpc>
                  <a:spcPct val="100000"/>
                </a:lnSpc>
                <a:defRPr/>
              </a:pPr>
              <a:t>‹#›</a:t>
            </a:fld>
            <a:endParaRPr lang="en-US" sz="1000">
              <a:solidFill>
                <a:schemeClr val="tx1"/>
              </a:solidFill>
            </a:endParaRPr>
          </a:p>
        </p:txBody>
      </p:sp>
      <p:sp>
        <p:nvSpPr>
          <p:cNvPr id="1029" name="Rectangle 6"/>
          <p:cNvSpPr>
            <a:spLocks noGrp="1" noChangeArrowheads="1"/>
          </p:cNvSpPr>
          <p:nvPr>
            <p:ph type="body" idx="1"/>
          </p:nvPr>
        </p:nvSpPr>
        <p:spPr bwMode="auto">
          <a:xfrm>
            <a:off x="279400" y="1106906"/>
            <a:ext cx="8316914" cy="5208170"/>
          </a:xfrm>
          <a:prstGeom prst="rect">
            <a:avLst/>
          </a:prstGeom>
          <a:noFill/>
          <a:ln w="9525" algn="ctr">
            <a:noFill/>
            <a:miter lim="800000"/>
            <a:headEnd/>
            <a:tailEnd/>
          </a:ln>
        </p:spPr>
        <p:txBody>
          <a:bodyPr vert="horz" wrap="square" lIns="82124" tIns="41061" rIns="82124" bIns="41061" numCol="1" anchor="t" anchorCtr="0" compatLnSpc="1">
            <a:prstTxWarp prst="textNoShape">
              <a:avLst/>
            </a:prstTxWarp>
            <a:normAutofit/>
          </a:bodyPr>
          <a:lstStyle/>
          <a:p>
            <a:pPr lvl="0"/>
            <a:r>
              <a:rPr lang="en-US" smtClean="0"/>
              <a:t>Body Text</a:t>
            </a:r>
          </a:p>
          <a:p>
            <a:pPr lvl="1"/>
            <a:r>
              <a:rPr lang="en-US" smtClean="0"/>
              <a:t>Second Level</a:t>
            </a:r>
          </a:p>
          <a:p>
            <a:pPr lvl="2"/>
            <a:r>
              <a:rPr lang="en-US" smtClean="0"/>
              <a:t>Third Level</a:t>
            </a:r>
          </a:p>
        </p:txBody>
      </p:sp>
      <p:sp>
        <p:nvSpPr>
          <p:cNvPr id="1289224" name="Rectangle 8"/>
          <p:cNvSpPr>
            <a:spLocks noChangeArrowheads="1"/>
          </p:cNvSpPr>
          <p:nvPr/>
        </p:nvSpPr>
        <p:spPr bwMode="auto">
          <a:xfrm>
            <a:off x="4498975" y="6670675"/>
            <a:ext cx="2347913" cy="190500"/>
          </a:xfrm>
          <a:prstGeom prst="rect">
            <a:avLst/>
          </a:prstGeom>
          <a:noFill/>
          <a:ln w="9525">
            <a:noFill/>
            <a:miter lim="800000"/>
            <a:headEnd/>
            <a:tailEnd/>
          </a:ln>
          <a:effectLst/>
        </p:spPr>
        <p:txBody>
          <a:bodyPr wrap="none" lIns="82124" tIns="41061" rIns="82124" bIns="41061" anchor="b" anchorCtr="1">
            <a:spAutoFit/>
          </a:bodyPr>
          <a:lstStyle/>
          <a:p>
            <a:pPr algn="l" defTabSz="814388">
              <a:lnSpc>
                <a:spcPct val="100000"/>
              </a:lnSpc>
              <a:defRPr/>
            </a:pPr>
            <a:r>
              <a:rPr lang="en-US" sz="700" dirty="0">
                <a:solidFill>
                  <a:srgbClr val="D3D3D3"/>
                </a:solidFill>
              </a:rPr>
              <a:t>© </a:t>
            </a:r>
            <a:r>
              <a:rPr lang="en-US" sz="700" dirty="0" smtClean="0">
                <a:solidFill>
                  <a:srgbClr val="D3D3D3"/>
                </a:solidFill>
              </a:rPr>
              <a:t>2007 – 2016, </a:t>
            </a:r>
            <a:r>
              <a:rPr lang="en-US" sz="700" dirty="0">
                <a:solidFill>
                  <a:srgbClr val="D3D3D3"/>
                </a:solidFill>
              </a:rPr>
              <a:t>Cisco Systems, Inc. All rights reserved.</a:t>
            </a:r>
          </a:p>
        </p:txBody>
      </p:sp>
      <p:sp>
        <p:nvSpPr>
          <p:cNvPr id="1289225" name="Rectangle 9"/>
          <p:cNvSpPr>
            <a:spLocks noChangeArrowheads="1"/>
          </p:cNvSpPr>
          <p:nvPr/>
        </p:nvSpPr>
        <p:spPr bwMode="auto">
          <a:xfrm>
            <a:off x="7123113" y="6672263"/>
            <a:ext cx="650875" cy="188912"/>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defRPr/>
            </a:pPr>
            <a:r>
              <a:rPr lang="en-US" sz="700">
                <a:solidFill>
                  <a:srgbClr val="D3D3D3"/>
                </a:solidFill>
              </a:rPr>
              <a:t>Cisco Public</a:t>
            </a:r>
          </a:p>
        </p:txBody>
      </p:sp>
      <p:pic>
        <p:nvPicPr>
          <p:cNvPr id="12" name="Picture 8" descr="Rev08_Cisco_BrandBar10_060408.png"/>
          <p:cNvPicPr>
            <a:picLocks noChangeAspect="1"/>
          </p:cNvPicPr>
          <p:nvPr/>
        </p:nvPicPr>
        <p:blipFill>
          <a:blip r:embed="rId25" cstate="print"/>
          <a:srcRect/>
          <a:stretch>
            <a:fillRect/>
          </a:stretch>
        </p:blipFill>
        <p:spPr bwMode="auto">
          <a:xfrm>
            <a:off x="0" y="0"/>
            <a:ext cx="9144000" cy="3413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 id="2147483972" r:id="rId12"/>
    <p:sldLayoutId id="2147483973" r:id="rId13"/>
    <p:sldLayoutId id="2147483974" r:id="rId14"/>
    <p:sldLayoutId id="2147483975" r:id="rId15"/>
    <p:sldLayoutId id="2147483976" r:id="rId16"/>
    <p:sldLayoutId id="2147483977" r:id="rId17"/>
    <p:sldLayoutId id="2147483978" r:id="rId18"/>
    <p:sldLayoutId id="2147483958" r:id="rId19"/>
    <p:sldLayoutId id="2147483959" r:id="rId20"/>
    <p:sldLayoutId id="2147483879" r:id="rId21"/>
    <p:sldLayoutId id="2147483886" r:id="rId22"/>
    <p:sldLayoutId id="2147483888" r:id="rId23"/>
  </p:sldLayoutIdLst>
  <p:timing>
    <p:tnLst>
      <p:par>
        <p:cTn id="1" dur="indefinite" restart="never" nodeType="tmRoot"/>
      </p:par>
    </p:tnLst>
  </p:timing>
  <p:txStyles>
    <p:titleStyle>
      <a:lvl1pPr algn="l" defTabSz="814388" rtl="0" eaLnBrk="1" fontAlgn="base" hangingPunct="1">
        <a:lnSpc>
          <a:spcPct val="90000"/>
        </a:lnSpc>
        <a:spcBef>
          <a:spcPct val="0"/>
        </a:spcBef>
        <a:spcAft>
          <a:spcPct val="0"/>
        </a:spcAft>
        <a:defRPr sz="3200" b="1">
          <a:solidFill>
            <a:srgbClr val="708CA1"/>
          </a:solidFill>
          <a:latin typeface="+mj-lt"/>
          <a:ea typeface="+mj-ea"/>
          <a:cs typeface="+mj-cs"/>
        </a:defRPr>
      </a:lvl1pPr>
      <a:lvl2pPr algn="l" defTabSz="814388" rtl="0" eaLnBrk="1" fontAlgn="base" hangingPunct="1">
        <a:lnSpc>
          <a:spcPct val="90000"/>
        </a:lnSpc>
        <a:spcBef>
          <a:spcPct val="0"/>
        </a:spcBef>
        <a:spcAft>
          <a:spcPct val="0"/>
        </a:spcAft>
        <a:defRPr sz="3200" b="1">
          <a:solidFill>
            <a:srgbClr val="708CA1"/>
          </a:solidFill>
          <a:latin typeface="Arial" charset="0"/>
        </a:defRPr>
      </a:lvl2pPr>
      <a:lvl3pPr algn="l" defTabSz="814388" rtl="0" eaLnBrk="1" fontAlgn="base" hangingPunct="1">
        <a:lnSpc>
          <a:spcPct val="90000"/>
        </a:lnSpc>
        <a:spcBef>
          <a:spcPct val="0"/>
        </a:spcBef>
        <a:spcAft>
          <a:spcPct val="0"/>
        </a:spcAft>
        <a:defRPr sz="3200" b="1">
          <a:solidFill>
            <a:srgbClr val="708CA1"/>
          </a:solidFill>
          <a:latin typeface="Arial" charset="0"/>
        </a:defRPr>
      </a:lvl3pPr>
      <a:lvl4pPr algn="l" defTabSz="814388" rtl="0" eaLnBrk="1" fontAlgn="base" hangingPunct="1">
        <a:lnSpc>
          <a:spcPct val="90000"/>
        </a:lnSpc>
        <a:spcBef>
          <a:spcPct val="0"/>
        </a:spcBef>
        <a:spcAft>
          <a:spcPct val="0"/>
        </a:spcAft>
        <a:defRPr sz="3200" b="1">
          <a:solidFill>
            <a:srgbClr val="708CA1"/>
          </a:solidFill>
          <a:latin typeface="Arial" charset="0"/>
        </a:defRPr>
      </a:lvl4pPr>
      <a:lvl5pPr algn="l" defTabSz="814388" rtl="0" eaLnBrk="1" fontAlgn="base" hangingPunct="1">
        <a:lnSpc>
          <a:spcPct val="90000"/>
        </a:lnSpc>
        <a:spcBef>
          <a:spcPct val="0"/>
        </a:spcBef>
        <a:spcAft>
          <a:spcPct val="0"/>
        </a:spcAft>
        <a:defRPr sz="3200" b="1">
          <a:solidFill>
            <a:srgbClr val="708CA1"/>
          </a:solidFill>
          <a:latin typeface="Arial" charset="0"/>
        </a:defRPr>
      </a:lvl5pPr>
      <a:lvl6pPr marL="457200" algn="l" defTabSz="814388" rtl="0" eaLnBrk="1" fontAlgn="base" hangingPunct="1">
        <a:lnSpc>
          <a:spcPct val="90000"/>
        </a:lnSpc>
        <a:spcBef>
          <a:spcPct val="0"/>
        </a:spcBef>
        <a:spcAft>
          <a:spcPct val="0"/>
        </a:spcAft>
        <a:defRPr sz="3200" b="1">
          <a:solidFill>
            <a:srgbClr val="708CA1"/>
          </a:solidFill>
          <a:latin typeface="Arial" charset="0"/>
        </a:defRPr>
      </a:lvl6pPr>
      <a:lvl7pPr marL="914400" algn="l" defTabSz="814388" rtl="0" eaLnBrk="1" fontAlgn="base" hangingPunct="1">
        <a:lnSpc>
          <a:spcPct val="90000"/>
        </a:lnSpc>
        <a:spcBef>
          <a:spcPct val="0"/>
        </a:spcBef>
        <a:spcAft>
          <a:spcPct val="0"/>
        </a:spcAft>
        <a:defRPr sz="3200" b="1">
          <a:solidFill>
            <a:srgbClr val="708CA1"/>
          </a:solidFill>
          <a:latin typeface="Arial" charset="0"/>
        </a:defRPr>
      </a:lvl7pPr>
      <a:lvl8pPr marL="1371600" algn="l" defTabSz="814388" rtl="0" eaLnBrk="1" fontAlgn="base" hangingPunct="1">
        <a:lnSpc>
          <a:spcPct val="90000"/>
        </a:lnSpc>
        <a:spcBef>
          <a:spcPct val="0"/>
        </a:spcBef>
        <a:spcAft>
          <a:spcPct val="0"/>
        </a:spcAft>
        <a:defRPr sz="3200" b="1">
          <a:solidFill>
            <a:srgbClr val="708CA1"/>
          </a:solidFill>
          <a:latin typeface="Arial" charset="0"/>
        </a:defRPr>
      </a:lvl8pPr>
      <a:lvl9pPr marL="1828800" algn="l" defTabSz="814388" rtl="0" eaLnBrk="1" fontAlgn="base" hangingPunct="1">
        <a:lnSpc>
          <a:spcPct val="90000"/>
        </a:lnSpc>
        <a:spcBef>
          <a:spcPct val="0"/>
        </a:spcBef>
        <a:spcAft>
          <a:spcPct val="0"/>
        </a:spcAft>
        <a:defRPr sz="3200" b="1">
          <a:solidFill>
            <a:srgbClr val="708CA1"/>
          </a:solidFill>
          <a:latin typeface="Arial" charset="0"/>
        </a:defRPr>
      </a:lvl9pPr>
    </p:titleStyle>
    <p:bodyStyle>
      <a:lvl1pPr marL="236538" indent="-236538" algn="l" defTabSz="814388" rtl="0" eaLnBrk="1" fontAlgn="base" hangingPunct="1">
        <a:lnSpc>
          <a:spcPct val="100000"/>
        </a:lnSpc>
        <a:spcBef>
          <a:spcPts val="0"/>
        </a:spcBef>
        <a:spcAft>
          <a:spcPts val="600"/>
        </a:spcAft>
        <a:buClr>
          <a:srgbClr val="708CA1"/>
        </a:buClr>
        <a:buFont typeface="Wingdings" pitchFamily="2" charset="2"/>
        <a:buChar char="§"/>
        <a:defRPr sz="2400">
          <a:solidFill>
            <a:schemeClr val="tx1"/>
          </a:solidFill>
          <a:latin typeface="+mn-lt"/>
          <a:ea typeface="+mn-ea"/>
          <a:cs typeface="+mn-cs"/>
        </a:defRPr>
      </a:lvl1pPr>
      <a:lvl2pPr marL="461963" indent="-236538" algn="l" defTabSz="814388" rtl="0" eaLnBrk="1" fontAlgn="base" hangingPunct="1">
        <a:lnSpc>
          <a:spcPct val="100000"/>
        </a:lnSpc>
        <a:spcBef>
          <a:spcPts val="0"/>
        </a:spcBef>
        <a:spcAft>
          <a:spcPts val="600"/>
        </a:spcAft>
        <a:buClr>
          <a:srgbClr val="708CA1"/>
        </a:buClr>
        <a:buFont typeface="Arial" pitchFamily="34" charset="0"/>
        <a:buChar char="•"/>
        <a:defRPr sz="2000">
          <a:solidFill>
            <a:schemeClr val="tx1"/>
          </a:solidFill>
          <a:latin typeface="+mn-lt"/>
        </a:defRPr>
      </a:lvl2pPr>
      <a:lvl3pPr marL="688975" indent="-227013" algn="l" defTabSz="814388" rtl="0" eaLnBrk="1" fontAlgn="base" hangingPunct="1">
        <a:lnSpc>
          <a:spcPct val="100000"/>
        </a:lnSpc>
        <a:spcBef>
          <a:spcPts val="0"/>
        </a:spcBef>
        <a:spcAft>
          <a:spcPts val="600"/>
        </a:spcAft>
        <a:buClr>
          <a:srgbClr val="708CA1"/>
        </a:buClr>
        <a:buFont typeface="Arial" pitchFamily="34" charset="0"/>
        <a:buChar char="•"/>
        <a:defRPr sz="1800">
          <a:solidFill>
            <a:schemeClr val="tx1"/>
          </a:solidFill>
          <a:latin typeface="+mn-lt"/>
        </a:defRPr>
      </a:lvl3pPr>
      <a:lvl4pPr marL="1254125" indent="117475" algn="l" defTabSz="814388" rtl="0" eaLnBrk="1" fontAlgn="base" hangingPunct="1">
        <a:lnSpc>
          <a:spcPct val="95000"/>
        </a:lnSpc>
        <a:spcBef>
          <a:spcPct val="35000"/>
        </a:spcBef>
        <a:spcAft>
          <a:spcPct val="0"/>
        </a:spcAft>
        <a:buClr>
          <a:srgbClr val="708CA1"/>
        </a:buClr>
        <a:defRPr sz="2000">
          <a:solidFill>
            <a:schemeClr val="tx1"/>
          </a:solidFill>
          <a:latin typeface="+mn-lt"/>
        </a:defRPr>
      </a:lvl4pPr>
      <a:lvl5pPr marL="1604963" indent="223838" algn="l" defTabSz="814388" rtl="0" eaLnBrk="1" fontAlgn="base" hangingPunct="1">
        <a:lnSpc>
          <a:spcPct val="95000"/>
        </a:lnSpc>
        <a:spcBef>
          <a:spcPct val="35000"/>
        </a:spcBef>
        <a:spcAft>
          <a:spcPct val="0"/>
        </a:spcAft>
        <a:buClr>
          <a:srgbClr val="708CA1"/>
        </a:buClr>
        <a:defRPr sz="2000">
          <a:solidFill>
            <a:schemeClr val="tx1"/>
          </a:solidFill>
          <a:latin typeface="+mn-lt"/>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3.emf"/></Relationships>
</file>

<file path=ppt/slides/_rels/slide2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4.xml"/><Relationship Id="rId4" Type="http://schemas.openxmlformats.org/officeDocument/2006/relationships/image" Target="../media/image16.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4.xml"/><Relationship Id="rId4" Type="http://schemas.openxmlformats.org/officeDocument/2006/relationships/image" Target="../media/image23.emf"/></Relationships>
</file>

<file path=ppt/slides/_rels/slide28.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7.emf"/><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30.emf"/></Relationships>
</file>

<file path=ppt/slides/_rels/slide35.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31.emf"/><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34.emf"/></Relationships>
</file>

<file path=ppt/slides/_rels/slide38.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em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41.emf"/></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emf"/><Relationship Id="rId1" Type="http://schemas.openxmlformats.org/officeDocument/2006/relationships/slideLayout" Target="../slideLayouts/slideLayout4.xml"/><Relationship Id="rId4" Type="http://schemas.openxmlformats.org/officeDocument/2006/relationships/image" Target="../media/image44.emf"/></Relationships>
</file>

<file path=ppt/slides/_rels/slide56.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image" Target="../media/image48.emf"/><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p:txBody>
          <a:bodyPr>
            <a:normAutofit fontScale="90000"/>
          </a:bodyPr>
          <a:lstStyle/>
          <a:p>
            <a:r>
              <a:rPr lang="en-US" sz="2800" dirty="0" smtClean="0"/>
              <a:t>Chapter 6: </a:t>
            </a:r>
            <a:br>
              <a:rPr lang="en-US" sz="2800" dirty="0" smtClean="0"/>
            </a:br>
            <a:r>
              <a:rPr lang="en-US" sz="2800" dirty="0"/>
              <a:t>Enterprise Internet Connectivity</a:t>
            </a:r>
            <a:endParaRPr lang="en-US" sz="2800" dirty="0" smtClean="0">
              <a:solidFill>
                <a:schemeClr val="folHlink"/>
              </a:solidFill>
            </a:endParaRPr>
          </a:p>
        </p:txBody>
      </p:sp>
      <p:sp>
        <p:nvSpPr>
          <p:cNvPr id="6147" name="Rectangle 3"/>
          <p:cNvSpPr>
            <a:spLocks noGrp="1" noChangeArrowheads="1"/>
          </p:cNvSpPr>
          <p:nvPr>
            <p:ph type="subTitle" idx="1"/>
          </p:nvPr>
        </p:nvSpPr>
        <p:spPr>
          <a:xfrm>
            <a:off x="311150" y="4672013"/>
            <a:ext cx="6788150" cy="658812"/>
          </a:xfrm>
        </p:spPr>
        <p:txBody>
          <a:bodyPr/>
          <a:lstStyle/>
          <a:p>
            <a:r>
              <a:rPr lang="en-US" sz="2400" dirty="0" smtClean="0"/>
              <a:t>CCNP  ROUTE: Implementing IP Routing</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Public IP Address Assignment</a:t>
            </a:r>
          </a:p>
        </p:txBody>
      </p:sp>
      <p:sp>
        <p:nvSpPr>
          <p:cNvPr id="3" name="Content Placeholder 2"/>
          <p:cNvSpPr>
            <a:spLocks noGrp="1"/>
          </p:cNvSpPr>
          <p:nvPr>
            <p:ph idx="1"/>
          </p:nvPr>
        </p:nvSpPr>
        <p:spPr>
          <a:xfrm>
            <a:off x="279400" y="1237931"/>
            <a:ext cx="8520354" cy="5131399"/>
          </a:xfrm>
        </p:spPr>
        <p:txBody>
          <a:bodyPr/>
          <a:lstStyle/>
          <a:p>
            <a:pPr marL="0" indent="0">
              <a:buNone/>
            </a:pPr>
            <a:r>
              <a:rPr lang="en-US" b="1" dirty="0"/>
              <a:t>The Internet Assigned Numbers </a:t>
            </a:r>
            <a:r>
              <a:rPr lang="en-US" b="1" dirty="0" smtClean="0"/>
              <a:t>Authority (IANA):</a:t>
            </a:r>
          </a:p>
          <a:p>
            <a:r>
              <a:rPr lang="en-US" dirty="0" smtClean="0"/>
              <a:t>Coordinate </a:t>
            </a:r>
            <a:r>
              <a:rPr lang="en-US" dirty="0"/>
              <a:t>the global pool of IPv4 and IPv6 addresses, and provide them to RIRs</a:t>
            </a:r>
          </a:p>
          <a:p>
            <a:r>
              <a:rPr lang="en-US" dirty="0" smtClean="0"/>
              <a:t>Coordinate </a:t>
            </a:r>
            <a:r>
              <a:rPr lang="en-US" dirty="0"/>
              <a:t>the global pool of autonomous system numbers and provide them to RIRs</a:t>
            </a:r>
          </a:p>
          <a:p>
            <a:r>
              <a:rPr lang="en-US" dirty="0" smtClean="0"/>
              <a:t>Manage </a:t>
            </a:r>
            <a:r>
              <a:rPr lang="en-US" dirty="0"/>
              <a:t>the Domain Name Service (DNS) root zone</a:t>
            </a:r>
          </a:p>
          <a:p>
            <a:r>
              <a:rPr lang="en-US" dirty="0" smtClean="0"/>
              <a:t>Manage </a:t>
            </a:r>
            <a:r>
              <a:rPr lang="en-US" dirty="0"/>
              <a:t>the IP numbering systems (in conjunction with standards bodies)</a:t>
            </a:r>
            <a:endParaRPr lang="en-US" b="1" dirty="0"/>
          </a:p>
        </p:txBody>
      </p:sp>
      <p:pic>
        <p:nvPicPr>
          <p:cNvPr id="4" name="Picture 3"/>
          <p:cNvPicPr>
            <a:picLocks noChangeAspect="1"/>
          </p:cNvPicPr>
          <p:nvPr/>
        </p:nvPicPr>
        <p:blipFill>
          <a:blip r:embed="rId2"/>
          <a:stretch>
            <a:fillRect/>
          </a:stretch>
        </p:blipFill>
        <p:spPr>
          <a:xfrm>
            <a:off x="834096" y="4756584"/>
            <a:ext cx="7410961" cy="1742640"/>
          </a:xfrm>
          <a:prstGeom prst="rect">
            <a:avLst/>
          </a:prstGeom>
        </p:spPr>
      </p:pic>
    </p:spTree>
    <p:extLst>
      <p:ext uri="{BB962C8B-B14F-4D97-AF65-F5344CB8AC3E}">
        <p14:creationId xmlns:p14="http://schemas.microsoft.com/office/powerpoint/2010/main" val="35199458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Regional Internet </a:t>
            </a:r>
            <a:r>
              <a:rPr lang="en-US" dirty="0" smtClean="0"/>
              <a:t>Registries</a:t>
            </a:r>
            <a:endParaRPr lang="en-US" dirty="0"/>
          </a:p>
        </p:txBody>
      </p:sp>
      <p:sp>
        <p:nvSpPr>
          <p:cNvPr id="3" name="Content Placeholder 2"/>
          <p:cNvSpPr>
            <a:spLocks noGrp="1"/>
          </p:cNvSpPr>
          <p:nvPr>
            <p:ph idx="1"/>
          </p:nvPr>
        </p:nvSpPr>
        <p:spPr/>
        <p:txBody>
          <a:bodyPr>
            <a:normAutofit fontScale="92500"/>
          </a:bodyPr>
          <a:lstStyle/>
          <a:p>
            <a:r>
              <a:rPr lang="en-US" b="1" dirty="0" smtClean="0"/>
              <a:t>African </a:t>
            </a:r>
            <a:r>
              <a:rPr lang="en-US" b="1" dirty="0"/>
              <a:t>Network Information Centre (</a:t>
            </a:r>
            <a:r>
              <a:rPr lang="en-US" b="1" dirty="0" err="1" smtClean="0"/>
              <a:t>AfriNIC</a:t>
            </a:r>
            <a:r>
              <a:rPr lang="en-US" b="1" dirty="0" smtClean="0"/>
              <a:t>)</a:t>
            </a:r>
          </a:p>
          <a:p>
            <a:pPr lvl="1"/>
            <a:r>
              <a:rPr lang="en-US" dirty="0" smtClean="0"/>
              <a:t>Responsible </a:t>
            </a:r>
            <a:r>
              <a:rPr lang="en-US" dirty="0"/>
              <a:t>for the continent </a:t>
            </a:r>
            <a:r>
              <a:rPr lang="en-US" dirty="0" smtClean="0"/>
              <a:t>of Africa</a:t>
            </a:r>
            <a:endParaRPr lang="en-US" dirty="0"/>
          </a:p>
          <a:p>
            <a:r>
              <a:rPr lang="en-US" b="1" dirty="0" smtClean="0"/>
              <a:t>Asia </a:t>
            </a:r>
            <a:r>
              <a:rPr lang="en-US" b="1" dirty="0"/>
              <a:t>Pacific Network Information Centre (APNIC</a:t>
            </a:r>
            <a:r>
              <a:rPr lang="en-US" b="1" dirty="0" smtClean="0"/>
              <a:t>)</a:t>
            </a:r>
          </a:p>
          <a:p>
            <a:pPr lvl="1"/>
            <a:r>
              <a:rPr lang="en-US" dirty="0" smtClean="0"/>
              <a:t>Administers </a:t>
            </a:r>
            <a:r>
              <a:rPr lang="en-US" dirty="0"/>
              <a:t>the numbers </a:t>
            </a:r>
            <a:r>
              <a:rPr lang="en-US" dirty="0" smtClean="0"/>
              <a:t>for the </a:t>
            </a:r>
            <a:r>
              <a:rPr lang="en-US" dirty="0"/>
              <a:t>Asia Pacific region</a:t>
            </a:r>
          </a:p>
          <a:p>
            <a:r>
              <a:rPr lang="en-US" b="1" dirty="0" smtClean="0"/>
              <a:t>American </a:t>
            </a:r>
            <a:r>
              <a:rPr lang="en-US" b="1" dirty="0"/>
              <a:t>Registry for Internet Numbers (ARIN</a:t>
            </a:r>
            <a:r>
              <a:rPr lang="en-US" b="1" dirty="0" smtClean="0"/>
              <a:t>) </a:t>
            </a:r>
          </a:p>
          <a:p>
            <a:pPr lvl="1"/>
            <a:r>
              <a:rPr lang="en-US" dirty="0" smtClean="0"/>
              <a:t>Has </a:t>
            </a:r>
            <a:r>
              <a:rPr lang="en-US" dirty="0"/>
              <a:t>jurisdiction over </a:t>
            </a:r>
            <a:r>
              <a:rPr lang="en-US" dirty="0" smtClean="0"/>
              <a:t>assigning numbers </a:t>
            </a:r>
            <a:r>
              <a:rPr lang="en-US" dirty="0"/>
              <a:t>for Canada, the United States, and several islands in the Caribbean Sea </a:t>
            </a:r>
            <a:r>
              <a:rPr lang="en-US" dirty="0" smtClean="0"/>
              <a:t>and North </a:t>
            </a:r>
            <a:r>
              <a:rPr lang="en-US" dirty="0"/>
              <a:t>Atlantic Ocean</a:t>
            </a:r>
          </a:p>
          <a:p>
            <a:r>
              <a:rPr lang="en-US" b="1" dirty="0" smtClean="0"/>
              <a:t>Latin </a:t>
            </a:r>
            <a:r>
              <a:rPr lang="en-US" b="1" dirty="0"/>
              <a:t>American and Caribbean IP Address Regional Registry (</a:t>
            </a:r>
            <a:r>
              <a:rPr lang="en-US" b="1" dirty="0" smtClean="0"/>
              <a:t>LACNIC)</a:t>
            </a:r>
          </a:p>
          <a:p>
            <a:pPr lvl="1"/>
            <a:r>
              <a:rPr lang="en-US" dirty="0" smtClean="0"/>
              <a:t>Responsible </a:t>
            </a:r>
            <a:r>
              <a:rPr lang="en-US" dirty="0"/>
              <a:t>for allocation in Latin America and portions of the Caribbean</a:t>
            </a:r>
          </a:p>
          <a:p>
            <a:r>
              <a:rPr lang="en-US" b="1" dirty="0" err="1" smtClean="0"/>
              <a:t>Reséaux</a:t>
            </a:r>
            <a:r>
              <a:rPr lang="en-US" b="1" dirty="0" smtClean="0"/>
              <a:t> </a:t>
            </a:r>
            <a:r>
              <a:rPr lang="en-US" b="1" dirty="0"/>
              <a:t>IP </a:t>
            </a:r>
            <a:r>
              <a:rPr lang="en-US" b="1" dirty="0" err="1"/>
              <a:t>Européens</a:t>
            </a:r>
            <a:r>
              <a:rPr lang="en-US" b="1" dirty="0"/>
              <a:t> Network Coordination Centre (RIPE </a:t>
            </a:r>
            <a:r>
              <a:rPr lang="en-US" b="1" dirty="0" smtClean="0"/>
              <a:t>NCC)</a:t>
            </a:r>
          </a:p>
          <a:p>
            <a:pPr lvl="1"/>
            <a:r>
              <a:rPr lang="en-US" dirty="0" smtClean="0"/>
              <a:t>Administers the </a:t>
            </a:r>
            <a:r>
              <a:rPr lang="en-US" dirty="0"/>
              <a:t>numbers for Europe, the Middle East, and Central Asia</a:t>
            </a:r>
          </a:p>
        </p:txBody>
      </p:sp>
    </p:spTree>
    <p:extLst>
      <p:ext uri="{BB962C8B-B14F-4D97-AF65-F5344CB8AC3E}">
        <p14:creationId xmlns:p14="http://schemas.microsoft.com/office/powerpoint/2010/main" val="6943071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Public IP Address Space</a:t>
            </a:r>
          </a:p>
        </p:txBody>
      </p:sp>
      <p:sp>
        <p:nvSpPr>
          <p:cNvPr id="3" name="Content Placeholder 2"/>
          <p:cNvSpPr>
            <a:spLocks noGrp="1"/>
          </p:cNvSpPr>
          <p:nvPr>
            <p:ph idx="1"/>
          </p:nvPr>
        </p:nvSpPr>
        <p:spPr/>
        <p:txBody>
          <a:bodyPr/>
          <a:lstStyle/>
          <a:p>
            <a:r>
              <a:rPr lang="en-US" b="1" dirty="0"/>
              <a:t>Provider </a:t>
            </a:r>
            <a:r>
              <a:rPr lang="en-US" b="1" dirty="0" err="1"/>
              <a:t>Aggregatable</a:t>
            </a:r>
            <a:r>
              <a:rPr lang="en-US" b="1" dirty="0"/>
              <a:t> Address Space</a:t>
            </a:r>
          </a:p>
          <a:p>
            <a:pPr lvl="1"/>
            <a:r>
              <a:rPr lang="en-US" dirty="0"/>
              <a:t>A PA block of IP addresses is used in simple topologies, where no redundancy is </a:t>
            </a:r>
            <a:r>
              <a:rPr lang="en-US" dirty="0" smtClean="0"/>
              <a:t>needed. </a:t>
            </a:r>
          </a:p>
          <a:p>
            <a:pPr lvl="1"/>
            <a:r>
              <a:rPr lang="en-US" dirty="0" smtClean="0"/>
              <a:t>PA </a:t>
            </a:r>
            <a:r>
              <a:rPr lang="en-US" dirty="0"/>
              <a:t>address space is assigned by the ISP to its customer, from its address space. </a:t>
            </a:r>
            <a:endParaRPr lang="en-US" dirty="0" smtClean="0"/>
          </a:p>
          <a:p>
            <a:pPr lvl="1"/>
            <a:r>
              <a:rPr lang="en-US" dirty="0" smtClean="0"/>
              <a:t>If the customer </a:t>
            </a:r>
            <a:r>
              <a:rPr lang="en-US" dirty="0"/>
              <a:t>changes its ISP, the new ISP will give the customer a new PA address </a:t>
            </a:r>
            <a:r>
              <a:rPr lang="en-US" dirty="0" smtClean="0"/>
              <a:t>space, and </a:t>
            </a:r>
            <a:r>
              <a:rPr lang="en-US" dirty="0"/>
              <a:t>all devices with public IP addresses will have to be renumbered; the old </a:t>
            </a:r>
            <a:r>
              <a:rPr lang="en-US" dirty="0" smtClean="0"/>
              <a:t>address space </a:t>
            </a:r>
            <a:r>
              <a:rPr lang="en-US" dirty="0"/>
              <a:t>cannot be transferred to the </a:t>
            </a:r>
            <a:r>
              <a:rPr lang="en-US" dirty="0" smtClean="0"/>
              <a:t>new.</a:t>
            </a:r>
            <a:endParaRPr lang="en-US" dirty="0"/>
          </a:p>
        </p:txBody>
      </p:sp>
    </p:spTree>
    <p:extLst>
      <p:ext uri="{BB962C8B-B14F-4D97-AF65-F5344CB8AC3E}">
        <p14:creationId xmlns:p14="http://schemas.microsoft.com/office/powerpoint/2010/main" val="24015588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Public IP Address Space</a:t>
            </a:r>
          </a:p>
        </p:txBody>
      </p:sp>
      <p:sp>
        <p:nvSpPr>
          <p:cNvPr id="3" name="Content Placeholder 2"/>
          <p:cNvSpPr>
            <a:spLocks noGrp="1"/>
          </p:cNvSpPr>
          <p:nvPr>
            <p:ph idx="1"/>
          </p:nvPr>
        </p:nvSpPr>
        <p:spPr/>
        <p:txBody>
          <a:bodyPr>
            <a:normAutofit fontScale="92500" lnSpcReduction="10000"/>
          </a:bodyPr>
          <a:lstStyle/>
          <a:p>
            <a:r>
              <a:rPr lang="en-US" b="1" dirty="0"/>
              <a:t>Provider-Independent Address Space</a:t>
            </a:r>
          </a:p>
          <a:p>
            <a:pPr lvl="1"/>
            <a:r>
              <a:rPr lang="en-US" dirty="0"/>
              <a:t>For a </a:t>
            </a:r>
            <a:r>
              <a:rPr lang="en-US" dirty="0" err="1" smtClean="0"/>
              <a:t>multihomed</a:t>
            </a:r>
            <a:r>
              <a:rPr lang="en-US" dirty="0" smtClean="0"/>
              <a:t> </a:t>
            </a:r>
            <a:r>
              <a:rPr lang="en-US" dirty="0"/>
              <a:t>connection, a PI address space is required because the enterprise </a:t>
            </a:r>
            <a:r>
              <a:rPr lang="en-US" dirty="0" smtClean="0"/>
              <a:t>network needs </a:t>
            </a:r>
            <a:r>
              <a:rPr lang="en-US" dirty="0"/>
              <a:t>to be independent of the ISP’s address space. </a:t>
            </a:r>
            <a:endParaRPr lang="en-US" dirty="0" smtClean="0"/>
          </a:p>
          <a:p>
            <a:pPr lvl="1"/>
            <a:r>
              <a:rPr lang="en-US" dirty="0" smtClean="0"/>
              <a:t>The </a:t>
            </a:r>
            <a:r>
              <a:rPr lang="en-US" dirty="0"/>
              <a:t>PI address space must </a:t>
            </a:r>
            <a:r>
              <a:rPr lang="en-US" dirty="0" smtClean="0"/>
              <a:t>be acquired </a:t>
            </a:r>
            <a:r>
              <a:rPr lang="en-US" dirty="0"/>
              <a:t>from an RIR; it is assigned directly to an organization by the RIR, and is </a:t>
            </a:r>
            <a:r>
              <a:rPr lang="en-US" dirty="0" smtClean="0"/>
              <a:t>not related </a:t>
            </a:r>
            <a:r>
              <a:rPr lang="en-US" dirty="0"/>
              <a:t>to any ISP.</a:t>
            </a:r>
          </a:p>
          <a:p>
            <a:pPr lvl="1"/>
            <a:r>
              <a:rPr lang="en-US" dirty="0"/>
              <a:t>This address space can be routed through other service providers, resulting in more </a:t>
            </a:r>
            <a:r>
              <a:rPr lang="en-US" dirty="0" smtClean="0"/>
              <a:t>flexibility when </a:t>
            </a:r>
            <a:r>
              <a:rPr lang="en-US" dirty="0"/>
              <a:t>planning connections to ISPs and when migrating between service providers.</a:t>
            </a:r>
          </a:p>
          <a:p>
            <a:pPr lvl="1"/>
            <a:r>
              <a:rPr lang="en-US" dirty="0"/>
              <a:t>After successfully processing an address space request, the RIR assigns the PI </a:t>
            </a:r>
            <a:r>
              <a:rPr lang="en-US" dirty="0" smtClean="0"/>
              <a:t>address space </a:t>
            </a:r>
            <a:r>
              <a:rPr lang="en-US" dirty="0"/>
              <a:t>and a public autonomous system number (ASN) (described in the next </a:t>
            </a:r>
            <a:r>
              <a:rPr lang="en-US" dirty="0" smtClean="0"/>
              <a:t>section) that </a:t>
            </a:r>
            <a:r>
              <a:rPr lang="en-US" dirty="0"/>
              <a:t>uniquely defines the enterprise’s network and its address spaces. </a:t>
            </a:r>
            <a:endParaRPr lang="en-US" dirty="0" smtClean="0"/>
          </a:p>
          <a:p>
            <a:pPr lvl="1"/>
            <a:r>
              <a:rPr lang="en-US" dirty="0" smtClean="0"/>
              <a:t>This </a:t>
            </a:r>
            <a:r>
              <a:rPr lang="en-US" dirty="0"/>
              <a:t>ASN is </a:t>
            </a:r>
            <a:r>
              <a:rPr lang="en-US" dirty="0" smtClean="0"/>
              <a:t>not related </a:t>
            </a:r>
            <a:r>
              <a:rPr lang="en-US" dirty="0"/>
              <a:t>to any ISP.</a:t>
            </a:r>
          </a:p>
          <a:p>
            <a:pPr lvl="1"/>
            <a:r>
              <a:rPr lang="en-US" dirty="0"/>
              <a:t>The enterprise then configures their Internet gateway routers to advertise </a:t>
            </a:r>
            <a:r>
              <a:rPr lang="en-US" dirty="0" smtClean="0"/>
              <a:t>the newly </a:t>
            </a:r>
            <a:r>
              <a:rPr lang="en-US" dirty="0"/>
              <a:t>assigned IP address space to neighboring ISPs; the Border Gateway </a:t>
            </a:r>
            <a:r>
              <a:rPr lang="en-US" dirty="0" smtClean="0"/>
              <a:t>Protocol (BGP</a:t>
            </a:r>
            <a:r>
              <a:rPr lang="en-US" dirty="0"/>
              <a:t>) is typically used for this task</a:t>
            </a:r>
            <a:r>
              <a:rPr lang="en-US" dirty="0" smtClean="0"/>
              <a:t>.</a:t>
            </a:r>
            <a:endParaRPr lang="en-US" dirty="0"/>
          </a:p>
        </p:txBody>
      </p:sp>
    </p:spTree>
    <p:extLst>
      <p:ext uri="{BB962C8B-B14F-4D97-AF65-F5344CB8AC3E}">
        <p14:creationId xmlns:p14="http://schemas.microsoft.com/office/powerpoint/2010/main" val="1593057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Autonomous System Numbers</a:t>
            </a:r>
          </a:p>
        </p:txBody>
      </p:sp>
      <p:sp>
        <p:nvSpPr>
          <p:cNvPr id="3" name="Content Placeholder 2"/>
          <p:cNvSpPr>
            <a:spLocks noGrp="1"/>
          </p:cNvSpPr>
          <p:nvPr>
            <p:ph idx="1"/>
          </p:nvPr>
        </p:nvSpPr>
        <p:spPr>
          <a:xfrm>
            <a:off x="279401" y="4362324"/>
            <a:ext cx="8520354" cy="1952415"/>
          </a:xfrm>
        </p:spPr>
        <p:txBody>
          <a:bodyPr/>
          <a:lstStyle/>
          <a:p>
            <a:r>
              <a:rPr lang="en-US" dirty="0"/>
              <a:t>The ASN is a very important parameter required when configuring BGP.</a:t>
            </a:r>
          </a:p>
        </p:txBody>
      </p:sp>
      <p:pic>
        <p:nvPicPr>
          <p:cNvPr id="4" name="Picture 3"/>
          <p:cNvPicPr>
            <a:picLocks noChangeAspect="1"/>
          </p:cNvPicPr>
          <p:nvPr/>
        </p:nvPicPr>
        <p:blipFill>
          <a:blip r:embed="rId2"/>
          <a:stretch>
            <a:fillRect/>
          </a:stretch>
        </p:blipFill>
        <p:spPr>
          <a:xfrm>
            <a:off x="279400" y="1183340"/>
            <a:ext cx="8273881" cy="3103681"/>
          </a:xfrm>
          <a:prstGeom prst="rect">
            <a:avLst/>
          </a:prstGeom>
        </p:spPr>
      </p:pic>
    </p:spTree>
    <p:extLst>
      <p:ext uri="{BB962C8B-B14F-4D97-AF65-F5344CB8AC3E}">
        <p14:creationId xmlns:p14="http://schemas.microsoft.com/office/powerpoint/2010/main" val="14325778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Reserved ASN</a:t>
            </a:r>
            <a:endParaRPr lang="en-US" dirty="0"/>
          </a:p>
        </p:txBody>
      </p:sp>
      <p:sp>
        <p:nvSpPr>
          <p:cNvPr id="3" name="Content Placeholder 2"/>
          <p:cNvSpPr>
            <a:spLocks noGrp="1"/>
          </p:cNvSpPr>
          <p:nvPr>
            <p:ph idx="1"/>
          </p:nvPr>
        </p:nvSpPr>
        <p:spPr/>
        <p:txBody>
          <a:bodyPr/>
          <a:lstStyle/>
          <a:p>
            <a:r>
              <a:rPr lang="en-US" dirty="0"/>
              <a:t>The IANA defines the following two ASN ranges to </a:t>
            </a:r>
            <a:r>
              <a:rPr lang="en-US" dirty="0" smtClean="0"/>
              <a:t>be used </a:t>
            </a:r>
            <a:r>
              <a:rPr lang="en-US" dirty="0"/>
              <a:t>for private purposes, much like the private IPv4 addresses:</a:t>
            </a:r>
          </a:p>
          <a:p>
            <a:pPr lvl="1"/>
            <a:r>
              <a:rPr lang="en-US" dirty="0" smtClean="0"/>
              <a:t>64,512 </a:t>
            </a:r>
            <a:r>
              <a:rPr lang="en-US" dirty="0"/>
              <a:t>through 65,534</a:t>
            </a:r>
          </a:p>
          <a:p>
            <a:pPr lvl="1"/>
            <a:r>
              <a:rPr lang="en-US" dirty="0" smtClean="0"/>
              <a:t>4,200,000,000 </a:t>
            </a:r>
            <a:r>
              <a:rPr lang="en-US" dirty="0"/>
              <a:t>through 4,294,967,294 (64,086.59904 through 65,535.65534)</a:t>
            </a:r>
          </a:p>
          <a:p>
            <a:r>
              <a:rPr lang="en-US" dirty="0"/>
              <a:t>The IANA also defines the following two ranges for use in documentation and in </a:t>
            </a:r>
            <a:r>
              <a:rPr lang="en-US" dirty="0" smtClean="0"/>
              <a:t>sample code</a:t>
            </a:r>
            <a:r>
              <a:rPr lang="en-US" dirty="0"/>
              <a:t>:</a:t>
            </a:r>
          </a:p>
          <a:p>
            <a:pPr lvl="1"/>
            <a:r>
              <a:rPr lang="en-US" dirty="0" smtClean="0"/>
              <a:t>64,496 </a:t>
            </a:r>
            <a:r>
              <a:rPr lang="en-US" dirty="0"/>
              <a:t>through 64,511</a:t>
            </a:r>
          </a:p>
          <a:p>
            <a:pPr lvl="1"/>
            <a:r>
              <a:rPr lang="en-US" dirty="0" smtClean="0"/>
              <a:t>65,536 </a:t>
            </a:r>
            <a:r>
              <a:rPr lang="en-US" dirty="0"/>
              <a:t>through </a:t>
            </a:r>
            <a:r>
              <a:rPr lang="en-US" dirty="0" smtClean="0"/>
              <a:t>65,551</a:t>
            </a:r>
            <a:endParaRPr lang="en-US" dirty="0"/>
          </a:p>
        </p:txBody>
      </p:sp>
    </p:spTree>
    <p:extLst>
      <p:ext uri="{BB962C8B-B14F-4D97-AF65-F5344CB8AC3E}">
        <p14:creationId xmlns:p14="http://schemas.microsoft.com/office/powerpoint/2010/main" val="12115094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9" descr="ss2"/>
          <p:cNvPicPr>
            <a:picLocks noChangeAspect="1" noChangeArrowheads="1"/>
          </p:cNvPicPr>
          <p:nvPr/>
        </p:nvPicPr>
        <p:blipFill>
          <a:blip r:embed="rId3" cstate="print"/>
          <a:srcRect/>
          <a:stretch>
            <a:fillRect/>
          </a:stretch>
        </p:blipFill>
        <p:spPr bwMode="auto">
          <a:xfrm>
            <a:off x="0" y="1600200"/>
            <a:ext cx="9144000" cy="3178175"/>
          </a:xfrm>
          <a:prstGeom prst="rect">
            <a:avLst/>
          </a:prstGeom>
          <a:noFill/>
          <a:ln w="9525">
            <a:noFill/>
            <a:miter lim="800000"/>
            <a:headEnd/>
            <a:tailEnd/>
          </a:ln>
        </p:spPr>
      </p:pic>
      <p:sp>
        <p:nvSpPr>
          <p:cNvPr id="9219" name="Rectangle 12"/>
          <p:cNvSpPr>
            <a:spLocks noChangeArrowheads="1"/>
          </p:cNvSpPr>
          <p:nvPr/>
        </p:nvSpPr>
        <p:spPr bwMode="auto">
          <a:xfrm>
            <a:off x="0" y="0"/>
            <a:ext cx="9144000" cy="1600200"/>
          </a:xfrm>
          <a:prstGeom prst="rect">
            <a:avLst/>
          </a:prstGeom>
          <a:solidFill>
            <a:schemeClr val="bg1"/>
          </a:solidFill>
          <a:ln w="9525" algn="ctr">
            <a:noFill/>
            <a:miter lim="800000"/>
            <a:headEnd/>
            <a:tailEnd/>
          </a:ln>
        </p:spPr>
        <p:txBody>
          <a:bodyPr wrap="none" lIns="82124" tIns="41061" rIns="82124" bIns="41061" anchor="ctr">
            <a:spAutoFit/>
          </a:bodyPr>
          <a:lstStyle/>
          <a:p>
            <a:endParaRPr lang="en-US"/>
          </a:p>
        </p:txBody>
      </p:sp>
      <p:sp>
        <p:nvSpPr>
          <p:cNvPr id="7" name="Rectangle 32"/>
          <p:cNvSpPr txBox="1">
            <a:spLocks noChangeArrowheads="1"/>
          </p:cNvSpPr>
          <p:nvPr/>
        </p:nvSpPr>
        <p:spPr>
          <a:xfrm>
            <a:off x="293688" y="1841863"/>
            <a:ext cx="3233284" cy="2743200"/>
          </a:xfrm>
          <a:prstGeom prst="rect">
            <a:avLst/>
          </a:prstGeom>
          <a:noFill/>
        </p:spPr>
        <p:txBody>
          <a:bodyPr anchor="ctr"/>
          <a:lstStyle/>
          <a:p>
            <a:pPr lvl="0" algn="l" defTabSz="814388" eaLnBrk="1" hangingPunct="1">
              <a:defRPr/>
            </a:pPr>
            <a:r>
              <a:rPr lang="en-US" sz="3000" kern="0">
                <a:solidFill>
                  <a:schemeClr val="bg1"/>
                </a:solidFill>
                <a:latin typeface="+mj-lt"/>
                <a:ea typeface="+mj-ea"/>
                <a:cs typeface="+mj-cs"/>
              </a:rPr>
              <a:t>Establishing Single-Homed IPv4 Internet Connectivity</a:t>
            </a:r>
            <a:endParaRPr kumimoji="0" lang="en-US" sz="3000" b="0" i="0" u="none" strike="noStrike" kern="0" cap="none" spc="0" normalizeH="0" baseline="0" noProof="0" dirty="0" smtClean="0">
              <a:ln>
                <a:noFill/>
              </a:ln>
              <a:solidFill>
                <a:schemeClr val="bg1"/>
              </a:solidFill>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Establishing Single-Homed IPv4 Internet Connectivity</a:t>
            </a:r>
          </a:p>
        </p:txBody>
      </p:sp>
      <p:sp>
        <p:nvSpPr>
          <p:cNvPr id="3" name="Content Placeholder 2"/>
          <p:cNvSpPr>
            <a:spLocks noGrp="1"/>
          </p:cNvSpPr>
          <p:nvPr>
            <p:ph idx="1"/>
          </p:nvPr>
        </p:nvSpPr>
        <p:spPr/>
        <p:txBody>
          <a:bodyPr/>
          <a:lstStyle/>
          <a:p>
            <a:r>
              <a:rPr lang="en-US" dirty="0" smtClean="0"/>
              <a:t>Describe </a:t>
            </a:r>
            <a:r>
              <a:rPr lang="en-US" dirty="0"/>
              <a:t>how to configure your router with both a provider-assigned static </a:t>
            </a:r>
            <a:r>
              <a:rPr lang="en-US" dirty="0" smtClean="0"/>
              <a:t>IPv4 address </a:t>
            </a:r>
            <a:r>
              <a:rPr lang="en-US" dirty="0"/>
              <a:t>and a provider-assigned DHCP address</a:t>
            </a:r>
          </a:p>
          <a:p>
            <a:r>
              <a:rPr lang="en-US" dirty="0" smtClean="0"/>
              <a:t>Understand </a:t>
            </a:r>
            <a:r>
              <a:rPr lang="en-US" dirty="0"/>
              <a:t>DHCP operation and describe how to use a router as a DHCP </a:t>
            </a:r>
            <a:r>
              <a:rPr lang="en-US" dirty="0" smtClean="0"/>
              <a:t>server and </a:t>
            </a:r>
            <a:r>
              <a:rPr lang="en-US" dirty="0"/>
              <a:t>relay agent</a:t>
            </a:r>
          </a:p>
          <a:p>
            <a:r>
              <a:rPr lang="en-US" dirty="0" smtClean="0"/>
              <a:t>Identify </a:t>
            </a:r>
            <a:r>
              <a:rPr lang="en-US" dirty="0"/>
              <a:t>the various types of NAT</a:t>
            </a:r>
          </a:p>
          <a:p>
            <a:r>
              <a:rPr lang="en-US" dirty="0" smtClean="0"/>
              <a:t>Describe </a:t>
            </a:r>
            <a:r>
              <a:rPr lang="en-US" dirty="0"/>
              <a:t>the NAT virtual interface (NVI) feature, configuration, and verification</a:t>
            </a:r>
          </a:p>
        </p:txBody>
      </p:sp>
    </p:spTree>
    <p:extLst>
      <p:ext uri="{BB962C8B-B14F-4D97-AF65-F5344CB8AC3E}">
        <p14:creationId xmlns:p14="http://schemas.microsoft.com/office/powerpoint/2010/main" val="28041177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Configuring a Provider-Assigned IPv4 Address</a:t>
            </a:r>
          </a:p>
        </p:txBody>
      </p:sp>
      <p:sp>
        <p:nvSpPr>
          <p:cNvPr id="3" name="Content Placeholder 2"/>
          <p:cNvSpPr>
            <a:spLocks noGrp="1"/>
          </p:cNvSpPr>
          <p:nvPr>
            <p:ph idx="1"/>
          </p:nvPr>
        </p:nvSpPr>
        <p:spPr/>
        <p:txBody>
          <a:bodyPr/>
          <a:lstStyle/>
          <a:p>
            <a:r>
              <a:rPr lang="en-US" b="1" dirty="0"/>
              <a:t>Step 1. </a:t>
            </a:r>
            <a:r>
              <a:rPr lang="en-US" dirty="0"/>
              <a:t>Assign the static IPv4 address on the router’s Internet-facing interface.</a:t>
            </a:r>
          </a:p>
          <a:p>
            <a:r>
              <a:rPr lang="en-US" b="1" dirty="0"/>
              <a:t>Step 2. </a:t>
            </a:r>
            <a:r>
              <a:rPr lang="en-US" dirty="0"/>
              <a:t>Configure a default route that will forward all traffic intended for </a:t>
            </a:r>
            <a:r>
              <a:rPr lang="en-US" dirty="0" smtClean="0"/>
              <a:t>the  Internet </a:t>
            </a:r>
            <a:r>
              <a:rPr lang="en-US" dirty="0"/>
              <a:t>to the ISP.</a:t>
            </a:r>
          </a:p>
        </p:txBody>
      </p:sp>
      <p:pic>
        <p:nvPicPr>
          <p:cNvPr id="4" name="Picture 3"/>
          <p:cNvPicPr>
            <a:picLocks noChangeAspect="1"/>
          </p:cNvPicPr>
          <p:nvPr/>
        </p:nvPicPr>
        <p:blipFill>
          <a:blip r:embed="rId2"/>
          <a:stretch>
            <a:fillRect/>
          </a:stretch>
        </p:blipFill>
        <p:spPr>
          <a:xfrm>
            <a:off x="884857" y="3029302"/>
            <a:ext cx="7309441" cy="1755360"/>
          </a:xfrm>
          <a:prstGeom prst="rect">
            <a:avLst/>
          </a:prstGeom>
        </p:spPr>
      </p:pic>
      <p:pic>
        <p:nvPicPr>
          <p:cNvPr id="5" name="Picture 4"/>
          <p:cNvPicPr>
            <a:picLocks noChangeAspect="1"/>
          </p:cNvPicPr>
          <p:nvPr/>
        </p:nvPicPr>
        <p:blipFill>
          <a:blip r:embed="rId3"/>
          <a:stretch>
            <a:fillRect/>
          </a:stretch>
        </p:blipFill>
        <p:spPr>
          <a:xfrm>
            <a:off x="884857" y="4859965"/>
            <a:ext cx="7309441" cy="1373760"/>
          </a:xfrm>
          <a:prstGeom prst="rect">
            <a:avLst/>
          </a:prstGeom>
        </p:spPr>
      </p:pic>
    </p:spTree>
    <p:extLst>
      <p:ext uri="{BB962C8B-B14F-4D97-AF65-F5344CB8AC3E}">
        <p14:creationId xmlns:p14="http://schemas.microsoft.com/office/powerpoint/2010/main" val="7921879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DHCP Operation</a:t>
            </a:r>
          </a:p>
        </p:txBody>
      </p:sp>
      <p:sp>
        <p:nvSpPr>
          <p:cNvPr id="3" name="Content Placeholder 2"/>
          <p:cNvSpPr>
            <a:spLocks noGrp="1"/>
          </p:cNvSpPr>
          <p:nvPr>
            <p:ph idx="1"/>
          </p:nvPr>
        </p:nvSpPr>
        <p:spPr>
          <a:xfrm>
            <a:off x="279401" y="3730336"/>
            <a:ext cx="8520354" cy="2584403"/>
          </a:xfrm>
        </p:spPr>
        <p:txBody>
          <a:bodyPr>
            <a:normAutofit fontScale="70000" lnSpcReduction="20000"/>
          </a:bodyPr>
          <a:lstStyle/>
          <a:p>
            <a:pPr marL="0" indent="0">
              <a:buNone/>
            </a:pPr>
            <a:r>
              <a:rPr lang="en-US" dirty="0"/>
              <a:t>Four other DHCP messages are possible:</a:t>
            </a:r>
          </a:p>
          <a:p>
            <a:r>
              <a:rPr lang="en-US" b="1" dirty="0" smtClean="0"/>
              <a:t>DHCPDECLINE</a:t>
            </a:r>
            <a:r>
              <a:rPr lang="en-US" b="1" dirty="0"/>
              <a:t>: </a:t>
            </a:r>
            <a:r>
              <a:rPr lang="en-US" dirty="0"/>
              <a:t>A message sent from a client to a server indicating that </a:t>
            </a:r>
            <a:r>
              <a:rPr lang="en-US" dirty="0" smtClean="0"/>
              <a:t>the address </a:t>
            </a:r>
            <a:r>
              <a:rPr lang="en-US" dirty="0"/>
              <a:t>is already in use</a:t>
            </a:r>
          </a:p>
          <a:p>
            <a:r>
              <a:rPr lang="en-US" b="1" dirty="0" smtClean="0"/>
              <a:t>DHCPNAK</a:t>
            </a:r>
            <a:r>
              <a:rPr lang="en-US" b="1" dirty="0"/>
              <a:t>: </a:t>
            </a:r>
            <a:r>
              <a:rPr lang="en-US" dirty="0"/>
              <a:t>A message sent from a server indicating that it is refusing a </a:t>
            </a:r>
            <a:r>
              <a:rPr lang="en-US" dirty="0" smtClean="0"/>
              <a:t>client’s request </a:t>
            </a:r>
            <a:r>
              <a:rPr lang="en-US" dirty="0"/>
              <a:t>for configuration</a:t>
            </a:r>
          </a:p>
          <a:p>
            <a:r>
              <a:rPr lang="en-US" b="1" dirty="0" smtClean="0"/>
              <a:t>DHCPRELEASE</a:t>
            </a:r>
            <a:r>
              <a:rPr lang="en-US" b="1" dirty="0"/>
              <a:t>: </a:t>
            </a:r>
            <a:r>
              <a:rPr lang="en-US" dirty="0"/>
              <a:t>A message sent from a client indicating to a server that it is </a:t>
            </a:r>
            <a:r>
              <a:rPr lang="en-US" dirty="0" smtClean="0"/>
              <a:t>giving up </a:t>
            </a:r>
            <a:r>
              <a:rPr lang="en-US" dirty="0"/>
              <a:t>a lease</a:t>
            </a:r>
          </a:p>
          <a:p>
            <a:r>
              <a:rPr lang="en-US" b="1" dirty="0" smtClean="0"/>
              <a:t>DHCPINFORM</a:t>
            </a:r>
            <a:r>
              <a:rPr lang="en-US" b="1" dirty="0"/>
              <a:t>: </a:t>
            </a:r>
            <a:r>
              <a:rPr lang="en-US" dirty="0"/>
              <a:t>A message sent from a client indicating that it already has an </a:t>
            </a:r>
            <a:r>
              <a:rPr lang="en-US" dirty="0" smtClean="0"/>
              <a:t>IPv4 address</a:t>
            </a:r>
            <a:r>
              <a:rPr lang="en-US" dirty="0"/>
              <a:t>, but is requesting other configuration parameters from the DHCP </a:t>
            </a:r>
            <a:r>
              <a:rPr lang="en-US" dirty="0" smtClean="0"/>
              <a:t>server, such </a:t>
            </a:r>
            <a:r>
              <a:rPr lang="en-US" dirty="0"/>
              <a:t>as a DNS address</a:t>
            </a:r>
          </a:p>
        </p:txBody>
      </p:sp>
      <p:pic>
        <p:nvPicPr>
          <p:cNvPr id="4" name="Picture 3"/>
          <p:cNvPicPr>
            <a:picLocks noChangeAspect="1"/>
          </p:cNvPicPr>
          <p:nvPr/>
        </p:nvPicPr>
        <p:blipFill>
          <a:blip r:embed="rId2"/>
          <a:stretch>
            <a:fillRect/>
          </a:stretch>
        </p:blipFill>
        <p:spPr>
          <a:xfrm>
            <a:off x="1697017" y="858655"/>
            <a:ext cx="5685121" cy="2798400"/>
          </a:xfrm>
          <a:prstGeom prst="rect">
            <a:avLst/>
          </a:prstGeom>
        </p:spPr>
      </p:pic>
    </p:spTree>
    <p:extLst>
      <p:ext uri="{BB962C8B-B14F-4D97-AF65-F5344CB8AC3E}">
        <p14:creationId xmlns:p14="http://schemas.microsoft.com/office/powerpoint/2010/main" val="8810561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dirty="0" smtClean="0"/>
              <a:t>Chapter 6 Objectives</a:t>
            </a:r>
          </a:p>
        </p:txBody>
      </p:sp>
      <p:sp>
        <p:nvSpPr>
          <p:cNvPr id="7" name="Content Placeholder 6"/>
          <p:cNvSpPr>
            <a:spLocks noGrp="1"/>
          </p:cNvSpPr>
          <p:nvPr>
            <p:ph idx="1"/>
          </p:nvPr>
        </p:nvSpPr>
        <p:spPr/>
        <p:txBody>
          <a:bodyPr/>
          <a:lstStyle/>
          <a:p>
            <a:r>
              <a:rPr lang="en-US" dirty="0" smtClean="0"/>
              <a:t>Planning </a:t>
            </a:r>
            <a:r>
              <a:rPr lang="en-US" dirty="0"/>
              <a:t>Enterprise Internet Connectivity</a:t>
            </a:r>
          </a:p>
          <a:p>
            <a:r>
              <a:rPr lang="en-US" dirty="0" smtClean="0"/>
              <a:t>Establishing </a:t>
            </a:r>
            <a:r>
              <a:rPr lang="en-US" dirty="0"/>
              <a:t>Single-Homed IPv4 Internet Connectivity</a:t>
            </a:r>
          </a:p>
          <a:p>
            <a:r>
              <a:rPr lang="en-US" dirty="0" smtClean="0"/>
              <a:t>Establishing </a:t>
            </a:r>
            <a:r>
              <a:rPr lang="en-US" dirty="0"/>
              <a:t>Single-Homed IPv6 </a:t>
            </a:r>
            <a:r>
              <a:rPr lang="en-US" dirty="0" err="1"/>
              <a:t>IPv6</a:t>
            </a:r>
            <a:r>
              <a:rPr lang="en-US" dirty="0"/>
              <a:t> Internet Connectivity</a:t>
            </a:r>
          </a:p>
          <a:p>
            <a:r>
              <a:rPr lang="en-US" dirty="0" smtClean="0"/>
              <a:t>Improving </a:t>
            </a:r>
            <a:r>
              <a:rPr lang="en-US" dirty="0"/>
              <a:t>Internet Connectivity Resilience</a:t>
            </a:r>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Obtaining a Provider-Assigned IPv4 Address with DHCP</a:t>
            </a:r>
          </a:p>
        </p:txBody>
      </p:sp>
      <p:sp>
        <p:nvSpPr>
          <p:cNvPr id="4" name="Content Placeholder 3"/>
          <p:cNvSpPr>
            <a:spLocks noGrp="1"/>
          </p:cNvSpPr>
          <p:nvPr>
            <p:ph idx="1"/>
          </p:nvPr>
        </p:nvSpPr>
        <p:spPr/>
        <p:txBody>
          <a:bodyPr>
            <a:normAutofit/>
          </a:bodyPr>
          <a:lstStyle/>
          <a:p>
            <a:r>
              <a:rPr lang="en-US" sz="2000" dirty="0"/>
              <a:t>When dynamic assignment is used by the ISP, no manual address assignment is </a:t>
            </a:r>
            <a:r>
              <a:rPr lang="en-US" sz="2000" dirty="0" smtClean="0"/>
              <a:t>needed; instead</a:t>
            </a:r>
            <a:r>
              <a:rPr lang="en-US" sz="2000" dirty="0"/>
              <a:t>, DHCP client functionality needs to be enabled on the router interface. </a:t>
            </a:r>
            <a:r>
              <a:rPr lang="en-US" sz="2000" dirty="0" smtClean="0"/>
              <a:t>Other configuration </a:t>
            </a:r>
            <a:r>
              <a:rPr lang="en-US" sz="2000" dirty="0"/>
              <a:t>information can also be obtained through DHCP, such as the default </a:t>
            </a:r>
            <a:r>
              <a:rPr lang="en-US" sz="2000" dirty="0" smtClean="0"/>
              <a:t>gateway address</a:t>
            </a:r>
            <a:r>
              <a:rPr lang="en-US" sz="2000" dirty="0"/>
              <a:t>.</a:t>
            </a:r>
            <a:endParaRPr lang="en-US" sz="2000" dirty="0" smtClean="0"/>
          </a:p>
        </p:txBody>
      </p:sp>
      <p:pic>
        <p:nvPicPr>
          <p:cNvPr id="2" name="Picture 1"/>
          <p:cNvPicPr>
            <a:picLocks noChangeAspect="1"/>
          </p:cNvPicPr>
          <p:nvPr/>
        </p:nvPicPr>
        <p:blipFill>
          <a:blip r:embed="rId3"/>
          <a:stretch>
            <a:fillRect/>
          </a:stretch>
        </p:blipFill>
        <p:spPr>
          <a:xfrm>
            <a:off x="1443216" y="2613855"/>
            <a:ext cx="6192721" cy="1577280"/>
          </a:xfrm>
          <a:prstGeom prst="rect">
            <a:avLst/>
          </a:prstGeom>
        </p:spPr>
      </p:pic>
      <p:pic>
        <p:nvPicPr>
          <p:cNvPr id="5" name="Picture 4"/>
          <p:cNvPicPr>
            <a:picLocks noChangeAspect="1"/>
          </p:cNvPicPr>
          <p:nvPr/>
        </p:nvPicPr>
        <p:blipFill>
          <a:blip r:embed="rId4"/>
          <a:stretch>
            <a:fillRect/>
          </a:stretch>
        </p:blipFill>
        <p:spPr>
          <a:xfrm>
            <a:off x="1336388" y="4191135"/>
            <a:ext cx="6406379" cy="2278967"/>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400" y="365378"/>
            <a:ext cx="8521700" cy="2351318"/>
          </a:xfrm>
        </p:spPr>
        <p:txBody>
          <a:bodyPr>
            <a:normAutofit/>
          </a:bodyPr>
          <a:lstStyle/>
          <a:p>
            <a:r>
              <a:rPr lang="en-US" dirty="0"/>
              <a:t>Configuring a Router as a DHCP Server and DHCP Relay Agent</a:t>
            </a: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784456" y="1340557"/>
            <a:ext cx="5177521" cy="1208400"/>
          </a:xfrm>
          <a:prstGeom prst="rect">
            <a:avLst/>
          </a:prstGeom>
        </p:spPr>
      </p:pic>
      <p:pic>
        <p:nvPicPr>
          <p:cNvPr id="5" name="Picture 4"/>
          <p:cNvPicPr>
            <a:picLocks noChangeAspect="1"/>
          </p:cNvPicPr>
          <p:nvPr/>
        </p:nvPicPr>
        <p:blipFill>
          <a:blip r:embed="rId3"/>
          <a:stretch>
            <a:fillRect/>
          </a:stretch>
        </p:blipFill>
        <p:spPr>
          <a:xfrm>
            <a:off x="884857" y="3145236"/>
            <a:ext cx="7309441" cy="1653600"/>
          </a:xfrm>
          <a:prstGeom prst="rect">
            <a:avLst/>
          </a:prstGeom>
        </p:spPr>
      </p:pic>
      <p:pic>
        <p:nvPicPr>
          <p:cNvPr id="6" name="Picture 5"/>
          <p:cNvPicPr>
            <a:picLocks noChangeAspect="1"/>
          </p:cNvPicPr>
          <p:nvPr/>
        </p:nvPicPr>
        <p:blipFill>
          <a:blip r:embed="rId4"/>
          <a:stretch>
            <a:fillRect/>
          </a:stretch>
        </p:blipFill>
        <p:spPr>
          <a:xfrm>
            <a:off x="917279" y="5234721"/>
            <a:ext cx="7309441" cy="737760"/>
          </a:xfrm>
          <a:prstGeom prst="rect">
            <a:avLst/>
          </a:prstGeom>
        </p:spPr>
      </p:pic>
    </p:spTree>
    <p:extLst>
      <p:ext uri="{BB962C8B-B14F-4D97-AF65-F5344CB8AC3E}">
        <p14:creationId xmlns:p14="http://schemas.microsoft.com/office/powerpoint/2010/main" val="7709732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a:t>
            </a:r>
          </a:p>
        </p:txBody>
      </p:sp>
      <p:sp>
        <p:nvSpPr>
          <p:cNvPr id="3" name="Content Placeholder 2"/>
          <p:cNvSpPr>
            <a:spLocks noGrp="1"/>
          </p:cNvSpPr>
          <p:nvPr>
            <p:ph idx="1"/>
          </p:nvPr>
        </p:nvSpPr>
        <p:spPr/>
        <p:txBody>
          <a:bodyPr>
            <a:noAutofit/>
          </a:bodyPr>
          <a:lstStyle/>
          <a:p>
            <a:r>
              <a:rPr lang="en-US" dirty="0"/>
              <a:t>NAT is usually implemented on border devices such as firewalls or routers, which </a:t>
            </a:r>
            <a:r>
              <a:rPr lang="en-US" dirty="0" smtClean="0"/>
              <a:t>allows devices </a:t>
            </a:r>
            <a:r>
              <a:rPr lang="en-US" dirty="0"/>
              <a:t>within an organization to have private addresses. </a:t>
            </a:r>
            <a:endParaRPr lang="en-US" dirty="0" smtClean="0"/>
          </a:p>
          <a:p>
            <a:r>
              <a:rPr lang="en-US" dirty="0" smtClean="0"/>
              <a:t>NAT translates private addresses to public addresses and vice versa, </a:t>
            </a:r>
            <a:r>
              <a:rPr lang="en-US" dirty="0"/>
              <a:t>keeping a mapping between the </a:t>
            </a:r>
            <a:r>
              <a:rPr lang="en-US" dirty="0" smtClean="0"/>
              <a:t>two for </a:t>
            </a:r>
            <a:r>
              <a:rPr lang="en-US" dirty="0"/>
              <a:t>return traffic. </a:t>
            </a:r>
            <a:endParaRPr lang="en-US" dirty="0" smtClean="0"/>
          </a:p>
          <a:p>
            <a:r>
              <a:rPr lang="en-US" dirty="0" smtClean="0"/>
              <a:t>NAT </a:t>
            </a:r>
            <a:r>
              <a:rPr lang="en-US" dirty="0"/>
              <a:t>can be configured to translate all private addresses to only </a:t>
            </a:r>
            <a:r>
              <a:rPr lang="en-US" dirty="0" smtClean="0"/>
              <a:t>one public </a:t>
            </a:r>
            <a:r>
              <a:rPr lang="en-US" dirty="0"/>
              <a:t>address or to pick from a pool of public addresses.</a:t>
            </a:r>
            <a:endParaRPr lang="en-US" dirty="0" smtClean="0"/>
          </a:p>
          <a:p>
            <a:r>
              <a:rPr lang="en-US" dirty="0" smtClean="0"/>
              <a:t>RFC </a:t>
            </a:r>
            <a:r>
              <a:rPr lang="en-US" dirty="0"/>
              <a:t>1918, </a:t>
            </a:r>
            <a:r>
              <a:rPr lang="en-US" i="1" dirty="0"/>
              <a:t>Address Allocation for Private Internets </a:t>
            </a:r>
            <a:r>
              <a:rPr lang="en-US" dirty="0"/>
              <a:t>, has set aside the following </a:t>
            </a:r>
            <a:r>
              <a:rPr lang="en-US" dirty="0" smtClean="0"/>
              <a:t>IPv4 address </a:t>
            </a:r>
            <a:r>
              <a:rPr lang="en-US" dirty="0"/>
              <a:t>space for private use:</a:t>
            </a:r>
          </a:p>
          <a:p>
            <a:pPr lvl="1"/>
            <a:r>
              <a:rPr lang="en-US" sz="1800" b="1" dirty="0" smtClean="0"/>
              <a:t>Class </a:t>
            </a:r>
            <a:r>
              <a:rPr lang="en-US" sz="1800" b="1" dirty="0"/>
              <a:t>A network: </a:t>
            </a:r>
            <a:r>
              <a:rPr lang="en-US" sz="1800" dirty="0"/>
              <a:t>10.0.0.0 to 10.255.255.255</a:t>
            </a:r>
          </a:p>
          <a:p>
            <a:pPr lvl="1"/>
            <a:r>
              <a:rPr lang="en-US" sz="1800" b="1" dirty="0" smtClean="0"/>
              <a:t>Class </a:t>
            </a:r>
            <a:r>
              <a:rPr lang="en-US" sz="1800" b="1" dirty="0"/>
              <a:t>B network: </a:t>
            </a:r>
            <a:r>
              <a:rPr lang="en-US" sz="1800" dirty="0"/>
              <a:t>172.16.0.0 to 172.31.255.255</a:t>
            </a:r>
          </a:p>
          <a:p>
            <a:pPr lvl="1"/>
            <a:r>
              <a:rPr lang="en-US" sz="1800" b="1" dirty="0" smtClean="0"/>
              <a:t>Class </a:t>
            </a:r>
            <a:r>
              <a:rPr lang="en-US" sz="1800" b="1" dirty="0"/>
              <a:t>C network: </a:t>
            </a:r>
            <a:r>
              <a:rPr lang="en-US" sz="1800" dirty="0"/>
              <a:t>192.168.0.0 to </a:t>
            </a:r>
            <a:r>
              <a:rPr lang="en-US" sz="1800" dirty="0" smtClean="0"/>
              <a:t>192.168.255.255</a:t>
            </a:r>
          </a:p>
        </p:txBody>
      </p:sp>
    </p:spTree>
    <p:extLst>
      <p:ext uri="{BB962C8B-B14F-4D97-AF65-F5344CB8AC3E}">
        <p14:creationId xmlns:p14="http://schemas.microsoft.com/office/powerpoint/2010/main" val="13318610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a:t>
            </a:r>
          </a:p>
        </p:txBody>
      </p:sp>
      <p:sp>
        <p:nvSpPr>
          <p:cNvPr id="3" name="Content Placeholder 2"/>
          <p:cNvSpPr>
            <a:spLocks noGrp="1"/>
          </p:cNvSpPr>
          <p:nvPr>
            <p:ph idx="1"/>
          </p:nvPr>
        </p:nvSpPr>
        <p:spPr>
          <a:xfrm>
            <a:off x="280746" y="971305"/>
            <a:ext cx="8520354" cy="3522883"/>
          </a:xfrm>
        </p:spPr>
        <p:txBody>
          <a:bodyPr>
            <a:normAutofit fontScale="70000" lnSpcReduction="20000"/>
          </a:bodyPr>
          <a:lstStyle/>
          <a:p>
            <a:pPr marL="0" indent="0">
              <a:buNone/>
            </a:pPr>
            <a:r>
              <a:rPr lang="en-US" sz="2800" dirty="0"/>
              <a:t>NAT uses the terms </a:t>
            </a:r>
            <a:r>
              <a:rPr lang="en-US" sz="2800" i="1" dirty="0"/>
              <a:t>inside </a:t>
            </a:r>
            <a:r>
              <a:rPr lang="en-US" sz="2800" dirty="0"/>
              <a:t>and </a:t>
            </a:r>
            <a:r>
              <a:rPr lang="en-US" sz="2800" i="1" dirty="0"/>
              <a:t>outside </a:t>
            </a:r>
            <a:r>
              <a:rPr lang="en-US" sz="2800" dirty="0"/>
              <a:t>. Inside means internal to your network, and outside means external to your network. NAT includes the following four types of addresses:</a:t>
            </a:r>
          </a:p>
          <a:p>
            <a:r>
              <a:rPr lang="en-US" sz="2800" b="1" dirty="0"/>
              <a:t>Inside local address</a:t>
            </a:r>
          </a:p>
          <a:p>
            <a:pPr lvl="1"/>
            <a:r>
              <a:rPr lang="en-US" dirty="0"/>
              <a:t>The IPv4 address assigned to a device on the internal network.</a:t>
            </a:r>
          </a:p>
          <a:p>
            <a:r>
              <a:rPr lang="en-US" sz="2800" b="1" dirty="0"/>
              <a:t>Inside global address</a:t>
            </a:r>
          </a:p>
          <a:p>
            <a:pPr lvl="1"/>
            <a:r>
              <a:rPr lang="en-US" dirty="0"/>
              <a:t>The IPv4 address of an internal device as it appears to the external network. This is the address to which the inside local address is translated.</a:t>
            </a:r>
          </a:p>
          <a:p>
            <a:r>
              <a:rPr lang="en-US" sz="2800" b="1" dirty="0"/>
              <a:t>Outside local address</a:t>
            </a:r>
          </a:p>
          <a:p>
            <a:pPr lvl="1"/>
            <a:r>
              <a:rPr lang="en-US" dirty="0"/>
              <a:t>The IPv4 address of an external device as it appears to the internal network. If outside addresses are being translated, this is the address to which the outside global address is translated.</a:t>
            </a:r>
          </a:p>
          <a:p>
            <a:r>
              <a:rPr lang="en-US" sz="2800" b="1" dirty="0"/>
              <a:t>Outside global address</a:t>
            </a:r>
          </a:p>
          <a:p>
            <a:pPr lvl="1"/>
            <a:r>
              <a:rPr lang="en-US" dirty="0"/>
              <a:t>The IPv4 address assigned to a device on the external network.</a:t>
            </a:r>
          </a:p>
          <a:p>
            <a:endParaRPr lang="en-US" dirty="0"/>
          </a:p>
        </p:txBody>
      </p:sp>
      <p:pic>
        <p:nvPicPr>
          <p:cNvPr id="4" name="Content Placeholder 3"/>
          <p:cNvPicPr>
            <a:picLocks noChangeAspect="1"/>
          </p:cNvPicPr>
          <p:nvPr/>
        </p:nvPicPr>
        <p:blipFill>
          <a:blip r:embed="rId2"/>
          <a:stretch>
            <a:fillRect/>
          </a:stretch>
        </p:blipFill>
        <p:spPr bwMode="auto">
          <a:xfrm>
            <a:off x="1815548" y="4494189"/>
            <a:ext cx="5229424" cy="2082492"/>
          </a:xfrm>
          <a:prstGeom prst="rect">
            <a:avLst/>
          </a:prstGeom>
          <a:noFill/>
          <a:ln w="9525" algn="ctr">
            <a:noFill/>
            <a:miter lim="800000"/>
            <a:headEnd/>
            <a:tailEnd/>
          </a:ln>
        </p:spPr>
      </p:pic>
    </p:spTree>
    <p:extLst>
      <p:ext uri="{BB962C8B-B14F-4D97-AF65-F5344CB8AC3E}">
        <p14:creationId xmlns:p14="http://schemas.microsoft.com/office/powerpoint/2010/main" val="5843629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a:t>
            </a:r>
            <a:r>
              <a:rPr lang="en-US" dirty="0"/>
              <a:t>of </a:t>
            </a:r>
            <a:r>
              <a:rPr lang="en-US" dirty="0" smtClean="0"/>
              <a:t>NAT	</a:t>
            </a:r>
            <a:endParaRPr lang="en-US" dirty="0"/>
          </a:p>
        </p:txBody>
      </p:sp>
      <p:sp>
        <p:nvSpPr>
          <p:cNvPr id="6" name="Content Placeholder 5"/>
          <p:cNvSpPr>
            <a:spLocks noGrp="1"/>
          </p:cNvSpPr>
          <p:nvPr>
            <p:ph idx="1"/>
          </p:nvPr>
        </p:nvSpPr>
        <p:spPr/>
        <p:txBody>
          <a:bodyPr>
            <a:normAutofit/>
          </a:bodyPr>
          <a:lstStyle/>
          <a:p>
            <a:r>
              <a:rPr lang="en-US" b="1" dirty="0" smtClean="0"/>
              <a:t>Static NAT</a:t>
            </a:r>
          </a:p>
          <a:p>
            <a:pPr lvl="1"/>
            <a:r>
              <a:rPr lang="en-US" dirty="0" smtClean="0"/>
              <a:t>Static </a:t>
            </a:r>
            <a:r>
              <a:rPr lang="en-US" dirty="0"/>
              <a:t>NAT is one-to-one translation. Static NAT is particularly </a:t>
            </a:r>
            <a:r>
              <a:rPr lang="en-US" dirty="0" smtClean="0"/>
              <a:t>useful when </a:t>
            </a:r>
            <a:r>
              <a:rPr lang="en-US" dirty="0"/>
              <a:t>a device must be accessible from outside the </a:t>
            </a:r>
            <a:r>
              <a:rPr lang="en-US" dirty="0" smtClean="0"/>
              <a:t>network</a:t>
            </a:r>
          </a:p>
          <a:p>
            <a:r>
              <a:rPr lang="en-US" b="1" dirty="0" smtClean="0"/>
              <a:t>Dynamic NAT</a:t>
            </a:r>
          </a:p>
          <a:p>
            <a:pPr lvl="1"/>
            <a:r>
              <a:rPr lang="en-US" dirty="0" smtClean="0"/>
              <a:t>Dynamic </a:t>
            </a:r>
            <a:r>
              <a:rPr lang="en-US" dirty="0"/>
              <a:t>NAT is many-to-many translation, using a pool of </a:t>
            </a:r>
            <a:r>
              <a:rPr lang="en-US" dirty="0" smtClean="0"/>
              <a:t>addresses. When </a:t>
            </a:r>
            <a:r>
              <a:rPr lang="en-US" dirty="0"/>
              <a:t>an inside device accesses an outside network, it is assigned an </a:t>
            </a:r>
            <a:r>
              <a:rPr lang="en-US" dirty="0" smtClean="0"/>
              <a:t>available IPv4 </a:t>
            </a:r>
            <a:r>
              <a:rPr lang="en-US" dirty="0"/>
              <a:t>address from the pool on a first-come, first-serve basis. When using </a:t>
            </a:r>
            <a:r>
              <a:rPr lang="en-US" dirty="0" smtClean="0"/>
              <a:t>dynamic NAT</a:t>
            </a:r>
            <a:r>
              <a:rPr lang="en-US" dirty="0"/>
              <a:t>, you need to ensure that there are enough addresses available in the pool </a:t>
            </a:r>
            <a:r>
              <a:rPr lang="en-US" dirty="0" smtClean="0"/>
              <a:t>to satisfy </a:t>
            </a:r>
            <a:r>
              <a:rPr lang="en-US" dirty="0"/>
              <a:t>the total number of user sessions. </a:t>
            </a:r>
          </a:p>
          <a:p>
            <a:r>
              <a:rPr lang="en-US" b="1" dirty="0" smtClean="0"/>
              <a:t>Port </a:t>
            </a:r>
            <a:r>
              <a:rPr lang="en-US" b="1" dirty="0"/>
              <a:t>Address Translation (</a:t>
            </a:r>
            <a:r>
              <a:rPr lang="en-US" b="1" dirty="0" smtClean="0"/>
              <a:t>PAT)</a:t>
            </a:r>
          </a:p>
          <a:p>
            <a:pPr lvl="1"/>
            <a:r>
              <a:rPr lang="en-US" dirty="0" smtClean="0"/>
              <a:t>PAT </a:t>
            </a:r>
            <a:r>
              <a:rPr lang="en-US" dirty="0"/>
              <a:t>is many-to-one translation; for </a:t>
            </a:r>
            <a:r>
              <a:rPr lang="en-US" dirty="0" smtClean="0"/>
              <a:t>example, it </a:t>
            </a:r>
            <a:r>
              <a:rPr lang="en-US" dirty="0"/>
              <a:t>maps multiple inside local IPv4 addresses to a single inside global IPv4 </a:t>
            </a:r>
            <a:r>
              <a:rPr lang="en-US" dirty="0" smtClean="0"/>
              <a:t>address by </a:t>
            </a:r>
            <a:r>
              <a:rPr lang="en-US" dirty="0"/>
              <a:t>tracking port numbers. PAT is also known as </a:t>
            </a:r>
            <a:r>
              <a:rPr lang="en-US" i="1" dirty="0"/>
              <a:t>NAT overloading </a:t>
            </a:r>
            <a:r>
              <a:rPr lang="en-US" dirty="0" smtClean="0"/>
              <a:t>.</a:t>
            </a:r>
            <a:endParaRPr lang="en-US" dirty="0"/>
          </a:p>
        </p:txBody>
      </p:sp>
    </p:spTree>
    <p:extLst>
      <p:ext uri="{BB962C8B-B14F-4D97-AF65-F5344CB8AC3E}">
        <p14:creationId xmlns:p14="http://schemas.microsoft.com/office/powerpoint/2010/main" val="41010080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Configuring Static NAT</a:t>
            </a:r>
          </a:p>
        </p:txBody>
      </p:sp>
      <p:sp>
        <p:nvSpPr>
          <p:cNvPr id="3" name="Content Placeholder 2"/>
          <p:cNvSpPr>
            <a:spLocks noGrp="1"/>
          </p:cNvSpPr>
          <p:nvPr>
            <p:ph idx="1"/>
          </p:nvPr>
        </p:nvSpPr>
        <p:spPr/>
        <p:txBody>
          <a:bodyPr>
            <a:normAutofit/>
          </a:bodyPr>
          <a:lstStyle/>
          <a:p>
            <a:r>
              <a:rPr lang="en-US" dirty="0"/>
              <a:t>U</a:t>
            </a:r>
            <a:r>
              <a:rPr lang="en-US" dirty="0" smtClean="0"/>
              <a:t>sing </a:t>
            </a:r>
            <a:r>
              <a:rPr lang="en-US" dirty="0"/>
              <a:t>the </a:t>
            </a:r>
            <a:r>
              <a:rPr lang="en-US" sz="2000" b="1" dirty="0" err="1">
                <a:latin typeface="Consolas" panose="020B0609020204030204" pitchFamily="49" charset="0"/>
                <a:cs typeface="Consolas" panose="020B0609020204030204" pitchFamily="49" charset="0"/>
              </a:rPr>
              <a:t>ip</a:t>
            </a:r>
            <a:r>
              <a:rPr lang="en-US" sz="2000" b="1" dirty="0">
                <a:latin typeface="Consolas" panose="020B0609020204030204" pitchFamily="49" charset="0"/>
                <a:cs typeface="Consolas" panose="020B0609020204030204" pitchFamily="49" charset="0"/>
              </a:rPr>
              <a:t> </a:t>
            </a:r>
            <a:r>
              <a:rPr lang="en-US" sz="2000" b="1" dirty="0" err="1">
                <a:latin typeface="Consolas" panose="020B0609020204030204" pitchFamily="49" charset="0"/>
                <a:cs typeface="Consolas" panose="020B0609020204030204" pitchFamily="49" charset="0"/>
              </a:rPr>
              <a:t>nat</a:t>
            </a:r>
            <a:r>
              <a:rPr lang="en-US" sz="2000" b="1" dirty="0">
                <a:latin typeface="Consolas" panose="020B0609020204030204" pitchFamily="49" charset="0"/>
                <a:cs typeface="Consolas" panose="020B0609020204030204" pitchFamily="49" charset="0"/>
              </a:rPr>
              <a:t> inside source static </a:t>
            </a:r>
            <a:r>
              <a:rPr lang="en-US" sz="2000" i="1" dirty="0">
                <a:latin typeface="Consolas" panose="020B0609020204030204" pitchFamily="49" charset="0"/>
                <a:cs typeface="Consolas" panose="020B0609020204030204" pitchFamily="49" charset="0"/>
              </a:rPr>
              <a:t>local-</a:t>
            </a:r>
            <a:r>
              <a:rPr lang="en-US" sz="2000" i="1" dirty="0" err="1">
                <a:latin typeface="Consolas" panose="020B0609020204030204" pitchFamily="49" charset="0"/>
                <a:cs typeface="Consolas" panose="020B0609020204030204" pitchFamily="49" charset="0"/>
              </a:rPr>
              <a:t>ip</a:t>
            </a:r>
            <a:r>
              <a:rPr lang="en-US" sz="2000" i="1" dirty="0">
                <a:latin typeface="Consolas" panose="020B0609020204030204" pitchFamily="49" charset="0"/>
                <a:cs typeface="Consolas" panose="020B0609020204030204" pitchFamily="49" charset="0"/>
              </a:rPr>
              <a:t> global-</a:t>
            </a:r>
            <a:r>
              <a:rPr lang="en-US" sz="2000" i="1" dirty="0" err="1">
                <a:latin typeface="Consolas" panose="020B0609020204030204" pitchFamily="49" charset="0"/>
                <a:cs typeface="Consolas" panose="020B0609020204030204" pitchFamily="49" charset="0"/>
              </a:rPr>
              <a:t>ip</a:t>
            </a:r>
            <a:r>
              <a:rPr lang="en-US" sz="2000" i="1" dirty="0"/>
              <a:t> </a:t>
            </a:r>
            <a:r>
              <a:rPr lang="en-US" dirty="0"/>
              <a:t>global </a:t>
            </a:r>
            <a:r>
              <a:rPr lang="en-US" dirty="0" smtClean="0"/>
              <a:t>configuration command</a:t>
            </a:r>
            <a:r>
              <a:rPr lang="en-US" sz="2000" dirty="0"/>
              <a:t>.</a:t>
            </a:r>
          </a:p>
        </p:txBody>
      </p:sp>
      <p:pic>
        <p:nvPicPr>
          <p:cNvPr id="4" name="Picture 3"/>
          <p:cNvPicPr>
            <a:picLocks noChangeAspect="1"/>
          </p:cNvPicPr>
          <p:nvPr/>
        </p:nvPicPr>
        <p:blipFill>
          <a:blip r:embed="rId2"/>
          <a:stretch>
            <a:fillRect/>
          </a:stretch>
        </p:blipFill>
        <p:spPr>
          <a:xfrm>
            <a:off x="859477" y="2998559"/>
            <a:ext cx="7360201" cy="1500960"/>
          </a:xfrm>
          <a:prstGeom prst="rect">
            <a:avLst/>
          </a:prstGeom>
        </p:spPr>
      </p:pic>
    </p:spTree>
    <p:extLst>
      <p:ext uri="{BB962C8B-B14F-4D97-AF65-F5344CB8AC3E}">
        <p14:creationId xmlns:p14="http://schemas.microsoft.com/office/powerpoint/2010/main" val="32738163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Configuring Static </a:t>
            </a:r>
            <a:r>
              <a:rPr lang="en-US" dirty="0" smtClean="0"/>
              <a:t>NAT - Example</a:t>
            </a:r>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748630" y="1524000"/>
            <a:ext cx="7185361" cy="1617715"/>
          </a:xfrm>
          <a:prstGeom prst="rect">
            <a:avLst/>
          </a:prstGeom>
        </p:spPr>
      </p:pic>
      <p:pic>
        <p:nvPicPr>
          <p:cNvPr id="5" name="Picture 4"/>
          <p:cNvPicPr>
            <a:picLocks noChangeAspect="1"/>
          </p:cNvPicPr>
          <p:nvPr/>
        </p:nvPicPr>
        <p:blipFill>
          <a:blip r:embed="rId3"/>
          <a:stretch>
            <a:fillRect/>
          </a:stretch>
        </p:blipFill>
        <p:spPr>
          <a:xfrm>
            <a:off x="748630" y="3469273"/>
            <a:ext cx="7749690" cy="2517907"/>
          </a:xfrm>
          <a:prstGeom prst="rect">
            <a:avLst/>
          </a:prstGeom>
        </p:spPr>
      </p:pic>
    </p:spTree>
    <p:extLst>
      <p:ext uri="{BB962C8B-B14F-4D97-AF65-F5344CB8AC3E}">
        <p14:creationId xmlns:p14="http://schemas.microsoft.com/office/powerpoint/2010/main" val="17107541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Configuring Dynamic NAT</a:t>
            </a:r>
          </a:p>
        </p:txBody>
      </p:sp>
      <p:sp>
        <p:nvSpPr>
          <p:cNvPr id="3" name="Content Placeholder 2"/>
          <p:cNvSpPr>
            <a:spLocks noGrp="1"/>
          </p:cNvSpPr>
          <p:nvPr>
            <p:ph idx="1"/>
          </p:nvPr>
        </p:nvSpPr>
        <p:spPr/>
        <p:txBody>
          <a:bodyPr>
            <a:normAutofit/>
          </a:bodyPr>
          <a:lstStyle/>
          <a:p>
            <a:r>
              <a:rPr lang="en-US" sz="2000" b="1" dirty="0" err="1">
                <a:latin typeface="Consolas" panose="020B0609020204030204" pitchFamily="49" charset="0"/>
                <a:cs typeface="Consolas" panose="020B0609020204030204" pitchFamily="49" charset="0"/>
              </a:rPr>
              <a:t>ip</a:t>
            </a:r>
            <a:r>
              <a:rPr lang="en-US" sz="2000" b="1" dirty="0">
                <a:latin typeface="Consolas" panose="020B0609020204030204" pitchFamily="49" charset="0"/>
                <a:cs typeface="Consolas" panose="020B0609020204030204" pitchFamily="49" charset="0"/>
              </a:rPr>
              <a:t> </a:t>
            </a:r>
            <a:r>
              <a:rPr lang="en-US" sz="2000" b="1" dirty="0" err="1">
                <a:latin typeface="Consolas" panose="020B0609020204030204" pitchFamily="49" charset="0"/>
                <a:cs typeface="Consolas" panose="020B0609020204030204" pitchFamily="49" charset="0"/>
              </a:rPr>
              <a:t>nat</a:t>
            </a:r>
            <a:r>
              <a:rPr lang="en-US" sz="2000" b="1" dirty="0">
                <a:latin typeface="Consolas" panose="020B0609020204030204" pitchFamily="49" charset="0"/>
                <a:cs typeface="Consolas" panose="020B0609020204030204" pitchFamily="49" charset="0"/>
              </a:rPr>
              <a:t> inside source list </a:t>
            </a:r>
            <a:r>
              <a:rPr lang="en-US" sz="2000" dirty="0">
                <a:latin typeface="Consolas" panose="020B0609020204030204" pitchFamily="49" charset="0"/>
                <a:cs typeface="Consolas" panose="020B0609020204030204" pitchFamily="49" charset="0"/>
              </a:rPr>
              <a:t>{ </a:t>
            </a:r>
            <a:r>
              <a:rPr lang="en-US" sz="2000" i="1" dirty="0">
                <a:latin typeface="Consolas" panose="020B0609020204030204" pitchFamily="49" charset="0"/>
                <a:cs typeface="Consolas" panose="020B0609020204030204" pitchFamily="49" charset="0"/>
              </a:rPr>
              <a:t>access-list-number </a:t>
            </a:r>
            <a:r>
              <a:rPr lang="en-US" sz="2000" dirty="0">
                <a:latin typeface="Consolas" panose="020B0609020204030204" pitchFamily="49" charset="0"/>
                <a:cs typeface="Consolas" panose="020B0609020204030204" pitchFamily="49" charset="0"/>
              </a:rPr>
              <a:t>| </a:t>
            </a:r>
            <a:r>
              <a:rPr lang="en-US" sz="2000" i="1" dirty="0">
                <a:latin typeface="Consolas" panose="020B0609020204030204" pitchFamily="49" charset="0"/>
                <a:cs typeface="Consolas" panose="020B0609020204030204" pitchFamily="49" charset="0"/>
              </a:rPr>
              <a:t>access-list-name </a:t>
            </a:r>
            <a:r>
              <a:rPr lang="en-US" sz="2000" dirty="0">
                <a:latin typeface="Consolas" panose="020B0609020204030204" pitchFamily="49" charset="0"/>
                <a:cs typeface="Consolas" panose="020B0609020204030204" pitchFamily="49" charset="0"/>
              </a:rPr>
              <a:t>} </a:t>
            </a:r>
            <a:r>
              <a:rPr lang="en-US" sz="2000" b="1" dirty="0">
                <a:latin typeface="Consolas" panose="020B0609020204030204" pitchFamily="49" charset="0"/>
                <a:cs typeface="Consolas" panose="020B0609020204030204" pitchFamily="49" charset="0"/>
              </a:rPr>
              <a:t>pool </a:t>
            </a:r>
            <a:r>
              <a:rPr lang="en-US" sz="2000" i="1" dirty="0">
                <a:latin typeface="Consolas" panose="020B0609020204030204" pitchFamily="49" charset="0"/>
                <a:cs typeface="Consolas" panose="020B0609020204030204" pitchFamily="49" charset="0"/>
              </a:rPr>
              <a:t>name</a:t>
            </a:r>
            <a:endParaRPr lang="en-US" sz="2000" dirty="0">
              <a:latin typeface="Consolas" panose="020B0609020204030204" pitchFamily="49" charset="0"/>
              <a:cs typeface="Consolas" panose="020B0609020204030204" pitchFamily="49" charset="0"/>
            </a:endParaRPr>
          </a:p>
        </p:txBody>
      </p:sp>
      <p:pic>
        <p:nvPicPr>
          <p:cNvPr id="4" name="Picture 3"/>
          <p:cNvPicPr>
            <a:picLocks noChangeAspect="1"/>
          </p:cNvPicPr>
          <p:nvPr/>
        </p:nvPicPr>
        <p:blipFill>
          <a:blip r:embed="rId2"/>
          <a:stretch>
            <a:fillRect/>
          </a:stretch>
        </p:blipFill>
        <p:spPr>
          <a:xfrm>
            <a:off x="1139687" y="2028184"/>
            <a:ext cx="6730347" cy="2102429"/>
          </a:xfrm>
          <a:prstGeom prst="rect">
            <a:avLst/>
          </a:prstGeom>
        </p:spPr>
      </p:pic>
      <p:pic>
        <p:nvPicPr>
          <p:cNvPr id="5" name="Picture 4"/>
          <p:cNvPicPr>
            <a:picLocks noChangeAspect="1"/>
          </p:cNvPicPr>
          <p:nvPr/>
        </p:nvPicPr>
        <p:blipFill>
          <a:blip r:embed="rId3"/>
          <a:stretch>
            <a:fillRect/>
          </a:stretch>
        </p:blipFill>
        <p:spPr>
          <a:xfrm>
            <a:off x="1201843" y="4144504"/>
            <a:ext cx="6592052" cy="1143629"/>
          </a:xfrm>
          <a:prstGeom prst="rect">
            <a:avLst/>
          </a:prstGeom>
        </p:spPr>
      </p:pic>
      <p:pic>
        <p:nvPicPr>
          <p:cNvPr id="6" name="Picture 5"/>
          <p:cNvPicPr>
            <a:picLocks noChangeAspect="1"/>
          </p:cNvPicPr>
          <p:nvPr/>
        </p:nvPicPr>
        <p:blipFill>
          <a:blip r:embed="rId4"/>
          <a:stretch>
            <a:fillRect/>
          </a:stretch>
        </p:blipFill>
        <p:spPr>
          <a:xfrm>
            <a:off x="1201844" y="5309681"/>
            <a:ext cx="6592052" cy="1282251"/>
          </a:xfrm>
          <a:prstGeom prst="rect">
            <a:avLst/>
          </a:prstGeom>
        </p:spPr>
      </p:pic>
    </p:spTree>
    <p:extLst>
      <p:ext uri="{BB962C8B-B14F-4D97-AF65-F5344CB8AC3E}">
        <p14:creationId xmlns:p14="http://schemas.microsoft.com/office/powerpoint/2010/main" val="39418262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Configuring Dynamic </a:t>
            </a:r>
            <a:r>
              <a:rPr lang="en-US" dirty="0" smtClean="0"/>
              <a:t>NAT - Example</a:t>
            </a:r>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1240177" y="1108037"/>
            <a:ext cx="6598801" cy="2124240"/>
          </a:xfrm>
          <a:prstGeom prst="rect">
            <a:avLst/>
          </a:prstGeom>
        </p:spPr>
      </p:pic>
      <p:pic>
        <p:nvPicPr>
          <p:cNvPr id="5" name="Picture 4"/>
          <p:cNvPicPr>
            <a:picLocks noChangeAspect="1"/>
          </p:cNvPicPr>
          <p:nvPr/>
        </p:nvPicPr>
        <p:blipFill>
          <a:blip r:embed="rId3"/>
          <a:stretch>
            <a:fillRect/>
          </a:stretch>
        </p:blipFill>
        <p:spPr>
          <a:xfrm>
            <a:off x="917278" y="3273641"/>
            <a:ext cx="7309441" cy="3116401"/>
          </a:xfrm>
          <a:prstGeom prst="rect">
            <a:avLst/>
          </a:prstGeom>
        </p:spPr>
      </p:pic>
    </p:spTree>
    <p:extLst>
      <p:ext uri="{BB962C8B-B14F-4D97-AF65-F5344CB8AC3E}">
        <p14:creationId xmlns:p14="http://schemas.microsoft.com/office/powerpoint/2010/main" val="6209745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Configuring PAT</a:t>
            </a:r>
          </a:p>
        </p:txBody>
      </p:sp>
      <p:sp>
        <p:nvSpPr>
          <p:cNvPr id="3" name="Content Placeholder 2"/>
          <p:cNvSpPr>
            <a:spLocks noGrp="1"/>
          </p:cNvSpPr>
          <p:nvPr>
            <p:ph idx="1"/>
          </p:nvPr>
        </p:nvSpPr>
        <p:spPr/>
        <p:txBody>
          <a:bodyPr>
            <a:normAutofit/>
          </a:bodyPr>
          <a:lstStyle/>
          <a:p>
            <a:r>
              <a:rPr lang="en-US" sz="2000" b="1" dirty="0" err="1">
                <a:latin typeface="Consolas" panose="020B0609020204030204" pitchFamily="49" charset="0"/>
                <a:cs typeface="Consolas" panose="020B0609020204030204" pitchFamily="49" charset="0"/>
              </a:rPr>
              <a:t>ip</a:t>
            </a:r>
            <a:r>
              <a:rPr lang="en-US" sz="2000" b="1" dirty="0">
                <a:latin typeface="Consolas" panose="020B0609020204030204" pitchFamily="49" charset="0"/>
                <a:cs typeface="Consolas" panose="020B0609020204030204" pitchFamily="49" charset="0"/>
              </a:rPr>
              <a:t> </a:t>
            </a:r>
            <a:r>
              <a:rPr lang="en-US" sz="2000" b="1" dirty="0" err="1">
                <a:latin typeface="Consolas" panose="020B0609020204030204" pitchFamily="49" charset="0"/>
                <a:cs typeface="Consolas" panose="020B0609020204030204" pitchFamily="49" charset="0"/>
              </a:rPr>
              <a:t>nat</a:t>
            </a:r>
            <a:r>
              <a:rPr lang="en-US" sz="2000" b="1" dirty="0">
                <a:latin typeface="Consolas" panose="020B0609020204030204" pitchFamily="49" charset="0"/>
                <a:cs typeface="Consolas" panose="020B0609020204030204" pitchFamily="49" charset="0"/>
              </a:rPr>
              <a:t> inside source list </a:t>
            </a:r>
            <a:r>
              <a:rPr lang="en-US" sz="2000" dirty="0">
                <a:latin typeface="Consolas" panose="020B0609020204030204" pitchFamily="49" charset="0"/>
                <a:cs typeface="Consolas" panose="020B0609020204030204" pitchFamily="49" charset="0"/>
              </a:rPr>
              <a:t>{ </a:t>
            </a:r>
            <a:r>
              <a:rPr lang="en-US" sz="2000" i="1" dirty="0">
                <a:latin typeface="Consolas" panose="020B0609020204030204" pitchFamily="49" charset="0"/>
                <a:cs typeface="Consolas" panose="020B0609020204030204" pitchFamily="49" charset="0"/>
              </a:rPr>
              <a:t>access-list-number </a:t>
            </a:r>
            <a:r>
              <a:rPr lang="en-US" sz="2000" dirty="0">
                <a:latin typeface="Consolas" panose="020B0609020204030204" pitchFamily="49" charset="0"/>
                <a:cs typeface="Consolas" panose="020B0609020204030204" pitchFamily="49" charset="0"/>
              </a:rPr>
              <a:t>| </a:t>
            </a:r>
            <a:r>
              <a:rPr lang="en-US" sz="2000" i="1" dirty="0">
                <a:latin typeface="Consolas" panose="020B0609020204030204" pitchFamily="49" charset="0"/>
                <a:cs typeface="Consolas" panose="020B0609020204030204" pitchFamily="49" charset="0"/>
              </a:rPr>
              <a:t>access-list-name </a:t>
            </a:r>
            <a:r>
              <a:rPr lang="en-US" sz="2000" dirty="0">
                <a:latin typeface="Consolas" panose="020B0609020204030204" pitchFamily="49" charset="0"/>
                <a:cs typeface="Consolas" panose="020B0609020204030204" pitchFamily="49" charset="0"/>
              </a:rPr>
              <a:t>} { </a:t>
            </a:r>
            <a:r>
              <a:rPr lang="en-US" sz="2000" b="1" dirty="0">
                <a:latin typeface="Consolas" panose="020B0609020204030204" pitchFamily="49" charset="0"/>
                <a:cs typeface="Consolas" panose="020B0609020204030204" pitchFamily="49" charset="0"/>
              </a:rPr>
              <a:t>interface </a:t>
            </a:r>
            <a:r>
              <a:rPr lang="en-US" sz="2000" i="1" dirty="0" smtClean="0">
                <a:latin typeface="Consolas" panose="020B0609020204030204" pitchFamily="49" charset="0"/>
                <a:cs typeface="Consolas" panose="020B0609020204030204" pitchFamily="49" charset="0"/>
              </a:rPr>
              <a:t>type number </a:t>
            </a:r>
            <a:r>
              <a:rPr lang="en-US" sz="2000" dirty="0">
                <a:latin typeface="Consolas" panose="020B0609020204030204" pitchFamily="49" charset="0"/>
                <a:cs typeface="Consolas" panose="020B0609020204030204" pitchFamily="49" charset="0"/>
              </a:rPr>
              <a:t>} [ </a:t>
            </a:r>
            <a:r>
              <a:rPr lang="en-US" sz="2000" b="1" dirty="0">
                <a:latin typeface="Consolas" panose="020B0609020204030204" pitchFamily="49" charset="0"/>
                <a:cs typeface="Consolas" panose="020B0609020204030204" pitchFamily="49" charset="0"/>
              </a:rPr>
              <a:t>overload]</a:t>
            </a:r>
            <a:endParaRPr lang="en-US" sz="2000" dirty="0">
              <a:latin typeface="Consolas" panose="020B0609020204030204" pitchFamily="49" charset="0"/>
              <a:cs typeface="Consolas" panose="020B0609020204030204" pitchFamily="49" charset="0"/>
            </a:endParaRPr>
          </a:p>
        </p:txBody>
      </p:sp>
      <p:pic>
        <p:nvPicPr>
          <p:cNvPr id="4" name="Picture 3"/>
          <p:cNvPicPr>
            <a:picLocks noChangeAspect="1"/>
          </p:cNvPicPr>
          <p:nvPr/>
        </p:nvPicPr>
        <p:blipFill>
          <a:blip r:embed="rId2"/>
          <a:stretch>
            <a:fillRect/>
          </a:stretch>
        </p:blipFill>
        <p:spPr>
          <a:xfrm>
            <a:off x="884857" y="2204284"/>
            <a:ext cx="7309441" cy="3854161"/>
          </a:xfrm>
          <a:prstGeom prst="rect">
            <a:avLst/>
          </a:prstGeom>
        </p:spPr>
      </p:pic>
    </p:spTree>
    <p:extLst>
      <p:ext uri="{BB962C8B-B14F-4D97-AF65-F5344CB8AC3E}">
        <p14:creationId xmlns:p14="http://schemas.microsoft.com/office/powerpoint/2010/main" val="18139485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8" descr="ss1"/>
          <p:cNvPicPr>
            <a:picLocks noChangeAspect="1" noChangeArrowheads="1"/>
          </p:cNvPicPr>
          <p:nvPr/>
        </p:nvPicPr>
        <p:blipFill>
          <a:blip r:embed="rId2" cstate="print"/>
          <a:srcRect/>
          <a:stretch>
            <a:fillRect/>
          </a:stretch>
        </p:blipFill>
        <p:spPr bwMode="auto">
          <a:xfrm>
            <a:off x="0" y="1600200"/>
            <a:ext cx="9144000" cy="3194050"/>
          </a:xfrm>
          <a:prstGeom prst="rect">
            <a:avLst/>
          </a:prstGeom>
          <a:noFill/>
          <a:ln w="9525">
            <a:noFill/>
            <a:miter lim="800000"/>
            <a:headEnd/>
            <a:tailEnd/>
          </a:ln>
        </p:spPr>
      </p:pic>
      <p:sp>
        <p:nvSpPr>
          <p:cNvPr id="7171" name="Rectangle 35"/>
          <p:cNvSpPr>
            <a:spLocks noChangeArrowheads="1"/>
          </p:cNvSpPr>
          <p:nvPr/>
        </p:nvSpPr>
        <p:spPr bwMode="auto">
          <a:xfrm>
            <a:off x="0" y="0"/>
            <a:ext cx="9144000" cy="1600200"/>
          </a:xfrm>
          <a:prstGeom prst="rect">
            <a:avLst/>
          </a:prstGeom>
          <a:solidFill>
            <a:schemeClr val="bg1"/>
          </a:solidFill>
          <a:ln w="9525" algn="ctr">
            <a:noFill/>
            <a:miter lim="800000"/>
            <a:headEnd/>
            <a:tailEnd/>
          </a:ln>
        </p:spPr>
        <p:txBody>
          <a:bodyPr wrap="none" lIns="82124" tIns="41061" rIns="82124" bIns="41061" anchor="ctr">
            <a:spAutoFit/>
          </a:bodyPr>
          <a:lstStyle/>
          <a:p>
            <a:endParaRPr lang="en-US"/>
          </a:p>
        </p:txBody>
      </p:sp>
      <p:sp>
        <p:nvSpPr>
          <p:cNvPr id="7172" name="Rectangle 32"/>
          <p:cNvSpPr>
            <a:spLocks noGrp="1" noChangeArrowheads="1"/>
          </p:cNvSpPr>
          <p:nvPr>
            <p:ph type="title" idx="4294967295"/>
          </p:nvPr>
        </p:nvSpPr>
        <p:spPr>
          <a:xfrm>
            <a:off x="279400" y="1841500"/>
            <a:ext cx="3233738" cy="2743200"/>
          </a:xfrm>
          <a:prstGeom prst="rect">
            <a:avLst/>
          </a:prstGeom>
          <a:noFill/>
        </p:spPr>
        <p:txBody>
          <a:bodyPr anchor="ctr"/>
          <a:lstStyle/>
          <a:p>
            <a:r>
              <a:rPr lang="en-US" sz="3000" b="0" dirty="0">
                <a:solidFill>
                  <a:schemeClr val="bg1"/>
                </a:solidFill>
              </a:rPr>
              <a:t>Planning Enterprise Internet </a:t>
            </a:r>
            <a:r>
              <a:rPr lang="en-US" sz="3000" b="0" dirty="0" smtClean="0">
                <a:solidFill>
                  <a:schemeClr val="bg1"/>
                </a:solidFill>
              </a:rPr>
              <a:t>Connectivity</a:t>
            </a:r>
          </a:p>
        </p:txBody>
      </p:sp>
    </p:spTree>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Configuring </a:t>
            </a:r>
            <a:r>
              <a:rPr lang="en-US" dirty="0" smtClean="0"/>
              <a:t>PAT - Example</a:t>
            </a:r>
            <a:endParaRPr lang="en-US" dirty="0"/>
          </a:p>
        </p:txBody>
      </p:sp>
      <p:sp>
        <p:nvSpPr>
          <p:cNvPr id="3" name="Content Placeholder 2"/>
          <p:cNvSpPr>
            <a:spLocks noGrp="1"/>
          </p:cNvSpPr>
          <p:nvPr>
            <p:ph idx="1"/>
          </p:nvPr>
        </p:nvSpPr>
        <p:spPr/>
        <p:txBody>
          <a:bodyPr/>
          <a:lstStyle/>
          <a:p>
            <a:endParaRPr lang="en-US" dirty="0"/>
          </a:p>
        </p:txBody>
      </p:sp>
      <p:pic>
        <p:nvPicPr>
          <p:cNvPr id="6" name="Picture 5"/>
          <p:cNvPicPr>
            <a:picLocks noChangeAspect="1"/>
          </p:cNvPicPr>
          <p:nvPr/>
        </p:nvPicPr>
        <p:blipFill>
          <a:blip r:embed="rId2"/>
          <a:stretch>
            <a:fillRect/>
          </a:stretch>
        </p:blipFill>
        <p:spPr>
          <a:xfrm>
            <a:off x="859477" y="3936099"/>
            <a:ext cx="7360201" cy="2378640"/>
          </a:xfrm>
          <a:prstGeom prst="rect">
            <a:avLst/>
          </a:prstGeom>
        </p:spPr>
      </p:pic>
      <p:pic>
        <p:nvPicPr>
          <p:cNvPr id="7" name="Picture 6"/>
          <p:cNvPicPr>
            <a:picLocks noChangeAspect="1"/>
          </p:cNvPicPr>
          <p:nvPr/>
        </p:nvPicPr>
        <p:blipFill>
          <a:blip r:embed="rId3"/>
          <a:stretch>
            <a:fillRect/>
          </a:stretch>
        </p:blipFill>
        <p:spPr>
          <a:xfrm>
            <a:off x="1240176" y="1497600"/>
            <a:ext cx="6598801" cy="2124240"/>
          </a:xfrm>
          <a:prstGeom prst="rect">
            <a:avLst/>
          </a:prstGeom>
        </p:spPr>
      </p:pic>
    </p:spTree>
    <p:extLst>
      <p:ext uri="{BB962C8B-B14F-4D97-AF65-F5344CB8AC3E}">
        <p14:creationId xmlns:p14="http://schemas.microsoft.com/office/powerpoint/2010/main" val="42707959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Limitations of NAT</a:t>
            </a:r>
          </a:p>
        </p:txBody>
      </p:sp>
      <p:sp>
        <p:nvSpPr>
          <p:cNvPr id="3" name="Content Placeholder 2"/>
          <p:cNvSpPr>
            <a:spLocks noGrp="1"/>
          </p:cNvSpPr>
          <p:nvPr>
            <p:ph idx="1"/>
          </p:nvPr>
        </p:nvSpPr>
        <p:spPr/>
        <p:txBody>
          <a:bodyPr>
            <a:normAutofit/>
          </a:bodyPr>
          <a:lstStyle/>
          <a:p>
            <a:r>
              <a:rPr lang="en-US" b="1" dirty="0" smtClean="0"/>
              <a:t>End-to-end </a:t>
            </a:r>
            <a:r>
              <a:rPr lang="en-US" b="1" dirty="0"/>
              <a:t>visibility issues: </a:t>
            </a:r>
            <a:r>
              <a:rPr lang="en-US" dirty="0"/>
              <a:t>Many applications depend on end-to-end </a:t>
            </a:r>
            <a:r>
              <a:rPr lang="en-US" dirty="0" smtClean="0"/>
              <a:t>functionality, with </a:t>
            </a:r>
            <a:r>
              <a:rPr lang="en-US" dirty="0"/>
              <a:t>unmodified packets being forwarded from source to destination. By </a:t>
            </a:r>
            <a:r>
              <a:rPr lang="en-US" dirty="0" smtClean="0"/>
              <a:t>changing end-to-end </a:t>
            </a:r>
            <a:r>
              <a:rPr lang="en-US" dirty="0"/>
              <a:t>addresses, NAT effectively blocks such applications. </a:t>
            </a:r>
            <a:endParaRPr lang="en-US" dirty="0" smtClean="0"/>
          </a:p>
          <a:p>
            <a:r>
              <a:rPr lang="en-US" b="1" dirty="0" smtClean="0"/>
              <a:t>Tunneling </a:t>
            </a:r>
            <a:r>
              <a:rPr lang="en-US" b="1" dirty="0"/>
              <a:t>becomes more complex: </a:t>
            </a:r>
            <a:r>
              <a:rPr lang="en-US" dirty="0"/>
              <a:t>Using NAT can complicate tunneling </a:t>
            </a:r>
            <a:r>
              <a:rPr lang="en-US" dirty="0" smtClean="0"/>
              <a:t>protocols, such </a:t>
            </a:r>
            <a:r>
              <a:rPr lang="en-US" dirty="0"/>
              <a:t>as IPsec, because NAT modifies the values in the headers and thus </a:t>
            </a:r>
            <a:r>
              <a:rPr lang="en-US" dirty="0" smtClean="0"/>
              <a:t>interferes with </a:t>
            </a:r>
            <a:r>
              <a:rPr lang="en-US" dirty="0"/>
              <a:t>the integrity checks done by IPsec and other tunneling protocols</a:t>
            </a:r>
            <a:r>
              <a:rPr lang="en-US" dirty="0" smtClean="0"/>
              <a:t>.</a:t>
            </a:r>
            <a:endParaRPr lang="en-US" dirty="0"/>
          </a:p>
        </p:txBody>
      </p:sp>
    </p:spTree>
    <p:extLst>
      <p:ext uri="{BB962C8B-B14F-4D97-AF65-F5344CB8AC3E}">
        <p14:creationId xmlns:p14="http://schemas.microsoft.com/office/powerpoint/2010/main" val="190203587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Limitations of NAT</a:t>
            </a:r>
          </a:p>
        </p:txBody>
      </p:sp>
      <p:sp>
        <p:nvSpPr>
          <p:cNvPr id="3" name="Content Placeholder 2"/>
          <p:cNvSpPr>
            <a:spLocks noGrp="1"/>
          </p:cNvSpPr>
          <p:nvPr>
            <p:ph idx="1"/>
          </p:nvPr>
        </p:nvSpPr>
        <p:spPr/>
        <p:txBody>
          <a:bodyPr>
            <a:noAutofit/>
          </a:bodyPr>
          <a:lstStyle/>
          <a:p>
            <a:r>
              <a:rPr lang="en-US" sz="1600" b="1" dirty="0" smtClean="0"/>
              <a:t>In </a:t>
            </a:r>
            <a:r>
              <a:rPr lang="en-US" sz="1600" b="1" dirty="0"/>
              <a:t>certain topologies, standard NAT may not work </a:t>
            </a:r>
            <a:r>
              <a:rPr lang="en-US" sz="1600" b="1" dirty="0" smtClean="0"/>
              <a:t>correctly</a:t>
            </a:r>
          </a:p>
          <a:p>
            <a:pPr lvl="1"/>
            <a:r>
              <a:rPr lang="en-US" sz="1400" dirty="0" smtClean="0"/>
              <a:t>R1 </a:t>
            </a:r>
            <a:r>
              <a:rPr lang="en-US" sz="1400" dirty="0"/>
              <a:t>router is configured to perform PAT for the LAN clients and static NAT for </a:t>
            </a:r>
            <a:r>
              <a:rPr lang="en-US" sz="1400" dirty="0" smtClean="0"/>
              <a:t>the web </a:t>
            </a:r>
            <a:r>
              <a:rPr lang="en-US" sz="1400" dirty="0"/>
              <a:t>server. </a:t>
            </a:r>
            <a:endParaRPr lang="en-US" sz="1400" dirty="0" smtClean="0"/>
          </a:p>
          <a:p>
            <a:pPr lvl="1"/>
            <a:r>
              <a:rPr lang="en-US" sz="1400" dirty="0" smtClean="0"/>
              <a:t>When </a:t>
            </a:r>
            <a:r>
              <a:rPr lang="en-US" sz="1400" dirty="0"/>
              <a:t>a client on the Internet wants to access the web server, it gets </a:t>
            </a:r>
            <a:r>
              <a:rPr lang="en-US" sz="1400" dirty="0" smtClean="0"/>
              <a:t>the server’s </a:t>
            </a:r>
            <a:r>
              <a:rPr lang="en-US" sz="1400" dirty="0"/>
              <a:t>public IP </a:t>
            </a:r>
            <a:r>
              <a:rPr lang="en-US" sz="1400" dirty="0" smtClean="0"/>
              <a:t>address from the DNS. The router statically </a:t>
            </a:r>
            <a:r>
              <a:rPr lang="en-US" sz="1400" dirty="0"/>
              <a:t>translates the server’s public IP address </a:t>
            </a:r>
            <a:r>
              <a:rPr lang="en-US" sz="1400" dirty="0" smtClean="0"/>
              <a:t>to its inside </a:t>
            </a:r>
            <a:r>
              <a:rPr lang="en-US" sz="1400" dirty="0"/>
              <a:t>local address, and forwards packets to the server.</a:t>
            </a:r>
          </a:p>
          <a:p>
            <a:pPr lvl="1"/>
            <a:r>
              <a:rPr lang="en-US" sz="1400" dirty="0"/>
              <a:t>When a client on the LAN tries to access the server, it similarly gets the same </a:t>
            </a:r>
            <a:r>
              <a:rPr lang="en-US" sz="1400" dirty="0" smtClean="0"/>
              <a:t>public IP </a:t>
            </a:r>
            <a:r>
              <a:rPr lang="en-US" sz="1400" dirty="0"/>
              <a:t>address for the server from DNS, and tries to access the server. </a:t>
            </a:r>
            <a:r>
              <a:rPr lang="en-US" sz="1400" dirty="0" smtClean="0"/>
              <a:t>However, attempts </a:t>
            </a:r>
            <a:r>
              <a:rPr lang="en-US" sz="1400" dirty="0"/>
              <a:t>to connect to the server will fail because of how NAT operates. </a:t>
            </a:r>
            <a:endParaRPr lang="en-US" sz="1400" dirty="0" smtClean="0"/>
          </a:p>
          <a:p>
            <a:pPr lvl="1"/>
            <a:r>
              <a:rPr lang="en-US" sz="1400" dirty="0" smtClean="0"/>
              <a:t>When</a:t>
            </a:r>
            <a:r>
              <a:rPr lang="en-US" sz="1400" dirty="0"/>
              <a:t> </a:t>
            </a:r>
            <a:r>
              <a:rPr lang="en-US" sz="1400" dirty="0" smtClean="0"/>
              <a:t>packets </a:t>
            </a:r>
            <a:r>
              <a:rPr lang="en-US" sz="1400" dirty="0"/>
              <a:t>go from inside to outside, they are first routed and then translated; </a:t>
            </a:r>
            <a:r>
              <a:rPr lang="en-US" sz="1400" dirty="0" smtClean="0"/>
              <a:t>the packets </a:t>
            </a:r>
            <a:r>
              <a:rPr lang="en-US" sz="1400" dirty="0"/>
              <a:t>from the LAN client are routed to the outside interface and the LAN </a:t>
            </a:r>
            <a:r>
              <a:rPr lang="en-US" sz="1400" dirty="0" smtClean="0"/>
              <a:t>client’s address </a:t>
            </a:r>
            <a:r>
              <a:rPr lang="en-US" sz="1400" dirty="0"/>
              <a:t>is translated by PAT. When packets travel from outside to inside, </a:t>
            </a:r>
            <a:r>
              <a:rPr lang="en-US" sz="1400" dirty="0" smtClean="0"/>
              <a:t>they are </a:t>
            </a:r>
            <a:r>
              <a:rPr lang="en-US" sz="1400" dirty="0"/>
              <a:t>translated and routed. In this case however, the packets from the LAN client </a:t>
            </a:r>
            <a:r>
              <a:rPr lang="en-US" sz="1400" dirty="0" smtClean="0"/>
              <a:t>do not </a:t>
            </a:r>
            <a:r>
              <a:rPr lang="en-US" sz="1400" dirty="0"/>
              <a:t>come into the router’s outside interface; therefore, they are never translated </a:t>
            </a:r>
            <a:r>
              <a:rPr lang="en-US" sz="1400" dirty="0" smtClean="0"/>
              <a:t>so they </a:t>
            </a:r>
            <a:r>
              <a:rPr lang="en-US" sz="1400" dirty="0"/>
              <a:t>are never routed back to the interface where the server is located. </a:t>
            </a:r>
            <a:endParaRPr lang="en-US" sz="1400" dirty="0" smtClean="0"/>
          </a:p>
          <a:p>
            <a:pPr lvl="1"/>
            <a:r>
              <a:rPr lang="en-US" sz="1400" dirty="0" smtClean="0"/>
              <a:t>The </a:t>
            </a:r>
            <a:r>
              <a:rPr lang="en-US" sz="1400" dirty="0"/>
              <a:t>result </a:t>
            </a:r>
            <a:r>
              <a:rPr lang="en-US" sz="1400" dirty="0" smtClean="0"/>
              <a:t>is that </a:t>
            </a:r>
            <a:r>
              <a:rPr lang="en-US" sz="1400" dirty="0"/>
              <a:t>the LAN client cannot connect to the web server.</a:t>
            </a:r>
          </a:p>
        </p:txBody>
      </p:sp>
      <p:pic>
        <p:nvPicPr>
          <p:cNvPr id="4" name="Picture 3"/>
          <p:cNvPicPr>
            <a:picLocks noChangeAspect="1"/>
          </p:cNvPicPr>
          <p:nvPr/>
        </p:nvPicPr>
        <p:blipFill>
          <a:blip r:embed="rId2"/>
          <a:stretch>
            <a:fillRect/>
          </a:stretch>
        </p:blipFill>
        <p:spPr>
          <a:xfrm>
            <a:off x="979871" y="4615101"/>
            <a:ext cx="7410961" cy="2136960"/>
          </a:xfrm>
          <a:prstGeom prst="rect">
            <a:avLst/>
          </a:prstGeom>
        </p:spPr>
      </p:pic>
    </p:spTree>
    <p:extLst>
      <p:ext uri="{BB962C8B-B14F-4D97-AF65-F5344CB8AC3E}">
        <p14:creationId xmlns:p14="http://schemas.microsoft.com/office/powerpoint/2010/main" val="9142321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 Virtual Interface</a:t>
            </a:r>
          </a:p>
        </p:txBody>
      </p:sp>
      <p:sp>
        <p:nvSpPr>
          <p:cNvPr id="3" name="Content Placeholder 2"/>
          <p:cNvSpPr>
            <a:spLocks noGrp="1"/>
          </p:cNvSpPr>
          <p:nvPr>
            <p:ph idx="1"/>
          </p:nvPr>
        </p:nvSpPr>
        <p:spPr/>
        <p:txBody>
          <a:bodyPr>
            <a:normAutofit fontScale="92500" lnSpcReduction="10000"/>
          </a:bodyPr>
          <a:lstStyle/>
          <a:p>
            <a:r>
              <a:rPr lang="en-US" dirty="0"/>
              <a:t>As of Cisco IOS Software Release 12.3(14)T Cisco introduced a new feature, NAT </a:t>
            </a:r>
            <a:r>
              <a:rPr lang="en-US" dirty="0" smtClean="0"/>
              <a:t>virtual interface </a:t>
            </a:r>
            <a:r>
              <a:rPr lang="en-US" dirty="0"/>
              <a:t>(NVI), which removes the requirement to configure an interface as inside or outside.</a:t>
            </a:r>
          </a:p>
          <a:p>
            <a:r>
              <a:rPr lang="en-US" dirty="0"/>
              <a:t>The NVI order of operations is also slightly different than NAT. </a:t>
            </a:r>
            <a:endParaRPr lang="en-US" dirty="0" smtClean="0"/>
          </a:p>
          <a:p>
            <a:r>
              <a:rPr lang="en-US" dirty="0" smtClean="0"/>
              <a:t>Recall </a:t>
            </a:r>
            <a:r>
              <a:rPr lang="en-US" dirty="0"/>
              <a:t>that </a:t>
            </a:r>
            <a:r>
              <a:rPr lang="en-US" dirty="0" smtClean="0"/>
              <a:t>classic NAT </a:t>
            </a:r>
            <a:r>
              <a:rPr lang="en-US" dirty="0"/>
              <a:t>first performs routing and then translation when going from an inside interface to </a:t>
            </a:r>
            <a:r>
              <a:rPr lang="en-US" dirty="0" smtClean="0"/>
              <a:t>an outside </a:t>
            </a:r>
            <a:r>
              <a:rPr lang="en-US" dirty="0"/>
              <a:t>interface, and vice versa when the traffic flow is reversed. </a:t>
            </a:r>
            <a:endParaRPr lang="en-US" dirty="0" smtClean="0"/>
          </a:p>
          <a:p>
            <a:r>
              <a:rPr lang="en-US" dirty="0" smtClean="0"/>
              <a:t>NVI</a:t>
            </a:r>
            <a:r>
              <a:rPr lang="en-US" dirty="0"/>
              <a:t>, however, </a:t>
            </a:r>
            <a:r>
              <a:rPr lang="en-US" dirty="0" smtClean="0"/>
              <a:t>performs routing</a:t>
            </a:r>
            <a:r>
              <a:rPr lang="en-US" dirty="0"/>
              <a:t>, translation, and routing again; NVI performs the routing operation twice, </a:t>
            </a:r>
            <a:r>
              <a:rPr lang="en-US" dirty="0" smtClean="0"/>
              <a:t>before and </a:t>
            </a:r>
            <a:r>
              <a:rPr lang="en-US" dirty="0"/>
              <a:t>after translation, before forwarding the packet to an exit interface. </a:t>
            </a:r>
            <a:endParaRPr lang="en-US" dirty="0" smtClean="0"/>
          </a:p>
          <a:p>
            <a:r>
              <a:rPr lang="en-US" dirty="0" smtClean="0"/>
              <a:t>The </a:t>
            </a:r>
            <a:r>
              <a:rPr lang="en-US" dirty="0"/>
              <a:t>whole </a:t>
            </a:r>
            <a:r>
              <a:rPr lang="en-US" dirty="0" smtClean="0"/>
              <a:t>process is </a:t>
            </a:r>
            <a:r>
              <a:rPr lang="en-US" dirty="0"/>
              <a:t>symmetrical, no matter which way the traffic is flowing. </a:t>
            </a:r>
            <a:endParaRPr lang="en-US" dirty="0" smtClean="0"/>
          </a:p>
          <a:p>
            <a:r>
              <a:rPr lang="en-US" dirty="0" smtClean="0"/>
              <a:t>Because </a:t>
            </a:r>
            <a:r>
              <a:rPr lang="en-US" dirty="0"/>
              <a:t>of the added </a:t>
            </a:r>
            <a:r>
              <a:rPr lang="en-US" dirty="0" smtClean="0"/>
              <a:t>routing step</a:t>
            </a:r>
            <a:r>
              <a:rPr lang="en-US" dirty="0"/>
              <a:t>, packets can flow, in classic NAT terms, from an inside to an inside interface; </a:t>
            </a:r>
            <a:r>
              <a:rPr lang="en-US" dirty="0" smtClean="0"/>
              <a:t>as described </a:t>
            </a:r>
            <a:r>
              <a:rPr lang="en-US" dirty="0"/>
              <a:t>in the previous section, this scenario fails if classic NAT is used.</a:t>
            </a:r>
          </a:p>
        </p:txBody>
      </p:sp>
    </p:spTree>
    <p:extLst>
      <p:ext uri="{BB962C8B-B14F-4D97-AF65-F5344CB8AC3E}">
        <p14:creationId xmlns:p14="http://schemas.microsoft.com/office/powerpoint/2010/main" val="177264382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Configuring NAT Virtual Interface</a:t>
            </a:r>
          </a:p>
        </p:txBody>
      </p:sp>
      <p:sp>
        <p:nvSpPr>
          <p:cNvPr id="3" name="Content Placeholder 2"/>
          <p:cNvSpPr>
            <a:spLocks noGrp="1"/>
          </p:cNvSpPr>
          <p:nvPr>
            <p:ph idx="1"/>
          </p:nvPr>
        </p:nvSpPr>
        <p:spPr/>
        <p:txBody>
          <a:bodyPr/>
          <a:lstStyle/>
          <a:p>
            <a:endParaRPr lang="en-US" dirty="0"/>
          </a:p>
        </p:txBody>
      </p:sp>
      <p:pic>
        <p:nvPicPr>
          <p:cNvPr id="7" name="Picture 6"/>
          <p:cNvPicPr>
            <a:picLocks noChangeAspect="1"/>
          </p:cNvPicPr>
          <p:nvPr/>
        </p:nvPicPr>
        <p:blipFill>
          <a:blip r:embed="rId3"/>
          <a:stretch>
            <a:fillRect/>
          </a:stretch>
        </p:blipFill>
        <p:spPr>
          <a:xfrm>
            <a:off x="378421" y="4851657"/>
            <a:ext cx="8421334" cy="1369085"/>
          </a:xfrm>
          <a:prstGeom prst="rect">
            <a:avLst/>
          </a:prstGeom>
        </p:spPr>
      </p:pic>
      <p:pic>
        <p:nvPicPr>
          <p:cNvPr id="9" name="Content Placeholder 4"/>
          <p:cNvPicPr>
            <a:picLocks noChangeAspect="1"/>
          </p:cNvPicPr>
          <p:nvPr/>
        </p:nvPicPr>
        <p:blipFill>
          <a:blip r:embed="rId4"/>
          <a:stretch>
            <a:fillRect/>
          </a:stretch>
        </p:blipFill>
        <p:spPr bwMode="auto">
          <a:xfrm>
            <a:off x="1082383" y="1197620"/>
            <a:ext cx="6572831" cy="3106262"/>
          </a:xfrm>
          <a:prstGeom prst="rect">
            <a:avLst/>
          </a:prstGeom>
          <a:noFill/>
          <a:ln w="9525" algn="ctr">
            <a:noFill/>
            <a:miter lim="800000"/>
            <a:headEnd/>
            <a:tailEnd/>
          </a:ln>
        </p:spPr>
      </p:pic>
    </p:spTree>
    <p:extLst>
      <p:ext uri="{BB962C8B-B14F-4D97-AF65-F5344CB8AC3E}">
        <p14:creationId xmlns:p14="http://schemas.microsoft.com/office/powerpoint/2010/main" val="31910157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Configuring NAT Virtual Interface</a:t>
            </a:r>
          </a:p>
        </p:txBody>
      </p:sp>
      <p:pic>
        <p:nvPicPr>
          <p:cNvPr id="4" name="Picture 3"/>
          <p:cNvPicPr>
            <a:picLocks noChangeAspect="1"/>
          </p:cNvPicPr>
          <p:nvPr/>
        </p:nvPicPr>
        <p:blipFill>
          <a:blip r:embed="rId2"/>
          <a:stretch>
            <a:fillRect/>
          </a:stretch>
        </p:blipFill>
        <p:spPr>
          <a:xfrm>
            <a:off x="375725" y="4393466"/>
            <a:ext cx="7986149" cy="1808551"/>
          </a:xfrm>
          <a:prstGeom prst="rect">
            <a:avLst/>
          </a:prstGeom>
        </p:spPr>
      </p:pic>
      <p:pic>
        <p:nvPicPr>
          <p:cNvPr id="5" name="Content Placeholder 4"/>
          <p:cNvPicPr>
            <a:picLocks noGrp="1" noChangeAspect="1"/>
          </p:cNvPicPr>
          <p:nvPr>
            <p:ph idx="1"/>
          </p:nvPr>
        </p:nvPicPr>
        <p:blipFill>
          <a:blip r:embed="rId3"/>
          <a:stretch>
            <a:fillRect/>
          </a:stretch>
        </p:blipFill>
        <p:spPr>
          <a:xfrm>
            <a:off x="1082383" y="1197620"/>
            <a:ext cx="6572831" cy="3106262"/>
          </a:xfrm>
          <a:prstGeom prst="rect">
            <a:avLst/>
          </a:prstGeom>
        </p:spPr>
      </p:pic>
    </p:spTree>
    <p:extLst>
      <p:ext uri="{BB962C8B-B14F-4D97-AF65-F5344CB8AC3E}">
        <p14:creationId xmlns:p14="http://schemas.microsoft.com/office/powerpoint/2010/main" val="18630651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NVI Interface</a:t>
            </a:r>
            <a:endParaRPr lang="en-US" dirty="0"/>
          </a:p>
        </p:txBody>
      </p:sp>
      <p:sp>
        <p:nvSpPr>
          <p:cNvPr id="3" name="Content Placeholder 2"/>
          <p:cNvSpPr>
            <a:spLocks noGrp="1"/>
          </p:cNvSpPr>
          <p:nvPr>
            <p:ph idx="1"/>
          </p:nvPr>
        </p:nvSpPr>
        <p:spPr>
          <a:xfrm>
            <a:off x="279401" y="3078620"/>
            <a:ext cx="8520354" cy="3236119"/>
          </a:xfrm>
        </p:spPr>
        <p:txBody>
          <a:bodyPr>
            <a:normAutofit fontScale="92500" lnSpcReduction="10000"/>
          </a:bodyPr>
          <a:lstStyle/>
          <a:p>
            <a:r>
              <a:rPr lang="en-US" dirty="0"/>
              <a:t>When a packet </a:t>
            </a:r>
            <a:r>
              <a:rPr lang="en-US" dirty="0" smtClean="0"/>
              <a:t>enters the </a:t>
            </a:r>
            <a:r>
              <a:rPr lang="en-US" dirty="0"/>
              <a:t>NAT router on any NAT-enabled interface, it is matched against the NAT </a:t>
            </a:r>
            <a:r>
              <a:rPr lang="en-US" dirty="0" smtClean="0"/>
              <a:t>translation table</a:t>
            </a:r>
            <a:r>
              <a:rPr lang="en-US" dirty="0"/>
              <a:t>. </a:t>
            </a:r>
            <a:endParaRPr lang="en-US" dirty="0" smtClean="0"/>
          </a:p>
          <a:p>
            <a:r>
              <a:rPr lang="en-US" dirty="0" smtClean="0"/>
              <a:t>If </a:t>
            </a:r>
            <a:r>
              <a:rPr lang="en-US" dirty="0"/>
              <a:t>there is a match, the packet is routed to the NVI0 interface, where </a:t>
            </a:r>
            <a:r>
              <a:rPr lang="en-US" dirty="0" smtClean="0"/>
              <a:t>translation takes </a:t>
            </a:r>
            <a:r>
              <a:rPr lang="en-US" dirty="0"/>
              <a:t>place. After the translation process, the packet is routed again and forwarded </a:t>
            </a:r>
            <a:r>
              <a:rPr lang="en-US" dirty="0" smtClean="0"/>
              <a:t>to the </a:t>
            </a:r>
            <a:r>
              <a:rPr lang="en-US" dirty="0"/>
              <a:t>appropriate interface</a:t>
            </a:r>
            <a:r>
              <a:rPr lang="en-US" dirty="0" smtClean="0"/>
              <a:t>.</a:t>
            </a:r>
          </a:p>
          <a:p>
            <a:r>
              <a:rPr lang="en-US" u="sng" dirty="0"/>
              <a:t>The NVI0 interface is assigned an IPv4 address, which is needed for Cisco IOS </a:t>
            </a:r>
            <a:r>
              <a:rPr lang="en-US" u="sng" dirty="0" smtClean="0"/>
              <a:t>internal operation</a:t>
            </a:r>
            <a:r>
              <a:rPr lang="en-US" u="sng" dirty="0"/>
              <a:t>. The assigned IPv4 address has no influence on NAT behavior; it is </a:t>
            </a:r>
            <a:r>
              <a:rPr lang="en-US" u="sng" dirty="0" smtClean="0"/>
              <a:t>copied from </a:t>
            </a:r>
            <a:r>
              <a:rPr lang="en-US" u="sng" dirty="0"/>
              <a:t>the first physical interface or from the first interface on which NAT is enabled</a:t>
            </a:r>
            <a:r>
              <a:rPr lang="en-US" dirty="0"/>
              <a:t>.</a:t>
            </a:r>
          </a:p>
        </p:txBody>
      </p:sp>
      <p:pic>
        <p:nvPicPr>
          <p:cNvPr id="4" name="Picture 3"/>
          <p:cNvPicPr>
            <a:picLocks noChangeAspect="1"/>
          </p:cNvPicPr>
          <p:nvPr/>
        </p:nvPicPr>
        <p:blipFill>
          <a:blip r:embed="rId2"/>
          <a:stretch>
            <a:fillRect/>
          </a:stretch>
        </p:blipFill>
        <p:spPr>
          <a:xfrm>
            <a:off x="884857" y="1183340"/>
            <a:ext cx="7309441" cy="1895280"/>
          </a:xfrm>
          <a:prstGeom prst="rect">
            <a:avLst/>
          </a:prstGeom>
        </p:spPr>
      </p:pic>
    </p:spTree>
    <p:extLst>
      <p:ext uri="{BB962C8B-B14F-4D97-AF65-F5344CB8AC3E}">
        <p14:creationId xmlns:p14="http://schemas.microsoft.com/office/powerpoint/2010/main" val="29140343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show </a:t>
            </a:r>
            <a:r>
              <a:rPr lang="en-US" dirty="0" err="1"/>
              <a:t>ip</a:t>
            </a:r>
            <a:r>
              <a:rPr lang="en-US" dirty="0"/>
              <a:t> </a:t>
            </a:r>
            <a:r>
              <a:rPr lang="en-US" dirty="0" err="1"/>
              <a:t>nat</a:t>
            </a:r>
            <a:r>
              <a:rPr lang="en-US" dirty="0"/>
              <a:t> </a:t>
            </a:r>
            <a:r>
              <a:rPr lang="en-US" dirty="0" err="1"/>
              <a:t>nvi</a:t>
            </a:r>
            <a:r>
              <a:rPr lang="en-US" dirty="0"/>
              <a:t> </a:t>
            </a:r>
            <a:r>
              <a:rPr lang="en-US" dirty="0" smtClean="0"/>
              <a:t>translations</a:t>
            </a:r>
            <a:endParaRPr lang="en-US" dirty="0"/>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a:blip r:embed="rId3"/>
          <a:stretch>
            <a:fillRect/>
          </a:stretch>
        </p:blipFill>
        <p:spPr>
          <a:xfrm>
            <a:off x="686074" y="1445703"/>
            <a:ext cx="7309441" cy="2086080"/>
          </a:xfrm>
          <a:prstGeom prst="rect">
            <a:avLst/>
          </a:prstGeom>
        </p:spPr>
      </p:pic>
      <p:pic>
        <p:nvPicPr>
          <p:cNvPr id="6" name="Picture 5"/>
          <p:cNvPicPr>
            <a:picLocks noChangeAspect="1"/>
          </p:cNvPicPr>
          <p:nvPr/>
        </p:nvPicPr>
        <p:blipFill>
          <a:blip r:embed="rId4"/>
          <a:stretch>
            <a:fillRect/>
          </a:stretch>
        </p:blipFill>
        <p:spPr>
          <a:xfrm>
            <a:off x="686073" y="3942601"/>
            <a:ext cx="7309441" cy="737760"/>
          </a:xfrm>
          <a:prstGeom prst="rect">
            <a:avLst/>
          </a:prstGeom>
        </p:spPr>
      </p:pic>
    </p:spTree>
    <p:extLst>
      <p:ext uri="{BB962C8B-B14F-4D97-AF65-F5344CB8AC3E}">
        <p14:creationId xmlns:p14="http://schemas.microsoft.com/office/powerpoint/2010/main" val="9341604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show </a:t>
            </a:r>
            <a:r>
              <a:rPr lang="en-US" dirty="0" err="1"/>
              <a:t>ip</a:t>
            </a:r>
            <a:r>
              <a:rPr lang="en-US" dirty="0"/>
              <a:t> </a:t>
            </a:r>
            <a:r>
              <a:rPr lang="en-US" dirty="0" err="1"/>
              <a:t>nat</a:t>
            </a:r>
            <a:r>
              <a:rPr lang="en-US" dirty="0"/>
              <a:t> </a:t>
            </a:r>
            <a:r>
              <a:rPr lang="en-US" dirty="0" err="1"/>
              <a:t>nvi</a:t>
            </a:r>
            <a:r>
              <a:rPr lang="en-US" dirty="0"/>
              <a:t> statistics</a:t>
            </a: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942659" y="1889879"/>
            <a:ext cx="7258681" cy="3078241"/>
          </a:xfrm>
          <a:prstGeom prst="rect">
            <a:avLst/>
          </a:prstGeom>
        </p:spPr>
      </p:pic>
    </p:spTree>
    <p:extLst>
      <p:ext uri="{BB962C8B-B14F-4D97-AF65-F5344CB8AC3E}">
        <p14:creationId xmlns:p14="http://schemas.microsoft.com/office/powerpoint/2010/main" val="16843564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6" descr="ss3"/>
          <p:cNvPicPr>
            <a:picLocks noChangeAspect="1" noChangeArrowheads="1"/>
          </p:cNvPicPr>
          <p:nvPr/>
        </p:nvPicPr>
        <p:blipFill>
          <a:blip r:embed="rId3" cstate="print"/>
          <a:srcRect/>
          <a:stretch>
            <a:fillRect/>
          </a:stretch>
        </p:blipFill>
        <p:spPr bwMode="auto">
          <a:xfrm>
            <a:off x="0" y="1600200"/>
            <a:ext cx="9144000" cy="3170238"/>
          </a:xfrm>
          <a:prstGeom prst="rect">
            <a:avLst/>
          </a:prstGeom>
          <a:noFill/>
          <a:ln w="9525">
            <a:noFill/>
            <a:miter lim="800000"/>
            <a:headEnd/>
            <a:tailEnd/>
          </a:ln>
        </p:spPr>
      </p:pic>
      <p:sp>
        <p:nvSpPr>
          <p:cNvPr id="11267" name="Rectangle 12"/>
          <p:cNvSpPr>
            <a:spLocks noChangeArrowheads="1"/>
          </p:cNvSpPr>
          <p:nvPr/>
        </p:nvSpPr>
        <p:spPr bwMode="auto">
          <a:xfrm>
            <a:off x="0" y="0"/>
            <a:ext cx="9144000" cy="1600200"/>
          </a:xfrm>
          <a:prstGeom prst="rect">
            <a:avLst/>
          </a:prstGeom>
          <a:solidFill>
            <a:schemeClr val="bg1"/>
          </a:solidFill>
          <a:ln w="9525" algn="ctr">
            <a:noFill/>
            <a:miter lim="800000"/>
            <a:headEnd/>
            <a:tailEnd/>
          </a:ln>
        </p:spPr>
        <p:txBody>
          <a:bodyPr wrap="none" lIns="82124" tIns="41061" rIns="82124" bIns="41061" anchor="ctr">
            <a:spAutoFit/>
          </a:bodyPr>
          <a:lstStyle/>
          <a:p>
            <a:endParaRPr lang="en-US"/>
          </a:p>
        </p:txBody>
      </p:sp>
      <p:sp>
        <p:nvSpPr>
          <p:cNvPr id="6" name="Rectangle 32"/>
          <p:cNvSpPr txBox="1">
            <a:spLocks noChangeArrowheads="1"/>
          </p:cNvSpPr>
          <p:nvPr/>
        </p:nvSpPr>
        <p:spPr>
          <a:xfrm>
            <a:off x="293688" y="1841863"/>
            <a:ext cx="3233284" cy="2743200"/>
          </a:xfrm>
          <a:prstGeom prst="rect">
            <a:avLst/>
          </a:prstGeom>
          <a:noFill/>
        </p:spPr>
        <p:txBody>
          <a:bodyPr anchor="ctr"/>
          <a:lstStyle/>
          <a:p>
            <a:pPr lvl="0" algn="l" defTabSz="814388" eaLnBrk="1" hangingPunct="1">
              <a:defRPr/>
            </a:pPr>
            <a:r>
              <a:rPr lang="en-US" sz="2800" b="1" kern="0" dirty="0">
                <a:solidFill>
                  <a:schemeClr val="bg1"/>
                </a:solidFill>
                <a:latin typeface="+mj-lt"/>
                <a:ea typeface="+mj-ea"/>
                <a:cs typeface="+mj-cs"/>
              </a:rPr>
              <a:t>Establishing Single-Homed IPv6 Internet Connectivity</a:t>
            </a:r>
            <a:endParaRPr kumimoji="0" lang="en-US" sz="3000" b="0" i="0" u="none" strike="noStrike" kern="0" cap="none" spc="0" normalizeH="0" baseline="0" noProof="0" dirty="0" smtClean="0">
              <a:ln>
                <a:noFill/>
              </a:ln>
              <a:solidFill>
                <a:schemeClr val="bg1"/>
              </a:solidFill>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a:bodyPr>
          <a:lstStyle/>
          <a:p>
            <a:r>
              <a:rPr lang="en-US" dirty="0"/>
              <a:t>Planning Enterprise Internet </a:t>
            </a:r>
            <a:r>
              <a:rPr lang="en-US" dirty="0" smtClean="0"/>
              <a:t>Connectivity</a:t>
            </a:r>
          </a:p>
        </p:txBody>
      </p:sp>
      <p:sp>
        <p:nvSpPr>
          <p:cNvPr id="6" name="Content Placeholder 5"/>
          <p:cNvSpPr>
            <a:spLocks noGrp="1"/>
          </p:cNvSpPr>
          <p:nvPr>
            <p:ph idx="1"/>
          </p:nvPr>
        </p:nvSpPr>
        <p:spPr/>
        <p:txBody>
          <a:bodyPr>
            <a:normAutofit/>
          </a:bodyPr>
          <a:lstStyle/>
          <a:p>
            <a:r>
              <a:rPr lang="en-US" dirty="0" smtClean="0"/>
              <a:t>Identify </a:t>
            </a:r>
            <a:r>
              <a:rPr lang="en-US" dirty="0"/>
              <a:t>the Internet connectivity needs of organizations</a:t>
            </a:r>
          </a:p>
          <a:p>
            <a:r>
              <a:rPr lang="en-US" dirty="0" smtClean="0"/>
              <a:t>Identify </a:t>
            </a:r>
            <a:r>
              <a:rPr lang="en-US" dirty="0"/>
              <a:t>the different types of ISP connectivity</a:t>
            </a:r>
          </a:p>
          <a:p>
            <a:r>
              <a:rPr lang="en-US" dirty="0" smtClean="0"/>
              <a:t>Describe </a:t>
            </a:r>
            <a:r>
              <a:rPr lang="en-US" dirty="0"/>
              <a:t>public IP address assignments and the need for provider-independent </a:t>
            </a:r>
            <a:r>
              <a:rPr lang="en-US" dirty="0" smtClean="0"/>
              <a:t>IP addressing</a:t>
            </a:r>
            <a:endParaRPr lang="en-US" dirty="0"/>
          </a:p>
          <a:p>
            <a:r>
              <a:rPr lang="en-US" dirty="0" smtClean="0"/>
              <a:t>Describe </a:t>
            </a:r>
            <a:r>
              <a:rPr lang="en-US" dirty="0"/>
              <a:t>autonomous system numbers</a:t>
            </a:r>
            <a:endParaRPr lang="en-US" dirty="0" smtClean="0"/>
          </a:p>
        </p:txBody>
      </p:sp>
    </p:spTree>
  </p:cSld>
  <p:clrMapOvr>
    <a:masterClrMapping/>
  </p:clrMapOvr>
  <p:transition spd="med"/>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Establishing Single-Homed IPv6 Internet Connectivity</a:t>
            </a:r>
          </a:p>
        </p:txBody>
      </p:sp>
      <p:sp>
        <p:nvSpPr>
          <p:cNvPr id="3" name="Content Placeholder 2"/>
          <p:cNvSpPr>
            <a:spLocks noGrp="1"/>
          </p:cNvSpPr>
          <p:nvPr>
            <p:ph idx="1"/>
          </p:nvPr>
        </p:nvSpPr>
        <p:spPr/>
        <p:txBody>
          <a:bodyPr/>
          <a:lstStyle/>
          <a:p>
            <a:r>
              <a:rPr lang="en-US" dirty="0" smtClean="0"/>
              <a:t>Describe </a:t>
            </a:r>
            <a:r>
              <a:rPr lang="en-US" dirty="0"/>
              <a:t>the various ways that your router can obtain an IPv6 address</a:t>
            </a:r>
          </a:p>
          <a:p>
            <a:r>
              <a:rPr lang="en-US" dirty="0" smtClean="0"/>
              <a:t>Understand </a:t>
            </a:r>
            <a:r>
              <a:rPr lang="en-US" dirty="0"/>
              <a:t>DHCP for IPv6 (DHCPv6) operation and describe the use of a router </a:t>
            </a:r>
            <a:r>
              <a:rPr lang="en-US" dirty="0" smtClean="0"/>
              <a:t>as a </a:t>
            </a:r>
            <a:r>
              <a:rPr lang="en-US" dirty="0"/>
              <a:t>DHCPv6 server and relay agent</a:t>
            </a:r>
          </a:p>
          <a:p>
            <a:r>
              <a:rPr lang="en-US" dirty="0" smtClean="0"/>
              <a:t>Describe </a:t>
            </a:r>
            <a:r>
              <a:rPr lang="en-US" dirty="0"/>
              <a:t>the use of NAT for IPv6</a:t>
            </a:r>
          </a:p>
          <a:p>
            <a:r>
              <a:rPr lang="en-US" dirty="0" smtClean="0"/>
              <a:t>Identify </a:t>
            </a:r>
            <a:r>
              <a:rPr lang="en-US" dirty="0"/>
              <a:t>how to configure IPv6 ACLs</a:t>
            </a:r>
          </a:p>
          <a:p>
            <a:r>
              <a:rPr lang="en-US" dirty="0" smtClean="0"/>
              <a:t>Describe </a:t>
            </a:r>
            <a:r>
              <a:rPr lang="en-US" dirty="0"/>
              <a:t>the need to secure IPv6 Internet connectivity</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Obtaining a Provider-Assigned IPv6 Address</a:t>
            </a:r>
          </a:p>
        </p:txBody>
      </p:sp>
      <p:sp>
        <p:nvSpPr>
          <p:cNvPr id="3" name="Content Placeholder 2"/>
          <p:cNvSpPr>
            <a:spLocks noGrp="1"/>
          </p:cNvSpPr>
          <p:nvPr>
            <p:ph idx="1"/>
          </p:nvPr>
        </p:nvSpPr>
        <p:spPr/>
        <p:txBody>
          <a:bodyPr/>
          <a:lstStyle/>
          <a:p>
            <a:pPr marL="0" indent="0">
              <a:buNone/>
            </a:pPr>
            <a:r>
              <a:rPr lang="en-US" dirty="0"/>
              <a:t>The IPv6 address assignment methods are as follows:</a:t>
            </a:r>
          </a:p>
          <a:p>
            <a:r>
              <a:rPr lang="en-US" dirty="0" smtClean="0"/>
              <a:t>Manual </a:t>
            </a:r>
            <a:r>
              <a:rPr lang="en-US" dirty="0"/>
              <a:t>assignment</a:t>
            </a:r>
          </a:p>
          <a:p>
            <a:r>
              <a:rPr lang="en-US" dirty="0" smtClean="0"/>
              <a:t>Stateless </a:t>
            </a:r>
            <a:r>
              <a:rPr lang="en-US" dirty="0"/>
              <a:t>address </a:t>
            </a:r>
            <a:r>
              <a:rPr lang="en-US" dirty="0" err="1"/>
              <a:t>autoconfiguration</a:t>
            </a:r>
            <a:r>
              <a:rPr lang="en-US" dirty="0"/>
              <a:t> (SLAAC)</a:t>
            </a:r>
          </a:p>
          <a:p>
            <a:r>
              <a:rPr lang="en-US" dirty="0" smtClean="0"/>
              <a:t>Stateless </a:t>
            </a:r>
            <a:r>
              <a:rPr lang="en-US" dirty="0"/>
              <a:t>DHCPv6</a:t>
            </a:r>
          </a:p>
          <a:p>
            <a:r>
              <a:rPr lang="en-US" dirty="0" err="1" smtClean="0"/>
              <a:t>Stateful</a:t>
            </a:r>
            <a:r>
              <a:rPr lang="en-US" dirty="0" smtClean="0"/>
              <a:t> </a:t>
            </a:r>
            <a:r>
              <a:rPr lang="en-US" dirty="0"/>
              <a:t>DHCPv6</a:t>
            </a:r>
          </a:p>
          <a:p>
            <a:r>
              <a:rPr lang="sv-SE" dirty="0" smtClean="0"/>
              <a:t>DHCPv6 </a:t>
            </a:r>
            <a:r>
              <a:rPr lang="sv-SE" dirty="0"/>
              <a:t>prefix delegation (DHCPv6-PD</a:t>
            </a:r>
            <a:r>
              <a:rPr lang="sv-SE" dirty="0" smtClean="0"/>
              <a:t>)</a:t>
            </a:r>
            <a:endParaRPr lang="sv-SE" dirty="0"/>
          </a:p>
        </p:txBody>
      </p:sp>
    </p:spTree>
    <p:extLst>
      <p:ext uri="{BB962C8B-B14F-4D97-AF65-F5344CB8AC3E}">
        <p14:creationId xmlns:p14="http://schemas.microsoft.com/office/powerpoint/2010/main" val="35615046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Manual Assignment</a:t>
            </a:r>
          </a:p>
        </p:txBody>
      </p:sp>
      <p:sp>
        <p:nvSpPr>
          <p:cNvPr id="3" name="Content Placeholder 2"/>
          <p:cNvSpPr>
            <a:spLocks noGrp="1"/>
          </p:cNvSpPr>
          <p:nvPr>
            <p:ph idx="1"/>
          </p:nvPr>
        </p:nvSpPr>
        <p:spPr/>
        <p:txBody>
          <a:bodyPr>
            <a:normAutofit/>
          </a:bodyPr>
          <a:lstStyle/>
          <a:p>
            <a:r>
              <a:rPr lang="en-US" dirty="0"/>
              <a:t>As with IPv4, an IPv6 address can be statically assigned by a network administrator. </a:t>
            </a:r>
            <a:endParaRPr lang="en-US" dirty="0" smtClean="0"/>
          </a:p>
          <a:p>
            <a:r>
              <a:rPr lang="en-US" dirty="0" smtClean="0"/>
              <a:t>This assignment </a:t>
            </a:r>
            <a:r>
              <a:rPr lang="en-US" dirty="0"/>
              <a:t>method can be error-prone and introduces significant administrative </a:t>
            </a:r>
            <a:r>
              <a:rPr lang="en-US" dirty="0" smtClean="0"/>
              <a:t>overhead, especially </a:t>
            </a:r>
            <a:r>
              <a:rPr lang="en-US" dirty="0"/>
              <a:t>because of the 128-bit length of IPv6 addresses. </a:t>
            </a:r>
            <a:endParaRPr lang="en-US" dirty="0" smtClean="0"/>
          </a:p>
        </p:txBody>
      </p:sp>
    </p:spTree>
    <p:extLst>
      <p:ext uri="{BB962C8B-B14F-4D97-AF65-F5344CB8AC3E}">
        <p14:creationId xmlns:p14="http://schemas.microsoft.com/office/powerpoint/2010/main" val="4748550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Configuring Basic IPv6 Internet Connectivity</a:t>
            </a:r>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1164037" y="1108037"/>
            <a:ext cx="6751081" cy="3472561"/>
          </a:xfrm>
          <a:prstGeom prst="rect">
            <a:avLst/>
          </a:prstGeom>
        </p:spPr>
      </p:pic>
      <p:pic>
        <p:nvPicPr>
          <p:cNvPr id="5" name="Picture 4"/>
          <p:cNvPicPr>
            <a:picLocks noChangeAspect="1"/>
          </p:cNvPicPr>
          <p:nvPr/>
        </p:nvPicPr>
        <p:blipFill>
          <a:blip r:embed="rId3"/>
          <a:stretch>
            <a:fillRect/>
          </a:stretch>
        </p:blipFill>
        <p:spPr>
          <a:xfrm>
            <a:off x="1010044" y="4635699"/>
            <a:ext cx="7309441" cy="1679040"/>
          </a:xfrm>
          <a:prstGeom prst="rect">
            <a:avLst/>
          </a:prstGeom>
        </p:spPr>
      </p:pic>
    </p:spTree>
    <p:extLst>
      <p:ext uri="{BB962C8B-B14F-4D97-AF65-F5344CB8AC3E}">
        <p14:creationId xmlns:p14="http://schemas.microsoft.com/office/powerpoint/2010/main" val="22626409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Stateless Address </a:t>
            </a:r>
            <a:r>
              <a:rPr lang="en-US" dirty="0" err="1"/>
              <a:t>Autoconfiguration</a:t>
            </a:r>
            <a:endParaRPr lang="en-US" dirty="0"/>
          </a:p>
        </p:txBody>
      </p:sp>
      <p:sp>
        <p:nvSpPr>
          <p:cNvPr id="3" name="Content Placeholder 2"/>
          <p:cNvSpPr>
            <a:spLocks noGrp="1"/>
          </p:cNvSpPr>
          <p:nvPr>
            <p:ph idx="1"/>
          </p:nvPr>
        </p:nvSpPr>
        <p:spPr/>
        <p:txBody>
          <a:bodyPr>
            <a:normAutofit fontScale="85000" lnSpcReduction="20000"/>
          </a:bodyPr>
          <a:lstStyle/>
          <a:p>
            <a:r>
              <a:rPr lang="en-US" dirty="0"/>
              <a:t>SLAAC provides the capability for a device to obtain IPv6 addressing information </a:t>
            </a:r>
            <a:r>
              <a:rPr lang="en-US" dirty="0" smtClean="0"/>
              <a:t>without any </a:t>
            </a:r>
            <a:r>
              <a:rPr lang="en-US" dirty="0"/>
              <a:t>intervention from the network administrator</a:t>
            </a:r>
            <a:r>
              <a:rPr lang="en-US" dirty="0" smtClean="0"/>
              <a:t>.</a:t>
            </a:r>
          </a:p>
          <a:p>
            <a:r>
              <a:rPr lang="en-US" dirty="0" smtClean="0"/>
              <a:t> </a:t>
            </a:r>
            <a:r>
              <a:rPr lang="en-US" dirty="0"/>
              <a:t>This is achieved with the help of </a:t>
            </a:r>
            <a:r>
              <a:rPr lang="en-US" u="sng" dirty="0" smtClean="0"/>
              <a:t>RAs</a:t>
            </a:r>
            <a:r>
              <a:rPr lang="en-US" dirty="0" smtClean="0"/>
              <a:t>, which </a:t>
            </a:r>
            <a:r>
              <a:rPr lang="en-US" dirty="0"/>
              <a:t>are sent by routers on the local link. </a:t>
            </a:r>
            <a:endParaRPr lang="en-US" dirty="0" smtClean="0"/>
          </a:p>
          <a:p>
            <a:r>
              <a:rPr lang="en-US" dirty="0" smtClean="0"/>
              <a:t>RA </a:t>
            </a:r>
            <a:r>
              <a:rPr lang="en-US" dirty="0"/>
              <a:t>messages include one or more </a:t>
            </a:r>
            <a:r>
              <a:rPr lang="en-US" dirty="0" smtClean="0"/>
              <a:t>prefixes, prefix </a:t>
            </a:r>
            <a:r>
              <a:rPr lang="en-US" dirty="0"/>
              <a:t>lifetime information, flag information, and default router lifetime information. </a:t>
            </a:r>
            <a:endParaRPr lang="en-US" dirty="0" smtClean="0"/>
          </a:p>
          <a:p>
            <a:r>
              <a:rPr lang="en-US" dirty="0" smtClean="0"/>
              <a:t>The</a:t>
            </a:r>
            <a:r>
              <a:rPr lang="en-US" dirty="0"/>
              <a:t> </a:t>
            </a:r>
            <a:r>
              <a:rPr lang="en-US" dirty="0" smtClean="0"/>
              <a:t>source </a:t>
            </a:r>
            <a:r>
              <a:rPr lang="en-US" dirty="0"/>
              <a:t>IPv6 link-local address of the RA message is used by the host as its IPv6 </a:t>
            </a:r>
            <a:r>
              <a:rPr lang="en-US" dirty="0" smtClean="0"/>
              <a:t>default router </a:t>
            </a:r>
            <a:r>
              <a:rPr lang="en-US" dirty="0"/>
              <a:t>address. </a:t>
            </a:r>
            <a:endParaRPr lang="en-US" dirty="0" smtClean="0"/>
          </a:p>
          <a:p>
            <a:r>
              <a:rPr lang="en-US" dirty="0" smtClean="0"/>
              <a:t>IPv6 </a:t>
            </a:r>
            <a:r>
              <a:rPr lang="en-US" dirty="0"/>
              <a:t>hosts listen for these RAs and use the advertised prefix, which </a:t>
            </a:r>
            <a:r>
              <a:rPr lang="en-US" dirty="0" smtClean="0"/>
              <a:t>must be </a:t>
            </a:r>
            <a:r>
              <a:rPr lang="en-US" dirty="0"/>
              <a:t>64 bits long. </a:t>
            </a:r>
            <a:endParaRPr lang="en-US" dirty="0" smtClean="0"/>
          </a:p>
          <a:p>
            <a:r>
              <a:rPr lang="en-US" dirty="0" smtClean="0"/>
              <a:t>The </a:t>
            </a:r>
            <a:r>
              <a:rPr lang="en-US" dirty="0"/>
              <a:t>host generates the remaining 64 host bits either by using the </a:t>
            </a:r>
            <a:r>
              <a:rPr lang="en-US" dirty="0" smtClean="0"/>
              <a:t>IEEE EUI-64 </a:t>
            </a:r>
            <a:r>
              <a:rPr lang="en-US" dirty="0"/>
              <a:t>format or by creating a random sequence of bits. </a:t>
            </a:r>
            <a:endParaRPr lang="en-US" dirty="0" smtClean="0"/>
          </a:p>
          <a:p>
            <a:r>
              <a:rPr lang="en-US" dirty="0" smtClean="0"/>
              <a:t>If </a:t>
            </a:r>
            <a:r>
              <a:rPr lang="en-US" dirty="0"/>
              <a:t>the generated IPv6 address </a:t>
            </a:r>
            <a:r>
              <a:rPr lang="en-US" dirty="0" smtClean="0"/>
              <a:t>is unique</a:t>
            </a:r>
            <a:r>
              <a:rPr lang="en-US" dirty="0"/>
              <a:t>, it can be applied to the interface. </a:t>
            </a:r>
            <a:endParaRPr lang="en-US" dirty="0" smtClean="0"/>
          </a:p>
          <a:p>
            <a:r>
              <a:rPr lang="en-US" dirty="0" smtClean="0"/>
              <a:t>This </a:t>
            </a:r>
            <a:r>
              <a:rPr lang="en-US" dirty="0"/>
              <a:t>process introduces plug-and-play </a:t>
            </a:r>
            <a:r>
              <a:rPr lang="en-US" dirty="0" smtClean="0"/>
              <a:t>functionality to </a:t>
            </a:r>
            <a:r>
              <a:rPr lang="en-US" dirty="0"/>
              <a:t>the network, which significantly reduces administrative overhead; however, it </a:t>
            </a:r>
            <a:r>
              <a:rPr lang="en-US" dirty="0" smtClean="0"/>
              <a:t>provides no </a:t>
            </a:r>
            <a:r>
              <a:rPr lang="en-US" dirty="0"/>
              <a:t>way of tracking address </a:t>
            </a:r>
            <a:r>
              <a:rPr lang="en-US" dirty="0" smtClean="0"/>
              <a:t>assignment.</a:t>
            </a:r>
            <a:endParaRPr lang="en-US" dirty="0"/>
          </a:p>
        </p:txBody>
      </p:sp>
    </p:spTree>
    <p:extLst>
      <p:ext uri="{BB962C8B-B14F-4D97-AF65-F5344CB8AC3E}">
        <p14:creationId xmlns:p14="http://schemas.microsoft.com/office/powerpoint/2010/main" val="27878386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IEEE EUI-64</a:t>
            </a:r>
          </a:p>
        </p:txBody>
      </p:sp>
      <p:sp>
        <p:nvSpPr>
          <p:cNvPr id="3" name="Content Placeholder 2"/>
          <p:cNvSpPr>
            <a:spLocks noGrp="1"/>
          </p:cNvSpPr>
          <p:nvPr>
            <p:ph idx="1"/>
          </p:nvPr>
        </p:nvSpPr>
        <p:spPr/>
        <p:txBody>
          <a:bodyPr/>
          <a:lstStyle/>
          <a:p>
            <a:pPr marL="457200" indent="-457200">
              <a:buFont typeface="+mj-lt"/>
              <a:buAutoNum type="arabicPeriod"/>
            </a:pPr>
            <a:r>
              <a:rPr lang="en-US" dirty="0" smtClean="0"/>
              <a:t>The </a:t>
            </a:r>
            <a:r>
              <a:rPr lang="en-US" dirty="0"/>
              <a:t>MAC address is split into two 24-bit parts.</a:t>
            </a:r>
          </a:p>
          <a:p>
            <a:pPr marL="457200" indent="-457200">
              <a:buFont typeface="+mj-lt"/>
              <a:buAutoNum type="arabicPeriod"/>
            </a:pPr>
            <a:r>
              <a:rPr lang="en-US" dirty="0" smtClean="0"/>
              <a:t>0xFFFE </a:t>
            </a:r>
            <a:r>
              <a:rPr lang="en-US" dirty="0"/>
              <a:t>is inserted between the two parts, resulting in a 64-bit value.</a:t>
            </a:r>
          </a:p>
          <a:p>
            <a:pPr marL="457200" indent="-457200">
              <a:buFont typeface="+mj-lt"/>
              <a:buAutoNum type="arabicPeriod"/>
            </a:pPr>
            <a:r>
              <a:rPr lang="en-US" dirty="0" smtClean="0"/>
              <a:t>The </a:t>
            </a:r>
            <a:r>
              <a:rPr lang="en-US" dirty="0"/>
              <a:t>seventh bit of the first octet is inverted. (In a MAC address, this bit </a:t>
            </a:r>
            <a:r>
              <a:rPr lang="en-US" dirty="0" smtClean="0"/>
              <a:t>indicates the </a:t>
            </a:r>
            <a:r>
              <a:rPr lang="en-US" dirty="0"/>
              <a:t>scope and has a value of 0 for global scope and 1 for local scope; it will be 0 </a:t>
            </a:r>
            <a:r>
              <a:rPr lang="en-US" dirty="0" smtClean="0"/>
              <a:t>for globally </a:t>
            </a:r>
            <a:r>
              <a:rPr lang="en-US" dirty="0"/>
              <a:t>unique MAC addresses. In the EUI-64 format used for IPv6 interface </a:t>
            </a:r>
            <a:r>
              <a:rPr lang="en-US" dirty="0" smtClean="0"/>
              <a:t>IDs, the </a:t>
            </a:r>
            <a:r>
              <a:rPr lang="en-US" dirty="0"/>
              <a:t>meaning of this bit is opposite, so the bit is inverted.)</a:t>
            </a:r>
          </a:p>
        </p:txBody>
      </p:sp>
    </p:spTree>
    <p:extLst>
      <p:ext uri="{BB962C8B-B14F-4D97-AF65-F5344CB8AC3E}">
        <p14:creationId xmlns:p14="http://schemas.microsoft.com/office/powerpoint/2010/main" val="30678171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Enabling SLAAC</a:t>
            </a:r>
          </a:p>
        </p:txBody>
      </p:sp>
      <p:sp>
        <p:nvSpPr>
          <p:cNvPr id="3" name="Content Placeholder 2"/>
          <p:cNvSpPr>
            <a:spLocks noGrp="1"/>
          </p:cNvSpPr>
          <p:nvPr>
            <p:ph idx="1"/>
          </p:nvPr>
        </p:nvSpPr>
        <p:spPr/>
        <p:txBody>
          <a:bodyPr>
            <a:normAutofit lnSpcReduction="10000"/>
          </a:bodyPr>
          <a:lstStyle/>
          <a:p>
            <a:r>
              <a:rPr lang="en-US" dirty="0"/>
              <a:t>Use the </a:t>
            </a:r>
            <a:r>
              <a:rPr lang="en-US" b="1" dirty="0"/>
              <a:t>ipv6 address </a:t>
            </a:r>
            <a:r>
              <a:rPr lang="en-US" b="1" dirty="0" err="1"/>
              <a:t>autoconfig</a:t>
            </a:r>
            <a:r>
              <a:rPr lang="en-US" b="1" dirty="0"/>
              <a:t> </a:t>
            </a:r>
            <a:r>
              <a:rPr lang="en-US" dirty="0"/>
              <a:t>[ </a:t>
            </a:r>
            <a:r>
              <a:rPr lang="en-US" b="1" dirty="0"/>
              <a:t>default </a:t>
            </a:r>
            <a:r>
              <a:rPr lang="en-US" dirty="0"/>
              <a:t>] interface configuration command to </a:t>
            </a:r>
            <a:r>
              <a:rPr lang="en-US" dirty="0" smtClean="0"/>
              <a:t>enable automatic </a:t>
            </a:r>
            <a:r>
              <a:rPr lang="en-US" dirty="0"/>
              <a:t>configuration of IPv6 addresses using </a:t>
            </a:r>
            <a:r>
              <a:rPr lang="en-US" dirty="0" smtClean="0"/>
              <a:t>SLAAC. </a:t>
            </a:r>
          </a:p>
          <a:p>
            <a:r>
              <a:rPr lang="en-US" dirty="0" smtClean="0"/>
              <a:t>The </a:t>
            </a:r>
            <a:r>
              <a:rPr lang="en-US" dirty="0"/>
              <a:t>optional </a:t>
            </a:r>
            <a:r>
              <a:rPr lang="en-US" b="1" dirty="0"/>
              <a:t>default </a:t>
            </a:r>
            <a:r>
              <a:rPr lang="en-US" dirty="0"/>
              <a:t>keyword causes a default route to be installed using that </a:t>
            </a:r>
            <a:r>
              <a:rPr lang="en-US" dirty="0" smtClean="0"/>
              <a:t>default router</a:t>
            </a:r>
            <a:r>
              <a:rPr lang="en-US" dirty="0"/>
              <a:t>. </a:t>
            </a:r>
            <a:endParaRPr lang="en-US" dirty="0" smtClean="0"/>
          </a:p>
          <a:p>
            <a:r>
              <a:rPr lang="en-US" dirty="0" smtClean="0"/>
              <a:t>You can specify the </a:t>
            </a:r>
            <a:r>
              <a:rPr lang="en-US" b="1" dirty="0" smtClean="0"/>
              <a:t>default </a:t>
            </a:r>
            <a:r>
              <a:rPr lang="en-US" dirty="0" smtClean="0"/>
              <a:t>keyword on only one interface.</a:t>
            </a:r>
            <a:endParaRPr lang="en-US" dirty="0"/>
          </a:p>
          <a:p>
            <a:r>
              <a:rPr lang="en-US" dirty="0"/>
              <a:t>Note that the commands configured on a router determine when it generates </a:t>
            </a:r>
            <a:r>
              <a:rPr lang="en-US" dirty="0" smtClean="0"/>
              <a:t>router solicitation </a:t>
            </a:r>
            <a:r>
              <a:rPr lang="en-US" dirty="0"/>
              <a:t>(RS) and RA messages:</a:t>
            </a:r>
          </a:p>
          <a:p>
            <a:pPr lvl="1"/>
            <a:r>
              <a:rPr lang="en-US" dirty="0" smtClean="0"/>
              <a:t>Routers </a:t>
            </a:r>
            <a:r>
              <a:rPr lang="en-US" dirty="0"/>
              <a:t>configured with the </a:t>
            </a:r>
            <a:r>
              <a:rPr lang="en-US" b="1" dirty="0"/>
              <a:t>ipv6 unicast-routing </a:t>
            </a:r>
            <a:r>
              <a:rPr lang="en-US" dirty="0"/>
              <a:t>command generate RA </a:t>
            </a:r>
            <a:r>
              <a:rPr lang="en-US" dirty="0" smtClean="0"/>
              <a:t>messages. They </a:t>
            </a:r>
            <a:r>
              <a:rPr lang="en-US" dirty="0"/>
              <a:t>do not generate RS messages.</a:t>
            </a:r>
          </a:p>
          <a:p>
            <a:pPr lvl="1"/>
            <a:r>
              <a:rPr lang="en-US" dirty="0" smtClean="0"/>
              <a:t>Routers </a:t>
            </a:r>
            <a:r>
              <a:rPr lang="en-US" dirty="0"/>
              <a:t>configured with the </a:t>
            </a:r>
            <a:r>
              <a:rPr lang="en-US" b="1" dirty="0"/>
              <a:t>ipv6 address </a:t>
            </a:r>
            <a:r>
              <a:rPr lang="en-US" b="1" dirty="0" err="1"/>
              <a:t>autoconfig</a:t>
            </a:r>
            <a:r>
              <a:rPr lang="en-US" b="1" dirty="0"/>
              <a:t> </a:t>
            </a:r>
            <a:r>
              <a:rPr lang="en-US" dirty="0"/>
              <a:t>command, and not </a:t>
            </a:r>
            <a:r>
              <a:rPr lang="en-US" dirty="0" smtClean="0"/>
              <a:t>configured with </a:t>
            </a:r>
            <a:r>
              <a:rPr lang="en-US" dirty="0"/>
              <a:t>the </a:t>
            </a:r>
            <a:r>
              <a:rPr lang="en-US" b="1" dirty="0"/>
              <a:t>ipv6 unicast-routing </a:t>
            </a:r>
            <a:r>
              <a:rPr lang="en-US" dirty="0"/>
              <a:t>command, generate RS messages only. They </a:t>
            </a:r>
            <a:r>
              <a:rPr lang="en-US" dirty="0" smtClean="0"/>
              <a:t>do not </a:t>
            </a:r>
            <a:r>
              <a:rPr lang="en-US" dirty="0"/>
              <a:t>generate RA messages.</a:t>
            </a:r>
          </a:p>
        </p:txBody>
      </p:sp>
    </p:spTree>
    <p:extLst>
      <p:ext uri="{BB962C8B-B14F-4D97-AF65-F5344CB8AC3E}">
        <p14:creationId xmlns:p14="http://schemas.microsoft.com/office/powerpoint/2010/main" val="30511913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DHCPv6 Operation</a:t>
            </a:r>
          </a:p>
        </p:txBody>
      </p:sp>
      <p:sp>
        <p:nvSpPr>
          <p:cNvPr id="3" name="Content Placeholder 2"/>
          <p:cNvSpPr>
            <a:spLocks noGrp="1"/>
          </p:cNvSpPr>
          <p:nvPr>
            <p:ph idx="1"/>
          </p:nvPr>
        </p:nvSpPr>
        <p:spPr/>
        <p:txBody>
          <a:bodyPr/>
          <a:lstStyle/>
          <a:p>
            <a:pPr marL="0" indent="0">
              <a:buNone/>
            </a:pPr>
            <a:r>
              <a:rPr lang="en-US" dirty="0"/>
              <a:t>In the IPv6 world, there are two types of DHCPv6:</a:t>
            </a:r>
          </a:p>
          <a:p>
            <a:r>
              <a:rPr lang="en-US" b="1" dirty="0" smtClean="0"/>
              <a:t>Stateless</a:t>
            </a:r>
            <a:r>
              <a:rPr lang="en-US" b="1" dirty="0"/>
              <a:t>: </a:t>
            </a:r>
            <a:r>
              <a:rPr lang="en-US" dirty="0"/>
              <a:t>Used to supply additional parameters to clients that already have an </a:t>
            </a:r>
            <a:r>
              <a:rPr lang="en-US" dirty="0" smtClean="0"/>
              <a:t>IPv6 address</a:t>
            </a:r>
            <a:endParaRPr lang="en-US" dirty="0"/>
          </a:p>
          <a:p>
            <a:r>
              <a:rPr lang="en-US" b="1" dirty="0" err="1" smtClean="0"/>
              <a:t>Stateful</a:t>
            </a:r>
            <a:r>
              <a:rPr lang="en-US" b="1" dirty="0"/>
              <a:t>: </a:t>
            </a:r>
            <a:r>
              <a:rPr lang="en-US" dirty="0"/>
              <a:t>Similar to DHCP for IPv4 (DHCPv4)</a:t>
            </a:r>
          </a:p>
        </p:txBody>
      </p:sp>
    </p:spTree>
    <p:extLst>
      <p:ext uri="{BB962C8B-B14F-4D97-AF65-F5344CB8AC3E}">
        <p14:creationId xmlns:p14="http://schemas.microsoft.com/office/powerpoint/2010/main" val="12657875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Stateless DCHPv6</a:t>
            </a:r>
          </a:p>
        </p:txBody>
      </p:sp>
      <p:sp>
        <p:nvSpPr>
          <p:cNvPr id="3" name="Content Placeholder 2"/>
          <p:cNvSpPr>
            <a:spLocks noGrp="1"/>
          </p:cNvSpPr>
          <p:nvPr>
            <p:ph idx="1"/>
          </p:nvPr>
        </p:nvSpPr>
        <p:spPr/>
        <p:txBody>
          <a:bodyPr>
            <a:normAutofit lnSpcReduction="10000"/>
          </a:bodyPr>
          <a:lstStyle/>
          <a:p>
            <a:r>
              <a:rPr lang="en-US" dirty="0"/>
              <a:t>Stateless DHCPv6 works in combination with SLAAC. </a:t>
            </a:r>
            <a:endParaRPr lang="en-US" dirty="0" smtClean="0"/>
          </a:p>
          <a:p>
            <a:r>
              <a:rPr lang="en-US" dirty="0" smtClean="0"/>
              <a:t>An </a:t>
            </a:r>
            <a:r>
              <a:rPr lang="en-US" dirty="0"/>
              <a:t>IPv6 host gets its </a:t>
            </a:r>
            <a:r>
              <a:rPr lang="en-US" dirty="0" smtClean="0"/>
              <a:t>addressing and </a:t>
            </a:r>
            <a:r>
              <a:rPr lang="en-US" dirty="0"/>
              <a:t>default router information using SLAAC, from information contained within an RA.</a:t>
            </a:r>
          </a:p>
          <a:p>
            <a:r>
              <a:rPr lang="en-US" dirty="0"/>
              <a:t>However, the IPv6 host also queries a DHCPv6 server for other information it </a:t>
            </a:r>
            <a:r>
              <a:rPr lang="en-US" dirty="0" smtClean="0"/>
              <a:t>needs, such </a:t>
            </a:r>
            <a:r>
              <a:rPr lang="en-US" dirty="0"/>
              <a:t>as the DNS or NTP server addresses. </a:t>
            </a:r>
            <a:endParaRPr lang="en-US" dirty="0" smtClean="0"/>
          </a:p>
          <a:p>
            <a:r>
              <a:rPr lang="en-US" dirty="0" smtClean="0"/>
              <a:t>The </a:t>
            </a:r>
            <a:r>
              <a:rPr lang="en-US" dirty="0"/>
              <a:t>query for other configurations is </a:t>
            </a:r>
            <a:r>
              <a:rPr lang="en-US" dirty="0" smtClean="0"/>
              <a:t>triggered by </a:t>
            </a:r>
            <a:r>
              <a:rPr lang="en-US" dirty="0"/>
              <a:t>the </a:t>
            </a:r>
            <a:r>
              <a:rPr lang="en-US" i="1" u="sng" dirty="0"/>
              <a:t>other configuration </a:t>
            </a:r>
            <a:r>
              <a:rPr lang="en-US" u="sng" dirty="0"/>
              <a:t>flag bit set in the RA</a:t>
            </a:r>
            <a:r>
              <a:rPr lang="en-US" dirty="0"/>
              <a:t>. </a:t>
            </a:r>
            <a:endParaRPr lang="en-US" dirty="0" smtClean="0"/>
          </a:p>
          <a:p>
            <a:r>
              <a:rPr lang="en-US" dirty="0" smtClean="0"/>
              <a:t>In </a:t>
            </a:r>
            <a:r>
              <a:rPr lang="en-US" dirty="0"/>
              <a:t>this case, the DHCPv6 server </a:t>
            </a:r>
            <a:r>
              <a:rPr lang="en-US" dirty="0" smtClean="0"/>
              <a:t>does not </a:t>
            </a:r>
            <a:r>
              <a:rPr lang="en-US" dirty="0"/>
              <a:t>assign IPv6 addresses, and therefore does not need to maintain any dynamic </a:t>
            </a:r>
            <a:r>
              <a:rPr lang="en-US" dirty="0" smtClean="0"/>
              <a:t>state information </a:t>
            </a:r>
            <a:r>
              <a:rPr lang="en-US" dirty="0"/>
              <a:t>for the clients; therefore, it is called </a:t>
            </a:r>
            <a:r>
              <a:rPr lang="en-US" i="1" dirty="0"/>
              <a:t>stateless </a:t>
            </a:r>
            <a:r>
              <a:rPr lang="en-US" dirty="0"/>
              <a:t>. </a:t>
            </a:r>
            <a:endParaRPr lang="en-US" dirty="0" smtClean="0"/>
          </a:p>
          <a:p>
            <a:endParaRPr lang="en-US" dirty="0"/>
          </a:p>
        </p:txBody>
      </p:sp>
    </p:spTree>
    <p:extLst>
      <p:ext uri="{BB962C8B-B14F-4D97-AF65-F5344CB8AC3E}">
        <p14:creationId xmlns:p14="http://schemas.microsoft.com/office/powerpoint/2010/main" val="118725830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Configuring Stateless DCHPv6</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986377" y="1183340"/>
            <a:ext cx="7106401" cy="1348320"/>
          </a:xfrm>
          <a:prstGeom prst="rect">
            <a:avLst/>
          </a:prstGeom>
        </p:spPr>
      </p:pic>
      <p:pic>
        <p:nvPicPr>
          <p:cNvPr id="5" name="Picture 4"/>
          <p:cNvPicPr>
            <a:picLocks noChangeAspect="1"/>
          </p:cNvPicPr>
          <p:nvPr/>
        </p:nvPicPr>
        <p:blipFill>
          <a:blip r:embed="rId3"/>
          <a:stretch>
            <a:fillRect/>
          </a:stretch>
        </p:blipFill>
        <p:spPr>
          <a:xfrm>
            <a:off x="986377" y="3331680"/>
            <a:ext cx="7309441" cy="2633040"/>
          </a:xfrm>
          <a:prstGeom prst="rect">
            <a:avLst/>
          </a:prstGeom>
        </p:spPr>
      </p:pic>
    </p:spTree>
    <p:extLst>
      <p:ext uri="{BB962C8B-B14F-4D97-AF65-F5344CB8AC3E}">
        <p14:creationId xmlns:p14="http://schemas.microsoft.com/office/powerpoint/2010/main" val="42629040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Connecting Enterprise Networks to an ISP</a:t>
            </a:r>
          </a:p>
        </p:txBody>
      </p:sp>
      <p:sp>
        <p:nvSpPr>
          <p:cNvPr id="3" name="Content Placeholder 2"/>
          <p:cNvSpPr>
            <a:spLocks noGrp="1"/>
          </p:cNvSpPr>
          <p:nvPr>
            <p:ph idx="1"/>
          </p:nvPr>
        </p:nvSpPr>
        <p:spPr/>
        <p:txBody>
          <a:bodyPr>
            <a:normAutofit/>
          </a:bodyPr>
          <a:lstStyle/>
          <a:p>
            <a:pPr marL="0" indent="0">
              <a:buNone/>
            </a:pPr>
            <a:r>
              <a:rPr lang="en-US" b="1" dirty="0"/>
              <a:t>Enterprise Connectivity </a:t>
            </a:r>
            <a:r>
              <a:rPr lang="en-US" b="1" dirty="0" smtClean="0"/>
              <a:t>Requirements</a:t>
            </a:r>
            <a:endParaRPr lang="en-US" dirty="0" smtClean="0"/>
          </a:p>
          <a:p>
            <a:r>
              <a:rPr lang="en-US" b="1" dirty="0" smtClean="0"/>
              <a:t>Outbound</a:t>
            </a:r>
          </a:p>
          <a:p>
            <a:pPr lvl="1"/>
            <a:r>
              <a:rPr lang="en-US" dirty="0" smtClean="0"/>
              <a:t>In </a:t>
            </a:r>
            <a:r>
              <a:rPr lang="en-US" dirty="0"/>
              <a:t>the rare case that only one-way connectivity outbound from </a:t>
            </a:r>
            <a:r>
              <a:rPr lang="en-US" dirty="0" smtClean="0"/>
              <a:t>clients to </a:t>
            </a:r>
            <a:r>
              <a:rPr lang="en-US" dirty="0"/>
              <a:t>the Internet is required, private IPv4 addresses with Network Address </a:t>
            </a:r>
            <a:r>
              <a:rPr lang="en-US" dirty="0" smtClean="0"/>
              <a:t>Translation (NAT</a:t>
            </a:r>
            <a:r>
              <a:rPr lang="en-US" dirty="0"/>
              <a:t>) are used for IPv4 connections, allowing clients on a private network to </a:t>
            </a:r>
            <a:r>
              <a:rPr lang="en-US" dirty="0" smtClean="0"/>
              <a:t>communicate with </a:t>
            </a:r>
            <a:r>
              <a:rPr lang="en-US" dirty="0"/>
              <a:t>servers on the public Internet. </a:t>
            </a:r>
            <a:endParaRPr lang="en-US" dirty="0" smtClean="0"/>
          </a:p>
          <a:p>
            <a:r>
              <a:rPr lang="en-US" b="1" dirty="0" smtClean="0"/>
              <a:t>Inbound</a:t>
            </a:r>
          </a:p>
          <a:p>
            <a:pPr lvl="1"/>
            <a:r>
              <a:rPr lang="en-US" dirty="0" smtClean="0"/>
              <a:t>Two-way </a:t>
            </a:r>
            <a:r>
              <a:rPr lang="en-US" dirty="0"/>
              <a:t>connectivity is needed, so that clients </a:t>
            </a:r>
            <a:r>
              <a:rPr lang="en-US" dirty="0" smtClean="0"/>
              <a:t>external to </a:t>
            </a:r>
            <a:r>
              <a:rPr lang="en-US" dirty="0"/>
              <a:t>the enterprise network can access resources in the enterprise network. In </a:t>
            </a:r>
            <a:r>
              <a:rPr lang="en-US" dirty="0" smtClean="0"/>
              <a:t>this case</a:t>
            </a:r>
            <a:r>
              <a:rPr lang="en-US" dirty="0"/>
              <a:t>, both public and private IPv4 address space is needed, as are routing and </a:t>
            </a:r>
            <a:r>
              <a:rPr lang="en-US" dirty="0" smtClean="0"/>
              <a:t>security considerations</a:t>
            </a:r>
            <a:r>
              <a:rPr lang="en-US" dirty="0"/>
              <a:t>. </a:t>
            </a:r>
          </a:p>
        </p:txBody>
      </p:sp>
    </p:spTree>
    <p:extLst>
      <p:ext uri="{BB962C8B-B14F-4D97-AF65-F5344CB8AC3E}">
        <p14:creationId xmlns:p14="http://schemas.microsoft.com/office/powerpoint/2010/main" val="230018756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Stateful</a:t>
            </a:r>
            <a:r>
              <a:rPr lang="en-US" dirty="0"/>
              <a:t> DHCPv6</a:t>
            </a:r>
          </a:p>
        </p:txBody>
      </p:sp>
      <p:sp>
        <p:nvSpPr>
          <p:cNvPr id="3" name="Content Placeholder 2"/>
          <p:cNvSpPr>
            <a:spLocks noGrp="1"/>
          </p:cNvSpPr>
          <p:nvPr>
            <p:ph idx="1"/>
          </p:nvPr>
        </p:nvSpPr>
        <p:spPr/>
        <p:txBody>
          <a:bodyPr>
            <a:normAutofit/>
          </a:bodyPr>
          <a:lstStyle/>
          <a:p>
            <a:r>
              <a:rPr lang="en-US" dirty="0"/>
              <a:t>When </a:t>
            </a:r>
            <a:r>
              <a:rPr lang="en-US" dirty="0" err="1"/>
              <a:t>stateful</a:t>
            </a:r>
            <a:r>
              <a:rPr lang="en-US" dirty="0"/>
              <a:t> DHCPv6 is implemented, RAs use the </a:t>
            </a:r>
            <a:r>
              <a:rPr lang="en-US" i="1" u="sng" dirty="0"/>
              <a:t>managed address </a:t>
            </a:r>
            <a:r>
              <a:rPr lang="en-US" i="1" u="sng" dirty="0" smtClean="0"/>
              <a:t>configuration</a:t>
            </a:r>
            <a:r>
              <a:rPr lang="en-US" i="1" dirty="0" smtClean="0"/>
              <a:t> </a:t>
            </a:r>
            <a:r>
              <a:rPr lang="en-US" dirty="0" smtClean="0"/>
              <a:t>flag </a:t>
            </a:r>
            <a:r>
              <a:rPr lang="en-US" dirty="0"/>
              <a:t>bit to tell IPv6 hosts to get their addressing and additional information only </a:t>
            </a:r>
            <a:r>
              <a:rPr lang="en-US" dirty="0" smtClean="0"/>
              <a:t>from the </a:t>
            </a:r>
            <a:r>
              <a:rPr lang="en-US" dirty="0"/>
              <a:t>DHCPv6 server. </a:t>
            </a:r>
            <a:endParaRPr lang="en-US" dirty="0" smtClean="0"/>
          </a:p>
          <a:p>
            <a:r>
              <a:rPr lang="en-US" dirty="0" smtClean="0"/>
              <a:t>This </a:t>
            </a:r>
            <a:r>
              <a:rPr lang="en-US" dirty="0"/>
              <a:t>flag tells the hosts to disregard the prefixes in the RA </a:t>
            </a:r>
            <a:r>
              <a:rPr lang="en-US" dirty="0" smtClean="0"/>
              <a:t>and instead </a:t>
            </a:r>
            <a:r>
              <a:rPr lang="en-US" dirty="0"/>
              <a:t>query the DHCPv6 server for addressing and other information. </a:t>
            </a:r>
            <a:endParaRPr lang="en-US" dirty="0" smtClean="0"/>
          </a:p>
          <a:p>
            <a:r>
              <a:rPr lang="en-US" dirty="0" smtClean="0"/>
              <a:t>The DHCPv6 server </a:t>
            </a:r>
            <a:r>
              <a:rPr lang="en-US" dirty="0"/>
              <a:t>then allocates addresses to the host and tracks the allocated address. </a:t>
            </a:r>
            <a:endParaRPr lang="en-US" dirty="0" smtClean="0"/>
          </a:p>
          <a:p>
            <a:r>
              <a:rPr lang="en-US" dirty="0" smtClean="0"/>
              <a:t>Note </a:t>
            </a:r>
            <a:r>
              <a:rPr lang="en-US" dirty="0"/>
              <a:t>that </a:t>
            </a:r>
            <a:r>
              <a:rPr lang="en-US" dirty="0" smtClean="0"/>
              <a:t>the default </a:t>
            </a:r>
            <a:r>
              <a:rPr lang="en-US" dirty="0"/>
              <a:t>router address is still received from the RA link-local address</a:t>
            </a:r>
            <a:r>
              <a:rPr lang="en-US" dirty="0" smtClean="0"/>
              <a:t>.</a:t>
            </a:r>
            <a:endParaRPr lang="en-US" dirty="0"/>
          </a:p>
        </p:txBody>
      </p:sp>
    </p:spTree>
    <p:extLst>
      <p:ext uri="{BB962C8B-B14F-4D97-AF65-F5344CB8AC3E}">
        <p14:creationId xmlns:p14="http://schemas.microsoft.com/office/powerpoint/2010/main" val="344649911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Configuring </a:t>
            </a:r>
            <a:r>
              <a:rPr lang="en-US" dirty="0" err="1"/>
              <a:t>Stateful</a:t>
            </a:r>
            <a:r>
              <a:rPr lang="en-US" dirty="0"/>
              <a:t> DHCPv6</a:t>
            </a:r>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3"/>
          <a:stretch>
            <a:fillRect/>
          </a:stretch>
        </p:blipFill>
        <p:spPr>
          <a:xfrm>
            <a:off x="986377" y="1183340"/>
            <a:ext cx="7106401" cy="1348320"/>
          </a:xfrm>
          <a:prstGeom prst="rect">
            <a:avLst/>
          </a:prstGeom>
        </p:spPr>
      </p:pic>
      <p:pic>
        <p:nvPicPr>
          <p:cNvPr id="5" name="Picture 4"/>
          <p:cNvPicPr>
            <a:picLocks noChangeAspect="1"/>
          </p:cNvPicPr>
          <p:nvPr/>
        </p:nvPicPr>
        <p:blipFill>
          <a:blip r:embed="rId4"/>
          <a:stretch>
            <a:fillRect/>
          </a:stretch>
        </p:blipFill>
        <p:spPr>
          <a:xfrm>
            <a:off x="910236" y="3229920"/>
            <a:ext cx="7258681" cy="2836560"/>
          </a:xfrm>
          <a:prstGeom prst="rect">
            <a:avLst/>
          </a:prstGeom>
        </p:spPr>
      </p:pic>
    </p:spTree>
    <p:extLst>
      <p:ext uri="{BB962C8B-B14F-4D97-AF65-F5344CB8AC3E}">
        <p14:creationId xmlns:p14="http://schemas.microsoft.com/office/powerpoint/2010/main" val="211043396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DHCPv6 Operation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 </a:t>
            </a:r>
            <a:r>
              <a:rPr lang="en-US" dirty="0"/>
              <a:t>client sends a </a:t>
            </a:r>
            <a:r>
              <a:rPr lang="en-US" b="1" u="sng" dirty="0"/>
              <a:t>SOLICIT</a:t>
            </a:r>
            <a:r>
              <a:rPr lang="en-US" dirty="0"/>
              <a:t> message to find </a:t>
            </a:r>
            <a:r>
              <a:rPr lang="en-US" dirty="0" smtClean="0"/>
              <a:t>a DHCPv6 </a:t>
            </a:r>
            <a:r>
              <a:rPr lang="en-US" dirty="0"/>
              <a:t>server and request assignment of addresses and other configuration information.</a:t>
            </a:r>
          </a:p>
          <a:p>
            <a:r>
              <a:rPr lang="en-US" dirty="0"/>
              <a:t>This message is sent to the </a:t>
            </a:r>
            <a:r>
              <a:rPr lang="en-US" i="1" dirty="0"/>
              <a:t>all-DHCP-agents </a:t>
            </a:r>
            <a:r>
              <a:rPr lang="en-US" dirty="0"/>
              <a:t>multicast address (FF02::1:2) with </a:t>
            </a:r>
            <a:r>
              <a:rPr lang="en-US" dirty="0" smtClean="0"/>
              <a:t>link-local scope</a:t>
            </a:r>
          </a:p>
          <a:p>
            <a:r>
              <a:rPr lang="en-US" dirty="0" smtClean="0"/>
              <a:t>Any </a:t>
            </a:r>
            <a:r>
              <a:rPr lang="en-US" dirty="0"/>
              <a:t>DHCPv6 servers that can meet the client’s requirement respond to the client with </a:t>
            </a:r>
            <a:r>
              <a:rPr lang="en-US" dirty="0" smtClean="0"/>
              <a:t>an </a:t>
            </a:r>
            <a:r>
              <a:rPr lang="en-US" b="1" u="sng" dirty="0" smtClean="0"/>
              <a:t>ADVERTISE</a:t>
            </a:r>
            <a:r>
              <a:rPr lang="en-US" dirty="0" smtClean="0"/>
              <a:t> </a:t>
            </a:r>
            <a:r>
              <a:rPr lang="en-US" dirty="0"/>
              <a:t>message.</a:t>
            </a:r>
          </a:p>
          <a:p>
            <a:r>
              <a:rPr lang="en-US" dirty="0" smtClean="0"/>
              <a:t>The </a:t>
            </a:r>
            <a:r>
              <a:rPr lang="en-US" dirty="0"/>
              <a:t>client chooses one of the servers and sends a </a:t>
            </a:r>
            <a:r>
              <a:rPr lang="en-US" b="1" u="sng" dirty="0"/>
              <a:t>REQUEST</a:t>
            </a:r>
            <a:r>
              <a:rPr lang="en-US" dirty="0"/>
              <a:t> message to it, asking it </a:t>
            </a:r>
            <a:r>
              <a:rPr lang="en-US" dirty="0" smtClean="0"/>
              <a:t>to confirm </a:t>
            </a:r>
            <a:r>
              <a:rPr lang="en-US" dirty="0"/>
              <a:t>the addresses and other information that were advertised.</a:t>
            </a:r>
          </a:p>
          <a:p>
            <a:r>
              <a:rPr lang="en-US" dirty="0"/>
              <a:t>The server responds with a </a:t>
            </a:r>
            <a:r>
              <a:rPr lang="en-US" b="1" u="sng" dirty="0"/>
              <a:t>REPLY</a:t>
            </a:r>
            <a:r>
              <a:rPr lang="en-US" dirty="0"/>
              <a:t> message that contains the confirmed addresses </a:t>
            </a:r>
            <a:r>
              <a:rPr lang="en-US" dirty="0" smtClean="0"/>
              <a:t>and configuration </a:t>
            </a:r>
            <a:r>
              <a:rPr lang="en-US" dirty="0"/>
              <a:t>information.</a:t>
            </a:r>
          </a:p>
          <a:p>
            <a:r>
              <a:rPr lang="en-US" dirty="0"/>
              <a:t>Like with DHCPv4, a DHCPv6 client renews its lease after a period of time by sending </a:t>
            </a:r>
            <a:r>
              <a:rPr lang="en-US" dirty="0" smtClean="0"/>
              <a:t>a RENEW </a:t>
            </a:r>
            <a:r>
              <a:rPr lang="en-US" dirty="0"/>
              <a:t>message.</a:t>
            </a:r>
          </a:p>
          <a:p>
            <a:r>
              <a:rPr lang="en-US" dirty="0" smtClean="0"/>
              <a:t>By </a:t>
            </a:r>
            <a:r>
              <a:rPr lang="en-US" dirty="0"/>
              <a:t>default, the </a:t>
            </a:r>
            <a:r>
              <a:rPr lang="en-US" dirty="0" smtClean="0"/>
              <a:t>four-message exchange </a:t>
            </a:r>
            <a:r>
              <a:rPr lang="en-US" dirty="0"/>
              <a:t>is used; when the </a:t>
            </a:r>
            <a:r>
              <a:rPr lang="en-US" b="1" dirty="0"/>
              <a:t>rapid-commit </a:t>
            </a:r>
            <a:r>
              <a:rPr lang="en-US" dirty="0"/>
              <a:t>option is enabled by both the client and </a:t>
            </a:r>
            <a:r>
              <a:rPr lang="en-US" dirty="0" smtClean="0"/>
              <a:t>server, the </a:t>
            </a:r>
            <a:r>
              <a:rPr lang="en-US" dirty="0"/>
              <a:t>two-message exchange is </a:t>
            </a:r>
            <a:r>
              <a:rPr lang="en-US" dirty="0" smtClean="0"/>
              <a:t>used (SOLICIT-REPLY).</a:t>
            </a:r>
            <a:endParaRPr lang="en-US" dirty="0"/>
          </a:p>
        </p:txBody>
      </p:sp>
    </p:spTree>
    <p:extLst>
      <p:ext uri="{BB962C8B-B14F-4D97-AF65-F5344CB8AC3E}">
        <p14:creationId xmlns:p14="http://schemas.microsoft.com/office/powerpoint/2010/main" val="398707927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 for IPv6</a:t>
            </a:r>
          </a:p>
        </p:txBody>
      </p:sp>
      <p:sp>
        <p:nvSpPr>
          <p:cNvPr id="3" name="Content Placeholder 2"/>
          <p:cNvSpPr>
            <a:spLocks noGrp="1"/>
          </p:cNvSpPr>
          <p:nvPr>
            <p:ph idx="1"/>
          </p:nvPr>
        </p:nvSpPr>
        <p:spPr/>
        <p:txBody>
          <a:bodyPr>
            <a:normAutofit fontScale="92500" lnSpcReduction="10000"/>
          </a:bodyPr>
          <a:lstStyle/>
          <a:p>
            <a:r>
              <a:rPr lang="en-US" dirty="0"/>
              <a:t>In IPv4, NAT is typically used to translate private addresses to public addresses </a:t>
            </a:r>
            <a:r>
              <a:rPr lang="en-US" dirty="0" smtClean="0"/>
              <a:t>when communicating </a:t>
            </a:r>
            <a:r>
              <a:rPr lang="en-US" dirty="0"/>
              <a:t>on the Internet. In IPv6, we do not have to worry about </a:t>
            </a:r>
            <a:r>
              <a:rPr lang="en-US" dirty="0" smtClean="0"/>
              <a:t>private-to-public address translation, but some forms of NAT are still used. </a:t>
            </a:r>
          </a:p>
          <a:p>
            <a:pPr marL="0" indent="0">
              <a:buNone/>
            </a:pPr>
            <a:r>
              <a:rPr lang="en-US" dirty="0"/>
              <a:t>NAT64</a:t>
            </a:r>
          </a:p>
          <a:p>
            <a:r>
              <a:rPr lang="en-US" dirty="0" smtClean="0"/>
              <a:t>NAT64 </a:t>
            </a:r>
            <a:r>
              <a:rPr lang="en-US" dirty="0"/>
              <a:t>performs both address and IP header translation. An example use of NAT64 is to </a:t>
            </a:r>
            <a:r>
              <a:rPr lang="en-US" dirty="0" smtClean="0"/>
              <a:t>provide IPv4 </a:t>
            </a:r>
            <a:r>
              <a:rPr lang="en-US" dirty="0"/>
              <a:t>Internet connectivity to IPv6 devices, during the transition to a full IPv6 Internet</a:t>
            </a:r>
            <a:r>
              <a:rPr lang="en-US" dirty="0" smtClean="0"/>
              <a:t>.</a:t>
            </a:r>
          </a:p>
          <a:p>
            <a:pPr marL="0" indent="0">
              <a:buNone/>
            </a:pPr>
            <a:r>
              <a:rPr lang="en-US" dirty="0"/>
              <a:t>NPTv6</a:t>
            </a:r>
          </a:p>
          <a:p>
            <a:r>
              <a:rPr lang="en-US" dirty="0"/>
              <a:t>NPTv6 is described in RFC 6296, </a:t>
            </a:r>
            <a:r>
              <a:rPr lang="en-US" i="1" dirty="0"/>
              <a:t>IPv6-to-IPv6 Network Prefix Translation </a:t>
            </a:r>
            <a:r>
              <a:rPr lang="en-US" dirty="0"/>
              <a:t>. (Note that </a:t>
            </a:r>
            <a:r>
              <a:rPr lang="en-US" dirty="0" smtClean="0"/>
              <a:t>at the </a:t>
            </a:r>
            <a:r>
              <a:rPr lang="en-US" dirty="0"/>
              <a:t>time of this writing this RFC has an “experimental,” not “standard,” status.) </a:t>
            </a:r>
            <a:endParaRPr lang="en-US" dirty="0" smtClean="0"/>
          </a:p>
          <a:p>
            <a:r>
              <a:rPr lang="en-US" dirty="0" smtClean="0"/>
              <a:t>NPTv6 is a </a:t>
            </a:r>
            <a:r>
              <a:rPr lang="en-US" dirty="0"/>
              <a:t>one-to-one stateless translation; one IPv6 address in an inside network, such as an </a:t>
            </a:r>
            <a:r>
              <a:rPr lang="en-US" dirty="0" smtClean="0"/>
              <a:t>organization’s LAN</a:t>
            </a:r>
            <a:r>
              <a:rPr lang="en-US" dirty="0"/>
              <a:t>, is translated to one IPv6 address in an outside network, the IPv6 Internet</a:t>
            </a:r>
            <a:r>
              <a:rPr lang="en-US" dirty="0" smtClean="0"/>
              <a:t>.</a:t>
            </a:r>
            <a:endParaRPr lang="en-US" dirty="0"/>
          </a:p>
        </p:txBody>
      </p:sp>
    </p:spTree>
    <p:extLst>
      <p:ext uri="{BB962C8B-B14F-4D97-AF65-F5344CB8AC3E}">
        <p14:creationId xmlns:p14="http://schemas.microsoft.com/office/powerpoint/2010/main" val="29018428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IPv6 ACLs</a:t>
            </a:r>
          </a:p>
        </p:txBody>
      </p:sp>
      <p:sp>
        <p:nvSpPr>
          <p:cNvPr id="3" name="Content Placeholder 2"/>
          <p:cNvSpPr>
            <a:spLocks noGrp="1"/>
          </p:cNvSpPr>
          <p:nvPr>
            <p:ph idx="1"/>
          </p:nvPr>
        </p:nvSpPr>
        <p:spPr/>
        <p:txBody>
          <a:bodyPr>
            <a:normAutofit/>
          </a:bodyPr>
          <a:lstStyle/>
          <a:p>
            <a:r>
              <a:rPr lang="en-US" dirty="0"/>
              <a:t>One change from IPv4 is that IPv6 ACLs are always named and extended</a:t>
            </a:r>
            <a:r>
              <a:rPr lang="en-US" dirty="0" smtClean="0"/>
              <a:t>.</a:t>
            </a:r>
          </a:p>
          <a:p>
            <a:r>
              <a:rPr lang="en-US" dirty="0"/>
              <a:t>For IPv6, there are three implicit rules at the end of each ACL, as follows:</a:t>
            </a:r>
          </a:p>
          <a:p>
            <a:pPr lvl="1"/>
            <a:r>
              <a:rPr lang="en-US" b="1" dirty="0" smtClean="0">
                <a:latin typeface="Consolas" panose="020B0609020204030204" pitchFamily="49" charset="0"/>
                <a:cs typeface="Consolas" panose="020B0609020204030204" pitchFamily="49" charset="0"/>
              </a:rPr>
              <a:t>permit </a:t>
            </a:r>
            <a:r>
              <a:rPr lang="en-US" b="1" dirty="0" err="1">
                <a:latin typeface="Consolas" panose="020B0609020204030204" pitchFamily="49" charset="0"/>
                <a:cs typeface="Consolas" panose="020B0609020204030204" pitchFamily="49" charset="0"/>
              </a:rPr>
              <a:t>icmp</a:t>
            </a:r>
            <a:r>
              <a:rPr lang="en-US" b="1" dirty="0">
                <a:latin typeface="Consolas" panose="020B0609020204030204" pitchFamily="49" charset="0"/>
                <a:cs typeface="Consolas" panose="020B0609020204030204" pitchFamily="49" charset="0"/>
              </a:rPr>
              <a:t> any </a:t>
            </a:r>
            <a:r>
              <a:rPr lang="en-US" b="1" dirty="0" err="1">
                <a:latin typeface="Consolas" panose="020B0609020204030204" pitchFamily="49" charset="0"/>
                <a:cs typeface="Consolas" panose="020B0609020204030204" pitchFamily="49" charset="0"/>
              </a:rPr>
              <a:t>any</a:t>
            </a:r>
            <a:r>
              <a:rPr lang="en-US" b="1" dirty="0">
                <a:latin typeface="Consolas" panose="020B0609020204030204" pitchFamily="49" charset="0"/>
                <a:cs typeface="Consolas" panose="020B0609020204030204" pitchFamily="49" charset="0"/>
              </a:rPr>
              <a:t> </a:t>
            </a:r>
            <a:r>
              <a:rPr lang="en-US" b="1" dirty="0" err="1">
                <a:latin typeface="Consolas" panose="020B0609020204030204" pitchFamily="49" charset="0"/>
                <a:cs typeface="Consolas" panose="020B0609020204030204" pitchFamily="49" charset="0"/>
              </a:rPr>
              <a:t>nd-na</a:t>
            </a:r>
            <a:endParaRPr lang="en-US" b="1" dirty="0">
              <a:latin typeface="Consolas" panose="020B0609020204030204" pitchFamily="49" charset="0"/>
              <a:cs typeface="Consolas" panose="020B0609020204030204" pitchFamily="49" charset="0"/>
            </a:endParaRPr>
          </a:p>
          <a:p>
            <a:pPr lvl="1"/>
            <a:r>
              <a:rPr lang="en-US" b="1" dirty="0" smtClean="0">
                <a:latin typeface="Consolas" panose="020B0609020204030204" pitchFamily="49" charset="0"/>
                <a:cs typeface="Consolas" panose="020B0609020204030204" pitchFamily="49" charset="0"/>
              </a:rPr>
              <a:t>permit </a:t>
            </a:r>
            <a:r>
              <a:rPr lang="en-US" b="1" dirty="0" err="1">
                <a:latin typeface="Consolas" panose="020B0609020204030204" pitchFamily="49" charset="0"/>
                <a:cs typeface="Consolas" panose="020B0609020204030204" pitchFamily="49" charset="0"/>
              </a:rPr>
              <a:t>icmp</a:t>
            </a:r>
            <a:r>
              <a:rPr lang="en-US" b="1" dirty="0">
                <a:latin typeface="Consolas" panose="020B0609020204030204" pitchFamily="49" charset="0"/>
                <a:cs typeface="Consolas" panose="020B0609020204030204" pitchFamily="49" charset="0"/>
              </a:rPr>
              <a:t> any </a:t>
            </a:r>
            <a:r>
              <a:rPr lang="en-US" b="1" dirty="0" err="1">
                <a:latin typeface="Consolas" panose="020B0609020204030204" pitchFamily="49" charset="0"/>
                <a:cs typeface="Consolas" panose="020B0609020204030204" pitchFamily="49" charset="0"/>
              </a:rPr>
              <a:t>any</a:t>
            </a:r>
            <a:r>
              <a:rPr lang="en-US" b="1" dirty="0">
                <a:latin typeface="Consolas" panose="020B0609020204030204" pitchFamily="49" charset="0"/>
                <a:cs typeface="Consolas" panose="020B0609020204030204" pitchFamily="49" charset="0"/>
              </a:rPr>
              <a:t> </a:t>
            </a:r>
            <a:r>
              <a:rPr lang="en-US" b="1" dirty="0" err="1">
                <a:latin typeface="Consolas" panose="020B0609020204030204" pitchFamily="49" charset="0"/>
                <a:cs typeface="Consolas" panose="020B0609020204030204" pitchFamily="49" charset="0"/>
              </a:rPr>
              <a:t>nd</a:t>
            </a:r>
            <a:r>
              <a:rPr lang="en-US" b="1" dirty="0">
                <a:latin typeface="Consolas" panose="020B0609020204030204" pitchFamily="49" charset="0"/>
                <a:cs typeface="Consolas" panose="020B0609020204030204" pitchFamily="49" charset="0"/>
              </a:rPr>
              <a:t>-ns</a:t>
            </a:r>
          </a:p>
          <a:p>
            <a:pPr lvl="1"/>
            <a:r>
              <a:rPr lang="en-US" b="1" dirty="0" smtClean="0">
                <a:latin typeface="Consolas" panose="020B0609020204030204" pitchFamily="49" charset="0"/>
                <a:cs typeface="Consolas" panose="020B0609020204030204" pitchFamily="49" charset="0"/>
              </a:rPr>
              <a:t>deny </a:t>
            </a:r>
            <a:r>
              <a:rPr lang="en-US" b="1" dirty="0">
                <a:latin typeface="Consolas" panose="020B0609020204030204" pitchFamily="49" charset="0"/>
                <a:cs typeface="Consolas" panose="020B0609020204030204" pitchFamily="49" charset="0"/>
              </a:rPr>
              <a:t>ipv6 any </a:t>
            </a:r>
            <a:r>
              <a:rPr lang="en-US" b="1" dirty="0" err="1" smtClean="0">
                <a:latin typeface="Consolas" panose="020B0609020204030204" pitchFamily="49" charset="0"/>
                <a:cs typeface="Consolas" panose="020B0609020204030204" pitchFamily="49" charset="0"/>
              </a:rPr>
              <a:t>any</a:t>
            </a:r>
            <a:endParaRPr lang="en-US" b="1" dirty="0" smtClean="0">
              <a:latin typeface="Consolas" panose="020B0609020204030204" pitchFamily="49" charset="0"/>
              <a:cs typeface="Consolas" panose="020B0609020204030204" pitchFamily="49" charset="0"/>
            </a:endParaRPr>
          </a:p>
          <a:p>
            <a:r>
              <a:rPr lang="en-US" kern="1200" dirty="0">
                <a:latin typeface="Arial" charset="0"/>
              </a:rPr>
              <a:t>If you want to log all packets that are </a:t>
            </a:r>
            <a:r>
              <a:rPr lang="en-US" kern="1200" dirty="0" smtClean="0">
                <a:latin typeface="Arial" charset="0"/>
              </a:rPr>
              <a:t>denied, simply </a:t>
            </a:r>
            <a:r>
              <a:rPr lang="en-US" kern="1200" dirty="0">
                <a:latin typeface="Arial" charset="0"/>
              </a:rPr>
              <a:t>add a </a:t>
            </a:r>
            <a:r>
              <a:rPr lang="en-US" b="1" kern="1200" dirty="0">
                <a:latin typeface="Arial" charset="0"/>
              </a:rPr>
              <a:t>deny ipv6 any </a:t>
            </a:r>
            <a:r>
              <a:rPr lang="en-US" b="1" kern="1200" dirty="0" err="1">
                <a:latin typeface="Arial" charset="0"/>
              </a:rPr>
              <a:t>any</a:t>
            </a:r>
            <a:r>
              <a:rPr lang="en-US" b="1" kern="1200" dirty="0">
                <a:latin typeface="Arial" charset="0"/>
              </a:rPr>
              <a:t> log </a:t>
            </a:r>
            <a:r>
              <a:rPr lang="en-US" kern="1200" dirty="0">
                <a:latin typeface="Arial" charset="0"/>
              </a:rPr>
              <a:t>command to your ACL.</a:t>
            </a:r>
          </a:p>
          <a:p>
            <a:r>
              <a:rPr lang="en-US" kern="1200" dirty="0">
                <a:latin typeface="Arial" charset="0"/>
              </a:rPr>
              <a:t>However, this explicit </a:t>
            </a:r>
            <a:r>
              <a:rPr lang="en-US" b="1" kern="1200" dirty="0">
                <a:latin typeface="Arial" charset="0"/>
              </a:rPr>
              <a:t>deny </a:t>
            </a:r>
            <a:r>
              <a:rPr lang="en-US" kern="1200" dirty="0">
                <a:latin typeface="Arial" charset="0"/>
              </a:rPr>
              <a:t>command would override all three implicit rules, </a:t>
            </a:r>
            <a:r>
              <a:rPr lang="en-US" kern="1200" dirty="0" smtClean="0">
                <a:latin typeface="Arial" charset="0"/>
              </a:rPr>
              <a:t>you </a:t>
            </a:r>
            <a:r>
              <a:rPr lang="en-US" kern="1200" dirty="0">
                <a:latin typeface="Arial" charset="0"/>
              </a:rPr>
              <a:t>would need to </a:t>
            </a:r>
            <a:r>
              <a:rPr lang="en-US" kern="1200" dirty="0" smtClean="0">
                <a:latin typeface="Arial" charset="0"/>
              </a:rPr>
              <a:t>explicitly </a:t>
            </a:r>
            <a:r>
              <a:rPr lang="en-US" kern="1200" dirty="0">
                <a:latin typeface="Arial" charset="0"/>
              </a:rPr>
              <a:t>configure the two </a:t>
            </a:r>
            <a:r>
              <a:rPr lang="en-US" b="1" kern="1200" dirty="0">
                <a:latin typeface="Arial" charset="0"/>
              </a:rPr>
              <a:t>permit </a:t>
            </a:r>
            <a:r>
              <a:rPr lang="en-US" b="1" kern="1200" dirty="0" err="1">
                <a:latin typeface="Arial" charset="0"/>
              </a:rPr>
              <a:t>nd</a:t>
            </a:r>
            <a:r>
              <a:rPr lang="en-US" b="1" kern="1200" dirty="0">
                <a:latin typeface="Arial" charset="0"/>
              </a:rPr>
              <a:t> </a:t>
            </a:r>
            <a:r>
              <a:rPr lang="en-US" kern="1200" dirty="0">
                <a:latin typeface="Arial" charset="0"/>
              </a:rPr>
              <a:t>statements, followed by the explicit </a:t>
            </a:r>
            <a:r>
              <a:rPr lang="en-US" b="1" kern="1200" dirty="0">
                <a:latin typeface="Arial" charset="0"/>
              </a:rPr>
              <a:t>deny </a:t>
            </a:r>
            <a:r>
              <a:rPr lang="en-US" kern="1200" dirty="0">
                <a:latin typeface="Arial" charset="0"/>
              </a:rPr>
              <a:t>statement.</a:t>
            </a:r>
            <a:endParaRPr lang="en-US" dirty="0"/>
          </a:p>
        </p:txBody>
      </p:sp>
    </p:spTree>
    <p:extLst>
      <p:ext uri="{BB962C8B-B14F-4D97-AF65-F5344CB8AC3E}">
        <p14:creationId xmlns:p14="http://schemas.microsoft.com/office/powerpoint/2010/main" val="281199042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Configuring IPv6 ACLs</a:t>
            </a:r>
          </a:p>
        </p:txBody>
      </p:sp>
      <p:pic>
        <p:nvPicPr>
          <p:cNvPr id="4" name="Picture 3"/>
          <p:cNvPicPr>
            <a:picLocks noChangeAspect="1"/>
          </p:cNvPicPr>
          <p:nvPr/>
        </p:nvPicPr>
        <p:blipFill>
          <a:blip r:embed="rId2"/>
          <a:stretch>
            <a:fillRect/>
          </a:stretch>
        </p:blipFill>
        <p:spPr>
          <a:xfrm>
            <a:off x="182555" y="1108037"/>
            <a:ext cx="5091812" cy="2690402"/>
          </a:xfrm>
          <a:prstGeom prst="rect">
            <a:avLst/>
          </a:prstGeom>
        </p:spPr>
      </p:pic>
      <p:pic>
        <p:nvPicPr>
          <p:cNvPr id="5" name="Picture 4"/>
          <p:cNvPicPr>
            <a:picLocks noChangeAspect="1"/>
          </p:cNvPicPr>
          <p:nvPr/>
        </p:nvPicPr>
        <p:blipFill>
          <a:blip r:embed="rId3"/>
          <a:stretch>
            <a:fillRect/>
          </a:stretch>
        </p:blipFill>
        <p:spPr>
          <a:xfrm>
            <a:off x="3454676" y="3171909"/>
            <a:ext cx="5593160" cy="2005060"/>
          </a:xfrm>
          <a:prstGeom prst="rect">
            <a:avLst/>
          </a:prstGeom>
        </p:spPr>
      </p:pic>
      <p:pic>
        <p:nvPicPr>
          <p:cNvPr id="7" name="Content Placeholder 5"/>
          <p:cNvPicPr>
            <a:picLocks noChangeAspect="1"/>
          </p:cNvPicPr>
          <p:nvPr/>
        </p:nvPicPr>
        <p:blipFill>
          <a:blip r:embed="rId4"/>
          <a:stretch>
            <a:fillRect/>
          </a:stretch>
        </p:blipFill>
        <p:spPr bwMode="auto">
          <a:xfrm>
            <a:off x="435023" y="5552275"/>
            <a:ext cx="6039306" cy="620072"/>
          </a:xfrm>
          <a:prstGeom prst="rect">
            <a:avLst/>
          </a:prstGeom>
          <a:noFill/>
          <a:ln w="9525" algn="ctr">
            <a:noFill/>
            <a:miter lim="800000"/>
            <a:headEnd/>
            <a:tailEnd/>
          </a:ln>
        </p:spPr>
      </p:pic>
    </p:spTree>
    <p:extLst>
      <p:ext uri="{BB962C8B-B14F-4D97-AF65-F5344CB8AC3E}">
        <p14:creationId xmlns:p14="http://schemas.microsoft.com/office/powerpoint/2010/main" val="63186043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Verifying IPv6 ACLs</a:t>
            </a:r>
            <a:endParaRPr lang="en-US" dirty="0"/>
          </a:p>
        </p:txBody>
      </p:sp>
      <p:pic>
        <p:nvPicPr>
          <p:cNvPr id="4" name="Content Placeholder 3"/>
          <p:cNvPicPr>
            <a:picLocks noGrp="1" noChangeAspect="1"/>
          </p:cNvPicPr>
          <p:nvPr>
            <p:ph idx="1"/>
          </p:nvPr>
        </p:nvPicPr>
        <p:blipFill>
          <a:blip r:embed="rId2"/>
          <a:stretch>
            <a:fillRect/>
          </a:stretch>
        </p:blipFill>
        <p:spPr>
          <a:xfrm>
            <a:off x="885529" y="2586561"/>
            <a:ext cx="7309441" cy="1958880"/>
          </a:xfrm>
          <a:prstGeom prst="rect">
            <a:avLst/>
          </a:prstGeom>
        </p:spPr>
      </p:pic>
    </p:spTree>
    <p:extLst>
      <p:ext uri="{BB962C8B-B14F-4D97-AF65-F5344CB8AC3E}">
        <p14:creationId xmlns:p14="http://schemas.microsoft.com/office/powerpoint/2010/main" val="344853203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9" descr="ss2"/>
          <p:cNvPicPr>
            <a:picLocks noChangeAspect="1" noChangeArrowheads="1"/>
          </p:cNvPicPr>
          <p:nvPr/>
        </p:nvPicPr>
        <p:blipFill>
          <a:blip r:embed="rId3" cstate="print"/>
          <a:srcRect/>
          <a:stretch>
            <a:fillRect/>
          </a:stretch>
        </p:blipFill>
        <p:spPr bwMode="auto">
          <a:xfrm>
            <a:off x="0" y="1600200"/>
            <a:ext cx="9144000" cy="3178175"/>
          </a:xfrm>
          <a:prstGeom prst="rect">
            <a:avLst/>
          </a:prstGeom>
          <a:noFill/>
          <a:ln w="9525">
            <a:noFill/>
            <a:miter lim="800000"/>
            <a:headEnd/>
            <a:tailEnd/>
          </a:ln>
        </p:spPr>
      </p:pic>
      <p:sp>
        <p:nvSpPr>
          <p:cNvPr id="9219" name="Rectangle 12"/>
          <p:cNvSpPr>
            <a:spLocks noChangeArrowheads="1"/>
          </p:cNvSpPr>
          <p:nvPr/>
        </p:nvSpPr>
        <p:spPr bwMode="auto">
          <a:xfrm>
            <a:off x="0" y="0"/>
            <a:ext cx="9144000" cy="1600200"/>
          </a:xfrm>
          <a:prstGeom prst="rect">
            <a:avLst/>
          </a:prstGeom>
          <a:solidFill>
            <a:schemeClr val="bg1"/>
          </a:solidFill>
          <a:ln w="9525" algn="ctr">
            <a:noFill/>
            <a:miter lim="800000"/>
            <a:headEnd/>
            <a:tailEnd/>
          </a:ln>
        </p:spPr>
        <p:txBody>
          <a:bodyPr wrap="none" lIns="82124" tIns="41061" rIns="82124" bIns="41061" anchor="ctr">
            <a:spAutoFit/>
          </a:bodyPr>
          <a:lstStyle/>
          <a:p>
            <a:endParaRPr lang="en-US"/>
          </a:p>
        </p:txBody>
      </p:sp>
      <p:sp>
        <p:nvSpPr>
          <p:cNvPr id="7" name="Rectangle 32"/>
          <p:cNvSpPr txBox="1">
            <a:spLocks noChangeArrowheads="1"/>
          </p:cNvSpPr>
          <p:nvPr/>
        </p:nvSpPr>
        <p:spPr>
          <a:xfrm>
            <a:off x="293688" y="1841863"/>
            <a:ext cx="3233284" cy="2743200"/>
          </a:xfrm>
          <a:prstGeom prst="rect">
            <a:avLst/>
          </a:prstGeom>
          <a:noFill/>
        </p:spPr>
        <p:txBody>
          <a:bodyPr anchor="ctr"/>
          <a:lstStyle/>
          <a:p>
            <a:pPr lvl="0" algn="l" defTabSz="814388" eaLnBrk="1" hangingPunct="1">
              <a:defRPr/>
            </a:pPr>
            <a:r>
              <a:rPr lang="en-US" sz="3000" kern="0" dirty="0">
                <a:solidFill>
                  <a:schemeClr val="bg1"/>
                </a:solidFill>
                <a:latin typeface="+mj-lt"/>
                <a:ea typeface="+mj-ea"/>
                <a:cs typeface="+mj-cs"/>
              </a:rPr>
              <a:t>Improving Internet Connectivity Resilience</a:t>
            </a:r>
            <a:endParaRPr kumimoji="0" lang="en-US" sz="3000" b="0" i="0" u="none" strike="noStrike" kern="0" cap="none" spc="0" normalizeH="0" baseline="0" noProof="0" dirty="0" smtClean="0">
              <a:ln>
                <a:noFill/>
              </a:ln>
              <a:solidFill>
                <a:schemeClr val="bg1"/>
              </a:solidFill>
              <a:effectLst/>
              <a:uLnTx/>
              <a:uFillTx/>
              <a:latin typeface="+mj-lt"/>
              <a:ea typeface="+mj-ea"/>
              <a:cs typeface="+mj-cs"/>
            </a:endParaRPr>
          </a:p>
        </p:txBody>
      </p:sp>
    </p:spTree>
    <p:extLst>
      <p:ext uri="{BB962C8B-B14F-4D97-AF65-F5344CB8AC3E}">
        <p14:creationId xmlns:p14="http://schemas.microsoft.com/office/powerpoint/2010/main" val="4094467202"/>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Improving Internet Connectivity Resilience</a:t>
            </a:r>
          </a:p>
        </p:txBody>
      </p:sp>
      <p:sp>
        <p:nvSpPr>
          <p:cNvPr id="3" name="Content Placeholder 2"/>
          <p:cNvSpPr>
            <a:spLocks noGrp="1"/>
          </p:cNvSpPr>
          <p:nvPr>
            <p:ph idx="1"/>
          </p:nvPr>
        </p:nvSpPr>
        <p:spPr/>
        <p:txBody>
          <a:bodyPr/>
          <a:lstStyle/>
          <a:p>
            <a:r>
              <a:rPr lang="en-US" dirty="0" smtClean="0"/>
              <a:t>Describe </a:t>
            </a:r>
            <a:r>
              <a:rPr lang="en-US" dirty="0"/>
              <a:t>the disadvantages of single-homed Internet connectivity</a:t>
            </a:r>
          </a:p>
          <a:p>
            <a:r>
              <a:rPr lang="en-US" dirty="0" smtClean="0"/>
              <a:t>Describe </a:t>
            </a:r>
            <a:r>
              <a:rPr lang="en-US" dirty="0"/>
              <a:t>dual-homed Internet connectivity</a:t>
            </a:r>
          </a:p>
          <a:p>
            <a:r>
              <a:rPr lang="en-US" dirty="0" smtClean="0"/>
              <a:t>Describe </a:t>
            </a:r>
            <a:r>
              <a:rPr lang="en-US" dirty="0" err="1"/>
              <a:t>multihomed</a:t>
            </a:r>
            <a:r>
              <a:rPr lang="en-US" dirty="0"/>
              <a:t> Internet connectivity</a:t>
            </a:r>
          </a:p>
        </p:txBody>
      </p:sp>
    </p:spTree>
    <p:extLst>
      <p:ext uri="{BB962C8B-B14F-4D97-AF65-F5344CB8AC3E}">
        <p14:creationId xmlns:p14="http://schemas.microsoft.com/office/powerpoint/2010/main" val="15973353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Drawbacks of a Single-Homed Internet Connectivity</a:t>
            </a: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290937" y="2814119"/>
            <a:ext cx="6497281" cy="1869840"/>
          </a:xfrm>
          <a:prstGeom prst="rect">
            <a:avLst/>
          </a:prstGeom>
        </p:spPr>
      </p:pic>
    </p:spTree>
    <p:extLst>
      <p:ext uri="{BB962C8B-B14F-4D97-AF65-F5344CB8AC3E}">
        <p14:creationId xmlns:p14="http://schemas.microsoft.com/office/powerpoint/2010/main" val="3321661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Redundancy for Enterprise </a:t>
            </a:r>
            <a:r>
              <a:rPr lang="en-US" dirty="0"/>
              <a:t>N</a:t>
            </a:r>
            <a:r>
              <a:rPr lang="en-US" dirty="0" smtClean="0"/>
              <a:t>etwork </a:t>
            </a:r>
            <a:r>
              <a:rPr lang="en-US" dirty="0"/>
              <a:t>to ISP connectivity</a:t>
            </a:r>
          </a:p>
        </p:txBody>
      </p:sp>
      <p:sp>
        <p:nvSpPr>
          <p:cNvPr id="3" name="Content Placeholder 2"/>
          <p:cNvSpPr>
            <a:spLocks noGrp="1"/>
          </p:cNvSpPr>
          <p:nvPr>
            <p:ph idx="1"/>
          </p:nvPr>
        </p:nvSpPr>
        <p:spPr/>
        <p:txBody>
          <a:bodyPr>
            <a:normAutofit/>
          </a:bodyPr>
          <a:lstStyle/>
          <a:p>
            <a:r>
              <a:rPr lang="en-US" b="1" dirty="0" smtClean="0"/>
              <a:t>Edge </a:t>
            </a:r>
            <a:r>
              <a:rPr lang="en-US" b="1" dirty="0"/>
              <a:t>device </a:t>
            </a:r>
            <a:r>
              <a:rPr lang="en-US" b="1" dirty="0" smtClean="0"/>
              <a:t>redundancy</a:t>
            </a:r>
          </a:p>
          <a:p>
            <a:pPr lvl="1"/>
            <a:r>
              <a:rPr lang="en-US" dirty="0" smtClean="0"/>
              <a:t>Deploying </a:t>
            </a:r>
            <a:r>
              <a:rPr lang="en-US" dirty="0"/>
              <a:t>redundant edge devices, such as routers, </a:t>
            </a:r>
            <a:r>
              <a:rPr lang="en-US" dirty="0" smtClean="0"/>
              <a:t>protects	your </a:t>
            </a:r>
            <a:r>
              <a:rPr lang="en-US" dirty="0"/>
              <a:t>network against device failure. If one router fails, Internet </a:t>
            </a:r>
            <a:r>
              <a:rPr lang="en-US" dirty="0" smtClean="0"/>
              <a:t>connectivity can </a:t>
            </a:r>
            <a:r>
              <a:rPr lang="en-US" dirty="0"/>
              <a:t>still be established through the redundant router.</a:t>
            </a:r>
          </a:p>
          <a:p>
            <a:r>
              <a:rPr lang="en-US" b="1" dirty="0" smtClean="0"/>
              <a:t>Link redundancy</a:t>
            </a:r>
          </a:p>
          <a:p>
            <a:pPr lvl="1"/>
            <a:r>
              <a:rPr lang="en-US" dirty="0" smtClean="0"/>
              <a:t>Using </a:t>
            </a:r>
            <a:r>
              <a:rPr lang="en-US" dirty="0"/>
              <a:t>redundant links protects your network against link </a:t>
            </a:r>
            <a:r>
              <a:rPr lang="en-US" dirty="0" smtClean="0"/>
              <a:t>failure between </a:t>
            </a:r>
            <a:r>
              <a:rPr lang="en-US" dirty="0"/>
              <a:t>your router and the ISP router.</a:t>
            </a:r>
          </a:p>
          <a:p>
            <a:r>
              <a:rPr lang="en-US" b="1" dirty="0" smtClean="0"/>
              <a:t>ISP redundancy</a:t>
            </a:r>
          </a:p>
          <a:p>
            <a:pPr lvl="1"/>
            <a:r>
              <a:rPr lang="en-US" dirty="0" smtClean="0"/>
              <a:t>If </a:t>
            </a:r>
            <a:r>
              <a:rPr lang="en-US" dirty="0"/>
              <a:t>you are hosting important servers in your network or </a:t>
            </a:r>
            <a:r>
              <a:rPr lang="en-US" dirty="0" smtClean="0"/>
              <a:t>accessing mission-critical </a:t>
            </a:r>
            <a:r>
              <a:rPr lang="en-US" dirty="0"/>
              <a:t>servers in the Internet, it is best to have two redundant ISPs. If </a:t>
            </a:r>
            <a:r>
              <a:rPr lang="en-US" dirty="0" smtClean="0"/>
              <a:t>a	failure </a:t>
            </a:r>
            <a:r>
              <a:rPr lang="en-US" dirty="0"/>
              <a:t>occurs in one ISP network, traffic can be automatically rerouted through </a:t>
            </a:r>
            <a:r>
              <a:rPr lang="en-US" dirty="0" smtClean="0"/>
              <a:t>the second </a:t>
            </a:r>
            <a:r>
              <a:rPr lang="en-US" dirty="0"/>
              <a:t>ISP.</a:t>
            </a:r>
          </a:p>
        </p:txBody>
      </p:sp>
    </p:spTree>
    <p:extLst>
      <p:ext uri="{BB962C8B-B14F-4D97-AF65-F5344CB8AC3E}">
        <p14:creationId xmlns:p14="http://schemas.microsoft.com/office/powerpoint/2010/main" val="105837801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Dual-Homed Internet Connectivity</a:t>
            </a: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040865" y="2464319"/>
            <a:ext cx="7258681" cy="2569440"/>
          </a:xfrm>
          <a:prstGeom prst="rect">
            <a:avLst/>
          </a:prstGeom>
        </p:spPr>
      </p:pic>
    </p:spTree>
    <p:extLst>
      <p:ext uri="{BB962C8B-B14F-4D97-AF65-F5344CB8AC3E}">
        <p14:creationId xmlns:p14="http://schemas.microsoft.com/office/powerpoint/2010/main" val="228627054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Configuring Best Path for Dual-Homed Internet Connectivity</a:t>
            </a:r>
          </a:p>
        </p:txBody>
      </p:sp>
      <p:sp>
        <p:nvSpPr>
          <p:cNvPr id="3" name="Content Placeholder 2"/>
          <p:cNvSpPr>
            <a:spLocks noGrp="1"/>
          </p:cNvSpPr>
          <p:nvPr>
            <p:ph idx="1"/>
          </p:nvPr>
        </p:nvSpPr>
        <p:spPr/>
        <p:txBody>
          <a:bodyPr>
            <a:normAutofit lnSpcReduction="10000"/>
          </a:bodyPr>
          <a:lstStyle/>
          <a:p>
            <a:r>
              <a:rPr lang="en-US" dirty="0" smtClean="0"/>
              <a:t>In </a:t>
            </a:r>
            <a:r>
              <a:rPr lang="en-US" dirty="0"/>
              <a:t>dual-homed networks, one link is usually used as a primary link. In case of </a:t>
            </a:r>
            <a:r>
              <a:rPr lang="en-US" dirty="0" smtClean="0"/>
              <a:t>primary link </a:t>
            </a:r>
            <a:r>
              <a:rPr lang="en-US" dirty="0"/>
              <a:t>failure, the second (backup) link is used for traffic forwarding. </a:t>
            </a:r>
            <a:endParaRPr lang="en-US" dirty="0" smtClean="0"/>
          </a:p>
          <a:p>
            <a:r>
              <a:rPr lang="en-US" dirty="0" smtClean="0"/>
              <a:t>Either </a:t>
            </a:r>
            <a:r>
              <a:rPr lang="en-US" dirty="0"/>
              <a:t>static </a:t>
            </a:r>
            <a:r>
              <a:rPr lang="en-US" dirty="0" smtClean="0"/>
              <a:t>routing toward </a:t>
            </a:r>
            <a:r>
              <a:rPr lang="en-US" dirty="0"/>
              <a:t>the ISP or BGP with the ISP are commonly used to route outbound traffic</a:t>
            </a:r>
            <a:r>
              <a:rPr lang="en-US" dirty="0" smtClean="0"/>
              <a:t>.</a:t>
            </a:r>
          </a:p>
          <a:p>
            <a:r>
              <a:rPr lang="en-US" dirty="0"/>
              <a:t>Internet routing information must also be available to the organization’s internal </a:t>
            </a:r>
            <a:r>
              <a:rPr lang="en-US" dirty="0" smtClean="0"/>
              <a:t>routing protocol</a:t>
            </a:r>
            <a:r>
              <a:rPr lang="en-US" dirty="0"/>
              <a:t>. In simple networks, static routes with different ADs (called floating static </a:t>
            </a:r>
            <a:r>
              <a:rPr lang="en-US" dirty="0" smtClean="0"/>
              <a:t>routes) can </a:t>
            </a:r>
            <a:r>
              <a:rPr lang="en-US" dirty="0"/>
              <a:t>be used. </a:t>
            </a:r>
            <a:endParaRPr lang="en-US" dirty="0" smtClean="0"/>
          </a:p>
          <a:p>
            <a:r>
              <a:rPr lang="en-US" dirty="0" smtClean="0"/>
              <a:t>Alternatively</a:t>
            </a:r>
            <a:r>
              <a:rPr lang="en-US" dirty="0"/>
              <a:t>, you can redistribute a default route or a subset of Internet </a:t>
            </a:r>
            <a:r>
              <a:rPr lang="en-US" dirty="0" smtClean="0"/>
              <a:t>routes into </a:t>
            </a:r>
            <a:r>
              <a:rPr lang="en-US" dirty="0"/>
              <a:t>your internal routing protocol. </a:t>
            </a:r>
          </a:p>
          <a:p>
            <a:r>
              <a:rPr lang="en-US" dirty="0"/>
              <a:t>First-hop redundancy protocols (FHRPs) can also be used to properly route packets </a:t>
            </a:r>
            <a:r>
              <a:rPr lang="en-US" dirty="0" smtClean="0"/>
              <a:t>to the </a:t>
            </a:r>
            <a:r>
              <a:rPr lang="en-US" dirty="0"/>
              <a:t>appropriate Internet gateway. </a:t>
            </a:r>
          </a:p>
        </p:txBody>
      </p:sp>
    </p:spTree>
    <p:extLst>
      <p:ext uri="{BB962C8B-B14F-4D97-AF65-F5344CB8AC3E}">
        <p14:creationId xmlns:p14="http://schemas.microsoft.com/office/powerpoint/2010/main" val="32195611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Dual-Homed EIGRP and Static Example</a:t>
            </a:r>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279400" y="1183340"/>
            <a:ext cx="4213651" cy="4528200"/>
          </a:xfrm>
          <a:prstGeom prst="rect">
            <a:avLst/>
          </a:prstGeom>
        </p:spPr>
      </p:pic>
      <p:pic>
        <p:nvPicPr>
          <p:cNvPr id="5" name="Picture 4"/>
          <p:cNvPicPr>
            <a:picLocks noChangeAspect="1"/>
          </p:cNvPicPr>
          <p:nvPr/>
        </p:nvPicPr>
        <p:blipFill>
          <a:blip r:embed="rId3"/>
          <a:stretch>
            <a:fillRect/>
          </a:stretch>
        </p:blipFill>
        <p:spPr>
          <a:xfrm>
            <a:off x="3461657" y="3447440"/>
            <a:ext cx="5470457" cy="1827796"/>
          </a:xfrm>
          <a:prstGeom prst="rect">
            <a:avLst/>
          </a:prstGeom>
        </p:spPr>
      </p:pic>
    </p:spTree>
    <p:extLst>
      <p:ext uri="{BB962C8B-B14F-4D97-AF65-F5344CB8AC3E}">
        <p14:creationId xmlns:p14="http://schemas.microsoft.com/office/powerpoint/2010/main" val="51686274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Multihomed</a:t>
            </a:r>
            <a:r>
              <a:rPr lang="en-US" dirty="0"/>
              <a:t> Internet Connectivity</a:t>
            </a:r>
          </a:p>
        </p:txBody>
      </p:sp>
      <p:sp>
        <p:nvSpPr>
          <p:cNvPr id="3" name="Content Placeholder 2"/>
          <p:cNvSpPr>
            <a:spLocks noGrp="1"/>
          </p:cNvSpPr>
          <p:nvPr>
            <p:ph idx="1"/>
          </p:nvPr>
        </p:nvSpPr>
        <p:spPr>
          <a:xfrm>
            <a:off x="279401" y="1183340"/>
            <a:ext cx="5233125" cy="5131399"/>
          </a:xfrm>
        </p:spPr>
        <p:txBody>
          <a:bodyPr/>
          <a:lstStyle/>
          <a:p>
            <a:r>
              <a:rPr lang="en-US" dirty="0"/>
              <a:t>The </a:t>
            </a:r>
            <a:r>
              <a:rPr lang="en-US" dirty="0" err="1"/>
              <a:t>multihomed</a:t>
            </a:r>
            <a:r>
              <a:rPr lang="en-US" dirty="0"/>
              <a:t> Internet design offers the highest level of redundancy. It resolves </a:t>
            </a:r>
            <a:r>
              <a:rPr lang="en-US" dirty="0" smtClean="0"/>
              <a:t>all single </a:t>
            </a:r>
            <a:r>
              <a:rPr lang="en-US" dirty="0"/>
              <a:t>points of failure issues and provides a reliable link to the Internet. </a:t>
            </a:r>
            <a:endParaRPr lang="en-US" dirty="0" smtClean="0"/>
          </a:p>
          <a:p>
            <a:r>
              <a:rPr lang="en-US" dirty="0" smtClean="0"/>
              <a:t>Two </a:t>
            </a:r>
            <a:r>
              <a:rPr lang="en-US" dirty="0"/>
              <a:t>routers are commonly used as Internet gateways, and each router </a:t>
            </a:r>
            <a:r>
              <a:rPr lang="en-US" dirty="0" smtClean="0"/>
              <a:t>is connected </a:t>
            </a:r>
            <a:r>
              <a:rPr lang="en-US" dirty="0"/>
              <a:t>to a different ISP using one or more physical links.</a:t>
            </a:r>
          </a:p>
        </p:txBody>
      </p:sp>
      <p:pic>
        <p:nvPicPr>
          <p:cNvPr id="4" name="Picture 3"/>
          <p:cNvPicPr>
            <a:picLocks noChangeAspect="1"/>
          </p:cNvPicPr>
          <p:nvPr/>
        </p:nvPicPr>
        <p:blipFill>
          <a:blip r:embed="rId2"/>
          <a:stretch>
            <a:fillRect/>
          </a:stretch>
        </p:blipFill>
        <p:spPr>
          <a:xfrm>
            <a:off x="5627905" y="1222899"/>
            <a:ext cx="3516095" cy="5091840"/>
          </a:xfrm>
          <a:prstGeom prst="rect">
            <a:avLst/>
          </a:prstGeom>
        </p:spPr>
      </p:pic>
    </p:spTree>
    <p:extLst>
      <p:ext uri="{BB962C8B-B14F-4D97-AF65-F5344CB8AC3E}">
        <p14:creationId xmlns:p14="http://schemas.microsoft.com/office/powerpoint/2010/main" val="59206340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055" y="440681"/>
            <a:ext cx="8521700" cy="742659"/>
          </a:xfrm>
        </p:spPr>
        <p:txBody>
          <a:bodyPr/>
          <a:lstStyle/>
          <a:p>
            <a:r>
              <a:rPr lang="en-US" dirty="0" err="1"/>
              <a:t>Multihomed</a:t>
            </a:r>
            <a:r>
              <a:rPr lang="en-US" dirty="0"/>
              <a:t> Internet Connectivity</a:t>
            </a:r>
          </a:p>
        </p:txBody>
      </p:sp>
      <p:sp>
        <p:nvSpPr>
          <p:cNvPr id="3" name="Content Placeholder 2"/>
          <p:cNvSpPr>
            <a:spLocks noGrp="1"/>
          </p:cNvSpPr>
          <p:nvPr>
            <p:ph idx="1"/>
          </p:nvPr>
        </p:nvSpPr>
        <p:spPr/>
        <p:txBody>
          <a:bodyPr/>
          <a:lstStyle/>
          <a:p>
            <a:r>
              <a:rPr lang="en-US" dirty="0"/>
              <a:t>Establishing a </a:t>
            </a:r>
            <a:r>
              <a:rPr lang="en-US" dirty="0" err="1"/>
              <a:t>multihomed</a:t>
            </a:r>
            <a:r>
              <a:rPr lang="en-US" dirty="0"/>
              <a:t> environment involves meeting some requirements:</a:t>
            </a:r>
          </a:p>
          <a:p>
            <a:pPr lvl="1"/>
            <a:r>
              <a:rPr lang="en-US" dirty="0" smtClean="0"/>
              <a:t>You </a:t>
            </a:r>
            <a:r>
              <a:rPr lang="en-US" dirty="0"/>
              <a:t>must have </a:t>
            </a:r>
            <a:r>
              <a:rPr lang="en-US" dirty="0" smtClean="0"/>
              <a:t>PI (Provider Independent) </a:t>
            </a:r>
            <a:r>
              <a:rPr lang="en-US" dirty="0"/>
              <a:t>address space and your own autonomous system number.</a:t>
            </a:r>
          </a:p>
          <a:p>
            <a:pPr lvl="1"/>
            <a:r>
              <a:rPr lang="en-US" dirty="0" smtClean="0"/>
              <a:t>You </a:t>
            </a:r>
            <a:r>
              <a:rPr lang="en-US" dirty="0"/>
              <a:t>must establish connectivity with two independent ISPs.</a:t>
            </a:r>
          </a:p>
        </p:txBody>
      </p:sp>
    </p:spTree>
    <p:extLst>
      <p:ext uri="{BB962C8B-B14F-4D97-AF65-F5344CB8AC3E}">
        <p14:creationId xmlns:p14="http://schemas.microsoft.com/office/powerpoint/2010/main" val="401943619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Options for Routes That ISPs in a </a:t>
            </a:r>
            <a:r>
              <a:rPr lang="en-US" dirty="0" err="1"/>
              <a:t>Multihomed</a:t>
            </a:r>
            <a:r>
              <a:rPr lang="en-US" dirty="0"/>
              <a:t> Design Can Send</a:t>
            </a:r>
          </a:p>
        </p:txBody>
      </p:sp>
      <p:sp>
        <p:nvSpPr>
          <p:cNvPr id="3" name="Content Placeholder 2"/>
          <p:cNvSpPr>
            <a:spLocks noGrp="1"/>
          </p:cNvSpPr>
          <p:nvPr>
            <p:ph idx="1"/>
          </p:nvPr>
        </p:nvSpPr>
        <p:spPr>
          <a:xfrm>
            <a:off x="279401" y="1776549"/>
            <a:ext cx="5187380" cy="4538190"/>
          </a:xfrm>
        </p:spPr>
        <p:txBody>
          <a:bodyPr>
            <a:normAutofit/>
          </a:bodyPr>
          <a:lstStyle/>
          <a:p>
            <a:r>
              <a:rPr lang="en-US" dirty="0"/>
              <a:t>The ISPs can send the following to your network:</a:t>
            </a:r>
          </a:p>
          <a:p>
            <a:pPr lvl="1"/>
            <a:r>
              <a:rPr lang="en-US" dirty="0" smtClean="0"/>
              <a:t>The </a:t>
            </a:r>
            <a:r>
              <a:rPr lang="en-US" dirty="0"/>
              <a:t>ISPs can send only a default route. </a:t>
            </a:r>
            <a:endParaRPr lang="en-US" dirty="0" smtClean="0"/>
          </a:p>
          <a:p>
            <a:pPr lvl="1"/>
            <a:r>
              <a:rPr lang="en-US" dirty="0" smtClean="0"/>
              <a:t>The </a:t>
            </a:r>
            <a:r>
              <a:rPr lang="en-US" dirty="0"/>
              <a:t>ISPs can send a partial routing table </a:t>
            </a:r>
            <a:r>
              <a:rPr lang="en-US" dirty="0" smtClean="0"/>
              <a:t>and </a:t>
            </a:r>
            <a:r>
              <a:rPr lang="en-US" dirty="0"/>
              <a:t>a default route. </a:t>
            </a:r>
          </a:p>
          <a:p>
            <a:pPr lvl="1"/>
            <a:r>
              <a:rPr lang="en-US" dirty="0" smtClean="0"/>
              <a:t>The </a:t>
            </a:r>
            <a:r>
              <a:rPr lang="en-US" dirty="0"/>
              <a:t>ISPs could also send you a full routing table. </a:t>
            </a:r>
          </a:p>
        </p:txBody>
      </p:sp>
      <p:pic>
        <p:nvPicPr>
          <p:cNvPr id="4" name="Picture 3"/>
          <p:cNvPicPr>
            <a:picLocks noChangeAspect="1"/>
          </p:cNvPicPr>
          <p:nvPr/>
        </p:nvPicPr>
        <p:blipFill>
          <a:blip r:embed="rId3"/>
          <a:stretch>
            <a:fillRect/>
          </a:stretch>
        </p:blipFill>
        <p:spPr>
          <a:xfrm>
            <a:off x="5466781" y="1308650"/>
            <a:ext cx="3332974" cy="4880777"/>
          </a:xfrm>
          <a:prstGeom prst="rect">
            <a:avLst/>
          </a:prstGeom>
        </p:spPr>
      </p:pic>
    </p:spTree>
    <p:extLst>
      <p:ext uri="{BB962C8B-B14F-4D97-AF65-F5344CB8AC3E}">
        <p14:creationId xmlns:p14="http://schemas.microsoft.com/office/powerpoint/2010/main" val="104153952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Chapter </a:t>
            </a:r>
            <a:r>
              <a:rPr lang="en-US" dirty="0" smtClean="0"/>
              <a:t>6 </a:t>
            </a:r>
            <a:r>
              <a:rPr lang="en-US" dirty="0"/>
              <a:t>Summary</a:t>
            </a:r>
          </a:p>
        </p:txBody>
      </p:sp>
      <p:sp>
        <p:nvSpPr>
          <p:cNvPr id="3" name="Content Placeholder 2"/>
          <p:cNvSpPr>
            <a:spLocks noGrp="1"/>
          </p:cNvSpPr>
          <p:nvPr>
            <p:ph idx="1"/>
          </p:nvPr>
        </p:nvSpPr>
        <p:spPr/>
        <p:txBody>
          <a:bodyPr>
            <a:normAutofit/>
          </a:bodyPr>
          <a:lstStyle/>
          <a:p>
            <a:r>
              <a:rPr lang="en-US" dirty="0"/>
              <a:t>Internet connectivity requirements: outbound only, or also inbound.</a:t>
            </a:r>
          </a:p>
          <a:p>
            <a:r>
              <a:rPr lang="en-US" dirty="0" smtClean="0"/>
              <a:t>Internet </a:t>
            </a:r>
            <a:r>
              <a:rPr lang="en-US" dirty="0"/>
              <a:t>connectivity redundancy options: edge device, link, and ISP.</a:t>
            </a:r>
          </a:p>
          <a:p>
            <a:r>
              <a:rPr lang="en-US" dirty="0" smtClean="0"/>
              <a:t>The </a:t>
            </a:r>
            <a:r>
              <a:rPr lang="en-US" dirty="0"/>
              <a:t>four connection redundancy types:</a:t>
            </a:r>
          </a:p>
          <a:p>
            <a:pPr lvl="1"/>
            <a:r>
              <a:rPr lang="en-US" b="1" dirty="0" smtClean="0"/>
              <a:t>Single-homed</a:t>
            </a:r>
            <a:r>
              <a:rPr lang="en-US" b="1" dirty="0"/>
              <a:t>: </a:t>
            </a:r>
            <a:r>
              <a:rPr lang="en-US" dirty="0"/>
              <a:t>One connection to one ISP</a:t>
            </a:r>
          </a:p>
          <a:p>
            <a:pPr lvl="1"/>
            <a:r>
              <a:rPr lang="en-US" b="1" dirty="0" smtClean="0"/>
              <a:t>Dual-homed</a:t>
            </a:r>
            <a:r>
              <a:rPr lang="en-US" b="1" dirty="0"/>
              <a:t>: </a:t>
            </a:r>
            <a:r>
              <a:rPr lang="en-US" dirty="0"/>
              <a:t>Two connections to one ISP</a:t>
            </a:r>
          </a:p>
          <a:p>
            <a:pPr lvl="1"/>
            <a:r>
              <a:rPr lang="en-US" b="1" dirty="0" err="1" smtClean="0"/>
              <a:t>Multihomed</a:t>
            </a:r>
            <a:r>
              <a:rPr lang="en-US" b="1" dirty="0"/>
              <a:t>: </a:t>
            </a:r>
            <a:r>
              <a:rPr lang="en-US" dirty="0"/>
              <a:t>One connection to each of multiple (usually two) ISPs</a:t>
            </a:r>
          </a:p>
          <a:p>
            <a:pPr lvl="1"/>
            <a:r>
              <a:rPr lang="en-US" b="1" dirty="0" smtClean="0"/>
              <a:t>Dual </a:t>
            </a:r>
            <a:r>
              <a:rPr lang="en-US" b="1" dirty="0" err="1"/>
              <a:t>multihomed</a:t>
            </a:r>
            <a:r>
              <a:rPr lang="en-US" b="1" dirty="0"/>
              <a:t>: </a:t>
            </a:r>
            <a:r>
              <a:rPr lang="en-US" dirty="0"/>
              <a:t>Two connections to each of two ISPs</a:t>
            </a:r>
          </a:p>
          <a:p>
            <a:r>
              <a:rPr lang="en-US" dirty="0" smtClean="0"/>
              <a:t>Public </a:t>
            </a:r>
            <a:r>
              <a:rPr lang="en-US" dirty="0"/>
              <a:t>IP address assignment: The IANA assigns to RIRs; RIRs assign to ISPs </a:t>
            </a:r>
            <a:r>
              <a:rPr lang="en-US" dirty="0" smtClean="0"/>
              <a:t>and organizations</a:t>
            </a:r>
            <a:r>
              <a:rPr lang="en-US" dirty="0"/>
              <a:t>.</a:t>
            </a:r>
          </a:p>
        </p:txBody>
      </p:sp>
    </p:spTree>
    <p:extLst>
      <p:ext uri="{BB962C8B-B14F-4D97-AF65-F5344CB8AC3E}">
        <p14:creationId xmlns:p14="http://schemas.microsoft.com/office/powerpoint/2010/main" val="377095769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Chapter </a:t>
            </a:r>
            <a:r>
              <a:rPr lang="en-US" dirty="0" smtClean="0"/>
              <a:t>6 </a:t>
            </a:r>
            <a:r>
              <a:rPr lang="en-US" dirty="0"/>
              <a:t>Summary</a:t>
            </a:r>
          </a:p>
        </p:txBody>
      </p:sp>
      <p:sp>
        <p:nvSpPr>
          <p:cNvPr id="3" name="Content Placeholder 2"/>
          <p:cNvSpPr>
            <a:spLocks noGrp="1"/>
          </p:cNvSpPr>
          <p:nvPr>
            <p:ph idx="1"/>
          </p:nvPr>
        </p:nvSpPr>
        <p:spPr/>
        <p:txBody>
          <a:bodyPr>
            <a:normAutofit fontScale="92500" lnSpcReduction="10000"/>
          </a:bodyPr>
          <a:lstStyle/>
          <a:p>
            <a:r>
              <a:rPr lang="en-US" dirty="0" smtClean="0"/>
              <a:t>IP </a:t>
            </a:r>
            <a:r>
              <a:rPr lang="en-US" dirty="0"/>
              <a:t>addresses, which can be PI or PA.</a:t>
            </a:r>
          </a:p>
          <a:p>
            <a:r>
              <a:rPr lang="en-US" dirty="0" smtClean="0"/>
              <a:t>Routing </a:t>
            </a:r>
            <a:r>
              <a:rPr lang="en-US" dirty="0"/>
              <a:t>protocols that are either IGPs (and operate within an autonomous </a:t>
            </a:r>
            <a:r>
              <a:rPr lang="en-US" dirty="0" smtClean="0"/>
              <a:t>system) or </a:t>
            </a:r>
            <a:r>
              <a:rPr lang="en-US" dirty="0"/>
              <a:t>EGPs (and operate between autonomous systems). BGP is the protocol </a:t>
            </a:r>
            <a:r>
              <a:rPr lang="en-US" dirty="0" smtClean="0"/>
              <a:t>used between </a:t>
            </a:r>
            <a:r>
              <a:rPr lang="en-US" dirty="0"/>
              <a:t>autonomous systems on the Internet.</a:t>
            </a:r>
          </a:p>
          <a:p>
            <a:r>
              <a:rPr lang="en-US" dirty="0" smtClean="0"/>
              <a:t>The </a:t>
            </a:r>
            <a:r>
              <a:rPr lang="en-US" dirty="0"/>
              <a:t>range of private autonomous system numbers: 64,512 to 65,534 </a:t>
            </a:r>
            <a:r>
              <a:rPr lang="en-US" dirty="0" smtClean="0"/>
              <a:t>and 4,200,000,000 </a:t>
            </a:r>
            <a:r>
              <a:rPr lang="en-US" dirty="0"/>
              <a:t>through 4,294,967,294 (64,086.59904 through 65,535.65534).</a:t>
            </a:r>
          </a:p>
          <a:p>
            <a:r>
              <a:rPr lang="en-US" dirty="0" smtClean="0"/>
              <a:t>Provider-assigned </a:t>
            </a:r>
            <a:r>
              <a:rPr lang="en-US" dirty="0"/>
              <a:t>IPv4 addresses, which can be configured statically or via DHCP.</a:t>
            </a:r>
          </a:p>
          <a:p>
            <a:r>
              <a:rPr lang="en-US" dirty="0" smtClean="0"/>
              <a:t>DHCPv4 </a:t>
            </a:r>
            <a:r>
              <a:rPr lang="en-US" dirty="0"/>
              <a:t>operation, including the DHCPDISCOVER, </a:t>
            </a:r>
            <a:r>
              <a:rPr lang="en-US" dirty="0" smtClean="0"/>
              <a:t>DHCPOFFER, DHCPREQUEST</a:t>
            </a:r>
            <a:r>
              <a:rPr lang="en-US" dirty="0"/>
              <a:t>, and DHCPACK messages.</a:t>
            </a:r>
          </a:p>
          <a:p>
            <a:r>
              <a:rPr lang="en-US" dirty="0" smtClean="0"/>
              <a:t>The </a:t>
            </a:r>
            <a:r>
              <a:rPr lang="en-US" dirty="0"/>
              <a:t>use of NAT for IPv4, typically to translate private addresses to public addresses.</a:t>
            </a:r>
          </a:p>
        </p:txBody>
      </p:sp>
    </p:spTree>
    <p:extLst>
      <p:ext uri="{BB962C8B-B14F-4D97-AF65-F5344CB8AC3E}">
        <p14:creationId xmlns:p14="http://schemas.microsoft.com/office/powerpoint/2010/main" val="334673204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Chapter </a:t>
            </a:r>
            <a:r>
              <a:rPr lang="en-US" dirty="0" smtClean="0"/>
              <a:t>6 </a:t>
            </a:r>
            <a:r>
              <a:rPr lang="en-US" dirty="0"/>
              <a:t>Summary</a:t>
            </a:r>
          </a:p>
        </p:txBody>
      </p:sp>
      <p:sp>
        <p:nvSpPr>
          <p:cNvPr id="3" name="Content Placeholder 2"/>
          <p:cNvSpPr>
            <a:spLocks noGrp="1"/>
          </p:cNvSpPr>
          <p:nvPr>
            <p:ph idx="1"/>
          </p:nvPr>
        </p:nvSpPr>
        <p:spPr/>
        <p:txBody>
          <a:bodyPr>
            <a:normAutofit fontScale="92500" lnSpcReduction="20000"/>
          </a:bodyPr>
          <a:lstStyle/>
          <a:p>
            <a:r>
              <a:rPr lang="en-US" dirty="0" smtClean="0"/>
              <a:t>The </a:t>
            </a:r>
            <a:r>
              <a:rPr lang="en-US" dirty="0"/>
              <a:t>four types of NAT addresses:</a:t>
            </a:r>
          </a:p>
          <a:p>
            <a:pPr lvl="1"/>
            <a:r>
              <a:rPr lang="en-US" b="1" dirty="0" smtClean="0"/>
              <a:t>Inside </a:t>
            </a:r>
            <a:r>
              <a:rPr lang="en-US" b="1" dirty="0"/>
              <a:t>local address: </a:t>
            </a:r>
            <a:r>
              <a:rPr lang="en-US" dirty="0"/>
              <a:t>The IPv4 address assigned to a device on the internal network.</a:t>
            </a:r>
          </a:p>
          <a:p>
            <a:pPr lvl="1"/>
            <a:r>
              <a:rPr lang="en-US" b="1" dirty="0" smtClean="0"/>
              <a:t>Inside </a:t>
            </a:r>
            <a:r>
              <a:rPr lang="en-US" b="1" dirty="0"/>
              <a:t>global address: </a:t>
            </a:r>
            <a:r>
              <a:rPr lang="en-US" dirty="0"/>
              <a:t>The IPv4 address of an internal device as it appears </a:t>
            </a:r>
            <a:r>
              <a:rPr lang="en-US" dirty="0" smtClean="0"/>
              <a:t>to the </a:t>
            </a:r>
            <a:r>
              <a:rPr lang="en-US" dirty="0"/>
              <a:t>external network. This is the address to which the inside local address </a:t>
            </a:r>
            <a:r>
              <a:rPr lang="en-US" dirty="0" smtClean="0"/>
              <a:t>is translated</a:t>
            </a:r>
            <a:r>
              <a:rPr lang="en-US" dirty="0"/>
              <a:t>.</a:t>
            </a:r>
          </a:p>
          <a:p>
            <a:pPr lvl="1"/>
            <a:r>
              <a:rPr lang="en-US" b="1" dirty="0" smtClean="0"/>
              <a:t>Outside </a:t>
            </a:r>
            <a:r>
              <a:rPr lang="en-US" b="1" dirty="0"/>
              <a:t>local address: </a:t>
            </a:r>
            <a:r>
              <a:rPr lang="en-US" dirty="0"/>
              <a:t>The IPv4 address of an external device as it </a:t>
            </a:r>
            <a:r>
              <a:rPr lang="en-US" dirty="0" smtClean="0"/>
              <a:t>appears to </a:t>
            </a:r>
            <a:r>
              <a:rPr lang="en-US" dirty="0"/>
              <a:t>the internal network. If outside addresses are being translated, this is </a:t>
            </a:r>
            <a:r>
              <a:rPr lang="en-US" dirty="0" smtClean="0"/>
              <a:t>the address </a:t>
            </a:r>
            <a:r>
              <a:rPr lang="en-US" dirty="0"/>
              <a:t>to which the outside global address is translated.</a:t>
            </a:r>
          </a:p>
          <a:p>
            <a:pPr lvl="1"/>
            <a:r>
              <a:rPr lang="en-US" b="1" dirty="0" smtClean="0"/>
              <a:t>Outside </a:t>
            </a:r>
            <a:r>
              <a:rPr lang="en-US" b="1" dirty="0"/>
              <a:t>global address: </a:t>
            </a:r>
            <a:r>
              <a:rPr lang="en-US" dirty="0"/>
              <a:t>The IPv4 address assigned to a device on the </a:t>
            </a:r>
            <a:r>
              <a:rPr lang="en-US" dirty="0" smtClean="0"/>
              <a:t>external network</a:t>
            </a:r>
            <a:r>
              <a:rPr lang="en-US" dirty="0"/>
              <a:t>.</a:t>
            </a:r>
          </a:p>
          <a:p>
            <a:r>
              <a:rPr lang="en-US" dirty="0" smtClean="0"/>
              <a:t>The </a:t>
            </a:r>
            <a:r>
              <a:rPr lang="en-US" dirty="0"/>
              <a:t>three types of NAT: static (one-to-one), dynamic (many-to-many), and </a:t>
            </a:r>
            <a:r>
              <a:rPr lang="en-US" dirty="0" smtClean="0"/>
              <a:t>PAT (many-to-one</a:t>
            </a:r>
            <a:r>
              <a:rPr lang="en-US" dirty="0"/>
              <a:t>).</a:t>
            </a:r>
          </a:p>
          <a:p>
            <a:r>
              <a:rPr lang="en-US" dirty="0" smtClean="0"/>
              <a:t>The </a:t>
            </a:r>
            <a:r>
              <a:rPr lang="en-US" dirty="0"/>
              <a:t>order of operations for NAT: It first performs routing and then </a:t>
            </a:r>
            <a:r>
              <a:rPr lang="en-US" dirty="0" smtClean="0"/>
              <a:t>translation when </a:t>
            </a:r>
            <a:r>
              <a:rPr lang="en-US" dirty="0"/>
              <a:t>going from an inside interface to an outside interface, and vice versa when </a:t>
            </a:r>
            <a:r>
              <a:rPr lang="en-US" dirty="0" smtClean="0"/>
              <a:t>the traffic </a:t>
            </a:r>
            <a:r>
              <a:rPr lang="en-US" dirty="0"/>
              <a:t>flow is reversed.</a:t>
            </a:r>
          </a:p>
        </p:txBody>
      </p:sp>
    </p:spTree>
    <p:extLst>
      <p:ext uri="{BB962C8B-B14F-4D97-AF65-F5344CB8AC3E}">
        <p14:creationId xmlns:p14="http://schemas.microsoft.com/office/powerpoint/2010/main" val="37338193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Chapter </a:t>
            </a:r>
            <a:r>
              <a:rPr lang="en-US" dirty="0" smtClean="0"/>
              <a:t>6 </a:t>
            </a:r>
            <a:r>
              <a:rPr lang="en-US" dirty="0"/>
              <a:t>Summary</a:t>
            </a:r>
          </a:p>
        </p:txBody>
      </p:sp>
      <p:sp>
        <p:nvSpPr>
          <p:cNvPr id="3" name="Content Placeholder 2"/>
          <p:cNvSpPr>
            <a:spLocks noGrp="1"/>
          </p:cNvSpPr>
          <p:nvPr>
            <p:ph idx="1"/>
          </p:nvPr>
        </p:nvSpPr>
        <p:spPr/>
        <p:txBody>
          <a:bodyPr>
            <a:normAutofit fontScale="92500" lnSpcReduction="10000"/>
          </a:bodyPr>
          <a:lstStyle/>
          <a:p>
            <a:r>
              <a:rPr lang="en-US" dirty="0"/>
              <a:t>NAT issues, including when an inside device tries to communicate with a device </a:t>
            </a:r>
            <a:r>
              <a:rPr lang="en-US" dirty="0" smtClean="0"/>
              <a:t>on another </a:t>
            </a:r>
            <a:r>
              <a:rPr lang="en-US" dirty="0"/>
              <a:t>inside interface.</a:t>
            </a:r>
          </a:p>
          <a:p>
            <a:r>
              <a:rPr lang="en-US" dirty="0" smtClean="0"/>
              <a:t>NVI</a:t>
            </a:r>
            <a:r>
              <a:rPr lang="en-US" dirty="0"/>
              <a:t>, which removes the requirement to configure an interface as inside or </a:t>
            </a:r>
            <a:r>
              <a:rPr lang="en-US" dirty="0" smtClean="0"/>
              <a:t>outside. NVI </a:t>
            </a:r>
            <a:r>
              <a:rPr lang="en-US" dirty="0"/>
              <a:t>also operates differently; it performs routing, translation, and routing </a:t>
            </a:r>
            <a:r>
              <a:rPr lang="en-US" dirty="0" smtClean="0"/>
              <a:t>again. The </a:t>
            </a:r>
            <a:r>
              <a:rPr lang="en-US" dirty="0"/>
              <a:t>whole process is symmetrical, no matter which way the traffic is flowing.</a:t>
            </a:r>
          </a:p>
          <a:p>
            <a:r>
              <a:rPr lang="en-US" dirty="0" smtClean="0"/>
              <a:t>Configuring </a:t>
            </a:r>
            <a:r>
              <a:rPr lang="en-US" dirty="0"/>
              <a:t>a Cisco router to be a DHCP server and a DHCP relay agent, for </a:t>
            </a:r>
            <a:r>
              <a:rPr lang="en-US" dirty="0" smtClean="0"/>
              <a:t>both IPv4 </a:t>
            </a:r>
            <a:r>
              <a:rPr lang="en-US" dirty="0"/>
              <a:t>and IPv6.</a:t>
            </a:r>
          </a:p>
          <a:p>
            <a:r>
              <a:rPr lang="en-US" dirty="0" smtClean="0"/>
              <a:t>IPv6 </a:t>
            </a:r>
            <a:r>
              <a:rPr lang="en-US" dirty="0"/>
              <a:t>addresses, which can be configured with the following methods:</a:t>
            </a:r>
          </a:p>
          <a:p>
            <a:pPr lvl="1"/>
            <a:r>
              <a:rPr lang="en-US" dirty="0" smtClean="0"/>
              <a:t>Manual </a:t>
            </a:r>
            <a:r>
              <a:rPr lang="en-US" dirty="0"/>
              <a:t>Assignment</a:t>
            </a:r>
          </a:p>
          <a:p>
            <a:pPr lvl="1"/>
            <a:r>
              <a:rPr lang="en-US" dirty="0" smtClean="0"/>
              <a:t>SLAAC</a:t>
            </a:r>
          </a:p>
          <a:p>
            <a:pPr lvl="1"/>
            <a:r>
              <a:rPr lang="en-US" dirty="0" smtClean="0"/>
              <a:t>Stateless </a:t>
            </a:r>
            <a:r>
              <a:rPr lang="en-US" dirty="0"/>
              <a:t>DHCPv6</a:t>
            </a:r>
          </a:p>
          <a:p>
            <a:pPr lvl="1"/>
            <a:r>
              <a:rPr lang="en-US" dirty="0" err="1" smtClean="0"/>
              <a:t>Stateful</a:t>
            </a:r>
            <a:r>
              <a:rPr lang="en-US" dirty="0" smtClean="0"/>
              <a:t> </a:t>
            </a:r>
            <a:r>
              <a:rPr lang="en-US" dirty="0"/>
              <a:t>DHCPv6</a:t>
            </a:r>
          </a:p>
          <a:p>
            <a:pPr lvl="1"/>
            <a:r>
              <a:rPr lang="en-US" dirty="0" smtClean="0"/>
              <a:t>DHCPv6-PD</a:t>
            </a:r>
            <a:endParaRPr lang="en-US" dirty="0"/>
          </a:p>
        </p:txBody>
      </p:sp>
    </p:spTree>
    <p:extLst>
      <p:ext uri="{BB962C8B-B14F-4D97-AF65-F5344CB8AC3E}">
        <p14:creationId xmlns:p14="http://schemas.microsoft.com/office/powerpoint/2010/main" val="5670220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ISP Redundancy</a:t>
            </a:r>
          </a:p>
        </p:txBody>
      </p:sp>
      <p:sp>
        <p:nvSpPr>
          <p:cNvPr id="3" name="Content Placeholder 2"/>
          <p:cNvSpPr>
            <a:spLocks noGrp="1"/>
          </p:cNvSpPr>
          <p:nvPr>
            <p:ph idx="1"/>
          </p:nvPr>
        </p:nvSpPr>
        <p:spPr/>
        <p:txBody>
          <a:bodyPr>
            <a:normAutofit/>
          </a:bodyPr>
          <a:lstStyle/>
          <a:p>
            <a:r>
              <a:rPr lang="en-US" b="1" dirty="0" smtClean="0"/>
              <a:t>Single-homed</a:t>
            </a:r>
          </a:p>
          <a:p>
            <a:pPr lvl="1"/>
            <a:r>
              <a:rPr lang="en-US" dirty="0" smtClean="0"/>
              <a:t>With </a:t>
            </a:r>
            <a:r>
              <a:rPr lang="en-US" dirty="0"/>
              <a:t>a connection to a single ISP when no link redundancy is </a:t>
            </a:r>
            <a:r>
              <a:rPr lang="en-US" dirty="0" smtClean="0"/>
              <a:t>used, the </a:t>
            </a:r>
            <a:r>
              <a:rPr lang="en-US" dirty="0"/>
              <a:t>customer is </a:t>
            </a:r>
            <a:r>
              <a:rPr lang="en-US" i="1" dirty="0" smtClean="0"/>
              <a:t>single-homed. </a:t>
            </a:r>
            <a:r>
              <a:rPr lang="en-US" dirty="0" smtClean="0"/>
              <a:t>Single-homed </a:t>
            </a:r>
            <a:r>
              <a:rPr lang="en-US" dirty="0"/>
              <a:t>ISP connectivity is used in cases when a loss in </a:t>
            </a:r>
            <a:r>
              <a:rPr lang="en-US" dirty="0" smtClean="0"/>
              <a:t>Internet connectivity </a:t>
            </a:r>
            <a:r>
              <a:rPr lang="en-US" dirty="0"/>
              <a:t>is not problematic to a customer. </a:t>
            </a:r>
          </a:p>
          <a:p>
            <a:r>
              <a:rPr lang="en-US" b="1" dirty="0" smtClean="0"/>
              <a:t>Dual-homed</a:t>
            </a:r>
          </a:p>
          <a:p>
            <a:pPr lvl="1"/>
            <a:r>
              <a:rPr lang="en-US" dirty="0" smtClean="0"/>
              <a:t>With </a:t>
            </a:r>
            <a:r>
              <a:rPr lang="en-US" dirty="0"/>
              <a:t>a connection to a single ISP, redundancy can be achieved if </a:t>
            </a:r>
            <a:r>
              <a:rPr lang="en-US" dirty="0" smtClean="0"/>
              <a:t>two links </a:t>
            </a:r>
            <a:r>
              <a:rPr lang="en-US" dirty="0"/>
              <a:t>toward the same ISP are used effectively. </a:t>
            </a:r>
            <a:endParaRPr lang="en-US" dirty="0" smtClean="0"/>
          </a:p>
          <a:p>
            <a:pPr lvl="1"/>
            <a:r>
              <a:rPr lang="en-US" dirty="0" smtClean="0"/>
              <a:t>There </a:t>
            </a:r>
            <a:r>
              <a:rPr lang="en-US" dirty="0"/>
              <a:t>are two options for dual homing: </a:t>
            </a:r>
            <a:r>
              <a:rPr lang="en-US" dirty="0" smtClean="0"/>
              <a:t>Both </a:t>
            </a:r>
            <a:r>
              <a:rPr lang="en-US" dirty="0"/>
              <a:t>links can be connected to one </a:t>
            </a:r>
            <a:r>
              <a:rPr lang="en-US" dirty="0" smtClean="0"/>
              <a:t>customer router</a:t>
            </a:r>
            <a:r>
              <a:rPr lang="en-US" dirty="0"/>
              <a:t>, or to enhance the resiliency further, the two links can terminate </a:t>
            </a:r>
            <a:r>
              <a:rPr lang="en-US" dirty="0" smtClean="0"/>
              <a:t>at separate </a:t>
            </a:r>
            <a:r>
              <a:rPr lang="en-US" dirty="0"/>
              <a:t>routers in the customer’s network. </a:t>
            </a:r>
            <a:endParaRPr lang="en-US" dirty="0" smtClean="0"/>
          </a:p>
          <a:p>
            <a:pPr lvl="1"/>
            <a:r>
              <a:rPr lang="en-US" dirty="0" smtClean="0"/>
              <a:t>In </a:t>
            </a:r>
            <a:r>
              <a:rPr lang="en-US" dirty="0"/>
              <a:t>either case, routing must be </a:t>
            </a:r>
            <a:r>
              <a:rPr lang="en-US" dirty="0" smtClean="0"/>
              <a:t>properly configured </a:t>
            </a:r>
            <a:r>
              <a:rPr lang="en-US" dirty="0"/>
              <a:t>to allow both links to be used.</a:t>
            </a:r>
          </a:p>
        </p:txBody>
      </p:sp>
    </p:spTree>
    <p:extLst>
      <p:ext uri="{BB962C8B-B14F-4D97-AF65-F5344CB8AC3E}">
        <p14:creationId xmlns:p14="http://schemas.microsoft.com/office/powerpoint/2010/main" val="85773367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Chapter </a:t>
            </a:r>
            <a:r>
              <a:rPr lang="en-US" dirty="0" smtClean="0"/>
              <a:t>6 </a:t>
            </a:r>
            <a:r>
              <a:rPr lang="en-US" dirty="0"/>
              <a:t>Summary</a:t>
            </a:r>
          </a:p>
        </p:txBody>
      </p:sp>
      <p:sp>
        <p:nvSpPr>
          <p:cNvPr id="3" name="Content Placeholder 2"/>
          <p:cNvSpPr>
            <a:spLocks noGrp="1"/>
          </p:cNvSpPr>
          <p:nvPr>
            <p:ph idx="1"/>
          </p:nvPr>
        </p:nvSpPr>
        <p:spPr/>
        <p:txBody>
          <a:bodyPr>
            <a:normAutofit fontScale="92500" lnSpcReduction="20000"/>
          </a:bodyPr>
          <a:lstStyle/>
          <a:p>
            <a:r>
              <a:rPr lang="en-US" dirty="0" smtClean="0"/>
              <a:t>DHCPv6 </a:t>
            </a:r>
            <a:r>
              <a:rPr lang="en-US" dirty="0"/>
              <a:t>operation, including the SOLICIT, ADVERTISE, REQUEST, and </a:t>
            </a:r>
            <a:r>
              <a:rPr lang="en-US" dirty="0" smtClean="0"/>
              <a:t>REPLY messages</a:t>
            </a:r>
            <a:r>
              <a:rPr lang="en-US" dirty="0"/>
              <a:t>.</a:t>
            </a:r>
          </a:p>
          <a:p>
            <a:r>
              <a:rPr lang="en-US" dirty="0" smtClean="0"/>
              <a:t>Two </a:t>
            </a:r>
            <a:r>
              <a:rPr lang="en-US" dirty="0"/>
              <a:t>types of NAT for IPv6: NAT64 and NPTv6.</a:t>
            </a:r>
          </a:p>
          <a:p>
            <a:r>
              <a:rPr lang="en-US" dirty="0" smtClean="0"/>
              <a:t>IPv6 </a:t>
            </a:r>
            <a:r>
              <a:rPr lang="en-US" dirty="0"/>
              <a:t>ACLs, which include three implicit rules at the end of each ACL, as follows:</a:t>
            </a:r>
          </a:p>
          <a:p>
            <a:pPr lvl="1"/>
            <a:r>
              <a:rPr lang="en-US" b="1" dirty="0" smtClean="0"/>
              <a:t>permit </a:t>
            </a:r>
            <a:r>
              <a:rPr lang="en-US" b="1" dirty="0" err="1"/>
              <a:t>icmp</a:t>
            </a:r>
            <a:r>
              <a:rPr lang="en-US" b="1" dirty="0"/>
              <a:t> any </a:t>
            </a:r>
            <a:r>
              <a:rPr lang="en-US" b="1" dirty="0" err="1"/>
              <a:t>any</a:t>
            </a:r>
            <a:r>
              <a:rPr lang="en-US" b="1" dirty="0"/>
              <a:t> </a:t>
            </a:r>
            <a:r>
              <a:rPr lang="en-US" b="1" dirty="0" err="1"/>
              <a:t>nd-na</a:t>
            </a:r>
            <a:endParaRPr lang="en-US" b="1" dirty="0"/>
          </a:p>
          <a:p>
            <a:pPr lvl="1"/>
            <a:r>
              <a:rPr lang="en-US" b="1" dirty="0" smtClean="0"/>
              <a:t>permit </a:t>
            </a:r>
            <a:r>
              <a:rPr lang="en-US" b="1" dirty="0" err="1"/>
              <a:t>icmp</a:t>
            </a:r>
            <a:r>
              <a:rPr lang="en-US" b="1" dirty="0"/>
              <a:t> any </a:t>
            </a:r>
            <a:r>
              <a:rPr lang="en-US" b="1" dirty="0" err="1"/>
              <a:t>any</a:t>
            </a:r>
            <a:r>
              <a:rPr lang="en-US" b="1" dirty="0"/>
              <a:t> </a:t>
            </a:r>
            <a:r>
              <a:rPr lang="en-US" b="1" dirty="0" err="1"/>
              <a:t>nd</a:t>
            </a:r>
            <a:r>
              <a:rPr lang="en-US" b="1" dirty="0"/>
              <a:t>-ns</a:t>
            </a:r>
          </a:p>
          <a:p>
            <a:pPr lvl="1"/>
            <a:r>
              <a:rPr lang="en-US" b="1" dirty="0" smtClean="0"/>
              <a:t>deny </a:t>
            </a:r>
            <a:r>
              <a:rPr lang="en-US" b="1" dirty="0"/>
              <a:t>ipv6 any </a:t>
            </a:r>
            <a:r>
              <a:rPr lang="en-US" b="1" dirty="0" err="1"/>
              <a:t>any</a:t>
            </a:r>
            <a:endParaRPr lang="en-US" b="1" dirty="0"/>
          </a:p>
          <a:p>
            <a:r>
              <a:rPr lang="en-US" dirty="0" smtClean="0"/>
              <a:t>Applying </a:t>
            </a:r>
            <a:r>
              <a:rPr lang="en-US" dirty="0"/>
              <a:t>an IPv6 ACL to an interface, using the </a:t>
            </a:r>
            <a:r>
              <a:rPr lang="en-US" b="1" dirty="0"/>
              <a:t>ipv6 traffic-filter </a:t>
            </a:r>
            <a:r>
              <a:rPr lang="en-US" i="1" dirty="0" smtClean="0"/>
              <a:t>ACL-name </a:t>
            </a:r>
            <a:r>
              <a:rPr lang="en-US" dirty="0" smtClean="0"/>
              <a:t>{ </a:t>
            </a:r>
            <a:r>
              <a:rPr lang="en-US" b="1" dirty="0" err="1"/>
              <a:t>in|out</a:t>
            </a:r>
            <a:r>
              <a:rPr lang="en-US" b="1" dirty="0"/>
              <a:t> </a:t>
            </a:r>
            <a:r>
              <a:rPr lang="en-US" dirty="0"/>
              <a:t>} interface configuration command. Notice the </a:t>
            </a:r>
            <a:r>
              <a:rPr lang="en-US" b="1" dirty="0"/>
              <a:t>traffic-filter </a:t>
            </a:r>
            <a:r>
              <a:rPr lang="en-US" dirty="0"/>
              <a:t>keyword is </a:t>
            </a:r>
            <a:r>
              <a:rPr lang="en-US" dirty="0" smtClean="0"/>
              <a:t>used rather </a:t>
            </a:r>
            <a:r>
              <a:rPr lang="en-US" dirty="0"/>
              <a:t>than the </a:t>
            </a:r>
            <a:r>
              <a:rPr lang="en-US" b="1" dirty="0"/>
              <a:t>access-group </a:t>
            </a:r>
            <a:r>
              <a:rPr lang="en-US" dirty="0"/>
              <a:t>keyword that is used in IPv4 ACLs.</a:t>
            </a:r>
          </a:p>
          <a:p>
            <a:r>
              <a:rPr lang="en-US" dirty="0" smtClean="0"/>
              <a:t>The </a:t>
            </a:r>
            <a:r>
              <a:rPr lang="en-US" dirty="0"/>
              <a:t>need to secure devices connected to the IPv6 Internet.</a:t>
            </a:r>
          </a:p>
          <a:p>
            <a:r>
              <a:rPr lang="en-US" dirty="0" smtClean="0"/>
              <a:t>The </a:t>
            </a:r>
            <a:r>
              <a:rPr lang="en-US" dirty="0"/>
              <a:t>drawbacks of single-homed Internet connectivity because of the single </a:t>
            </a:r>
            <a:r>
              <a:rPr lang="en-US" dirty="0" smtClean="0"/>
              <a:t>points of </a:t>
            </a:r>
            <a:r>
              <a:rPr lang="en-US" dirty="0"/>
              <a:t>failure: link failure, ISP failure, or router failure.</a:t>
            </a:r>
          </a:p>
        </p:txBody>
      </p:sp>
    </p:spTree>
    <p:extLst>
      <p:ext uri="{BB962C8B-B14F-4D97-AF65-F5344CB8AC3E}">
        <p14:creationId xmlns:p14="http://schemas.microsoft.com/office/powerpoint/2010/main" val="13020261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Chapter </a:t>
            </a:r>
            <a:r>
              <a:rPr lang="en-US" dirty="0" smtClean="0"/>
              <a:t>6 </a:t>
            </a:r>
            <a:r>
              <a:rPr lang="en-US" dirty="0"/>
              <a:t>Summary</a:t>
            </a:r>
          </a:p>
        </p:txBody>
      </p:sp>
      <p:sp>
        <p:nvSpPr>
          <p:cNvPr id="3" name="Content Placeholder 2"/>
          <p:cNvSpPr>
            <a:spLocks noGrp="1"/>
          </p:cNvSpPr>
          <p:nvPr>
            <p:ph idx="1"/>
          </p:nvPr>
        </p:nvSpPr>
        <p:spPr/>
        <p:txBody>
          <a:bodyPr>
            <a:normAutofit fontScale="92500" lnSpcReduction="20000"/>
          </a:bodyPr>
          <a:lstStyle/>
          <a:p>
            <a:r>
              <a:rPr lang="en-US" dirty="0"/>
              <a:t>Using a dual-homed design to improve redundancy: two (or more) </a:t>
            </a:r>
            <a:r>
              <a:rPr lang="en-US" dirty="0" smtClean="0"/>
              <a:t>connections, using </a:t>
            </a:r>
            <a:r>
              <a:rPr lang="en-US" dirty="0"/>
              <a:t>one or more Internet routers, to the same ISP. The ISP may also have </a:t>
            </a:r>
            <a:r>
              <a:rPr lang="en-US" dirty="0" smtClean="0"/>
              <a:t>multiple routers </a:t>
            </a:r>
            <a:r>
              <a:rPr lang="en-US" dirty="0"/>
              <a:t>to connect to specific customers. Static routes or BGP are used. One link </a:t>
            </a:r>
            <a:r>
              <a:rPr lang="en-US" dirty="0" smtClean="0"/>
              <a:t>can be </a:t>
            </a:r>
            <a:r>
              <a:rPr lang="en-US" dirty="0"/>
              <a:t>primary, or traffic can be load balanced over both links.</a:t>
            </a:r>
          </a:p>
          <a:p>
            <a:r>
              <a:rPr lang="en-US" dirty="0" smtClean="0"/>
              <a:t>Using </a:t>
            </a:r>
            <a:r>
              <a:rPr lang="en-US" dirty="0"/>
              <a:t>a </a:t>
            </a:r>
            <a:r>
              <a:rPr lang="en-US" dirty="0" err="1"/>
              <a:t>multihomed</a:t>
            </a:r>
            <a:r>
              <a:rPr lang="en-US" dirty="0"/>
              <a:t> design to further improve redundancy; two routers are used </a:t>
            </a:r>
            <a:r>
              <a:rPr lang="en-US" dirty="0" smtClean="0"/>
              <a:t>as Internet </a:t>
            </a:r>
            <a:r>
              <a:rPr lang="en-US" dirty="0"/>
              <a:t>gateways, and each router is connected to a different ISP using one or </a:t>
            </a:r>
            <a:r>
              <a:rPr lang="en-US" dirty="0" smtClean="0"/>
              <a:t>more physical </a:t>
            </a:r>
            <a:r>
              <a:rPr lang="en-US" dirty="0"/>
              <a:t>links.</a:t>
            </a:r>
          </a:p>
          <a:p>
            <a:r>
              <a:rPr lang="en-US" dirty="0" smtClean="0"/>
              <a:t>The </a:t>
            </a:r>
            <a:r>
              <a:rPr lang="en-US" dirty="0"/>
              <a:t>options for what ISPs can send to your network in a </a:t>
            </a:r>
            <a:r>
              <a:rPr lang="en-US" dirty="0" err="1"/>
              <a:t>multihomed</a:t>
            </a:r>
            <a:r>
              <a:rPr lang="en-US" dirty="0"/>
              <a:t> design:</a:t>
            </a:r>
          </a:p>
          <a:p>
            <a:pPr lvl="1"/>
            <a:r>
              <a:rPr lang="en-US" dirty="0" smtClean="0"/>
              <a:t>Only </a:t>
            </a:r>
            <a:r>
              <a:rPr lang="en-US" dirty="0"/>
              <a:t>a default route</a:t>
            </a:r>
          </a:p>
          <a:p>
            <a:pPr lvl="1"/>
            <a:r>
              <a:rPr lang="en-US" dirty="0" smtClean="0"/>
              <a:t>A </a:t>
            </a:r>
            <a:r>
              <a:rPr lang="en-US" dirty="0"/>
              <a:t>partial routing table (of a subset of routes originated near the ISP) and </a:t>
            </a:r>
            <a:r>
              <a:rPr lang="en-US" dirty="0" smtClean="0"/>
              <a:t>a default </a:t>
            </a:r>
            <a:r>
              <a:rPr lang="en-US" dirty="0"/>
              <a:t>route</a:t>
            </a:r>
          </a:p>
          <a:p>
            <a:pPr lvl="1"/>
            <a:r>
              <a:rPr lang="en-US" dirty="0" smtClean="0"/>
              <a:t>A </a:t>
            </a:r>
            <a:r>
              <a:rPr lang="en-US" dirty="0"/>
              <a:t>full routing table</a:t>
            </a:r>
          </a:p>
          <a:p>
            <a:r>
              <a:rPr lang="en-US" dirty="0" smtClean="0"/>
              <a:t>How </a:t>
            </a:r>
            <a:r>
              <a:rPr lang="en-US" dirty="0"/>
              <a:t>receiving full routing tables consume a lot of router resources.</a:t>
            </a:r>
          </a:p>
        </p:txBody>
      </p:sp>
    </p:spTree>
    <p:extLst>
      <p:ext uri="{BB962C8B-B14F-4D97-AF65-F5344CB8AC3E}">
        <p14:creationId xmlns:p14="http://schemas.microsoft.com/office/powerpoint/2010/main" val="155704006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lstStyle/>
          <a:p>
            <a:r>
              <a:rPr lang="en-US" b="1" dirty="0" smtClean="0">
                <a:ea typeface="Times New Roman"/>
                <a:cs typeface="Arial"/>
              </a:rPr>
              <a:t>CCNPv7 ROUTE Lab6.1 NAT</a:t>
            </a:r>
            <a:endParaRPr lang="en-US" b="1" dirty="0"/>
          </a:p>
        </p:txBody>
      </p:sp>
      <p:sp>
        <p:nvSpPr>
          <p:cNvPr id="5" name="Title 4"/>
          <p:cNvSpPr>
            <a:spLocks noGrp="1"/>
          </p:cNvSpPr>
          <p:nvPr>
            <p:ph type="title"/>
          </p:nvPr>
        </p:nvSpPr>
        <p:spPr/>
        <p:txBody>
          <a:bodyPr/>
          <a:lstStyle/>
          <a:p>
            <a:r>
              <a:rPr lang="en-US" dirty="0" smtClean="0"/>
              <a:t>Chapter 6 Labs</a:t>
            </a:r>
            <a:endParaRPr lang="en-US" dirty="0"/>
          </a:p>
        </p:txBody>
      </p:sp>
    </p:spTree>
    <p:extLst>
      <p:ext uri="{BB962C8B-B14F-4D97-AF65-F5344CB8AC3E}">
        <p14:creationId xmlns:p14="http://schemas.microsoft.com/office/powerpoint/2010/main" val="140831812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0" y="0"/>
            <a:ext cx="9144000" cy="685800"/>
          </a:xfrm>
          <a:prstGeom prst="rect">
            <a:avLst/>
          </a:prstGeom>
          <a:solidFill>
            <a:srgbClr val="FFFFFF"/>
          </a:solidFill>
          <a:ln w="9525" algn="ctr">
            <a:noFill/>
            <a:miter lim="800000"/>
            <a:headEnd/>
            <a:tailEnd/>
          </a:ln>
        </p:spPr>
        <p:txBody>
          <a:bodyPr wrap="none" lIns="82124" tIns="41061" rIns="82124" bIns="41061" anchor="ctr"/>
          <a:lstStyle/>
          <a:p>
            <a:endParaRPr lang="en-US" dirty="0"/>
          </a:p>
        </p:txBody>
      </p:sp>
      <p:pic>
        <p:nvPicPr>
          <p:cNvPr id="17411" name="Picture 3" descr="CNA_largo-onwhite"/>
          <p:cNvPicPr>
            <a:picLocks noChangeAspect="1" noChangeArrowheads="1"/>
          </p:cNvPicPr>
          <p:nvPr/>
        </p:nvPicPr>
        <p:blipFill>
          <a:blip r:embed="rId3" cstate="print"/>
          <a:srcRect/>
          <a:stretch>
            <a:fillRect/>
          </a:stretch>
        </p:blipFill>
        <p:spPr bwMode="auto">
          <a:xfrm>
            <a:off x="1508125" y="2741613"/>
            <a:ext cx="6097588" cy="892175"/>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Acknowledgment </a:t>
            </a:r>
            <a:endParaRPr lang="zh-CN" altLang="en-US" dirty="0"/>
          </a:p>
        </p:txBody>
      </p:sp>
      <p:sp>
        <p:nvSpPr>
          <p:cNvPr id="3" name="Content Placeholder 2"/>
          <p:cNvSpPr>
            <a:spLocks noGrp="1"/>
          </p:cNvSpPr>
          <p:nvPr>
            <p:ph sz="quarter" idx="10"/>
          </p:nvPr>
        </p:nvSpPr>
        <p:spPr/>
        <p:txBody>
          <a:bodyPr>
            <a:normAutofit/>
          </a:bodyPr>
          <a:lstStyle/>
          <a:p>
            <a:pPr marL="285750" indent="-285750">
              <a:buFont typeface="Arial" panose="020B0604020202020204" pitchFamily="34" charset="0"/>
              <a:buChar char="•"/>
            </a:pPr>
            <a:r>
              <a:rPr lang="en-US" altLang="zh-CN" sz="1800" dirty="0"/>
              <a:t>Some of images and texts are from </a:t>
            </a:r>
            <a:r>
              <a:rPr lang="en-US" altLang="en-US" sz="1800" dirty="0"/>
              <a:t>Implementing Cisco IP Routing (ROUTE) Foundation Learning Guide by Diane </a:t>
            </a:r>
            <a:r>
              <a:rPr lang="en-US" altLang="en-US" sz="1800" dirty="0" err="1"/>
              <a:t>Teare</a:t>
            </a:r>
            <a:r>
              <a:rPr lang="en-US" altLang="en-US" sz="1800" dirty="0"/>
              <a:t>, Bob </a:t>
            </a:r>
            <a:r>
              <a:rPr lang="en-US" altLang="en-US" sz="1800" dirty="0" err="1"/>
              <a:t>Vachon</a:t>
            </a:r>
            <a:r>
              <a:rPr lang="en-US" altLang="en-US" sz="1800" dirty="0"/>
              <a:t> and Rick Graziani (1587204568)</a:t>
            </a:r>
          </a:p>
          <a:p>
            <a:pPr marL="285750" indent="-285750">
              <a:buFont typeface="Arial" panose="020B0604020202020204" pitchFamily="34" charset="0"/>
              <a:buChar char="•"/>
            </a:pPr>
            <a:r>
              <a:rPr lang="en-US" altLang="zh-CN" sz="1800" dirty="0"/>
              <a:t>Copyright © 2015 </a:t>
            </a:r>
            <a:r>
              <a:rPr lang="en-US" altLang="zh-CN" sz="1800" dirty="0" smtClean="0"/>
              <a:t>– 2016 Cisco </a:t>
            </a:r>
            <a:r>
              <a:rPr lang="en-US" altLang="zh-CN" sz="1800" dirty="0"/>
              <a:t>Systems, Inc.</a:t>
            </a:r>
            <a:endParaRPr lang="en-US" altLang="en-US" sz="1800" dirty="0"/>
          </a:p>
          <a:p>
            <a:pPr marL="285750" indent="-285750">
              <a:buFont typeface="Arial" panose="020B0604020202020204" pitchFamily="34" charset="0"/>
              <a:buChar char="•"/>
            </a:pPr>
            <a:r>
              <a:rPr lang="en-US" altLang="en-US" sz="1800" dirty="0"/>
              <a:t>Special Thanks </a:t>
            </a:r>
            <a:r>
              <a:rPr lang="en-US" altLang="en-US" sz="1800" dirty="0" smtClean="0"/>
              <a:t>to </a:t>
            </a:r>
            <a:r>
              <a:rPr lang="en-US" altLang="en-US" sz="1800" i="1" dirty="0" smtClean="0"/>
              <a:t>Bruno </a:t>
            </a:r>
            <a:r>
              <a:rPr lang="en-US" altLang="en-US" sz="1800" i="1" dirty="0"/>
              <a:t>Silva</a:t>
            </a:r>
            <a:endParaRPr lang="en-US" altLang="en-US" sz="1400" i="1" dirty="0"/>
          </a:p>
        </p:txBody>
      </p:sp>
    </p:spTree>
    <p:extLst>
      <p:ext uri="{BB962C8B-B14F-4D97-AF65-F5344CB8AC3E}">
        <p14:creationId xmlns:p14="http://schemas.microsoft.com/office/powerpoint/2010/main" val="2133180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ISP Redundancy</a:t>
            </a:r>
          </a:p>
        </p:txBody>
      </p:sp>
      <p:sp>
        <p:nvSpPr>
          <p:cNvPr id="3" name="Content Placeholder 2"/>
          <p:cNvSpPr>
            <a:spLocks noGrp="1"/>
          </p:cNvSpPr>
          <p:nvPr>
            <p:ph idx="1"/>
          </p:nvPr>
        </p:nvSpPr>
        <p:spPr/>
        <p:txBody>
          <a:bodyPr>
            <a:normAutofit/>
          </a:bodyPr>
          <a:lstStyle/>
          <a:p>
            <a:r>
              <a:rPr lang="en-US" b="1" dirty="0" err="1" smtClean="0"/>
              <a:t>Multihomed</a:t>
            </a:r>
            <a:endParaRPr lang="en-US" b="1" dirty="0" smtClean="0"/>
          </a:p>
          <a:p>
            <a:pPr lvl="1"/>
            <a:r>
              <a:rPr lang="en-US" dirty="0" smtClean="0"/>
              <a:t>With </a:t>
            </a:r>
            <a:r>
              <a:rPr lang="en-US" dirty="0"/>
              <a:t>connections to multiple ISPs, redundancy is built in to </a:t>
            </a:r>
            <a:r>
              <a:rPr lang="en-US" dirty="0" smtClean="0"/>
              <a:t>the design. </a:t>
            </a:r>
          </a:p>
          <a:p>
            <a:pPr lvl="1"/>
            <a:r>
              <a:rPr lang="en-US" dirty="0" smtClean="0"/>
              <a:t>Connections </a:t>
            </a:r>
            <a:r>
              <a:rPr lang="en-US" dirty="0"/>
              <a:t>from different ISPs can </a:t>
            </a:r>
            <a:r>
              <a:rPr lang="en-US" dirty="0" smtClean="0"/>
              <a:t>terminate on </a:t>
            </a:r>
            <a:r>
              <a:rPr lang="en-US" dirty="0"/>
              <a:t>the same router, or on different routers to further enhance the resiliency. </a:t>
            </a:r>
            <a:endParaRPr lang="en-US" dirty="0" smtClean="0"/>
          </a:p>
          <a:p>
            <a:pPr lvl="1"/>
            <a:r>
              <a:rPr lang="en-US" dirty="0" smtClean="0"/>
              <a:t>The customer </a:t>
            </a:r>
            <a:r>
              <a:rPr lang="en-US" dirty="0"/>
              <a:t>is responsible for announcing its own IP address space to upstream </a:t>
            </a:r>
            <a:r>
              <a:rPr lang="en-US" dirty="0" smtClean="0"/>
              <a:t>ISPs, but </a:t>
            </a:r>
            <a:r>
              <a:rPr lang="en-US" dirty="0"/>
              <a:t>should avoid forwarding any routing information between ISPs (otherwise </a:t>
            </a:r>
            <a:r>
              <a:rPr lang="en-US" dirty="0" smtClean="0"/>
              <a:t>the customer </a:t>
            </a:r>
            <a:r>
              <a:rPr lang="en-US" dirty="0"/>
              <a:t>becomes a transit provider between the two ISPs). The routing used </a:t>
            </a:r>
            <a:r>
              <a:rPr lang="en-US" dirty="0" smtClean="0"/>
              <a:t>must be </a:t>
            </a:r>
            <a:r>
              <a:rPr lang="en-US" dirty="0"/>
              <a:t>capable of reacting to dynamic changes. </a:t>
            </a:r>
            <a:r>
              <a:rPr lang="en-US" dirty="0" err="1"/>
              <a:t>Multihoming</a:t>
            </a:r>
            <a:r>
              <a:rPr lang="en-US" dirty="0"/>
              <a:t> also allows load </a:t>
            </a:r>
            <a:r>
              <a:rPr lang="en-US" dirty="0" smtClean="0"/>
              <a:t>balancing of </a:t>
            </a:r>
            <a:r>
              <a:rPr lang="en-US" dirty="0"/>
              <a:t>traffic between ISPs.</a:t>
            </a:r>
          </a:p>
          <a:p>
            <a:r>
              <a:rPr lang="en-US" b="1" dirty="0" smtClean="0"/>
              <a:t>Dual </a:t>
            </a:r>
            <a:r>
              <a:rPr lang="en-US" b="1" dirty="0" err="1"/>
              <a:t>multihomed</a:t>
            </a:r>
            <a:r>
              <a:rPr lang="en-US" b="1" dirty="0"/>
              <a:t> </a:t>
            </a:r>
          </a:p>
          <a:p>
            <a:pPr lvl="1"/>
            <a:r>
              <a:rPr lang="en-US" dirty="0" smtClean="0"/>
              <a:t>To </a:t>
            </a:r>
            <a:r>
              <a:rPr lang="en-US" dirty="0"/>
              <a:t>enhance the resiliency further with connections to </a:t>
            </a:r>
            <a:r>
              <a:rPr lang="en-US" dirty="0" smtClean="0"/>
              <a:t>multiple ISPs</a:t>
            </a:r>
            <a:r>
              <a:rPr lang="en-US" dirty="0"/>
              <a:t>, a customer can have two links toward each ISP. </a:t>
            </a:r>
          </a:p>
        </p:txBody>
      </p:sp>
    </p:spTree>
    <p:extLst>
      <p:ext uri="{BB962C8B-B14F-4D97-AF65-F5344CB8AC3E}">
        <p14:creationId xmlns:p14="http://schemas.microsoft.com/office/powerpoint/2010/main" val="39826571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ISP Redundancy</a:t>
            </a:r>
          </a:p>
        </p:txBody>
      </p:sp>
      <p:pic>
        <p:nvPicPr>
          <p:cNvPr id="5" name="Content Placeholder 4"/>
          <p:cNvPicPr>
            <a:picLocks noGrp="1" noChangeAspect="1"/>
          </p:cNvPicPr>
          <p:nvPr>
            <p:ph idx="1"/>
          </p:nvPr>
        </p:nvPicPr>
        <p:blipFill>
          <a:blip r:embed="rId2"/>
          <a:stretch>
            <a:fillRect/>
          </a:stretch>
        </p:blipFill>
        <p:spPr>
          <a:xfrm>
            <a:off x="1493856" y="1605561"/>
            <a:ext cx="6091201" cy="4286641"/>
          </a:xfrm>
          <a:prstGeom prst="rect">
            <a:avLst/>
          </a:prstGeom>
        </p:spPr>
      </p:pic>
    </p:spTree>
    <p:extLst>
      <p:ext uri="{BB962C8B-B14F-4D97-AF65-F5344CB8AC3E}">
        <p14:creationId xmlns:p14="http://schemas.microsoft.com/office/powerpoint/2010/main" val="2036369745"/>
      </p:ext>
    </p:extLst>
  </p:cSld>
  <p:clrMapOvr>
    <a:masterClrMapping/>
  </p:clrMapOvr>
</p:sld>
</file>

<file path=ppt/theme/theme1.xml><?xml version="1.0" encoding="utf-8"?>
<a:theme xmlns:a="http://schemas.openxmlformats.org/drawingml/2006/main" name="CCNP Instructor PPT">
  <a:themeElements>
    <a:clrScheme name="PPT-TMPLT-WHT_C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fontScheme name="PPT-TMPLT-WHT_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PPT-TMPLT-WHT_C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CCNP Instructor PPT2</Template>
  <TotalTime>8408</TotalTime>
  <Pages>28</Pages>
  <Words>5333</Words>
  <Application>Microsoft Office PowerPoint</Application>
  <PresentationFormat>On-screen Show (4:3)</PresentationFormat>
  <Paragraphs>368</Paragraphs>
  <Slides>74</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74</vt:i4>
      </vt:variant>
    </vt:vector>
  </HeadingPairs>
  <TitlesOfParts>
    <vt:vector size="80" baseType="lpstr">
      <vt:lpstr>Arial</vt:lpstr>
      <vt:lpstr>Consolas</vt:lpstr>
      <vt:lpstr>Courier New</vt:lpstr>
      <vt:lpstr>Times New Roman</vt:lpstr>
      <vt:lpstr>Wingdings</vt:lpstr>
      <vt:lpstr>CCNP Instructor PPT</vt:lpstr>
      <vt:lpstr>Chapter 6:  Enterprise Internet Connectivity</vt:lpstr>
      <vt:lpstr>Chapter 6 Objectives</vt:lpstr>
      <vt:lpstr>Planning Enterprise Internet Connectivity</vt:lpstr>
      <vt:lpstr>Planning Enterprise Internet Connectivity</vt:lpstr>
      <vt:lpstr>Connecting Enterprise Networks to an ISP</vt:lpstr>
      <vt:lpstr>Redundancy for Enterprise Network to ISP connectivity</vt:lpstr>
      <vt:lpstr>ISP Redundancy</vt:lpstr>
      <vt:lpstr>ISP Redundancy</vt:lpstr>
      <vt:lpstr>ISP Redundancy</vt:lpstr>
      <vt:lpstr>Public IP Address Assignment</vt:lpstr>
      <vt:lpstr>Regional Internet Registries</vt:lpstr>
      <vt:lpstr>Public IP Address Space</vt:lpstr>
      <vt:lpstr>Public IP Address Space</vt:lpstr>
      <vt:lpstr>Autonomous System Numbers</vt:lpstr>
      <vt:lpstr>Reserved ASN</vt:lpstr>
      <vt:lpstr>PowerPoint Presentation</vt:lpstr>
      <vt:lpstr>Establishing Single-Homed IPv4 Internet Connectivity</vt:lpstr>
      <vt:lpstr>Configuring a Provider-Assigned IPv4 Address</vt:lpstr>
      <vt:lpstr>DHCP Operation</vt:lpstr>
      <vt:lpstr>Obtaining a Provider-Assigned IPv4 Address with DHCP</vt:lpstr>
      <vt:lpstr>Configuring a Router as a DHCP Server and DHCP Relay Agent</vt:lpstr>
      <vt:lpstr>NAT</vt:lpstr>
      <vt:lpstr>NAT</vt:lpstr>
      <vt:lpstr>Types of NAT </vt:lpstr>
      <vt:lpstr>Configuring Static NAT</vt:lpstr>
      <vt:lpstr>Configuring Static NAT - Example</vt:lpstr>
      <vt:lpstr>Configuring Dynamic NAT</vt:lpstr>
      <vt:lpstr>Configuring Dynamic NAT - Example</vt:lpstr>
      <vt:lpstr>Configuring PAT</vt:lpstr>
      <vt:lpstr>Configuring PAT - Example</vt:lpstr>
      <vt:lpstr>Limitations of NAT</vt:lpstr>
      <vt:lpstr>Limitations of NAT</vt:lpstr>
      <vt:lpstr>NAT Virtual Interface</vt:lpstr>
      <vt:lpstr>Configuring NAT Virtual Interface</vt:lpstr>
      <vt:lpstr>Configuring NAT Virtual Interface</vt:lpstr>
      <vt:lpstr>NVI Interface</vt:lpstr>
      <vt:lpstr>show ip nat nvi translations</vt:lpstr>
      <vt:lpstr>show ip nat nvi statistics</vt:lpstr>
      <vt:lpstr>PowerPoint Presentation</vt:lpstr>
      <vt:lpstr>Establishing Single-Homed IPv6 Internet Connectivity</vt:lpstr>
      <vt:lpstr>Obtaining a Provider-Assigned IPv6 Address</vt:lpstr>
      <vt:lpstr>Manual Assignment</vt:lpstr>
      <vt:lpstr>Configuring Basic IPv6 Internet Connectivity</vt:lpstr>
      <vt:lpstr>Stateless Address Autoconfiguration</vt:lpstr>
      <vt:lpstr>IEEE EUI-64</vt:lpstr>
      <vt:lpstr>Enabling SLAAC</vt:lpstr>
      <vt:lpstr>DHCPv6 Operation</vt:lpstr>
      <vt:lpstr>Stateless DCHPv6</vt:lpstr>
      <vt:lpstr>Configuring Stateless DCHPv6</vt:lpstr>
      <vt:lpstr>Stateful DHCPv6</vt:lpstr>
      <vt:lpstr>Configuring Stateful DHCPv6</vt:lpstr>
      <vt:lpstr>DHCPv6 Operation</vt:lpstr>
      <vt:lpstr>NAT for IPv6</vt:lpstr>
      <vt:lpstr>IPv6 ACLs</vt:lpstr>
      <vt:lpstr>Configuring IPv6 ACLs</vt:lpstr>
      <vt:lpstr>Verifying IPv6 ACLs</vt:lpstr>
      <vt:lpstr>PowerPoint Presentation</vt:lpstr>
      <vt:lpstr>Improving Internet Connectivity Resilience</vt:lpstr>
      <vt:lpstr>Drawbacks of a Single-Homed Internet Connectivity</vt:lpstr>
      <vt:lpstr>Dual-Homed Internet Connectivity</vt:lpstr>
      <vt:lpstr>Configuring Best Path for Dual-Homed Internet Connectivity</vt:lpstr>
      <vt:lpstr>Dual-Homed EIGRP and Static Example</vt:lpstr>
      <vt:lpstr>Multihomed Internet Connectivity</vt:lpstr>
      <vt:lpstr>Multihomed Internet Connectivity</vt:lpstr>
      <vt:lpstr>Options for Routes That ISPs in a Multihomed Design Can Send</vt:lpstr>
      <vt:lpstr>Chapter 6 Summary</vt:lpstr>
      <vt:lpstr>Chapter 6 Summary</vt:lpstr>
      <vt:lpstr>Chapter 6 Summary</vt:lpstr>
      <vt:lpstr>Chapter 6 Summary</vt:lpstr>
      <vt:lpstr>Chapter 6 Summary</vt:lpstr>
      <vt:lpstr>Chapter 6 Summary</vt:lpstr>
      <vt:lpstr>Chapter 6 Labs</vt:lpstr>
      <vt:lpstr>PowerPoint Presentation</vt:lpstr>
      <vt:lpstr>Acknowledgment </vt:lpstr>
    </vt:vector>
  </TitlesOfParts>
  <Company>Cisco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ROUTE Chapter 1</dc:title>
  <dc:subject/>
  <dc:creator>Cisco Systems</dc:creator>
  <cp:keywords/>
  <dc:description/>
  <cp:lastModifiedBy>Kang Liu -T (kanliu - ZHONG GUO GUO JI  JI SHU ZHI LI HE ZUO GONG SI at Cisco)</cp:lastModifiedBy>
  <cp:revision>469</cp:revision>
  <cp:lastPrinted>1999-01-27T00:54:54Z</cp:lastPrinted>
  <dcterms:created xsi:type="dcterms:W3CDTF">2010-07-05T20:10:47Z</dcterms:created>
  <dcterms:modified xsi:type="dcterms:W3CDTF">2016-04-13T04:15:23Z</dcterms:modified>
</cp:coreProperties>
</file>