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bookmarkIdSeed="2">
  <p:sldMasterIdLst>
    <p:sldMasterId id="2147483960" r:id="rId1"/>
  </p:sldMasterIdLst>
  <p:notesMasterIdLst>
    <p:notesMasterId r:id="rId67"/>
  </p:notesMasterIdLst>
  <p:handoutMasterIdLst>
    <p:handoutMasterId r:id="rId68"/>
  </p:handoutMasterIdLst>
  <p:sldIdLst>
    <p:sldId id="500" r:id="rId2"/>
    <p:sldId id="541" r:id="rId3"/>
    <p:sldId id="813" r:id="rId4"/>
    <p:sldId id="692" r:id="rId5"/>
    <p:sldId id="819" r:id="rId6"/>
    <p:sldId id="820" r:id="rId7"/>
    <p:sldId id="821" r:id="rId8"/>
    <p:sldId id="822" r:id="rId9"/>
    <p:sldId id="823" r:id="rId10"/>
    <p:sldId id="824" r:id="rId11"/>
    <p:sldId id="825" r:id="rId12"/>
    <p:sldId id="826" r:id="rId13"/>
    <p:sldId id="827" r:id="rId14"/>
    <p:sldId id="828" r:id="rId15"/>
    <p:sldId id="829" r:id="rId16"/>
    <p:sldId id="830" r:id="rId17"/>
    <p:sldId id="831" r:id="rId18"/>
    <p:sldId id="837" r:id="rId19"/>
    <p:sldId id="832" r:id="rId20"/>
    <p:sldId id="833" r:id="rId21"/>
    <p:sldId id="834" r:id="rId22"/>
    <p:sldId id="835" r:id="rId23"/>
    <p:sldId id="814" r:id="rId24"/>
    <p:sldId id="836" r:id="rId25"/>
    <p:sldId id="765" r:id="rId26"/>
    <p:sldId id="838" r:id="rId27"/>
    <p:sldId id="839" r:id="rId28"/>
    <p:sldId id="840" r:id="rId29"/>
    <p:sldId id="841" r:id="rId30"/>
    <p:sldId id="842" r:id="rId31"/>
    <p:sldId id="843" r:id="rId32"/>
    <p:sldId id="844" r:id="rId33"/>
    <p:sldId id="845" r:id="rId34"/>
    <p:sldId id="846" r:id="rId35"/>
    <p:sldId id="847" r:id="rId36"/>
    <p:sldId id="848" r:id="rId37"/>
    <p:sldId id="849" r:id="rId38"/>
    <p:sldId id="850" r:id="rId39"/>
    <p:sldId id="851" r:id="rId40"/>
    <p:sldId id="853" r:id="rId41"/>
    <p:sldId id="852" r:id="rId42"/>
    <p:sldId id="854" r:id="rId43"/>
    <p:sldId id="855" r:id="rId44"/>
    <p:sldId id="856" r:id="rId45"/>
    <p:sldId id="857" r:id="rId46"/>
    <p:sldId id="863" r:id="rId47"/>
    <p:sldId id="859" r:id="rId48"/>
    <p:sldId id="860" r:id="rId49"/>
    <p:sldId id="861" r:id="rId50"/>
    <p:sldId id="862" r:id="rId51"/>
    <p:sldId id="864" r:id="rId52"/>
    <p:sldId id="865" r:id="rId53"/>
    <p:sldId id="866" r:id="rId54"/>
    <p:sldId id="868" r:id="rId55"/>
    <p:sldId id="867" r:id="rId56"/>
    <p:sldId id="869" r:id="rId57"/>
    <p:sldId id="870" r:id="rId58"/>
    <p:sldId id="871" r:id="rId59"/>
    <p:sldId id="872" r:id="rId60"/>
    <p:sldId id="873" r:id="rId61"/>
    <p:sldId id="818" r:id="rId62"/>
    <p:sldId id="858" r:id="rId63"/>
    <p:sldId id="817" r:id="rId64"/>
    <p:sldId id="681" r:id="rId65"/>
    <p:sldId id="874" r:id="rId66"/>
  </p:sldIdLst>
  <p:sldSz cx="9144000" cy="6858000" type="screen4x3"/>
  <p:notesSz cx="7010400" cy="9296400"/>
  <p:defaultTextStyle>
    <a:defPPr>
      <a:defRPr lang="en-US"/>
    </a:defPPr>
    <a:lvl1pPr algn="ctr" rtl="0" eaLnBrk="0" fontAlgn="base" hangingPunct="0">
      <a:lnSpc>
        <a:spcPct val="90000"/>
      </a:lnSpc>
      <a:spcBef>
        <a:spcPct val="0"/>
      </a:spcBef>
      <a:spcAft>
        <a:spcPct val="0"/>
      </a:spcAft>
      <a:defRPr sz="2400" kern="1200">
        <a:solidFill>
          <a:schemeClr val="tx1"/>
        </a:solidFill>
        <a:latin typeface="Arial" charset="0"/>
        <a:ea typeface="+mn-ea"/>
        <a:cs typeface="+mn-cs"/>
      </a:defRPr>
    </a:lvl1pPr>
    <a:lvl2pPr marL="457200" algn="ctr" rtl="0" eaLnBrk="0" fontAlgn="base" hangingPunct="0">
      <a:lnSpc>
        <a:spcPct val="90000"/>
      </a:lnSpc>
      <a:spcBef>
        <a:spcPct val="0"/>
      </a:spcBef>
      <a:spcAft>
        <a:spcPct val="0"/>
      </a:spcAft>
      <a:defRPr sz="2400" kern="1200">
        <a:solidFill>
          <a:schemeClr val="tx1"/>
        </a:solidFill>
        <a:latin typeface="Arial" charset="0"/>
        <a:ea typeface="+mn-ea"/>
        <a:cs typeface="+mn-cs"/>
      </a:defRPr>
    </a:lvl2pPr>
    <a:lvl3pPr marL="914400" algn="ctr" rtl="0" eaLnBrk="0" fontAlgn="base" hangingPunct="0">
      <a:lnSpc>
        <a:spcPct val="90000"/>
      </a:lnSpc>
      <a:spcBef>
        <a:spcPct val="0"/>
      </a:spcBef>
      <a:spcAft>
        <a:spcPct val="0"/>
      </a:spcAft>
      <a:defRPr sz="2400" kern="1200">
        <a:solidFill>
          <a:schemeClr val="tx1"/>
        </a:solidFill>
        <a:latin typeface="Arial" charset="0"/>
        <a:ea typeface="+mn-ea"/>
        <a:cs typeface="+mn-cs"/>
      </a:defRPr>
    </a:lvl3pPr>
    <a:lvl4pPr marL="1371600" algn="ctr" rtl="0" eaLnBrk="0" fontAlgn="base" hangingPunct="0">
      <a:lnSpc>
        <a:spcPct val="90000"/>
      </a:lnSpc>
      <a:spcBef>
        <a:spcPct val="0"/>
      </a:spcBef>
      <a:spcAft>
        <a:spcPct val="0"/>
      </a:spcAft>
      <a:defRPr sz="2400" kern="1200">
        <a:solidFill>
          <a:schemeClr val="tx1"/>
        </a:solidFill>
        <a:latin typeface="Arial" charset="0"/>
        <a:ea typeface="+mn-ea"/>
        <a:cs typeface="+mn-cs"/>
      </a:defRPr>
    </a:lvl4pPr>
    <a:lvl5pPr marL="1828800" algn="ctr" rtl="0" eaLnBrk="0" fontAlgn="base" hangingPunct="0">
      <a:lnSpc>
        <a:spcPct val="90000"/>
      </a:lnSpc>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9">
          <p15:clr>
            <a:srgbClr val="A4A3A4"/>
          </p15:clr>
        </p15:guide>
        <p15:guide id="2" pos="176">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C566"/>
    <a:srgbClr val="9EC5E6"/>
    <a:srgbClr val="678DC5"/>
    <a:srgbClr val="FFFF99"/>
    <a:srgbClr val="C0C0C4"/>
    <a:srgbClr val="3E67A4"/>
    <a:srgbClr val="3E8DC5"/>
    <a:srgbClr val="5F5F65"/>
    <a:srgbClr val="7E7E86"/>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374" autoAdjust="0"/>
    <p:restoredTop sz="76642" autoAdjust="0"/>
  </p:normalViewPr>
  <p:slideViewPr>
    <p:cSldViewPr snapToGrid="0" showGuides="1">
      <p:cViewPr varScale="1">
        <p:scale>
          <a:sx n="59" d="100"/>
          <a:sy n="59" d="100"/>
        </p:scale>
        <p:origin x="1860" y="33"/>
      </p:cViewPr>
      <p:guideLst>
        <p:guide orient="horz" pos="2169"/>
        <p:guide pos="176"/>
      </p:guideLst>
    </p:cSldViewPr>
  </p:slideViewPr>
  <p:outlineViewPr>
    <p:cViewPr>
      <p:scale>
        <a:sx n="33" d="100"/>
        <a:sy n="33" d="100"/>
      </p:scale>
      <p:origin x="0" y="-30528"/>
    </p:cViewPr>
  </p:outlineViewPr>
  <p:notesTextViewPr>
    <p:cViewPr>
      <p:scale>
        <a:sx n="100" d="100"/>
        <a:sy n="100" d="100"/>
      </p:scale>
      <p:origin x="0" y="0"/>
    </p:cViewPr>
  </p:notesTextViewPr>
  <p:sorterViewPr>
    <p:cViewPr>
      <p:scale>
        <a:sx n="66" d="100"/>
        <a:sy n="66" d="100"/>
      </p:scale>
      <p:origin x="0" y="5190"/>
    </p:cViewPr>
  </p:sorterViewPr>
  <p:notesViewPr>
    <p:cSldViewPr snapToGrid="0" showGuides="1">
      <p:cViewPr>
        <p:scale>
          <a:sx n="100" d="100"/>
          <a:sy n="100" d="100"/>
        </p:scale>
        <p:origin x="-1500" y="2334"/>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handoutMaster" Target="handoutMasters/handoutMaster1.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83" name="Rectangle 11"/>
          <p:cNvSpPr>
            <a:spLocks noChangeArrowheads="1"/>
          </p:cNvSpPr>
          <p:nvPr/>
        </p:nvSpPr>
        <p:spPr bwMode="auto">
          <a:xfrm>
            <a:off x="6249988" y="8609013"/>
            <a:ext cx="449262" cy="212725"/>
          </a:xfrm>
          <a:prstGeom prst="rect">
            <a:avLst/>
          </a:prstGeom>
          <a:noFill/>
          <a:ln w="9525">
            <a:noFill/>
            <a:miter lim="800000"/>
            <a:headEnd/>
            <a:tailEnd/>
          </a:ln>
          <a:effectLst/>
        </p:spPr>
        <p:txBody>
          <a:bodyPr wrap="none" anchor="ctr"/>
          <a:lstStyle/>
          <a:p>
            <a:pPr>
              <a:defRPr/>
            </a:pPr>
            <a:endParaRPr lang="en-US" dirty="0"/>
          </a:p>
        </p:txBody>
      </p:sp>
      <p:sp>
        <p:nvSpPr>
          <p:cNvPr id="3084" name="Rectangle 12"/>
          <p:cNvSpPr>
            <a:spLocks noChangeArrowheads="1"/>
          </p:cNvSpPr>
          <p:nvPr/>
        </p:nvSpPr>
        <p:spPr bwMode="auto">
          <a:xfrm>
            <a:off x="57150" y="8785225"/>
            <a:ext cx="2619375" cy="347663"/>
          </a:xfrm>
          <a:prstGeom prst="rect">
            <a:avLst/>
          </a:prstGeom>
          <a:noFill/>
          <a:ln w="9525">
            <a:noFill/>
            <a:miter lim="800000"/>
            <a:headEnd/>
            <a:tailEnd/>
          </a:ln>
          <a:effectLst/>
        </p:spPr>
        <p:txBody>
          <a:bodyPr lIns="95667" tIns="50185" rIns="95667" bIns="50185">
            <a:spAutoFit/>
          </a:bodyPr>
          <a:lstStyle/>
          <a:p>
            <a:pPr algn="l" defTabSz="611188">
              <a:lnSpc>
                <a:spcPct val="100000"/>
              </a:lnSpc>
              <a:tabLst>
                <a:tab pos="2387600" algn="l"/>
                <a:tab pos="4830763" algn="l"/>
              </a:tabLst>
              <a:defRPr/>
            </a:pPr>
            <a:r>
              <a:rPr lang="en-US" sz="800" dirty="0"/>
              <a:t>© </a:t>
            </a:r>
            <a:r>
              <a:rPr lang="en-US" sz="800" dirty="0" smtClean="0"/>
              <a:t>2010, </a:t>
            </a:r>
            <a:r>
              <a:rPr lang="en-US" sz="800" dirty="0"/>
              <a:t>Cisco Systems, Inc. All rights reserved.</a:t>
            </a:r>
          </a:p>
          <a:p>
            <a:pPr algn="l" defTabSz="611188">
              <a:lnSpc>
                <a:spcPct val="100000"/>
              </a:lnSpc>
              <a:tabLst>
                <a:tab pos="2387600" algn="l"/>
                <a:tab pos="4830763" algn="l"/>
              </a:tabLst>
              <a:defRPr/>
            </a:pPr>
            <a:r>
              <a:rPr lang="en-US" sz="800" dirty="0"/>
              <a:t>Presentation_ID.scr</a:t>
            </a:r>
          </a:p>
        </p:txBody>
      </p:sp>
      <p:sp>
        <p:nvSpPr>
          <p:cNvPr id="3085" name="Line 13"/>
          <p:cNvSpPr>
            <a:spLocks noChangeShapeType="1"/>
          </p:cNvSpPr>
          <p:nvPr/>
        </p:nvSpPr>
        <p:spPr bwMode="auto">
          <a:xfrm>
            <a:off x="152400" y="8799513"/>
            <a:ext cx="6653213" cy="0"/>
          </a:xfrm>
          <a:prstGeom prst="line">
            <a:avLst/>
          </a:prstGeom>
          <a:noFill/>
          <a:ln w="12700">
            <a:solidFill>
              <a:schemeClr val="tx1"/>
            </a:solidFill>
            <a:round/>
            <a:headEnd type="none" w="sm" len="sm"/>
            <a:tailEnd type="none" w="sm" len="sm"/>
          </a:ln>
          <a:effectLst/>
        </p:spPr>
        <p:txBody>
          <a:bodyPr wrap="none" anchor="ctr"/>
          <a:lstStyle/>
          <a:p>
            <a:pPr>
              <a:defRPr/>
            </a:pPr>
            <a:endParaRPr lang="en-US" dirty="0"/>
          </a:p>
        </p:txBody>
      </p:sp>
      <p:sp>
        <p:nvSpPr>
          <p:cNvPr id="3086" name="Rectangle 14"/>
          <p:cNvSpPr>
            <a:spLocks noChangeArrowheads="1"/>
          </p:cNvSpPr>
          <p:nvPr/>
        </p:nvSpPr>
        <p:spPr bwMode="auto">
          <a:xfrm>
            <a:off x="5929313" y="8680450"/>
            <a:ext cx="812800" cy="287338"/>
          </a:xfrm>
          <a:prstGeom prst="rect">
            <a:avLst/>
          </a:prstGeom>
          <a:noFill/>
          <a:ln w="9525">
            <a:noFill/>
            <a:miter lim="800000"/>
            <a:headEnd/>
            <a:tailEnd/>
          </a:ln>
          <a:effectLst/>
        </p:spPr>
        <p:txBody>
          <a:bodyPr lIns="18819" tIns="0" rIns="18819" bIns="0" anchor="b"/>
          <a:lstStyle/>
          <a:p>
            <a:pPr algn="r" defTabSz="903288">
              <a:lnSpc>
                <a:spcPct val="100000"/>
              </a:lnSpc>
              <a:defRPr/>
            </a:pPr>
            <a:fld id="{AEAAA42D-7350-4E1A-927F-F0F0D6BE9213}" type="slidenum">
              <a:rPr lang="en-US" sz="800"/>
              <a:pPr algn="r" defTabSz="903288">
                <a:lnSpc>
                  <a:spcPct val="100000"/>
                </a:lnSpc>
                <a:defRPr/>
              </a:pPr>
              <a:t>‹#›</a:t>
            </a:fld>
            <a:endParaRPr lang="en-US" sz="800" dirty="0"/>
          </a:p>
        </p:txBody>
      </p:sp>
    </p:spTree>
    <p:extLst>
      <p:ext uri="{BB962C8B-B14F-4D97-AF65-F5344CB8AC3E}">
        <p14:creationId xmlns:p14="http://schemas.microsoft.com/office/powerpoint/2010/main" val="32434203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3304" name="Rectangle 8"/>
          <p:cNvSpPr>
            <a:spLocks noChangeArrowheads="1"/>
          </p:cNvSpPr>
          <p:nvPr/>
        </p:nvSpPr>
        <p:spPr bwMode="auto">
          <a:xfrm>
            <a:off x="6249988" y="8609013"/>
            <a:ext cx="449262" cy="212725"/>
          </a:xfrm>
          <a:prstGeom prst="rect">
            <a:avLst/>
          </a:prstGeom>
          <a:noFill/>
          <a:ln w="9525">
            <a:noFill/>
            <a:miter lim="800000"/>
            <a:headEnd/>
            <a:tailEnd/>
          </a:ln>
          <a:effectLst/>
        </p:spPr>
        <p:txBody>
          <a:bodyPr wrap="none" anchor="ctr"/>
          <a:lstStyle/>
          <a:p>
            <a:pPr>
              <a:defRPr/>
            </a:pPr>
            <a:endParaRPr lang="en-US" dirty="0"/>
          </a:p>
        </p:txBody>
      </p:sp>
      <p:sp>
        <p:nvSpPr>
          <p:cNvPr id="183305" name="Rectangle 9"/>
          <p:cNvSpPr>
            <a:spLocks noChangeArrowheads="1"/>
          </p:cNvSpPr>
          <p:nvPr/>
        </p:nvSpPr>
        <p:spPr bwMode="auto">
          <a:xfrm>
            <a:off x="57150" y="8785225"/>
            <a:ext cx="2619375" cy="224461"/>
          </a:xfrm>
          <a:prstGeom prst="rect">
            <a:avLst/>
          </a:prstGeom>
          <a:noFill/>
          <a:ln w="9525">
            <a:noFill/>
            <a:miter lim="800000"/>
            <a:headEnd/>
            <a:tailEnd/>
          </a:ln>
          <a:effectLst/>
        </p:spPr>
        <p:txBody>
          <a:bodyPr lIns="95667" tIns="50185" rIns="95667" bIns="50185">
            <a:spAutoFit/>
          </a:bodyPr>
          <a:lstStyle/>
          <a:p>
            <a:pPr algn="l" defTabSz="611188">
              <a:lnSpc>
                <a:spcPct val="100000"/>
              </a:lnSpc>
              <a:tabLst>
                <a:tab pos="2387600" algn="l"/>
                <a:tab pos="4830763" algn="l"/>
              </a:tabLst>
              <a:defRPr/>
            </a:pPr>
            <a:r>
              <a:rPr lang="en-US" sz="800" dirty="0"/>
              <a:t>© 2006, Cisco Systems, Inc. All rights </a:t>
            </a:r>
            <a:r>
              <a:rPr lang="en-US" sz="800"/>
              <a:t>reserved</a:t>
            </a:r>
            <a:r>
              <a:rPr lang="en-US" sz="800" smtClean="0"/>
              <a:t>.</a:t>
            </a:r>
            <a:endParaRPr lang="en-US" sz="800" dirty="0"/>
          </a:p>
        </p:txBody>
      </p:sp>
      <p:sp>
        <p:nvSpPr>
          <p:cNvPr id="183306" name="Line 10"/>
          <p:cNvSpPr>
            <a:spLocks noChangeShapeType="1"/>
          </p:cNvSpPr>
          <p:nvPr/>
        </p:nvSpPr>
        <p:spPr bwMode="auto">
          <a:xfrm>
            <a:off x="152400" y="8799513"/>
            <a:ext cx="6653213" cy="0"/>
          </a:xfrm>
          <a:prstGeom prst="line">
            <a:avLst/>
          </a:prstGeom>
          <a:noFill/>
          <a:ln w="12700">
            <a:solidFill>
              <a:schemeClr val="tx1"/>
            </a:solidFill>
            <a:round/>
            <a:headEnd type="none" w="sm" len="sm"/>
            <a:tailEnd type="none" w="sm" len="sm"/>
          </a:ln>
          <a:effectLst/>
        </p:spPr>
        <p:txBody>
          <a:bodyPr wrap="none" anchor="ctr"/>
          <a:lstStyle/>
          <a:p>
            <a:pPr>
              <a:defRPr/>
            </a:pPr>
            <a:endParaRPr lang="en-US" dirty="0"/>
          </a:p>
        </p:txBody>
      </p:sp>
      <p:sp>
        <p:nvSpPr>
          <p:cNvPr id="183307" name="Rectangle 11"/>
          <p:cNvSpPr>
            <a:spLocks noGrp="1" noChangeArrowheads="1"/>
          </p:cNvSpPr>
          <p:nvPr>
            <p:ph type="sldNum" sz="quarter" idx="5"/>
          </p:nvPr>
        </p:nvSpPr>
        <p:spPr bwMode="auto">
          <a:xfrm>
            <a:off x="5929313" y="8680450"/>
            <a:ext cx="812800" cy="287338"/>
          </a:xfrm>
          <a:prstGeom prst="rect">
            <a:avLst/>
          </a:prstGeom>
          <a:noFill/>
          <a:ln w="9525">
            <a:noFill/>
            <a:miter lim="800000"/>
            <a:headEnd/>
            <a:tailEnd/>
          </a:ln>
          <a:effectLst/>
        </p:spPr>
        <p:txBody>
          <a:bodyPr vert="horz" wrap="square" lIns="18819" tIns="0" rIns="18819" bIns="0" numCol="1" anchor="b" anchorCtr="0" compatLnSpc="1">
            <a:prstTxWarp prst="textNoShape">
              <a:avLst/>
            </a:prstTxWarp>
          </a:bodyPr>
          <a:lstStyle>
            <a:lvl1pPr algn="r" defTabSz="903288">
              <a:lnSpc>
                <a:spcPct val="100000"/>
              </a:lnSpc>
              <a:defRPr sz="800"/>
            </a:lvl1pPr>
          </a:lstStyle>
          <a:p>
            <a:pPr>
              <a:defRPr/>
            </a:pPr>
            <a:fld id="{48A860EF-3C9C-408F-AA5B-BAB3242BE1D0}" type="slidenum">
              <a:rPr lang="en-US"/>
              <a:pPr>
                <a:defRPr/>
              </a:pPr>
              <a:t>‹#›</a:t>
            </a:fld>
            <a:endParaRPr lang="en-US" dirty="0"/>
          </a:p>
        </p:txBody>
      </p:sp>
      <p:sp>
        <p:nvSpPr>
          <p:cNvPr id="18438" name="Rectangle 12"/>
          <p:cNvSpPr>
            <a:spLocks noGrp="1" noRot="1" noChangeAspect="1" noChangeArrowheads="1" noTextEdit="1"/>
          </p:cNvSpPr>
          <p:nvPr>
            <p:ph type="sldImg" idx="2"/>
          </p:nvPr>
        </p:nvSpPr>
        <p:spPr bwMode="auto">
          <a:xfrm>
            <a:off x="873125" y="244475"/>
            <a:ext cx="5321300" cy="3990975"/>
          </a:xfrm>
          <a:prstGeom prst="rect">
            <a:avLst/>
          </a:prstGeom>
          <a:noFill/>
          <a:ln w="12700">
            <a:solidFill>
              <a:schemeClr val="tx1"/>
            </a:solidFill>
            <a:miter lim="800000"/>
            <a:headEnd/>
            <a:tailEnd/>
          </a:ln>
        </p:spPr>
      </p:sp>
      <p:sp>
        <p:nvSpPr>
          <p:cNvPr id="183309" name="Rectangle 13"/>
          <p:cNvSpPr>
            <a:spLocks noGrp="1" noChangeArrowheads="1"/>
          </p:cNvSpPr>
          <p:nvPr>
            <p:ph type="body" sz="quarter" idx="3"/>
          </p:nvPr>
        </p:nvSpPr>
        <p:spPr bwMode="auto">
          <a:xfrm>
            <a:off x="768350" y="4378325"/>
            <a:ext cx="5468938" cy="4252913"/>
          </a:xfrm>
          <a:prstGeom prst="rect">
            <a:avLst/>
          </a:prstGeom>
          <a:noFill/>
          <a:ln w="9525">
            <a:noFill/>
            <a:miter lim="800000"/>
            <a:headEnd/>
            <a:tailEnd/>
          </a:ln>
          <a:effectLst/>
        </p:spPr>
        <p:txBody>
          <a:bodyPr vert="horz" wrap="square" lIns="95667" tIns="50185" rIns="95667" bIns="50185" numCol="1" anchor="t" anchorCtr="0" compatLnSpc="1">
            <a:prstTxWarp prst="textNoShape">
              <a:avLst/>
            </a:prstTxWarp>
          </a:bodyPr>
          <a:lstStyle/>
          <a:p>
            <a:pPr lvl="0"/>
            <a:r>
              <a:rPr lang="en-US" noProof="0" smtClean="0"/>
              <a:t>Body Text</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Tree>
    <p:extLst>
      <p:ext uri="{BB962C8B-B14F-4D97-AF65-F5344CB8AC3E}">
        <p14:creationId xmlns:p14="http://schemas.microsoft.com/office/powerpoint/2010/main" val="836196363"/>
      </p:ext>
    </p:extLst>
  </p:cSld>
  <p:clrMap bg1="lt1" tx1="dk1" bg2="lt2" tx2="dk2" accent1="accent1" accent2="accent2" accent3="accent3" accent4="accent4" accent5="accent5" accent6="accent6" hlink="hlink" folHlink="folHlink"/>
  <p:notesStyle>
    <a:lvl1pPr marL="112713" indent="-112713" algn="l" defTabSz="1020763" rtl="0" eaLnBrk="0" fontAlgn="base" hangingPunct="0">
      <a:lnSpc>
        <a:spcPct val="90000"/>
      </a:lnSpc>
      <a:spcBef>
        <a:spcPct val="50000"/>
      </a:spcBef>
      <a:spcAft>
        <a:spcPct val="0"/>
      </a:spcAft>
      <a:buSzPct val="100000"/>
      <a:buChar char="•"/>
      <a:defRPr sz="1200" kern="1200">
        <a:solidFill>
          <a:schemeClr val="tx1"/>
        </a:solidFill>
        <a:latin typeface="Arial" charset="0"/>
        <a:ea typeface="+mn-ea"/>
        <a:cs typeface="+mn-cs"/>
      </a:defRPr>
    </a:lvl1pPr>
    <a:lvl2pPr marL="482600" indent="-120650" algn="l" defTabSz="1020763" rtl="0" eaLnBrk="0" fontAlgn="base" hangingPunct="0">
      <a:lnSpc>
        <a:spcPct val="90000"/>
      </a:lnSpc>
      <a:spcBef>
        <a:spcPct val="35000"/>
      </a:spcBef>
      <a:spcAft>
        <a:spcPct val="0"/>
      </a:spcAft>
      <a:buSzPct val="100000"/>
      <a:buChar char="•"/>
      <a:defRPr sz="1200" kern="1200">
        <a:solidFill>
          <a:schemeClr val="tx1"/>
        </a:solidFill>
        <a:latin typeface="Arial" charset="0"/>
        <a:ea typeface="+mn-ea"/>
        <a:cs typeface="+mn-cs"/>
      </a:defRPr>
    </a:lvl2pPr>
    <a:lvl3pPr marL="966788" algn="l" defTabSz="1020763" rtl="0" eaLnBrk="0" fontAlgn="base" hangingPunct="0">
      <a:lnSpc>
        <a:spcPct val="90000"/>
      </a:lnSpc>
      <a:spcBef>
        <a:spcPct val="35000"/>
      </a:spcBef>
      <a:spcAft>
        <a:spcPct val="0"/>
      </a:spcAft>
      <a:buSzPct val="100000"/>
      <a:buChar char="•"/>
      <a:defRPr sz="1200" kern="1200">
        <a:solidFill>
          <a:schemeClr val="tx1"/>
        </a:solidFill>
        <a:latin typeface="Arial" charset="0"/>
        <a:ea typeface="+mn-ea"/>
        <a:cs typeface="+mn-cs"/>
      </a:defRPr>
    </a:lvl3pPr>
    <a:lvl4pPr marL="1449388" algn="l" defTabSz="1020763" rtl="0" eaLnBrk="0" fontAlgn="base" hangingPunct="0">
      <a:lnSpc>
        <a:spcPct val="90000"/>
      </a:lnSpc>
      <a:spcBef>
        <a:spcPct val="35000"/>
      </a:spcBef>
      <a:spcAft>
        <a:spcPct val="0"/>
      </a:spcAft>
      <a:buSzPct val="100000"/>
      <a:buChar char="•"/>
      <a:defRPr sz="1200" kern="1200">
        <a:solidFill>
          <a:schemeClr val="tx1"/>
        </a:solidFill>
        <a:latin typeface="Arial" charset="0"/>
        <a:ea typeface="+mn-ea"/>
        <a:cs typeface="+mn-cs"/>
      </a:defRPr>
    </a:lvl4pPr>
    <a:lvl5pPr marL="1931988" algn="l" defTabSz="1020763" rtl="0" eaLnBrk="0" fontAlgn="base" hangingPunct="0">
      <a:lnSpc>
        <a:spcPct val="90000"/>
      </a:lnSpc>
      <a:spcBef>
        <a:spcPct val="35000"/>
      </a:spcBef>
      <a:spcAft>
        <a:spcPct val="0"/>
      </a:spcAft>
      <a:buSzPct val="100000"/>
      <a:buChar char="•"/>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11"/>
          <p:cNvSpPr>
            <a:spLocks noGrp="1" noChangeArrowheads="1"/>
          </p:cNvSpPr>
          <p:nvPr>
            <p:ph type="sldNum" sz="quarter" idx="5"/>
          </p:nvPr>
        </p:nvSpPr>
        <p:spPr>
          <a:noFill/>
        </p:spPr>
        <p:txBody>
          <a:bodyPr/>
          <a:lstStyle/>
          <a:p>
            <a:fld id="{2B30C949-4E15-4DB4-8A39-A23EF57DFAE1}" type="slidenum">
              <a:rPr lang="en-US" smtClean="0"/>
              <a:pPr/>
              <a:t>1</a:t>
            </a:fld>
            <a:endParaRPr lang="en-US" dirty="0" smtClean="0"/>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xfrm>
            <a:off x="404813" y="4378325"/>
            <a:ext cx="6121400" cy="4252913"/>
          </a:xfrm>
          <a:noFill/>
          <a:ln/>
        </p:spPr>
        <p:txBody>
          <a:bodyPr/>
          <a:lstStyle/>
          <a:p>
            <a:pPr>
              <a:buFontTx/>
              <a:buNone/>
            </a:pPr>
            <a:r>
              <a:rPr lang="en-US" b="1" dirty="0" smtClean="0"/>
              <a:t>Cisco Networking </a:t>
            </a:r>
            <a:r>
              <a:rPr lang="en-US" b="1" smtClean="0"/>
              <a:t>Academy Program</a:t>
            </a:r>
            <a:endParaRPr lang="en-US" b="1" dirty="0" smtClean="0"/>
          </a:p>
          <a:p>
            <a:pPr>
              <a:buFontTx/>
              <a:buNone/>
            </a:pPr>
            <a:r>
              <a:rPr lang="en-US" b="1" dirty="0" smtClean="0"/>
              <a:t>CCNP</a:t>
            </a:r>
            <a:r>
              <a:rPr lang="en-US" b="1" baseline="0" dirty="0" smtClean="0"/>
              <a:t> ROUTE: Implementing IP Routing</a:t>
            </a:r>
            <a:endParaRPr lang="en-US" b="1" dirty="0" smtClean="0"/>
          </a:p>
          <a:p>
            <a:pPr>
              <a:buFontTx/>
              <a:buNone/>
            </a:pPr>
            <a:r>
              <a:rPr lang="en-US" sz="1300" b="1" dirty="0" smtClean="0"/>
              <a:t>Chapter 1: Routing Services</a:t>
            </a:r>
            <a:r>
              <a:rPr lang="en-US" b="1" dirty="0" smtClean="0"/>
              <a:t/>
            </a:r>
            <a:br>
              <a:rPr lang="en-US" b="1" dirty="0" smtClean="0"/>
            </a:br>
            <a:endParaRPr lang="en-GB" b="1" dirty="0" smtClean="0"/>
          </a:p>
        </p:txBody>
      </p:sp>
    </p:spTree>
    <p:extLst>
      <p:ext uri="{BB962C8B-B14F-4D97-AF65-F5344CB8AC3E}">
        <p14:creationId xmlns:p14="http://schemas.microsoft.com/office/powerpoint/2010/main" val="8818384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Arial" charset="0"/>
                <a:ea typeface="+mn-ea"/>
                <a:cs typeface="+mn-cs"/>
              </a:rPr>
              <a:t>However, the IP SLA responder can be configured to capture specific data that can be retrieved by the source using the CLI or through an SNMP tool that supports the operation of IP SLAs. The IP SLA measurement accuracy is improved when the target is an IP SLA responder.</a:t>
            </a:r>
            <a:endParaRPr lang="en-US" dirty="0"/>
          </a:p>
        </p:txBody>
      </p:sp>
      <p:sp>
        <p:nvSpPr>
          <p:cNvPr id="4" name="Slide Number Placeholder 3"/>
          <p:cNvSpPr>
            <a:spLocks noGrp="1"/>
          </p:cNvSpPr>
          <p:nvPr>
            <p:ph type="sldNum" sz="quarter" idx="10"/>
          </p:nvPr>
        </p:nvSpPr>
        <p:spPr/>
        <p:txBody>
          <a:bodyPr/>
          <a:lstStyle/>
          <a:p>
            <a:pPr>
              <a:defRPr/>
            </a:pPr>
            <a:fld id="{48A860EF-3C9C-408F-AA5B-BAB3242BE1D0}" type="slidenum">
              <a:rPr lang="en-US" smtClean="0"/>
              <a:pPr>
                <a:defRPr/>
              </a:pPr>
              <a:t>39</a:t>
            </a:fld>
            <a:endParaRPr lang="en-US" dirty="0"/>
          </a:p>
        </p:txBody>
      </p:sp>
    </p:spTree>
    <p:extLst>
      <p:ext uri="{BB962C8B-B14F-4D97-AF65-F5344CB8AC3E}">
        <p14:creationId xmlns:p14="http://schemas.microsoft.com/office/powerpoint/2010/main" val="2456609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Arial" charset="0"/>
                <a:ea typeface="+mn-ea"/>
                <a:cs typeface="+mn-cs"/>
              </a:rPr>
              <a:t>To display configuration values including all defaults for all Cisco IOS IP SLA operations, or for a specified operation, use the </a:t>
            </a:r>
            <a:r>
              <a:rPr lang="en-US" sz="1200" b="1" i="0" u="none" strike="noStrike" kern="1200" baseline="0" dirty="0" smtClean="0">
                <a:solidFill>
                  <a:schemeClr val="tx1"/>
                </a:solidFill>
                <a:latin typeface="Arial" charset="0"/>
                <a:ea typeface="+mn-ea"/>
                <a:cs typeface="+mn-cs"/>
              </a:rPr>
              <a:t>show </a:t>
            </a:r>
            <a:r>
              <a:rPr lang="en-US" sz="1200" b="1" i="0" u="none" strike="noStrike" kern="1200" baseline="0" dirty="0" err="1" smtClean="0">
                <a:solidFill>
                  <a:schemeClr val="tx1"/>
                </a:solidFill>
                <a:latin typeface="Arial" charset="0"/>
                <a:ea typeface="+mn-ea"/>
                <a:cs typeface="+mn-cs"/>
              </a:rPr>
              <a:t>ip</a:t>
            </a:r>
            <a:r>
              <a:rPr lang="en-US" sz="1200" b="1" i="0" u="none" strike="noStrike" kern="1200" baseline="0" dirty="0" smtClean="0">
                <a:solidFill>
                  <a:schemeClr val="tx1"/>
                </a:solidFill>
                <a:latin typeface="Arial" charset="0"/>
                <a:ea typeface="+mn-ea"/>
                <a:cs typeface="+mn-cs"/>
              </a:rPr>
              <a:t> </a:t>
            </a:r>
            <a:r>
              <a:rPr lang="en-US" sz="1200" b="1" i="0" u="none" strike="noStrike" kern="1200" baseline="0" dirty="0" err="1" smtClean="0">
                <a:solidFill>
                  <a:schemeClr val="tx1"/>
                </a:solidFill>
                <a:latin typeface="Arial" charset="0"/>
                <a:ea typeface="+mn-ea"/>
                <a:cs typeface="+mn-cs"/>
              </a:rPr>
              <a:t>sla</a:t>
            </a:r>
            <a:r>
              <a:rPr lang="en-US" sz="1200" b="1" i="0" u="none" strike="noStrike" kern="1200" baseline="0" dirty="0" smtClean="0">
                <a:solidFill>
                  <a:schemeClr val="tx1"/>
                </a:solidFill>
                <a:latin typeface="Arial" charset="0"/>
                <a:ea typeface="+mn-ea"/>
                <a:cs typeface="+mn-cs"/>
              </a:rPr>
              <a:t> configuration </a:t>
            </a:r>
            <a:r>
              <a:rPr lang="en-US" sz="1200" b="0" i="0" u="none" strike="noStrike" kern="1200" baseline="0" dirty="0" smtClean="0">
                <a:solidFill>
                  <a:schemeClr val="tx1"/>
                </a:solidFill>
                <a:latin typeface="Arial" charset="0"/>
                <a:ea typeface="+mn-ea"/>
                <a:cs typeface="+mn-cs"/>
              </a:rPr>
              <a:t>[ </a:t>
            </a:r>
            <a:r>
              <a:rPr lang="en-US" sz="1200" b="0" i="1" u="none" strike="noStrike" kern="1200" baseline="0" dirty="0" smtClean="0">
                <a:solidFill>
                  <a:schemeClr val="tx1"/>
                </a:solidFill>
                <a:latin typeface="Arial" charset="0"/>
                <a:ea typeface="+mn-ea"/>
                <a:cs typeface="+mn-cs"/>
              </a:rPr>
              <a:t>operation </a:t>
            </a:r>
            <a:r>
              <a:rPr lang="en-US" sz="1200" b="0" i="0" u="none" strike="noStrike" kern="1200" baseline="0" dirty="0" smtClean="0">
                <a:solidFill>
                  <a:schemeClr val="tx1"/>
                </a:solidFill>
                <a:latin typeface="Arial" charset="0"/>
                <a:ea typeface="+mn-ea"/>
                <a:cs typeface="+mn-cs"/>
              </a:rPr>
              <a:t>] command. The </a:t>
            </a:r>
            <a:r>
              <a:rPr lang="en-US" sz="1200" b="0" i="1" u="none" strike="noStrike" kern="1200" baseline="0" dirty="0" smtClean="0">
                <a:solidFill>
                  <a:schemeClr val="tx1"/>
                </a:solidFill>
                <a:latin typeface="Arial" charset="0"/>
                <a:ea typeface="+mn-ea"/>
                <a:cs typeface="+mn-cs"/>
              </a:rPr>
              <a:t>operation </a:t>
            </a:r>
            <a:r>
              <a:rPr lang="en-US" sz="1200" b="0" i="0" u="none" strike="noStrike" kern="1200" baseline="0" dirty="0" smtClean="0">
                <a:solidFill>
                  <a:schemeClr val="tx1"/>
                </a:solidFill>
                <a:latin typeface="Arial" charset="0"/>
                <a:ea typeface="+mn-ea"/>
                <a:cs typeface="+mn-cs"/>
              </a:rPr>
              <a:t>parameter is the number of the IP SLA operation for which the details will be displayed.</a:t>
            </a:r>
            <a:endParaRPr lang="en-US" dirty="0"/>
          </a:p>
        </p:txBody>
      </p:sp>
      <p:sp>
        <p:nvSpPr>
          <p:cNvPr id="4" name="Slide Number Placeholder 3"/>
          <p:cNvSpPr>
            <a:spLocks noGrp="1"/>
          </p:cNvSpPr>
          <p:nvPr>
            <p:ph type="sldNum" sz="quarter" idx="10"/>
          </p:nvPr>
        </p:nvSpPr>
        <p:spPr/>
        <p:txBody>
          <a:bodyPr/>
          <a:lstStyle/>
          <a:p>
            <a:pPr>
              <a:defRPr/>
            </a:pPr>
            <a:fld id="{48A860EF-3C9C-408F-AA5B-BAB3242BE1D0}" type="slidenum">
              <a:rPr lang="en-US" smtClean="0"/>
              <a:pPr>
                <a:defRPr/>
              </a:pPr>
              <a:t>47</a:t>
            </a:fld>
            <a:endParaRPr lang="en-US" dirty="0"/>
          </a:p>
        </p:txBody>
      </p:sp>
    </p:spTree>
    <p:extLst>
      <p:ext uri="{BB962C8B-B14F-4D97-AF65-F5344CB8AC3E}">
        <p14:creationId xmlns:p14="http://schemas.microsoft.com/office/powerpoint/2010/main" val="753736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8A860EF-3C9C-408F-AA5B-BAB3242BE1D0}" type="slidenum">
              <a:rPr lang="en-US" smtClean="0"/>
              <a:pPr>
                <a:defRPr/>
              </a:pPr>
              <a:t>48</a:t>
            </a:fld>
            <a:endParaRPr lang="en-US" dirty="0"/>
          </a:p>
        </p:txBody>
      </p:sp>
    </p:spTree>
    <p:extLst>
      <p:ext uri="{BB962C8B-B14F-4D97-AF65-F5344CB8AC3E}">
        <p14:creationId xmlns:p14="http://schemas.microsoft.com/office/powerpoint/2010/main" val="15403936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8A860EF-3C9C-408F-AA5B-BAB3242BE1D0}" type="slidenum">
              <a:rPr lang="en-US" smtClean="0"/>
              <a:pPr>
                <a:defRPr/>
              </a:pPr>
              <a:t>61</a:t>
            </a:fld>
            <a:endParaRPr lang="en-US" dirty="0"/>
          </a:p>
        </p:txBody>
      </p:sp>
    </p:spTree>
    <p:extLst>
      <p:ext uri="{BB962C8B-B14F-4D97-AF65-F5344CB8AC3E}">
        <p14:creationId xmlns:p14="http://schemas.microsoft.com/office/powerpoint/2010/main" val="9236807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8A860EF-3C9C-408F-AA5B-BAB3242BE1D0}" type="slidenum">
              <a:rPr lang="en-US" smtClean="0"/>
              <a:pPr>
                <a:defRPr/>
              </a:pPr>
              <a:t>62</a:t>
            </a:fld>
            <a:endParaRPr lang="en-US" dirty="0"/>
          </a:p>
        </p:txBody>
      </p:sp>
    </p:spTree>
    <p:extLst>
      <p:ext uri="{BB962C8B-B14F-4D97-AF65-F5344CB8AC3E}">
        <p14:creationId xmlns:p14="http://schemas.microsoft.com/office/powerpoint/2010/main" val="26286694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a:ln/>
        </p:spPr>
      </p:sp>
      <p:sp>
        <p:nvSpPr>
          <p:cNvPr id="24579" name="Notes Placeholder 2"/>
          <p:cNvSpPr>
            <a:spLocks noGrp="1"/>
          </p:cNvSpPr>
          <p:nvPr>
            <p:ph type="body" idx="1"/>
          </p:nvPr>
        </p:nvSpPr>
        <p:spPr>
          <a:noFill/>
          <a:ln/>
        </p:spPr>
        <p:txBody>
          <a:bodyPr/>
          <a:lstStyle/>
          <a:p>
            <a:pPr>
              <a:buFontTx/>
              <a:buNone/>
            </a:pPr>
            <a:endParaRPr lang="en-US" dirty="0" smtClean="0"/>
          </a:p>
        </p:txBody>
      </p:sp>
      <p:sp>
        <p:nvSpPr>
          <p:cNvPr id="24580" name="Slide Number Placeholder 3"/>
          <p:cNvSpPr>
            <a:spLocks noGrp="1"/>
          </p:cNvSpPr>
          <p:nvPr>
            <p:ph type="sldNum" sz="quarter" idx="5"/>
          </p:nvPr>
        </p:nvSpPr>
        <p:spPr>
          <a:noFill/>
        </p:spPr>
        <p:txBody>
          <a:bodyPr/>
          <a:lstStyle/>
          <a:p>
            <a:fld id="{7757FC66-78E3-4B4F-8568-92AC8FAA902C}" type="slidenum">
              <a:rPr lang="en-US" smtClean="0"/>
              <a:pPr/>
              <a:t>64</a:t>
            </a:fld>
            <a:endParaRPr lang="en-US" dirty="0" smtClean="0"/>
          </a:p>
        </p:txBody>
      </p:sp>
    </p:spTree>
    <p:extLst>
      <p:ext uri="{BB962C8B-B14F-4D97-AF65-F5344CB8AC3E}">
        <p14:creationId xmlns:p14="http://schemas.microsoft.com/office/powerpoint/2010/main" val="18552706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11"/>
          <p:cNvSpPr>
            <a:spLocks noGrp="1" noChangeArrowheads="1"/>
          </p:cNvSpPr>
          <p:nvPr>
            <p:ph type="sldNum" sz="quarter" idx="5"/>
          </p:nvPr>
        </p:nvSpPr>
        <p:spPr>
          <a:noFill/>
        </p:spPr>
        <p:txBody>
          <a:bodyPr/>
          <a:lstStyle/>
          <a:p>
            <a:fld id="{13B72244-6AB2-4E00-BFE3-D584A305B2C8}" type="slidenum">
              <a:rPr lang="en-US" smtClean="0"/>
              <a:pPr/>
              <a:t>2</a:t>
            </a:fld>
            <a:endParaRPr lang="en-US" dirty="0" smtClean="0"/>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p:spPr>
        <p:txBody>
          <a:bodyPr/>
          <a:lstStyle/>
          <a:p>
            <a:pPr>
              <a:buFontTx/>
              <a:buNone/>
            </a:pPr>
            <a:r>
              <a:rPr lang="en-US" b="1" dirty="0" smtClean="0"/>
              <a:t>Chapter 1 Objectives</a:t>
            </a:r>
          </a:p>
        </p:txBody>
      </p:sp>
    </p:spTree>
    <p:extLst>
      <p:ext uri="{BB962C8B-B14F-4D97-AF65-F5344CB8AC3E}">
        <p14:creationId xmlns:p14="http://schemas.microsoft.com/office/powerpoint/2010/main" val="20663306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11"/>
          <p:cNvSpPr>
            <a:spLocks noGrp="1" noChangeArrowheads="1"/>
          </p:cNvSpPr>
          <p:nvPr>
            <p:ph type="sldNum" sz="quarter" idx="5"/>
          </p:nvPr>
        </p:nvSpPr>
        <p:spPr>
          <a:noFill/>
        </p:spPr>
        <p:txBody>
          <a:bodyPr/>
          <a:lstStyle/>
          <a:p>
            <a:fld id="{37549710-DC87-43B2-91FF-5F30F857836B}" type="slidenum">
              <a:rPr lang="en-US" smtClean="0"/>
              <a:pPr/>
              <a:t>4</a:t>
            </a:fld>
            <a:endParaRPr lang="en-US" dirty="0" smtClean="0"/>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p:spPr>
        <p:txBody>
          <a:bodyPr/>
          <a:lstStyle/>
          <a:p>
            <a:pPr marL="0" indent="0">
              <a:lnSpc>
                <a:spcPct val="100000"/>
              </a:lnSpc>
              <a:spcBef>
                <a:spcPts val="0"/>
              </a:spcBef>
              <a:spcAft>
                <a:spcPts val="600"/>
              </a:spcAft>
              <a:buNone/>
            </a:pPr>
            <a:endParaRPr lang="en-US" sz="1100" kern="1200" dirty="0" smtClean="0">
              <a:solidFill>
                <a:schemeClr val="tx1"/>
              </a:solidFill>
              <a:latin typeface="Arial" charset="0"/>
              <a:ea typeface="+mn-ea"/>
              <a:cs typeface="+mn-cs"/>
            </a:endParaRPr>
          </a:p>
        </p:txBody>
      </p:sp>
    </p:spTree>
    <p:extLst>
      <p:ext uri="{BB962C8B-B14F-4D97-AF65-F5344CB8AC3E}">
        <p14:creationId xmlns:p14="http://schemas.microsoft.com/office/powerpoint/2010/main" val="27651455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Arial" charset="0"/>
                <a:ea typeface="+mn-ea"/>
                <a:cs typeface="+mn-cs"/>
              </a:rPr>
              <a:t>While CEF is the fastest switching mode, some limitations apply. Some features are not compatible with CEF. In some rare instances, too, the functions of CEF can actually degrade performance.</a:t>
            </a:r>
          </a:p>
          <a:p>
            <a:r>
              <a:rPr lang="en-US" sz="1200" b="1" i="0" u="none" strike="noStrike" kern="1200" baseline="0" dirty="0" smtClean="0">
                <a:solidFill>
                  <a:schemeClr val="tx1"/>
                </a:solidFill>
                <a:latin typeface="Arial" charset="0"/>
                <a:ea typeface="+mn-ea"/>
                <a:cs typeface="+mn-cs"/>
              </a:rPr>
              <a:t>Note </a:t>
            </a:r>
            <a:r>
              <a:rPr lang="en-US" sz="1200" b="0" i="0" u="none" strike="noStrike" kern="1200" baseline="0" dirty="0" smtClean="0">
                <a:solidFill>
                  <a:schemeClr val="tx1"/>
                </a:solidFill>
                <a:latin typeface="Arial" charset="0"/>
                <a:ea typeface="+mn-ea"/>
                <a:cs typeface="+mn-cs"/>
              </a:rPr>
              <a:t>Packets that cannot be CEF switched, such as packets destined to the router itself, are “punted.” This means that the packet will be fast switched or process switched.</a:t>
            </a:r>
            <a:endParaRPr lang="en-US" dirty="0"/>
          </a:p>
        </p:txBody>
      </p:sp>
      <p:sp>
        <p:nvSpPr>
          <p:cNvPr id="4" name="Slide Number Placeholder 3"/>
          <p:cNvSpPr>
            <a:spLocks noGrp="1"/>
          </p:cNvSpPr>
          <p:nvPr>
            <p:ph type="sldNum" sz="quarter" idx="10"/>
          </p:nvPr>
        </p:nvSpPr>
        <p:spPr/>
        <p:txBody>
          <a:bodyPr/>
          <a:lstStyle/>
          <a:p>
            <a:pPr>
              <a:defRPr/>
            </a:pPr>
            <a:fld id="{48A860EF-3C9C-408F-AA5B-BAB3242BE1D0}" type="slidenum">
              <a:rPr lang="en-US" smtClean="0"/>
              <a:pPr>
                <a:defRPr/>
              </a:pPr>
              <a:t>13</a:t>
            </a:fld>
            <a:endParaRPr lang="en-US" dirty="0"/>
          </a:p>
        </p:txBody>
      </p:sp>
    </p:spTree>
    <p:extLst>
      <p:ext uri="{BB962C8B-B14F-4D97-AF65-F5344CB8AC3E}">
        <p14:creationId xmlns:p14="http://schemas.microsoft.com/office/powerpoint/2010/main" val="4806438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Arial" charset="0"/>
                <a:ea typeface="+mn-ea"/>
                <a:cs typeface="+mn-cs"/>
              </a:rPr>
              <a:t>When the first packet of a packet flow arrives for destination 10.0.0.0/8, the router initially looks for the destination in its fast-switching cache. Because the destination is not in the fast-switching cache, the router must perform process switching.</a:t>
            </a:r>
          </a:p>
          <a:p>
            <a:r>
              <a:rPr lang="en-US" sz="1200" b="0" i="0" u="none" strike="noStrike" kern="1200" baseline="0" dirty="0" smtClean="0">
                <a:solidFill>
                  <a:schemeClr val="tx1"/>
                </a:solidFill>
                <a:latin typeface="Arial" charset="0"/>
                <a:ea typeface="+mn-ea"/>
                <a:cs typeface="+mn-cs"/>
              </a:rPr>
              <a:t>Therefore, a full routing table lookup is performed. The process performs a recursive lookup to find the outgoing interface.</a:t>
            </a:r>
          </a:p>
          <a:p>
            <a:r>
              <a:rPr lang="en-US" sz="1200" b="0" i="0" u="none" strike="noStrike" kern="1200" baseline="0" dirty="0" smtClean="0">
                <a:solidFill>
                  <a:schemeClr val="tx1"/>
                </a:solidFill>
                <a:latin typeface="Arial" charset="0"/>
                <a:ea typeface="+mn-ea"/>
                <a:cs typeface="+mn-cs"/>
              </a:rPr>
              <a:t>Process switching might trigger an ARP request or find the Layer 2 address in the ARP cache. For example, the MAC address of 172.16.1.2 was found in the ARP cache, as shown in Figure 5-6</a:t>
            </a:r>
            <a:endParaRPr lang="en-US" dirty="0"/>
          </a:p>
        </p:txBody>
      </p:sp>
      <p:sp>
        <p:nvSpPr>
          <p:cNvPr id="4" name="Slide Number Placeholder 3"/>
          <p:cNvSpPr>
            <a:spLocks noGrp="1"/>
          </p:cNvSpPr>
          <p:nvPr>
            <p:ph type="sldNum" sz="quarter" idx="10"/>
          </p:nvPr>
        </p:nvSpPr>
        <p:spPr/>
        <p:txBody>
          <a:bodyPr/>
          <a:lstStyle/>
          <a:p>
            <a:pPr>
              <a:defRPr/>
            </a:pPr>
            <a:fld id="{48A860EF-3C9C-408F-AA5B-BAB3242BE1D0}" type="slidenum">
              <a:rPr lang="en-US" smtClean="0"/>
              <a:pPr>
                <a:defRPr/>
              </a:pPr>
              <a:t>14</a:t>
            </a:fld>
            <a:endParaRPr lang="en-US" dirty="0"/>
          </a:p>
        </p:txBody>
      </p:sp>
    </p:spTree>
    <p:extLst>
      <p:ext uri="{BB962C8B-B14F-4D97-AF65-F5344CB8AC3E}">
        <p14:creationId xmlns:p14="http://schemas.microsoft.com/office/powerpoint/2010/main" val="26444093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8A860EF-3C9C-408F-AA5B-BAB3242BE1D0}" type="slidenum">
              <a:rPr lang="en-US" smtClean="0"/>
              <a:pPr>
                <a:defRPr/>
              </a:pPr>
              <a:t>23</a:t>
            </a:fld>
            <a:endParaRPr lang="en-US" dirty="0"/>
          </a:p>
        </p:txBody>
      </p:sp>
    </p:spTree>
    <p:extLst>
      <p:ext uri="{BB962C8B-B14F-4D97-AF65-F5344CB8AC3E}">
        <p14:creationId xmlns:p14="http://schemas.microsoft.com/office/powerpoint/2010/main" val="36618675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Networks are designed to use redundancy to provide high availability. However, having redundancy does not guarantee resistance to failure.</a:t>
            </a:r>
          </a:p>
          <a:p>
            <a:r>
              <a:rPr lang="en-US" dirty="0" smtClean="0"/>
              <a:t>The use of multiple routing protocols and redundant connectivity options can result in inefficient paths for forwarding packets to their destinations.</a:t>
            </a:r>
          </a:p>
          <a:p>
            <a:r>
              <a:rPr lang="en-US" dirty="0" smtClean="0"/>
              <a:t>Each routing protocol has a different administrative distance, metric, and convergence time. Suboptimal routing often occurs after redistribution because redistribution resets the administrative distance and metric.</a:t>
            </a:r>
          </a:p>
          <a:p>
            <a:r>
              <a:rPr lang="en-US" dirty="0" smtClean="0"/>
              <a:t>Convergence time is also important. First, protocols converge in different ways from each other and for different network designs. Second, slow convergence can result in an application sending traffic timeouts before a backup path is found to a destination. Path control is required to avoid performance issues and to optimize paths.</a:t>
            </a:r>
          </a:p>
          <a:p>
            <a:endParaRPr lang="en-US" dirty="0"/>
          </a:p>
        </p:txBody>
      </p:sp>
      <p:sp>
        <p:nvSpPr>
          <p:cNvPr id="4" name="Slide Number Placeholder 3"/>
          <p:cNvSpPr>
            <a:spLocks noGrp="1"/>
          </p:cNvSpPr>
          <p:nvPr>
            <p:ph type="sldNum" sz="quarter" idx="10"/>
          </p:nvPr>
        </p:nvSpPr>
        <p:spPr/>
        <p:txBody>
          <a:bodyPr/>
          <a:lstStyle/>
          <a:p>
            <a:pPr>
              <a:defRPr/>
            </a:pPr>
            <a:fld id="{48A860EF-3C9C-408F-AA5B-BAB3242BE1D0}" type="slidenum">
              <a:rPr lang="en-US" smtClean="0"/>
              <a:pPr>
                <a:defRPr/>
              </a:pPr>
              <a:t>25</a:t>
            </a:fld>
            <a:endParaRPr lang="en-US" dirty="0"/>
          </a:p>
        </p:txBody>
      </p:sp>
    </p:spTree>
    <p:extLst>
      <p:ext uri="{BB962C8B-B14F-4D97-AF65-F5344CB8AC3E}">
        <p14:creationId xmlns:p14="http://schemas.microsoft.com/office/powerpoint/2010/main" val="37110952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Arial" charset="0"/>
                <a:ea typeface="+mn-ea"/>
                <a:cs typeface="+mn-cs"/>
              </a:rPr>
              <a:t>PBR is a powerful and flexible tool that offers significant benefits in terms of implementing user-defined policies to control traffic in the internetwork. </a:t>
            </a:r>
          </a:p>
          <a:p>
            <a:r>
              <a:rPr lang="en-US" sz="1200" b="0" i="0" u="none" strike="noStrike" kern="1200" baseline="0" dirty="0" smtClean="0">
                <a:solidFill>
                  <a:schemeClr val="tx1"/>
                </a:solidFill>
                <a:latin typeface="Arial" charset="0"/>
                <a:ea typeface="+mn-ea"/>
                <a:cs typeface="+mn-cs"/>
              </a:rPr>
              <a:t>PBR adds flexibility in a difficult-to-manage environment by providing the ability to route traffic that is based on network needs. </a:t>
            </a:r>
          </a:p>
          <a:p>
            <a:r>
              <a:rPr lang="en-US" sz="1200" b="0" i="0" u="none" strike="noStrike" kern="1200" baseline="0" dirty="0" smtClean="0">
                <a:solidFill>
                  <a:schemeClr val="tx1"/>
                </a:solidFill>
                <a:latin typeface="Arial" charset="0"/>
                <a:ea typeface="+mn-ea"/>
                <a:cs typeface="+mn-cs"/>
              </a:rPr>
              <a:t>It also provides solutions in cases where legal, contractual, or political constraints dictate that traffic be routed through specific paths.</a:t>
            </a:r>
            <a:endParaRPr lang="en-US" dirty="0"/>
          </a:p>
        </p:txBody>
      </p:sp>
      <p:sp>
        <p:nvSpPr>
          <p:cNvPr id="4" name="Slide Number Placeholder 3"/>
          <p:cNvSpPr>
            <a:spLocks noGrp="1"/>
          </p:cNvSpPr>
          <p:nvPr>
            <p:ph type="sldNum" sz="quarter" idx="10"/>
          </p:nvPr>
        </p:nvSpPr>
        <p:spPr/>
        <p:txBody>
          <a:bodyPr/>
          <a:lstStyle/>
          <a:p>
            <a:pPr>
              <a:defRPr/>
            </a:pPr>
            <a:fld id="{48A860EF-3C9C-408F-AA5B-BAB3242BE1D0}" type="slidenum">
              <a:rPr lang="en-US" smtClean="0"/>
              <a:pPr>
                <a:defRPr/>
              </a:pPr>
              <a:t>28</a:t>
            </a:fld>
            <a:endParaRPr lang="en-US" dirty="0"/>
          </a:p>
        </p:txBody>
      </p:sp>
    </p:spTree>
    <p:extLst>
      <p:ext uri="{BB962C8B-B14F-4D97-AF65-F5344CB8AC3E}">
        <p14:creationId xmlns:p14="http://schemas.microsoft.com/office/powerpoint/2010/main" val="25086122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12713" marR="0" indent="-112713" algn="l" defTabSz="1020763" rtl="0" eaLnBrk="0" fontAlgn="base" latinLnBrk="0" hangingPunct="0">
              <a:lnSpc>
                <a:spcPct val="90000"/>
              </a:lnSpc>
              <a:spcBef>
                <a:spcPct val="50000"/>
              </a:spcBef>
              <a:spcAft>
                <a:spcPct val="0"/>
              </a:spcAft>
              <a:buClrTx/>
              <a:buSzPct val="100000"/>
              <a:buFontTx/>
              <a:buChar char="•"/>
              <a:tabLst/>
              <a:defRPr/>
            </a:pPr>
            <a:r>
              <a:rPr lang="en-US" dirty="0" smtClean="0"/>
              <a:t>Fast-switched PBR must be enabled manually. CEF-switched PBR is automatically enabled when CEF switching is enabled (which it is by default in recent IOS versions) and PBR is enabled.</a:t>
            </a:r>
          </a:p>
          <a:p>
            <a:pPr marL="112713" marR="0" indent="-112713" algn="l" defTabSz="1020763" rtl="0" eaLnBrk="0" fontAlgn="base" latinLnBrk="0" hangingPunct="0">
              <a:lnSpc>
                <a:spcPct val="90000"/>
              </a:lnSpc>
              <a:spcBef>
                <a:spcPct val="50000"/>
              </a:spcBef>
              <a:spcAft>
                <a:spcPct val="0"/>
              </a:spcAft>
              <a:buClrTx/>
              <a:buSzPct val="100000"/>
              <a:buFontTx/>
              <a:buChar char="•"/>
              <a:tabLst/>
              <a:defRPr/>
            </a:pPr>
            <a:r>
              <a:rPr lang="en-US" dirty="0" smtClean="0"/>
              <a:t>6.</a:t>
            </a:r>
            <a:r>
              <a:rPr lang="en-US" baseline="0" dirty="0" smtClean="0"/>
              <a:t> </a:t>
            </a:r>
            <a:r>
              <a:rPr lang="en-US" dirty="0" smtClean="0"/>
              <a:t>Verify PBR configuration with basic connectivity and path verification commands, as well as policy routing </a:t>
            </a:r>
            <a:r>
              <a:rPr lang="en-US" b="1" dirty="0" smtClean="0"/>
              <a:t>show </a:t>
            </a:r>
            <a:r>
              <a:rPr lang="en-US" dirty="0" smtClean="0"/>
              <a:t>commands.</a:t>
            </a:r>
          </a:p>
          <a:p>
            <a:pPr marL="112713" marR="0" indent="-112713" algn="l" defTabSz="1020763" rtl="0" eaLnBrk="0" fontAlgn="base" latinLnBrk="0" hangingPunct="0">
              <a:lnSpc>
                <a:spcPct val="90000"/>
              </a:lnSpc>
              <a:spcBef>
                <a:spcPct val="50000"/>
              </a:spcBef>
              <a:spcAft>
                <a:spcPct val="0"/>
              </a:spcAft>
              <a:buClrTx/>
              <a:buSzPct val="100000"/>
              <a:buFontTx/>
              <a:buChar char="•"/>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48A860EF-3C9C-408F-AA5B-BAB3242BE1D0}" type="slidenum">
              <a:rPr lang="en-US" smtClean="0"/>
              <a:pPr>
                <a:defRPr/>
              </a:pPr>
              <a:t>29</a:t>
            </a:fld>
            <a:endParaRPr lang="en-US" dirty="0"/>
          </a:p>
        </p:txBody>
      </p:sp>
    </p:spTree>
    <p:extLst>
      <p:ext uri="{BB962C8B-B14F-4D97-AF65-F5344CB8AC3E}">
        <p14:creationId xmlns:p14="http://schemas.microsoft.com/office/powerpoint/2010/main" val="135158680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10" name="Picture 8" descr="PPt_4face_021208.jpg"/>
          <p:cNvPicPr>
            <a:picLocks noChangeAspect="1"/>
          </p:cNvPicPr>
          <p:nvPr/>
        </p:nvPicPr>
        <p:blipFill>
          <a:blip r:embed="rId2" cstate="print"/>
          <a:srcRect/>
          <a:stretch>
            <a:fillRect/>
          </a:stretch>
        </p:blipFill>
        <p:spPr bwMode="auto">
          <a:xfrm>
            <a:off x="0" y="1911350"/>
            <a:ext cx="9144000" cy="2432050"/>
          </a:xfrm>
          <a:prstGeom prst="rect">
            <a:avLst/>
          </a:prstGeom>
          <a:noFill/>
          <a:ln w="9525">
            <a:noFill/>
            <a:miter lim="800000"/>
            <a:headEnd/>
            <a:tailEnd/>
          </a:ln>
        </p:spPr>
      </p:pic>
      <p:sp>
        <p:nvSpPr>
          <p:cNvPr id="5" name="Rectangle 3"/>
          <p:cNvSpPr>
            <a:spLocks noChangeArrowheads="1"/>
          </p:cNvSpPr>
          <p:nvPr/>
        </p:nvSpPr>
        <p:spPr bwMode="auto">
          <a:xfrm>
            <a:off x="4498975" y="6670675"/>
            <a:ext cx="2347913" cy="190500"/>
          </a:xfrm>
          <a:prstGeom prst="rect">
            <a:avLst/>
          </a:prstGeom>
          <a:noFill/>
          <a:ln w="9525">
            <a:noFill/>
            <a:miter lim="800000"/>
            <a:headEnd/>
            <a:tailEnd/>
          </a:ln>
          <a:effectLst/>
        </p:spPr>
        <p:txBody>
          <a:bodyPr wrap="none" lIns="82124" tIns="41061" rIns="82124" bIns="41061" anchor="b" anchorCtr="1">
            <a:spAutoFit/>
          </a:bodyPr>
          <a:lstStyle/>
          <a:p>
            <a:pPr algn="l" defTabSz="814388">
              <a:lnSpc>
                <a:spcPct val="100000"/>
              </a:lnSpc>
              <a:defRPr/>
            </a:pPr>
            <a:r>
              <a:rPr lang="en-US" sz="700" dirty="0">
                <a:solidFill>
                  <a:srgbClr val="C0C0C4"/>
                </a:solidFill>
              </a:rPr>
              <a:t>© </a:t>
            </a:r>
            <a:r>
              <a:rPr lang="en-US" sz="700" dirty="0" smtClean="0">
                <a:solidFill>
                  <a:srgbClr val="C0C0C4"/>
                </a:solidFill>
              </a:rPr>
              <a:t>2007 – 2016, </a:t>
            </a:r>
            <a:r>
              <a:rPr lang="en-US" sz="700" dirty="0">
                <a:solidFill>
                  <a:srgbClr val="C0C0C4"/>
                </a:solidFill>
              </a:rPr>
              <a:t>Cisco Systems, Inc. All rights reserved.</a:t>
            </a:r>
          </a:p>
        </p:txBody>
      </p:sp>
      <p:sp>
        <p:nvSpPr>
          <p:cNvPr id="6" name="Rectangle 4"/>
          <p:cNvSpPr>
            <a:spLocks noChangeArrowheads="1"/>
          </p:cNvSpPr>
          <p:nvPr/>
        </p:nvSpPr>
        <p:spPr bwMode="auto">
          <a:xfrm>
            <a:off x="7123113" y="6672263"/>
            <a:ext cx="650875" cy="188912"/>
          </a:xfrm>
          <a:prstGeom prst="rect">
            <a:avLst/>
          </a:prstGeom>
          <a:noFill/>
          <a:ln w="9525">
            <a:noFill/>
            <a:miter lim="800000"/>
            <a:headEnd/>
            <a:tailEnd/>
          </a:ln>
          <a:effectLst/>
        </p:spPr>
        <p:txBody>
          <a:bodyPr wrap="none" lIns="82124" tIns="41061" rIns="82124" bIns="41061" anchor="b">
            <a:spAutoFit/>
          </a:bodyPr>
          <a:lstStyle/>
          <a:p>
            <a:pPr algn="r" defTabSz="814388">
              <a:lnSpc>
                <a:spcPct val="100000"/>
              </a:lnSpc>
              <a:defRPr/>
            </a:pPr>
            <a:r>
              <a:rPr lang="en-US" sz="700">
                <a:solidFill>
                  <a:srgbClr val="C0C0C4"/>
                </a:solidFill>
              </a:rPr>
              <a:t>Cisco Public</a:t>
            </a:r>
          </a:p>
        </p:txBody>
      </p:sp>
      <p:sp>
        <p:nvSpPr>
          <p:cNvPr id="7" name="Rectangle 5"/>
          <p:cNvSpPr>
            <a:spLocks noChangeArrowheads="1"/>
          </p:cNvSpPr>
          <p:nvPr/>
        </p:nvSpPr>
        <p:spPr bwMode="auto">
          <a:xfrm>
            <a:off x="193675" y="6562725"/>
            <a:ext cx="1699671" cy="190646"/>
          </a:xfrm>
          <a:prstGeom prst="rect">
            <a:avLst/>
          </a:prstGeom>
          <a:noFill/>
          <a:ln w="9525">
            <a:noFill/>
            <a:miter lim="800000"/>
            <a:headEnd/>
            <a:tailEnd/>
          </a:ln>
          <a:effectLst/>
        </p:spPr>
        <p:txBody>
          <a:bodyPr wrap="square" lIns="82124" tIns="41061" rIns="82124" bIns="41061" anchor="b">
            <a:spAutoFit/>
          </a:bodyPr>
          <a:lstStyle/>
          <a:p>
            <a:pPr algn="l" defTabSz="814388">
              <a:lnSpc>
                <a:spcPct val="100000"/>
              </a:lnSpc>
              <a:defRPr/>
            </a:pPr>
            <a:r>
              <a:rPr lang="en-US" sz="700" dirty="0" smtClean="0">
                <a:solidFill>
                  <a:schemeClr val="tx1"/>
                </a:solidFill>
              </a:rPr>
              <a:t>ROUTE v7 Chapter </a:t>
            </a:r>
            <a:r>
              <a:rPr lang="en-US" sz="700" dirty="0">
                <a:solidFill>
                  <a:schemeClr val="tx1"/>
                </a:solidFill>
              </a:rPr>
              <a:t>5</a:t>
            </a:r>
          </a:p>
        </p:txBody>
      </p:sp>
      <p:sp>
        <p:nvSpPr>
          <p:cNvPr id="8" name="Rectangle 6"/>
          <p:cNvSpPr>
            <a:spLocks noChangeArrowheads="1"/>
          </p:cNvSpPr>
          <p:nvPr/>
        </p:nvSpPr>
        <p:spPr bwMode="auto">
          <a:xfrm>
            <a:off x="8596313" y="6626225"/>
            <a:ext cx="320675" cy="234950"/>
          </a:xfrm>
          <a:prstGeom prst="rect">
            <a:avLst/>
          </a:prstGeom>
          <a:noFill/>
          <a:ln w="9525" algn="ctr">
            <a:noFill/>
            <a:miter lim="800000"/>
            <a:headEnd/>
            <a:tailEnd/>
          </a:ln>
          <a:effectLst/>
        </p:spPr>
        <p:txBody>
          <a:bodyPr wrap="none" lIns="82124" tIns="41061" rIns="82124" bIns="41061" anchor="b">
            <a:spAutoFit/>
          </a:bodyPr>
          <a:lstStyle/>
          <a:p>
            <a:pPr algn="r" defTabSz="814388">
              <a:lnSpc>
                <a:spcPct val="100000"/>
              </a:lnSpc>
              <a:defRPr/>
            </a:pPr>
            <a:fld id="{F03A2297-76DB-42C1-A7DF-76792C553C4F}" type="slidenum">
              <a:rPr lang="en-US" sz="1000">
                <a:solidFill>
                  <a:schemeClr val="tx1"/>
                </a:solidFill>
              </a:rPr>
              <a:pPr algn="r" defTabSz="814388">
                <a:lnSpc>
                  <a:spcPct val="100000"/>
                </a:lnSpc>
                <a:defRPr/>
              </a:pPr>
              <a:t>‹#›</a:t>
            </a:fld>
            <a:endParaRPr lang="en-US" sz="1000">
              <a:solidFill>
                <a:schemeClr val="tx1"/>
              </a:solidFill>
            </a:endParaRPr>
          </a:p>
        </p:txBody>
      </p:sp>
      <p:sp>
        <p:nvSpPr>
          <p:cNvPr id="1290247" name="Rectangle 7"/>
          <p:cNvSpPr>
            <a:spLocks noGrp="1" noChangeArrowheads="1"/>
          </p:cNvSpPr>
          <p:nvPr>
            <p:ph type="ctrTitle"/>
          </p:nvPr>
        </p:nvSpPr>
        <p:spPr bwMode="white">
          <a:xfrm>
            <a:off x="311150" y="2581836"/>
            <a:ext cx="4174789" cy="1021976"/>
          </a:xfrm>
          <a:prstGeom prst="rect">
            <a:avLst/>
          </a:prstGeom>
          <a:ln/>
        </p:spPr>
        <p:txBody>
          <a:bodyPr anchor="ctr">
            <a:normAutofit/>
          </a:bodyPr>
          <a:lstStyle>
            <a:lvl1pPr>
              <a:defRPr sz="3000" b="0">
                <a:solidFill>
                  <a:srgbClr val="FFFFFF"/>
                </a:solidFill>
              </a:defRPr>
            </a:lvl1pPr>
          </a:lstStyle>
          <a:p>
            <a:r>
              <a:rPr lang="en-US" smtClean="0"/>
              <a:t>Click to edit Master title style</a:t>
            </a:r>
            <a:endParaRPr lang="en-US"/>
          </a:p>
        </p:txBody>
      </p:sp>
      <p:sp>
        <p:nvSpPr>
          <p:cNvPr id="1290248" name="Rectangle 8"/>
          <p:cNvSpPr>
            <a:spLocks noGrp="1" noChangeArrowheads="1"/>
          </p:cNvSpPr>
          <p:nvPr>
            <p:ph type="subTitle" idx="1"/>
          </p:nvPr>
        </p:nvSpPr>
        <p:spPr>
          <a:xfrm>
            <a:off x="311149" y="4672013"/>
            <a:ext cx="8510122" cy="658812"/>
          </a:xfrm>
          <a:ln/>
        </p:spPr>
        <p:txBody>
          <a:bodyPr/>
          <a:lstStyle>
            <a:lvl1pPr marL="0" indent="0">
              <a:lnSpc>
                <a:spcPct val="90000"/>
              </a:lnSpc>
              <a:buFont typeface="Wingdings" pitchFamily="2" charset="2"/>
              <a:buNone/>
              <a:defRPr sz="2000" b="1">
                <a:solidFill>
                  <a:schemeClr val="bg2"/>
                </a:solidFill>
              </a:defRPr>
            </a:lvl1pPr>
          </a:lstStyle>
          <a:p>
            <a:r>
              <a:rPr lang="en-US" smtClean="0"/>
              <a:t>Click to edit Master subtitle style</a:t>
            </a:r>
            <a:endParaRPr lang="en-US"/>
          </a:p>
        </p:txBody>
      </p:sp>
      <p:pic>
        <p:nvPicPr>
          <p:cNvPr id="12" name="Picture 331" descr="Cisco_NewLogo"/>
          <p:cNvPicPr>
            <a:picLocks noChangeAspect="1" noChangeArrowheads="1"/>
          </p:cNvPicPr>
          <p:nvPr/>
        </p:nvPicPr>
        <p:blipFill>
          <a:blip r:embed="rId3" cstate="print"/>
          <a:srcRect/>
          <a:stretch>
            <a:fillRect/>
          </a:stretch>
        </p:blipFill>
        <p:spPr bwMode="auto">
          <a:xfrm>
            <a:off x="5483225" y="5940425"/>
            <a:ext cx="3354388" cy="474663"/>
          </a:xfrm>
          <a:prstGeom prst="rect">
            <a:avLst/>
          </a:prstGeom>
          <a:noFill/>
          <a:ln w="9525">
            <a:noFill/>
            <a:miter lim="800000"/>
            <a:headEnd/>
            <a:tailEnd/>
          </a:ln>
        </p:spPr>
      </p:pic>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ommand Examp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8941" y="365379"/>
            <a:ext cx="8522208" cy="740664"/>
          </a:xfrm>
          <a:prstGeom prst="rect">
            <a:avLst/>
          </a:prstGeom>
        </p:spPr>
        <p:txBody>
          <a:bodyPr>
            <a:normAutofit/>
          </a:bodyPr>
          <a:lstStyle>
            <a:lvl1pPr>
              <a:defRPr/>
            </a:lvl1pPr>
          </a:lstStyle>
          <a:p>
            <a:r>
              <a:rPr lang="en-US" smtClean="0"/>
              <a:t>Command Example</a:t>
            </a:r>
            <a:endParaRPr lang="en-US"/>
          </a:p>
        </p:txBody>
      </p:sp>
      <p:sp>
        <p:nvSpPr>
          <p:cNvPr id="7" name="Content Placeholder 2"/>
          <p:cNvSpPr>
            <a:spLocks noGrp="1"/>
          </p:cNvSpPr>
          <p:nvPr>
            <p:ph idx="1"/>
          </p:nvPr>
        </p:nvSpPr>
        <p:spPr>
          <a:xfrm>
            <a:off x="279400" y="1193356"/>
            <a:ext cx="8316913" cy="491994"/>
          </a:xfrm>
        </p:spPr>
        <p:txBody>
          <a:bodyPr/>
          <a:lstStyle/>
          <a:p>
            <a:pPr lvl="0"/>
            <a:r>
              <a:rPr lang="en-US" smtClean="0"/>
              <a:t>Click to edit Master text styles</a:t>
            </a:r>
          </a:p>
        </p:txBody>
      </p:sp>
      <p:sp>
        <p:nvSpPr>
          <p:cNvPr id="10" name="Text Placeholder 9"/>
          <p:cNvSpPr>
            <a:spLocks noGrp="1"/>
          </p:cNvSpPr>
          <p:nvPr>
            <p:ph type="body" sz="quarter" idx="10" hasCustomPrompt="1"/>
          </p:nvPr>
        </p:nvSpPr>
        <p:spPr>
          <a:xfrm>
            <a:off x="613533" y="1731395"/>
            <a:ext cx="7745412" cy="377078"/>
          </a:xfrm>
        </p:spPr>
        <p:txBody>
          <a:bodyPr/>
          <a:lstStyle>
            <a:lvl1pPr>
              <a:buNone/>
              <a:defRPr sz="1600" b="0">
                <a:latin typeface="Courier New" pitchFamily="49" charset="0"/>
                <a:cs typeface="Courier New" pitchFamily="49" charset="0"/>
              </a:defRPr>
            </a:lvl1pPr>
            <a:lvl2pPr>
              <a:buFont typeface="Arial" pitchFamily="34" charset="0"/>
              <a:buNone/>
              <a:defRPr sz="1200">
                <a:latin typeface="Courier New" pitchFamily="49" charset="0"/>
                <a:cs typeface="Courier New" pitchFamily="49" charset="0"/>
              </a:defRPr>
            </a:lvl2pPr>
            <a:lvl3pPr>
              <a:buFont typeface="Arial" pitchFamily="34" charset="0"/>
              <a:buNone/>
              <a:defRPr sz="1200">
                <a:latin typeface="Courier New" pitchFamily="49" charset="0"/>
                <a:cs typeface="Courier New" pitchFamily="49" charset="0"/>
              </a:defRPr>
            </a:lvl3pPr>
            <a:lvl4pPr>
              <a:buFont typeface="Arial" pitchFamily="34" charset="0"/>
              <a:buNone/>
              <a:defRPr sz="1200">
                <a:latin typeface="Courier New" pitchFamily="49" charset="0"/>
                <a:cs typeface="Courier New" pitchFamily="49" charset="0"/>
              </a:defRPr>
            </a:lvl4pPr>
            <a:lvl5pPr>
              <a:buFont typeface="Arial" pitchFamily="34" charset="0"/>
              <a:buNone/>
              <a:defRPr sz="1200">
                <a:latin typeface="Courier New" pitchFamily="49" charset="0"/>
                <a:cs typeface="Courier New" pitchFamily="49" charset="0"/>
              </a:defRPr>
            </a:lvl5pPr>
          </a:lstStyle>
          <a:p>
            <a:pPr lvl="0"/>
            <a:r>
              <a:rPr lang="en-US" smtClean="0"/>
              <a:t>Router(config)#</a:t>
            </a:r>
          </a:p>
        </p:txBody>
      </p:sp>
      <p:sp>
        <p:nvSpPr>
          <p:cNvPr id="11" name="Text Placeholder 9"/>
          <p:cNvSpPr>
            <a:spLocks noGrp="1"/>
          </p:cNvSpPr>
          <p:nvPr>
            <p:ph type="body" sz="quarter" idx="11" hasCustomPrompt="1"/>
          </p:nvPr>
        </p:nvSpPr>
        <p:spPr>
          <a:xfrm>
            <a:off x="615326" y="2191282"/>
            <a:ext cx="7745412" cy="377078"/>
          </a:xfrm>
          <a:ln w="28575">
            <a:solidFill>
              <a:schemeClr val="tx1"/>
            </a:solidFill>
          </a:ln>
        </p:spPr>
        <p:txBody>
          <a:bodyPr/>
          <a:lstStyle>
            <a:lvl1pPr>
              <a:buNone/>
              <a:defRPr sz="1600" b="1" i="0">
                <a:latin typeface="Courier New" pitchFamily="49" charset="0"/>
                <a:cs typeface="Courier New" pitchFamily="49" charset="0"/>
              </a:defRPr>
            </a:lvl1pPr>
            <a:lvl2pPr>
              <a:buFont typeface="Arial" pitchFamily="34" charset="0"/>
              <a:buNone/>
              <a:defRPr sz="1200">
                <a:latin typeface="Courier New" pitchFamily="49" charset="0"/>
                <a:cs typeface="Courier New" pitchFamily="49" charset="0"/>
              </a:defRPr>
            </a:lvl2pPr>
            <a:lvl3pPr>
              <a:buFont typeface="Arial" pitchFamily="34" charset="0"/>
              <a:buNone/>
              <a:defRPr sz="1200">
                <a:latin typeface="Courier New" pitchFamily="49" charset="0"/>
                <a:cs typeface="Courier New" pitchFamily="49" charset="0"/>
              </a:defRPr>
            </a:lvl3pPr>
            <a:lvl4pPr>
              <a:buFont typeface="Arial" pitchFamily="34" charset="0"/>
              <a:buNone/>
              <a:defRPr sz="1200">
                <a:latin typeface="Courier New" pitchFamily="49" charset="0"/>
                <a:cs typeface="Courier New" pitchFamily="49" charset="0"/>
              </a:defRPr>
            </a:lvl4pPr>
            <a:lvl5pPr>
              <a:buFont typeface="Arial" pitchFamily="34" charset="0"/>
              <a:buNone/>
              <a:defRPr sz="1200">
                <a:latin typeface="Courier New" pitchFamily="49" charset="0"/>
                <a:cs typeface="Courier New" pitchFamily="49" charset="0"/>
              </a:defRPr>
            </a:lvl5pPr>
          </a:lstStyle>
          <a:p>
            <a:pPr lvl="0"/>
            <a:r>
              <a:rPr lang="en-US" smtClean="0"/>
              <a:t>Command parameters</a:t>
            </a:r>
          </a:p>
        </p:txBody>
      </p:sp>
      <p:sp>
        <p:nvSpPr>
          <p:cNvPr id="6" name="Content Placeholder 2"/>
          <p:cNvSpPr>
            <a:spLocks noGrp="1"/>
          </p:cNvSpPr>
          <p:nvPr>
            <p:ph idx="12"/>
          </p:nvPr>
        </p:nvSpPr>
        <p:spPr>
          <a:xfrm>
            <a:off x="279400" y="2852057"/>
            <a:ext cx="8316913" cy="3320143"/>
          </a:xfrm>
        </p:spPr>
        <p:txBody>
          <a:bodyPr/>
          <a:lstStyle/>
          <a:p>
            <a:pPr lvl="0"/>
            <a:r>
              <a:rPr lang="en-US" smtClean="0"/>
              <a:t>Click to edit Master text styles</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2 column horizontal">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9400" y="365379"/>
            <a:ext cx="8521700" cy="740664"/>
          </a:xfrm>
          <a:prstGeom prst="rect">
            <a:avLst/>
          </a:prstGeom>
        </p:spPr>
        <p:txBody>
          <a:bodyPr>
            <a:normAutofit/>
          </a:bodyPr>
          <a:lstStyle>
            <a:lvl1pPr>
              <a:defRPr baseline="0"/>
            </a:lvl1pPr>
          </a:lstStyle>
          <a:p>
            <a:r>
              <a:rPr lang="en-US" smtClean="0"/>
              <a:t>2 Rows</a:t>
            </a:r>
            <a:endParaRPr lang="en-US"/>
          </a:p>
        </p:txBody>
      </p:sp>
      <p:sp>
        <p:nvSpPr>
          <p:cNvPr id="4" name="Content Placeholder 2"/>
          <p:cNvSpPr>
            <a:spLocks noGrp="1"/>
          </p:cNvSpPr>
          <p:nvPr>
            <p:ph idx="10"/>
          </p:nvPr>
        </p:nvSpPr>
        <p:spPr>
          <a:xfrm>
            <a:off x="279400" y="1206653"/>
            <a:ext cx="8520354" cy="2526255"/>
          </a:xfrm>
        </p:spPr>
        <p:txBody>
          <a:bodyPr>
            <a:normAutofit/>
          </a:bodyPr>
          <a:lstStyle>
            <a:lvl1pPr>
              <a:defRPr sz="2400"/>
            </a:lvl1pPr>
            <a:lvl2pPr marL="461963" indent="-236538">
              <a:buFont typeface="Arial" pitchFamily="34" charset="0"/>
              <a:buChar char="•"/>
              <a:defRPr sz="2000"/>
            </a:lvl2pPr>
            <a:lvl3pPr marL="688975" indent="-227013">
              <a:buFont typeface="Arial" pitchFamily="34" charset="0"/>
              <a:buChar char="•"/>
              <a:defRPr sz="1800"/>
            </a:lvl3pPr>
            <a:lvl4pPr marL="565150" indent="176213">
              <a:buFont typeface="Arial" pitchFamily="34" charset="0"/>
              <a:buChar char="•"/>
              <a:defRPr/>
            </a:lvl4pPr>
            <a:lvl5pPr marL="744538" indent="169863">
              <a:buFont typeface="Arial" pitchFamily="34" charset="0"/>
              <a:buChar char="•"/>
              <a:defRPr/>
            </a:lvl5pPr>
          </a:lstStyle>
          <a:p>
            <a:pPr lvl="0"/>
            <a:r>
              <a:rPr lang="en-US" smtClean="0"/>
              <a:t>Click to edit Master text styles</a:t>
            </a:r>
          </a:p>
          <a:p>
            <a:pPr lvl="1"/>
            <a:r>
              <a:rPr lang="en-US" smtClean="0"/>
              <a:t>Second level</a:t>
            </a:r>
          </a:p>
          <a:p>
            <a:pPr lvl="2"/>
            <a:r>
              <a:rPr lang="en-US" smtClean="0"/>
              <a:t>Third level</a:t>
            </a:r>
          </a:p>
        </p:txBody>
      </p:sp>
      <p:sp>
        <p:nvSpPr>
          <p:cNvPr id="5" name="Content Placeholder 2"/>
          <p:cNvSpPr>
            <a:spLocks noGrp="1"/>
          </p:cNvSpPr>
          <p:nvPr>
            <p:ph idx="11"/>
          </p:nvPr>
        </p:nvSpPr>
        <p:spPr>
          <a:xfrm>
            <a:off x="279400" y="3797451"/>
            <a:ext cx="8520354" cy="2669685"/>
          </a:xfrm>
        </p:spPr>
        <p:txBody>
          <a:bodyPr>
            <a:normAutofit/>
          </a:bodyPr>
          <a:lstStyle>
            <a:lvl1pPr>
              <a:defRPr sz="2400"/>
            </a:lvl1pPr>
            <a:lvl2pPr marL="461963" indent="-236538">
              <a:buFont typeface="Arial" pitchFamily="34" charset="0"/>
              <a:buChar char="•"/>
              <a:defRPr sz="2000"/>
            </a:lvl2pPr>
            <a:lvl3pPr marL="688975" indent="-227013">
              <a:buFont typeface="Arial" pitchFamily="34" charset="0"/>
              <a:buChar char="•"/>
              <a:defRPr sz="1800"/>
            </a:lvl3pPr>
            <a:lvl4pPr marL="565150" indent="176213">
              <a:buFont typeface="Arial" pitchFamily="34" charset="0"/>
              <a:buChar char="•"/>
              <a:defRPr/>
            </a:lvl4pPr>
            <a:lvl5pPr marL="744538" indent="169863">
              <a:buFont typeface="Arial" pitchFamily="34" charset="0"/>
              <a:buChar char="•"/>
              <a:defRPr/>
            </a:lvl5pPr>
          </a:lstStyle>
          <a:p>
            <a:pPr lvl="0"/>
            <a:r>
              <a:rPr lang="en-US" smtClean="0"/>
              <a:t>Click to edit Master text styles</a:t>
            </a:r>
          </a:p>
          <a:p>
            <a:pPr lvl="1"/>
            <a:r>
              <a:rPr lang="en-US" smtClean="0"/>
              <a:t>Second level</a:t>
            </a:r>
          </a:p>
          <a:p>
            <a:pPr lvl="2"/>
            <a:r>
              <a:rPr lang="en-US" smtClean="0"/>
              <a:t>Third level</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2 Rows Graphic Top">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9400" y="365379"/>
            <a:ext cx="8521700" cy="740664"/>
          </a:xfrm>
          <a:prstGeom prst="rect">
            <a:avLst/>
          </a:prstGeom>
        </p:spPr>
        <p:txBody>
          <a:bodyPr>
            <a:normAutofit/>
          </a:bodyPr>
          <a:lstStyle>
            <a:lvl1pPr>
              <a:defRPr baseline="0"/>
            </a:lvl1pPr>
          </a:lstStyle>
          <a:p>
            <a:r>
              <a:rPr lang="en-US" smtClean="0"/>
              <a:t>2 Rows Graphic Top</a:t>
            </a:r>
            <a:endParaRPr lang="en-US"/>
          </a:p>
        </p:txBody>
      </p:sp>
      <p:sp>
        <p:nvSpPr>
          <p:cNvPr id="5" name="Content Placeholder 2"/>
          <p:cNvSpPr>
            <a:spLocks noGrp="1"/>
          </p:cNvSpPr>
          <p:nvPr>
            <p:ph idx="11"/>
          </p:nvPr>
        </p:nvSpPr>
        <p:spPr>
          <a:xfrm>
            <a:off x="279400" y="3897849"/>
            <a:ext cx="8520354" cy="2526255"/>
          </a:xfrm>
        </p:spPr>
        <p:txBody>
          <a:bodyPr>
            <a:normAutofit/>
          </a:bodyPr>
          <a:lstStyle>
            <a:lvl1pPr>
              <a:defRPr sz="2400"/>
            </a:lvl1pPr>
            <a:lvl2pPr marL="461963" indent="-236538">
              <a:buFont typeface="Arial" pitchFamily="34" charset="0"/>
              <a:buChar char="•"/>
              <a:defRPr sz="2000"/>
            </a:lvl2pPr>
            <a:lvl3pPr marL="688975" indent="-227013">
              <a:buFont typeface="Arial" pitchFamily="34" charset="0"/>
              <a:buChar char="•"/>
              <a:defRPr sz="1800"/>
            </a:lvl3pPr>
            <a:lvl4pPr marL="565150" indent="176213">
              <a:buFont typeface="Arial" pitchFamily="34" charset="0"/>
              <a:buChar char="•"/>
              <a:defRPr/>
            </a:lvl4pPr>
            <a:lvl5pPr marL="744538" indent="169863">
              <a:buFont typeface="Arial" pitchFamily="34" charset="0"/>
              <a:buChar char="•"/>
              <a:defRPr/>
            </a:lvl5pPr>
          </a:lstStyle>
          <a:p>
            <a:pPr lvl="0"/>
            <a:r>
              <a:rPr lang="en-US" smtClean="0"/>
              <a:t>Click to edit Master text styles</a:t>
            </a:r>
          </a:p>
          <a:p>
            <a:pPr lvl="1"/>
            <a:r>
              <a:rPr lang="en-US" smtClean="0"/>
              <a:t>Second level</a:t>
            </a:r>
          </a:p>
          <a:p>
            <a:pPr lvl="2"/>
            <a:r>
              <a:rPr lang="en-US" smtClean="0"/>
              <a:t>Third level</a:t>
            </a:r>
          </a:p>
        </p:txBody>
      </p:sp>
      <p:sp>
        <p:nvSpPr>
          <p:cNvPr id="8" name="Content Placeholder 7"/>
          <p:cNvSpPr>
            <a:spLocks noGrp="1"/>
          </p:cNvSpPr>
          <p:nvPr>
            <p:ph sz="quarter" idx="12"/>
          </p:nvPr>
        </p:nvSpPr>
        <p:spPr>
          <a:xfrm>
            <a:off x="279400" y="1076325"/>
            <a:ext cx="8531225" cy="2732088"/>
          </a:xfrm>
        </p:spPr>
        <p:txBody>
          <a:bodyPr>
            <a:normAutofit/>
          </a:bodyPr>
          <a:lstStyle>
            <a:lvl1pPr>
              <a:buNone/>
              <a:defRPr/>
            </a:lvl1pPr>
          </a:lstStyle>
          <a:p>
            <a:pPr lvl="0"/>
            <a:r>
              <a:rPr lang="en-US" smtClean="0"/>
              <a:t>Click to edit Master text styles</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2 Rows Graphic Bottom">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9400" y="365379"/>
            <a:ext cx="8521700" cy="740664"/>
          </a:xfrm>
          <a:prstGeom prst="rect">
            <a:avLst/>
          </a:prstGeom>
        </p:spPr>
        <p:txBody>
          <a:bodyPr>
            <a:normAutofit/>
          </a:bodyPr>
          <a:lstStyle>
            <a:lvl1pPr>
              <a:defRPr baseline="0"/>
            </a:lvl1pPr>
          </a:lstStyle>
          <a:p>
            <a:r>
              <a:rPr lang="en-US" smtClean="0"/>
              <a:t>2 Rows Graphic Bottom</a:t>
            </a:r>
            <a:endParaRPr lang="en-US"/>
          </a:p>
        </p:txBody>
      </p:sp>
      <p:sp>
        <p:nvSpPr>
          <p:cNvPr id="4" name="Content Placeholder 2"/>
          <p:cNvSpPr>
            <a:spLocks noGrp="1"/>
          </p:cNvSpPr>
          <p:nvPr>
            <p:ph idx="10"/>
          </p:nvPr>
        </p:nvSpPr>
        <p:spPr>
          <a:xfrm>
            <a:off x="279400" y="1174380"/>
            <a:ext cx="8520354" cy="2160492"/>
          </a:xfrm>
        </p:spPr>
        <p:txBody>
          <a:bodyPr>
            <a:normAutofit/>
          </a:bodyPr>
          <a:lstStyle>
            <a:lvl1pPr>
              <a:defRPr sz="2400"/>
            </a:lvl1pPr>
            <a:lvl2pPr marL="461963" indent="-236538">
              <a:buFont typeface="Arial" pitchFamily="34" charset="0"/>
              <a:buChar char="•"/>
              <a:defRPr sz="2000"/>
            </a:lvl2pPr>
            <a:lvl3pPr marL="688975" indent="-227013">
              <a:buFont typeface="Arial" pitchFamily="34" charset="0"/>
              <a:buChar char="•"/>
              <a:defRPr sz="1800"/>
            </a:lvl3pPr>
            <a:lvl4pPr marL="565150" indent="176213">
              <a:buFont typeface="Arial" pitchFamily="34" charset="0"/>
              <a:buChar char="•"/>
              <a:defRPr/>
            </a:lvl4pPr>
            <a:lvl5pPr marL="744538" indent="169863">
              <a:buFont typeface="Arial" pitchFamily="34" charset="0"/>
              <a:buChar char="•"/>
              <a:defRPr/>
            </a:lvl5pPr>
          </a:lstStyle>
          <a:p>
            <a:pPr lvl="0"/>
            <a:r>
              <a:rPr lang="en-US" smtClean="0"/>
              <a:t>Click to edit Master text styles</a:t>
            </a:r>
          </a:p>
          <a:p>
            <a:pPr lvl="1"/>
            <a:r>
              <a:rPr lang="en-US" smtClean="0"/>
              <a:t>Second level</a:t>
            </a:r>
          </a:p>
          <a:p>
            <a:pPr lvl="2"/>
            <a:r>
              <a:rPr lang="en-US" smtClean="0"/>
              <a:t>Third level</a:t>
            </a:r>
          </a:p>
        </p:txBody>
      </p:sp>
      <p:sp>
        <p:nvSpPr>
          <p:cNvPr id="6" name="Content Placeholder 5"/>
          <p:cNvSpPr>
            <a:spLocks noGrp="1"/>
          </p:cNvSpPr>
          <p:nvPr>
            <p:ph sz="quarter" idx="11"/>
          </p:nvPr>
        </p:nvSpPr>
        <p:spPr>
          <a:xfrm>
            <a:off x="279400" y="3443288"/>
            <a:ext cx="8520113" cy="3097212"/>
          </a:xfrm>
        </p:spPr>
        <p:txBody>
          <a:bodyPr>
            <a:normAutofit/>
          </a:bodyPr>
          <a:lstStyle>
            <a:lvl1pPr>
              <a:buNone/>
              <a:defRPr/>
            </a:lvl1pPr>
            <a:lvl2pPr>
              <a:buNone/>
              <a:defRPr/>
            </a:lvl2pPr>
            <a:lvl3pPr>
              <a:buNone/>
              <a:defRPr/>
            </a:lvl3pPr>
          </a:lstStyle>
          <a:p>
            <a:pPr lvl="0"/>
            <a:r>
              <a:rPr lang="en-US" smtClean="0"/>
              <a:t>Click to edit Master text styles</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ntent and Command Examp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9400" y="365379"/>
            <a:ext cx="8521700" cy="740664"/>
          </a:xfrm>
          <a:prstGeom prst="rect">
            <a:avLst/>
          </a:prstGeom>
        </p:spPr>
        <p:txBody>
          <a:bodyPr>
            <a:normAutofit/>
          </a:bodyPr>
          <a:lstStyle>
            <a:lvl1pPr>
              <a:defRPr baseline="0"/>
            </a:lvl1pPr>
          </a:lstStyle>
          <a:p>
            <a:r>
              <a:rPr lang="en-US" smtClean="0"/>
              <a:t>Config Example 2 Rows</a:t>
            </a:r>
            <a:endParaRPr lang="en-US"/>
          </a:p>
        </p:txBody>
      </p:sp>
      <p:sp>
        <p:nvSpPr>
          <p:cNvPr id="4" name="Content Placeholder 2"/>
          <p:cNvSpPr>
            <a:spLocks noGrp="1"/>
          </p:cNvSpPr>
          <p:nvPr>
            <p:ph idx="10"/>
          </p:nvPr>
        </p:nvSpPr>
        <p:spPr>
          <a:xfrm>
            <a:off x="279400" y="1174379"/>
            <a:ext cx="8520354" cy="2496283"/>
          </a:xfrm>
        </p:spPr>
        <p:txBody>
          <a:bodyPr>
            <a:normAutofit/>
          </a:bodyPr>
          <a:lstStyle>
            <a:lvl1pPr>
              <a:defRPr sz="2400"/>
            </a:lvl1pPr>
            <a:lvl2pPr marL="461963" indent="-236538">
              <a:buFont typeface="Arial" pitchFamily="34" charset="0"/>
              <a:buChar char="•"/>
              <a:defRPr sz="2000"/>
            </a:lvl2pPr>
            <a:lvl3pPr marL="688975" indent="-227013">
              <a:buFont typeface="Arial" pitchFamily="34" charset="0"/>
              <a:buChar char="•"/>
              <a:defRPr sz="1800"/>
            </a:lvl3pPr>
            <a:lvl4pPr marL="565150" indent="176213">
              <a:buFont typeface="Arial" pitchFamily="34" charset="0"/>
              <a:buChar char="•"/>
              <a:defRPr/>
            </a:lvl4pPr>
            <a:lvl5pPr marL="744538" indent="169863">
              <a:buFont typeface="Arial" pitchFamily="34" charset="0"/>
              <a:buChar char="•"/>
              <a:defRPr/>
            </a:lvl5pPr>
          </a:lstStyle>
          <a:p>
            <a:pPr lvl="0"/>
            <a:r>
              <a:rPr lang="en-US" smtClean="0"/>
              <a:t>Click to edit Master text styles</a:t>
            </a:r>
          </a:p>
          <a:p>
            <a:pPr lvl="1"/>
            <a:r>
              <a:rPr lang="en-US" smtClean="0"/>
              <a:t>Second level</a:t>
            </a:r>
          </a:p>
          <a:p>
            <a:pPr lvl="2"/>
            <a:r>
              <a:rPr lang="en-US" smtClean="0"/>
              <a:t>Third level</a:t>
            </a:r>
          </a:p>
        </p:txBody>
      </p:sp>
      <p:sp>
        <p:nvSpPr>
          <p:cNvPr id="6" name="Content Placeholder 5"/>
          <p:cNvSpPr>
            <a:spLocks noGrp="1"/>
          </p:cNvSpPr>
          <p:nvPr>
            <p:ph sz="quarter" idx="11" hasCustomPrompt="1"/>
          </p:nvPr>
        </p:nvSpPr>
        <p:spPr>
          <a:xfrm>
            <a:off x="279400" y="3762102"/>
            <a:ext cx="8520113" cy="2778397"/>
          </a:xfrm>
          <a:ln>
            <a:solidFill>
              <a:schemeClr val="tx1"/>
            </a:solidFill>
          </a:ln>
        </p:spPr>
        <p:txBody>
          <a:bodyPr>
            <a:normAutofit/>
          </a:bodyPr>
          <a:lstStyle>
            <a:lvl1pPr marL="0" indent="0">
              <a:lnSpc>
                <a:spcPct val="100000"/>
              </a:lnSpc>
              <a:spcBef>
                <a:spcPts val="0"/>
              </a:spcBef>
              <a:spcAft>
                <a:spcPts val="0"/>
              </a:spcAft>
              <a:buNone/>
              <a:defRPr sz="1600">
                <a:latin typeface="Courier New" pitchFamily="49" charset="0"/>
                <a:cs typeface="Courier New" pitchFamily="49" charset="0"/>
              </a:defRPr>
            </a:lvl1pPr>
            <a:lvl2pPr>
              <a:buNone/>
              <a:defRPr/>
            </a:lvl2pPr>
            <a:lvl3pPr>
              <a:buNone/>
              <a:defRPr/>
            </a:lvl3pPr>
          </a:lstStyle>
          <a:p>
            <a:pPr lvl="0"/>
            <a:r>
              <a:rPr lang="en-US" smtClean="0"/>
              <a:t>Config example</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nfig Example 2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8941" y="365379"/>
            <a:ext cx="8532159" cy="740664"/>
          </a:xfrm>
          <a:prstGeom prst="rect">
            <a:avLst/>
          </a:prstGeom>
        </p:spPr>
        <p:txBody>
          <a:bodyPr>
            <a:normAutofit/>
          </a:bodyPr>
          <a:lstStyle>
            <a:lvl1pPr>
              <a:defRPr/>
            </a:lvl1pPr>
          </a:lstStyle>
          <a:p>
            <a:r>
              <a:rPr lang="en-US" smtClean="0"/>
              <a:t>Config Example 2 column</a:t>
            </a:r>
            <a:endParaRPr lang="en-US"/>
          </a:p>
        </p:txBody>
      </p:sp>
      <p:sp>
        <p:nvSpPr>
          <p:cNvPr id="8" name="Content Placeholder 3"/>
          <p:cNvSpPr>
            <a:spLocks noGrp="1"/>
          </p:cNvSpPr>
          <p:nvPr>
            <p:ph sz="half" idx="10"/>
          </p:nvPr>
        </p:nvSpPr>
        <p:spPr>
          <a:xfrm>
            <a:off x="279399" y="1186191"/>
            <a:ext cx="4152751" cy="3957760"/>
          </a:xfrm>
        </p:spPr>
        <p:txBody>
          <a:bodyPr>
            <a:normAutofit/>
          </a:bodyPr>
          <a:lstStyle>
            <a:lvl1pPr>
              <a:defRPr sz="2400" baseline="0"/>
            </a:lvl1pPr>
            <a:lvl2pPr>
              <a:defRPr sz="2000" baseline="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p:txBody>
      </p:sp>
      <p:sp>
        <p:nvSpPr>
          <p:cNvPr id="10" name="Content Placeholder 3"/>
          <p:cNvSpPr>
            <a:spLocks noGrp="1"/>
          </p:cNvSpPr>
          <p:nvPr>
            <p:ph sz="half" idx="11"/>
          </p:nvPr>
        </p:nvSpPr>
        <p:spPr>
          <a:xfrm>
            <a:off x="4659554" y="1186191"/>
            <a:ext cx="4152751" cy="3957760"/>
          </a:xfrm>
        </p:spPr>
        <p:txBody>
          <a:bodyPr>
            <a:normAutofit/>
          </a:bodyPr>
          <a:lstStyle>
            <a:lvl1pPr>
              <a:defRPr sz="2400" baseline="0"/>
            </a:lvl1pPr>
            <a:lvl2pPr>
              <a:defRPr sz="2000" baseline="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p:txBody>
      </p:sp>
      <p:sp>
        <p:nvSpPr>
          <p:cNvPr id="11" name="Content Placeholder 3"/>
          <p:cNvSpPr>
            <a:spLocks noGrp="1"/>
          </p:cNvSpPr>
          <p:nvPr>
            <p:ph sz="half" idx="12" hasCustomPrompt="1"/>
          </p:nvPr>
        </p:nvSpPr>
        <p:spPr>
          <a:xfrm>
            <a:off x="279400" y="5254375"/>
            <a:ext cx="8552628" cy="1178698"/>
          </a:xfrm>
          <a:ln w="19050">
            <a:solidFill>
              <a:schemeClr val="tx1"/>
            </a:solidFill>
          </a:ln>
        </p:spPr>
        <p:txBody>
          <a:bodyPr>
            <a:noAutofit/>
          </a:bodyPr>
          <a:lstStyle>
            <a:lvl1pPr marL="0" indent="0" algn="l" defTabSz="814388">
              <a:lnSpc>
                <a:spcPct val="100000"/>
              </a:lnSpc>
              <a:spcBef>
                <a:spcPts val="0"/>
              </a:spcBef>
              <a:spcAft>
                <a:spcPts val="0"/>
              </a:spcAft>
              <a:buNone/>
              <a:defRPr sz="1600" baseline="0">
                <a:latin typeface="Courier New" pitchFamily="49" charset="0"/>
                <a:cs typeface="Courier New" pitchFamily="49" charset="0"/>
              </a:defRPr>
            </a:lvl1pPr>
            <a:lvl2pPr>
              <a:buNone/>
              <a:defRPr sz="2000" baseline="0">
                <a:latin typeface="Courier New" pitchFamily="49" charset="0"/>
                <a:cs typeface="Courier New" pitchFamily="49" charset="0"/>
              </a:defRPr>
            </a:lvl2pPr>
            <a:lvl3pPr>
              <a:buNone/>
              <a:defRPr sz="1800">
                <a:latin typeface="Courier New" pitchFamily="49" charset="0"/>
                <a:cs typeface="Courier New" pitchFamily="49" charset="0"/>
              </a:defRPr>
            </a:lvl3pPr>
            <a:lvl4pPr>
              <a:defRPr sz="1800"/>
            </a:lvl4pPr>
            <a:lvl5pPr>
              <a:defRPr sz="1800"/>
            </a:lvl5pPr>
            <a:lvl6pPr>
              <a:defRPr sz="1800"/>
            </a:lvl6pPr>
            <a:lvl7pPr>
              <a:defRPr sz="1800"/>
            </a:lvl7pPr>
            <a:lvl8pPr>
              <a:defRPr sz="1800"/>
            </a:lvl8pPr>
            <a:lvl9pPr>
              <a:defRPr sz="1800"/>
            </a:lvl9pPr>
          </a:lstStyle>
          <a:p>
            <a:pPr algn="l" defTabSz="814388">
              <a:defRPr/>
            </a:pPr>
            <a:r>
              <a:rPr lang="en-US" sz="1800" b="0" smtClean="0">
                <a:latin typeface="Courier New" pitchFamily="49" charset="0"/>
              </a:rPr>
              <a:t>RTB(config-if)# </a:t>
            </a:r>
            <a:r>
              <a:rPr lang="en-US" sz="1800" b="1" smtClean="0">
                <a:latin typeface="Courier New" pitchFamily="49" charset="0"/>
              </a:rPr>
              <a:t>ip ospf network non-broadcast</a:t>
            </a:r>
          </a:p>
          <a:p>
            <a:pPr algn="l" defTabSz="814388">
              <a:defRPr/>
            </a:pPr>
            <a:r>
              <a:rPr lang="en-US" sz="1800" b="0" smtClean="0">
                <a:latin typeface="Courier New" pitchFamily="49" charset="0"/>
              </a:rPr>
              <a:t>RTB(config-router)# </a:t>
            </a:r>
            <a:r>
              <a:rPr lang="en-US" sz="1800" b="1" smtClean="0">
                <a:latin typeface="Courier New" pitchFamily="49" charset="0"/>
              </a:rPr>
              <a:t>network 3.1.1.0 0.0.0.255 area 0</a:t>
            </a:r>
          </a:p>
          <a:p>
            <a:pPr algn="l" defTabSz="814388">
              <a:defRPr/>
            </a:pPr>
            <a:r>
              <a:rPr lang="en-US" sz="1800" b="0" smtClean="0">
                <a:latin typeface="Courier New" pitchFamily="49" charset="0"/>
              </a:rPr>
              <a:t>RTB(config-router)# </a:t>
            </a:r>
            <a:r>
              <a:rPr lang="en-US" sz="1800" b="1" smtClean="0">
                <a:latin typeface="Courier New" pitchFamily="49" charset="0"/>
              </a:rPr>
              <a:t>neighbor 3.1.1.1</a:t>
            </a:r>
          </a:p>
          <a:p>
            <a:pPr algn="l" defTabSz="814388">
              <a:defRPr/>
            </a:pPr>
            <a:r>
              <a:rPr lang="en-US" sz="1800" b="0" smtClean="0">
                <a:latin typeface="Courier New" pitchFamily="49" charset="0"/>
              </a:rPr>
              <a:t>RTB(config-router)# </a:t>
            </a:r>
            <a:r>
              <a:rPr lang="en-US" sz="1800" b="1" smtClean="0">
                <a:latin typeface="Courier New" pitchFamily="49" charset="0"/>
              </a:rPr>
              <a:t>neighbor 3.1.1.3 </a:t>
            </a:r>
            <a:endParaRPr lang="en-US" sz="1800" b="1">
              <a:latin typeface="Courier New" pitchFamily="49" charset="0"/>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Outp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8941" y="365379"/>
            <a:ext cx="8532159" cy="740664"/>
          </a:xfrm>
          <a:prstGeom prst="rect">
            <a:avLst/>
          </a:prstGeom>
        </p:spPr>
        <p:txBody>
          <a:bodyPr>
            <a:normAutofit/>
          </a:bodyPr>
          <a:lstStyle>
            <a:lvl1pPr>
              <a:defRPr/>
            </a:lvl1pPr>
          </a:lstStyle>
          <a:p>
            <a:r>
              <a:rPr lang="en-US" smtClean="0"/>
              <a:t>Output</a:t>
            </a:r>
            <a:endParaRPr lang="en-US"/>
          </a:p>
        </p:txBody>
      </p:sp>
      <p:sp>
        <p:nvSpPr>
          <p:cNvPr id="5" name="Text Placeholder 4"/>
          <p:cNvSpPr>
            <a:spLocks noGrp="1"/>
          </p:cNvSpPr>
          <p:nvPr>
            <p:ph type="body" sz="quarter" idx="10" hasCustomPrompt="1"/>
          </p:nvPr>
        </p:nvSpPr>
        <p:spPr>
          <a:xfrm>
            <a:off x="279399" y="1183340"/>
            <a:ext cx="8531114" cy="5217459"/>
          </a:xfrm>
          <a:ln w="19050">
            <a:solidFill>
              <a:schemeClr val="tx1"/>
            </a:solidFill>
          </a:ln>
        </p:spPr>
        <p:txBody>
          <a:bodyPr/>
          <a:lstStyle>
            <a:lvl1pPr marL="0" indent="0">
              <a:lnSpc>
                <a:spcPct val="100000"/>
              </a:lnSpc>
              <a:spcBef>
                <a:spcPts val="0"/>
              </a:spcBef>
              <a:spcAft>
                <a:spcPts val="0"/>
              </a:spcAft>
              <a:buFont typeface="Arial" pitchFamily="34" charset="0"/>
              <a:buNone/>
              <a:defRPr sz="1400">
                <a:latin typeface="Courier New" pitchFamily="49" charset="0"/>
                <a:cs typeface="Courier New" pitchFamily="49" charset="0"/>
              </a:defRPr>
            </a:lvl1pPr>
            <a:lvl2pPr marL="0" indent="0">
              <a:lnSpc>
                <a:spcPct val="100000"/>
              </a:lnSpc>
              <a:spcBef>
                <a:spcPts val="0"/>
              </a:spcBef>
              <a:buNone/>
              <a:defRPr sz="1400">
                <a:latin typeface="Courier New" pitchFamily="49" charset="0"/>
                <a:cs typeface="Courier New" pitchFamily="49" charset="0"/>
              </a:defRPr>
            </a:lvl2pPr>
            <a:lvl3pPr marL="0" indent="0">
              <a:lnSpc>
                <a:spcPct val="100000"/>
              </a:lnSpc>
              <a:spcBef>
                <a:spcPts val="0"/>
              </a:spcBef>
              <a:buNone/>
              <a:defRPr sz="1400">
                <a:latin typeface="Courier New" pitchFamily="49" charset="0"/>
                <a:cs typeface="Courier New" pitchFamily="49" charset="0"/>
              </a:defRPr>
            </a:lvl3pPr>
            <a:lvl4pPr marL="0" indent="0">
              <a:lnSpc>
                <a:spcPct val="100000"/>
              </a:lnSpc>
              <a:spcBef>
                <a:spcPts val="0"/>
              </a:spcBef>
              <a:buFont typeface="Arial" pitchFamily="34" charset="0"/>
              <a:buNone/>
              <a:defRPr sz="1400">
                <a:latin typeface="Courier New" pitchFamily="49" charset="0"/>
                <a:cs typeface="Courier New" pitchFamily="49" charset="0"/>
              </a:defRPr>
            </a:lvl4pPr>
            <a:lvl5pPr marL="0" indent="0">
              <a:lnSpc>
                <a:spcPct val="100000"/>
              </a:lnSpc>
              <a:spcBef>
                <a:spcPts val="0"/>
              </a:spcBef>
              <a:buFont typeface="Arial" pitchFamily="34" charset="0"/>
              <a:buNone/>
              <a:defRPr sz="1400">
                <a:latin typeface="Courier New" pitchFamily="49" charset="0"/>
                <a:cs typeface="Courier New" pitchFamily="49" charset="0"/>
              </a:defRPr>
            </a:lvl5pPr>
          </a:lstStyle>
          <a:p>
            <a:pPr lvl="0"/>
            <a:r>
              <a:rPr lang="en-US" smtClean="0"/>
              <a:t>Router# show command</a:t>
            </a:r>
          </a:p>
          <a:p>
            <a:pPr lvl="0"/>
            <a:r>
              <a:rPr lang="en-US" smtClean="0"/>
              <a:t>Output output output output output</a:t>
            </a:r>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Output with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8941" y="365379"/>
            <a:ext cx="8532159" cy="740664"/>
          </a:xfrm>
          <a:prstGeom prst="rect">
            <a:avLst/>
          </a:prstGeom>
        </p:spPr>
        <p:txBody>
          <a:bodyPr>
            <a:normAutofit/>
          </a:bodyPr>
          <a:lstStyle>
            <a:lvl1pPr>
              <a:defRPr/>
            </a:lvl1pPr>
          </a:lstStyle>
          <a:p>
            <a:r>
              <a:rPr lang="en-US" smtClean="0"/>
              <a:t>Output with Explanation</a:t>
            </a:r>
            <a:endParaRPr lang="en-US"/>
          </a:p>
        </p:txBody>
      </p:sp>
      <p:sp>
        <p:nvSpPr>
          <p:cNvPr id="5" name="Text Placeholder 4"/>
          <p:cNvSpPr>
            <a:spLocks noGrp="1"/>
          </p:cNvSpPr>
          <p:nvPr>
            <p:ph type="body" sz="quarter" idx="10" hasCustomPrompt="1"/>
          </p:nvPr>
        </p:nvSpPr>
        <p:spPr>
          <a:xfrm>
            <a:off x="279399" y="2000922"/>
            <a:ext cx="8531114" cy="4399878"/>
          </a:xfrm>
          <a:ln w="19050">
            <a:solidFill>
              <a:schemeClr val="tx1"/>
            </a:solidFill>
          </a:ln>
        </p:spPr>
        <p:txBody>
          <a:bodyPr/>
          <a:lstStyle>
            <a:lvl1pPr marL="0" indent="0">
              <a:lnSpc>
                <a:spcPct val="100000"/>
              </a:lnSpc>
              <a:spcBef>
                <a:spcPts val="0"/>
              </a:spcBef>
              <a:buFont typeface="Arial" pitchFamily="34" charset="0"/>
              <a:buNone/>
              <a:defRPr sz="1400">
                <a:latin typeface="Courier New" pitchFamily="49" charset="0"/>
                <a:cs typeface="Courier New" pitchFamily="49" charset="0"/>
              </a:defRPr>
            </a:lvl1pPr>
            <a:lvl2pPr marL="0" indent="0">
              <a:lnSpc>
                <a:spcPct val="100000"/>
              </a:lnSpc>
              <a:spcBef>
                <a:spcPts val="0"/>
              </a:spcBef>
              <a:buNone/>
              <a:defRPr sz="1400">
                <a:latin typeface="Courier New" pitchFamily="49" charset="0"/>
                <a:cs typeface="Courier New" pitchFamily="49" charset="0"/>
              </a:defRPr>
            </a:lvl2pPr>
            <a:lvl3pPr marL="0" indent="0">
              <a:lnSpc>
                <a:spcPct val="100000"/>
              </a:lnSpc>
              <a:spcBef>
                <a:spcPts val="0"/>
              </a:spcBef>
              <a:buNone/>
              <a:defRPr sz="1400">
                <a:latin typeface="Courier New" pitchFamily="49" charset="0"/>
                <a:cs typeface="Courier New" pitchFamily="49" charset="0"/>
              </a:defRPr>
            </a:lvl3pPr>
            <a:lvl4pPr marL="0" indent="0">
              <a:lnSpc>
                <a:spcPct val="100000"/>
              </a:lnSpc>
              <a:spcBef>
                <a:spcPts val="0"/>
              </a:spcBef>
              <a:buFont typeface="Arial" pitchFamily="34" charset="0"/>
              <a:buNone/>
              <a:defRPr sz="1400">
                <a:latin typeface="Courier New" pitchFamily="49" charset="0"/>
                <a:cs typeface="Courier New" pitchFamily="49" charset="0"/>
              </a:defRPr>
            </a:lvl4pPr>
            <a:lvl5pPr marL="0" indent="0">
              <a:lnSpc>
                <a:spcPct val="100000"/>
              </a:lnSpc>
              <a:spcBef>
                <a:spcPts val="0"/>
              </a:spcBef>
              <a:buFont typeface="Arial" pitchFamily="34" charset="0"/>
              <a:buNone/>
              <a:defRPr sz="1400">
                <a:latin typeface="Courier New" pitchFamily="49" charset="0"/>
                <a:cs typeface="Courier New" pitchFamily="49" charset="0"/>
              </a:defRPr>
            </a:lvl5pPr>
          </a:lstStyle>
          <a:p>
            <a:pPr lvl="0"/>
            <a:r>
              <a:rPr lang="en-US" smtClean="0"/>
              <a:t>Router# show command</a:t>
            </a:r>
          </a:p>
          <a:p>
            <a:pPr lvl="0"/>
            <a:r>
              <a:rPr lang="en-US" smtClean="0"/>
              <a:t>Output output output output output</a:t>
            </a:r>
            <a:endParaRPr lang="en-US"/>
          </a:p>
        </p:txBody>
      </p:sp>
      <p:sp>
        <p:nvSpPr>
          <p:cNvPr id="6" name="Content Placeholder 5"/>
          <p:cNvSpPr>
            <a:spLocks noGrp="1"/>
          </p:cNvSpPr>
          <p:nvPr>
            <p:ph sz="quarter" idx="11" hasCustomPrompt="1"/>
          </p:nvPr>
        </p:nvSpPr>
        <p:spPr>
          <a:xfrm>
            <a:off x="279400" y="1215615"/>
            <a:ext cx="8520113" cy="687798"/>
          </a:xfrm>
        </p:spPr>
        <p:txBody>
          <a:bodyPr>
            <a:normAutofit/>
          </a:bodyPr>
          <a:lstStyle>
            <a:lvl1pPr marL="11113" indent="-11113">
              <a:buNone/>
              <a:defRPr sz="2000" b="0"/>
            </a:lvl1pPr>
          </a:lstStyle>
          <a:p>
            <a:pPr lvl="0"/>
            <a:r>
              <a:rPr lang="en-US" smtClean="0"/>
              <a:t>Brief explanation of the command.</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2 column horizontal">
    <p:spTree>
      <p:nvGrpSpPr>
        <p:cNvPr id="1" name=""/>
        <p:cNvGrpSpPr/>
        <p:nvPr/>
      </p:nvGrpSpPr>
      <p:grpSpPr>
        <a:xfrm>
          <a:off x="0" y="0"/>
          <a:ext cx="0" cy="0"/>
          <a:chOff x="0" y="0"/>
          <a:chExt cx="0" cy="0"/>
        </a:xfrm>
      </p:grpSpPr>
      <p:sp>
        <p:nvSpPr>
          <p:cNvPr id="2" name="Title 1"/>
          <p:cNvSpPr>
            <a:spLocks noGrp="1"/>
          </p:cNvSpPr>
          <p:nvPr>
            <p:ph type="title"/>
          </p:nvPr>
        </p:nvSpPr>
        <p:spPr>
          <a:xfrm>
            <a:off x="279400" y="365379"/>
            <a:ext cx="8521700" cy="620712"/>
          </a:xfrm>
          <a:prstGeom prst="rect">
            <a:avLst/>
          </a:prstGeom>
        </p:spPr>
        <p:txBody>
          <a:bodyPr/>
          <a:lstStyle/>
          <a:p>
            <a:r>
              <a:rPr lang="en-US" smtClean="0"/>
              <a:t>Click to edit Master title style</a:t>
            </a:r>
            <a:endParaRPr lang="en-US"/>
          </a:p>
        </p:txBody>
      </p:sp>
      <p:sp>
        <p:nvSpPr>
          <p:cNvPr id="4" name="Content Placeholder 2"/>
          <p:cNvSpPr>
            <a:spLocks noGrp="1"/>
          </p:cNvSpPr>
          <p:nvPr>
            <p:ph idx="10"/>
          </p:nvPr>
        </p:nvSpPr>
        <p:spPr>
          <a:xfrm>
            <a:off x="279400" y="1152863"/>
            <a:ext cx="8520354" cy="2526255"/>
          </a:xfrm>
        </p:spPr>
        <p:txBody>
          <a:bodyPr/>
          <a:lstStyle>
            <a:lvl1pPr>
              <a:defRPr sz="2400"/>
            </a:lvl1pPr>
            <a:lvl2pPr marL="461963" indent="-236538">
              <a:buFont typeface="Arial" pitchFamily="34" charset="0"/>
              <a:buChar char="•"/>
              <a:defRPr sz="2000"/>
            </a:lvl2pPr>
            <a:lvl3pPr marL="688975" indent="-227013">
              <a:buFont typeface="Arial" pitchFamily="34" charset="0"/>
              <a:buChar char="•"/>
              <a:defRPr sz="1800"/>
            </a:lvl3pPr>
            <a:lvl4pPr marL="565150" indent="176213">
              <a:buFont typeface="Arial" pitchFamily="34" charset="0"/>
              <a:buChar char="•"/>
              <a:defRPr/>
            </a:lvl4pPr>
            <a:lvl5pPr marL="744538" indent="169863">
              <a:buFont typeface="Arial" pitchFamily="34" charset="0"/>
              <a:buChar char="•"/>
              <a:defRPr/>
            </a:lvl5pPr>
          </a:lstStyle>
          <a:p>
            <a:pPr lvl="0"/>
            <a:r>
              <a:rPr lang="en-US" smtClean="0"/>
              <a:t>Click to edit Master text styles</a:t>
            </a:r>
          </a:p>
          <a:p>
            <a:pPr lvl="1"/>
            <a:r>
              <a:rPr lang="en-US" smtClean="0"/>
              <a:t>Second level</a:t>
            </a:r>
          </a:p>
          <a:p>
            <a:pPr lvl="2"/>
            <a:r>
              <a:rPr lang="en-US" smtClean="0"/>
              <a:t>Third level</a:t>
            </a:r>
          </a:p>
        </p:txBody>
      </p:sp>
      <p:sp>
        <p:nvSpPr>
          <p:cNvPr id="5" name="Content Placeholder 2"/>
          <p:cNvSpPr>
            <a:spLocks noGrp="1"/>
          </p:cNvSpPr>
          <p:nvPr>
            <p:ph idx="11"/>
          </p:nvPr>
        </p:nvSpPr>
        <p:spPr>
          <a:xfrm>
            <a:off x="279400" y="3897849"/>
            <a:ext cx="8520354" cy="2526255"/>
          </a:xfrm>
        </p:spPr>
        <p:txBody>
          <a:bodyPr/>
          <a:lstStyle>
            <a:lvl1pPr>
              <a:defRPr sz="2400"/>
            </a:lvl1pPr>
            <a:lvl2pPr marL="461963" indent="-236538">
              <a:buFont typeface="Arial" pitchFamily="34" charset="0"/>
              <a:buChar char="•"/>
              <a:defRPr sz="2000"/>
            </a:lvl2pPr>
            <a:lvl3pPr marL="688975" indent="-227013">
              <a:buFont typeface="Arial" pitchFamily="34" charset="0"/>
              <a:buChar char="•"/>
              <a:defRPr sz="1800"/>
            </a:lvl3pPr>
            <a:lvl4pPr marL="565150" indent="176213">
              <a:buFont typeface="Arial" pitchFamily="34" charset="0"/>
              <a:buChar char="•"/>
              <a:defRPr/>
            </a:lvl4pPr>
            <a:lvl5pPr marL="744538" indent="169863">
              <a:buFont typeface="Arial" pitchFamily="34" charset="0"/>
              <a:buChar char="•"/>
              <a:defRPr/>
            </a:lvl5pPr>
          </a:lstStyle>
          <a:p>
            <a:pPr lvl="0"/>
            <a:r>
              <a:rPr lang="en-US" smtClean="0"/>
              <a:t>Click to edit Master text styles</a:t>
            </a:r>
          </a:p>
          <a:p>
            <a:pPr lvl="1"/>
            <a:r>
              <a:rPr lang="en-US" smtClean="0"/>
              <a:t>Second level</a:t>
            </a:r>
          </a:p>
          <a:p>
            <a:pPr lvl="2"/>
            <a:r>
              <a:rPr lang="en-US" smtClean="0"/>
              <a:t>Third level</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00797" y="695512"/>
            <a:ext cx="7772400" cy="1362075"/>
          </a:xfrm>
          <a:prstGeom prst="rect">
            <a:avLst/>
          </a:prstGeom>
        </p:spPr>
        <p:txBody>
          <a:bodyPr anchor="t"/>
          <a:lstStyle>
            <a:lvl1pPr algn="l">
              <a:defRPr sz="4000" b="1" cap="all"/>
            </a:lvl1pPr>
          </a:lstStyle>
          <a:p>
            <a:r>
              <a:rPr lang="en-US" smtClean="0"/>
              <a:t>Click to edit Master title style</a:t>
            </a:r>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2_Command Example">
    <p:spTree>
      <p:nvGrpSpPr>
        <p:cNvPr id="1" name=""/>
        <p:cNvGrpSpPr/>
        <p:nvPr/>
      </p:nvGrpSpPr>
      <p:grpSpPr>
        <a:xfrm>
          <a:off x="0" y="0"/>
          <a:ext cx="0" cy="0"/>
          <a:chOff x="0" y="0"/>
          <a:chExt cx="0" cy="0"/>
        </a:xfrm>
      </p:grpSpPr>
      <p:sp>
        <p:nvSpPr>
          <p:cNvPr id="2" name="Title 1"/>
          <p:cNvSpPr>
            <a:spLocks noGrp="1"/>
          </p:cNvSpPr>
          <p:nvPr>
            <p:ph type="title"/>
          </p:nvPr>
        </p:nvSpPr>
        <p:spPr>
          <a:xfrm>
            <a:off x="268941" y="365379"/>
            <a:ext cx="8532159" cy="620712"/>
          </a:xfrm>
          <a:prstGeom prst="rect">
            <a:avLst/>
          </a:prstGeom>
        </p:spPr>
        <p:txBody>
          <a:bodyPr/>
          <a:lstStyle/>
          <a:p>
            <a:r>
              <a:rPr lang="en-US" smtClean="0"/>
              <a:t>Click to edit Master title style</a:t>
            </a:r>
            <a:endParaRPr lang="en-US"/>
          </a:p>
        </p:txBody>
      </p:sp>
      <p:sp>
        <p:nvSpPr>
          <p:cNvPr id="7" name="Content Placeholder 2"/>
          <p:cNvSpPr>
            <a:spLocks noGrp="1"/>
          </p:cNvSpPr>
          <p:nvPr>
            <p:ph idx="1"/>
          </p:nvPr>
        </p:nvSpPr>
        <p:spPr>
          <a:xfrm>
            <a:off x="279400" y="1139566"/>
            <a:ext cx="8316913" cy="491994"/>
          </a:xfrm>
        </p:spPr>
        <p:txBody>
          <a:bodyPr/>
          <a:lstStyle/>
          <a:p>
            <a:pPr lvl="0"/>
            <a:r>
              <a:rPr lang="en-US" smtClean="0"/>
              <a:t>Click to edit Master text styles</a:t>
            </a:r>
          </a:p>
        </p:txBody>
      </p:sp>
      <p:sp>
        <p:nvSpPr>
          <p:cNvPr id="10" name="Text Placeholder 9"/>
          <p:cNvSpPr>
            <a:spLocks noGrp="1"/>
          </p:cNvSpPr>
          <p:nvPr>
            <p:ph type="body" sz="quarter" idx="10" hasCustomPrompt="1"/>
          </p:nvPr>
        </p:nvSpPr>
        <p:spPr>
          <a:xfrm>
            <a:off x="613533" y="1677605"/>
            <a:ext cx="7745412" cy="377078"/>
          </a:xfrm>
        </p:spPr>
        <p:txBody>
          <a:bodyPr/>
          <a:lstStyle>
            <a:lvl1pPr>
              <a:buNone/>
              <a:defRPr sz="1600" b="0">
                <a:latin typeface="Courier New" pitchFamily="49" charset="0"/>
                <a:cs typeface="Courier New" pitchFamily="49" charset="0"/>
              </a:defRPr>
            </a:lvl1pPr>
            <a:lvl2pPr>
              <a:buFont typeface="Arial" pitchFamily="34" charset="0"/>
              <a:buNone/>
              <a:defRPr sz="1200">
                <a:latin typeface="Courier New" pitchFamily="49" charset="0"/>
                <a:cs typeface="Courier New" pitchFamily="49" charset="0"/>
              </a:defRPr>
            </a:lvl2pPr>
            <a:lvl3pPr>
              <a:buFont typeface="Arial" pitchFamily="34" charset="0"/>
              <a:buNone/>
              <a:defRPr sz="1200">
                <a:latin typeface="Courier New" pitchFamily="49" charset="0"/>
                <a:cs typeface="Courier New" pitchFamily="49" charset="0"/>
              </a:defRPr>
            </a:lvl3pPr>
            <a:lvl4pPr>
              <a:buFont typeface="Arial" pitchFamily="34" charset="0"/>
              <a:buNone/>
              <a:defRPr sz="1200">
                <a:latin typeface="Courier New" pitchFamily="49" charset="0"/>
                <a:cs typeface="Courier New" pitchFamily="49" charset="0"/>
              </a:defRPr>
            </a:lvl4pPr>
            <a:lvl5pPr>
              <a:buFont typeface="Arial" pitchFamily="34" charset="0"/>
              <a:buNone/>
              <a:defRPr sz="1200">
                <a:latin typeface="Courier New" pitchFamily="49" charset="0"/>
                <a:cs typeface="Courier New" pitchFamily="49" charset="0"/>
              </a:defRPr>
            </a:lvl5pPr>
          </a:lstStyle>
          <a:p>
            <a:pPr lvl="0"/>
            <a:r>
              <a:rPr lang="en-US" smtClean="0"/>
              <a:t>Router(config)#</a:t>
            </a:r>
          </a:p>
        </p:txBody>
      </p:sp>
      <p:sp>
        <p:nvSpPr>
          <p:cNvPr id="11" name="Text Placeholder 9"/>
          <p:cNvSpPr>
            <a:spLocks noGrp="1"/>
          </p:cNvSpPr>
          <p:nvPr>
            <p:ph type="body" sz="quarter" idx="11" hasCustomPrompt="1"/>
          </p:nvPr>
        </p:nvSpPr>
        <p:spPr>
          <a:xfrm>
            <a:off x="615326" y="2137492"/>
            <a:ext cx="7745412" cy="377078"/>
          </a:xfrm>
          <a:ln w="28575">
            <a:solidFill>
              <a:schemeClr val="tx1"/>
            </a:solidFill>
          </a:ln>
        </p:spPr>
        <p:txBody>
          <a:bodyPr/>
          <a:lstStyle>
            <a:lvl1pPr>
              <a:buNone/>
              <a:defRPr sz="1600" b="1" i="0">
                <a:latin typeface="Courier New" pitchFamily="49" charset="0"/>
                <a:cs typeface="Courier New" pitchFamily="49" charset="0"/>
              </a:defRPr>
            </a:lvl1pPr>
            <a:lvl2pPr>
              <a:buFont typeface="Arial" pitchFamily="34" charset="0"/>
              <a:buNone/>
              <a:defRPr sz="1200">
                <a:latin typeface="Courier New" pitchFamily="49" charset="0"/>
                <a:cs typeface="Courier New" pitchFamily="49" charset="0"/>
              </a:defRPr>
            </a:lvl2pPr>
            <a:lvl3pPr>
              <a:buFont typeface="Arial" pitchFamily="34" charset="0"/>
              <a:buNone/>
              <a:defRPr sz="1200">
                <a:latin typeface="Courier New" pitchFamily="49" charset="0"/>
                <a:cs typeface="Courier New" pitchFamily="49" charset="0"/>
              </a:defRPr>
            </a:lvl3pPr>
            <a:lvl4pPr>
              <a:buFont typeface="Arial" pitchFamily="34" charset="0"/>
              <a:buNone/>
              <a:defRPr sz="1200">
                <a:latin typeface="Courier New" pitchFamily="49" charset="0"/>
                <a:cs typeface="Courier New" pitchFamily="49" charset="0"/>
              </a:defRPr>
            </a:lvl4pPr>
            <a:lvl5pPr>
              <a:buFont typeface="Arial" pitchFamily="34" charset="0"/>
              <a:buNone/>
              <a:defRPr sz="1200">
                <a:latin typeface="Courier New" pitchFamily="49" charset="0"/>
                <a:cs typeface="Courier New" pitchFamily="49" charset="0"/>
              </a:defRPr>
            </a:lvl5pPr>
          </a:lstStyle>
          <a:p>
            <a:pPr lvl="0"/>
            <a:r>
              <a:rPr lang="en-US" smtClean="0"/>
              <a:t>Command parameters</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68941" y="365379"/>
            <a:ext cx="8532159" cy="620712"/>
          </a:xfrm>
          <a:prstGeom prst="rect">
            <a:avLst/>
          </a:prstGeom>
        </p:spPr>
        <p:txBody>
          <a:bodyPr/>
          <a:lstStyle/>
          <a:p>
            <a:r>
              <a:rPr lang="en-US" smtClean="0"/>
              <a:t>Click to edit Master title style</a:t>
            </a:r>
            <a:endParaRPr lang="en-US"/>
          </a:p>
        </p:txBody>
      </p:sp>
      <p:sp>
        <p:nvSpPr>
          <p:cNvPr id="6" name="Content Placeholder 2"/>
          <p:cNvSpPr>
            <a:spLocks noGrp="1"/>
          </p:cNvSpPr>
          <p:nvPr>
            <p:ph idx="1"/>
          </p:nvPr>
        </p:nvSpPr>
        <p:spPr>
          <a:xfrm>
            <a:off x="279401" y="1122948"/>
            <a:ext cx="4066688" cy="5191792"/>
          </a:xfrm>
        </p:spPr>
        <p:txBody>
          <a:bodyPr/>
          <a:lstStyle>
            <a:lvl1pPr>
              <a:defRPr sz="2400"/>
            </a:lvl1pPr>
            <a:lvl2pPr marL="461963" indent="-236538">
              <a:buFont typeface="Arial" pitchFamily="34" charset="0"/>
              <a:buChar char="•"/>
              <a:defRPr sz="2000"/>
            </a:lvl2pPr>
            <a:lvl3pPr marL="688975" indent="-227013">
              <a:buFont typeface="Arial" pitchFamily="34" charset="0"/>
              <a:buChar char="•"/>
              <a:defRPr sz="1800"/>
            </a:lvl3pPr>
            <a:lvl4pPr marL="565150" indent="176213">
              <a:buFont typeface="Arial" pitchFamily="34" charset="0"/>
              <a:buChar char="•"/>
              <a:defRPr/>
            </a:lvl4pPr>
            <a:lvl5pPr marL="744538" indent="169863">
              <a:buFont typeface="Arial" pitchFamily="34" charset="0"/>
              <a:buChar char="•"/>
              <a:defRPr/>
            </a:lvl5pPr>
          </a:lstStyle>
          <a:p>
            <a:pPr lvl="0"/>
            <a:r>
              <a:rPr lang="en-US" smtClean="0"/>
              <a:t>Click to edit Master text styles</a:t>
            </a:r>
          </a:p>
          <a:p>
            <a:pPr lvl="1"/>
            <a:r>
              <a:rPr lang="en-US" smtClean="0"/>
              <a:t>Second level</a:t>
            </a:r>
          </a:p>
          <a:p>
            <a:pPr lvl="2"/>
            <a:r>
              <a:rPr lang="en-US" smtClean="0"/>
              <a:t>Third level</a:t>
            </a:r>
          </a:p>
        </p:txBody>
      </p:sp>
      <p:sp>
        <p:nvSpPr>
          <p:cNvPr id="7" name="Content Placeholder 2"/>
          <p:cNvSpPr>
            <a:spLocks noGrp="1"/>
          </p:cNvSpPr>
          <p:nvPr>
            <p:ph idx="10"/>
          </p:nvPr>
        </p:nvSpPr>
        <p:spPr>
          <a:xfrm>
            <a:off x="4702589" y="1122948"/>
            <a:ext cx="4066688" cy="5191792"/>
          </a:xfrm>
        </p:spPr>
        <p:txBody>
          <a:bodyPr/>
          <a:lstStyle>
            <a:lvl1pPr>
              <a:defRPr sz="2400"/>
            </a:lvl1pPr>
            <a:lvl2pPr marL="461963" indent="-236538">
              <a:buFont typeface="Arial" pitchFamily="34" charset="0"/>
              <a:buChar char="•"/>
              <a:defRPr sz="2000"/>
            </a:lvl2pPr>
            <a:lvl3pPr marL="688975" indent="-227013">
              <a:buFont typeface="Arial" pitchFamily="34" charset="0"/>
              <a:buChar char="•"/>
              <a:defRPr sz="1800"/>
            </a:lvl3pPr>
            <a:lvl4pPr marL="565150" indent="176213">
              <a:buFont typeface="Arial" pitchFamily="34" charset="0"/>
              <a:buChar char="•"/>
              <a:defRPr/>
            </a:lvl4pPr>
            <a:lvl5pPr marL="744538" indent="169863">
              <a:buFont typeface="Arial" pitchFamily="34" charset="0"/>
              <a:buChar char="•"/>
              <a:defRPr/>
            </a:lvl5pPr>
          </a:lstStyle>
          <a:p>
            <a:pPr lvl="0"/>
            <a:r>
              <a:rPr lang="en-US" smtClean="0"/>
              <a:t>Click to edit Master text styles</a:t>
            </a:r>
          </a:p>
          <a:p>
            <a:pPr lvl="1"/>
            <a:r>
              <a:rPr lang="en-US" smtClean="0"/>
              <a:t>Second level</a:t>
            </a:r>
          </a:p>
          <a:p>
            <a:pPr lvl="2"/>
            <a:r>
              <a:rPr lang="en-US" smtClean="0"/>
              <a:t>Third level</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Config Example">
    <p:spTree>
      <p:nvGrpSpPr>
        <p:cNvPr id="1" name=""/>
        <p:cNvGrpSpPr/>
        <p:nvPr/>
      </p:nvGrpSpPr>
      <p:grpSpPr>
        <a:xfrm>
          <a:off x="0" y="0"/>
          <a:ext cx="0" cy="0"/>
          <a:chOff x="0" y="0"/>
          <a:chExt cx="0" cy="0"/>
        </a:xfrm>
      </p:grpSpPr>
      <p:sp>
        <p:nvSpPr>
          <p:cNvPr id="2" name="Title 1"/>
          <p:cNvSpPr>
            <a:spLocks noGrp="1"/>
          </p:cNvSpPr>
          <p:nvPr>
            <p:ph type="title"/>
          </p:nvPr>
        </p:nvSpPr>
        <p:spPr>
          <a:xfrm>
            <a:off x="268941" y="365379"/>
            <a:ext cx="8532159" cy="620712"/>
          </a:xfrm>
          <a:prstGeom prst="rect">
            <a:avLst/>
          </a:prstGeom>
        </p:spPr>
        <p:txBody>
          <a:bodyPr/>
          <a:lstStyle/>
          <a:p>
            <a:r>
              <a:rPr lang="en-US" smtClean="0"/>
              <a:t>Click to edit Master title style</a:t>
            </a:r>
            <a:endParaRPr lang="en-US"/>
          </a:p>
        </p:txBody>
      </p:sp>
      <p:sp>
        <p:nvSpPr>
          <p:cNvPr id="8" name="Content Placeholder 3"/>
          <p:cNvSpPr>
            <a:spLocks noGrp="1"/>
          </p:cNvSpPr>
          <p:nvPr>
            <p:ph sz="half" idx="10"/>
          </p:nvPr>
        </p:nvSpPr>
        <p:spPr>
          <a:xfrm>
            <a:off x="279399" y="1078611"/>
            <a:ext cx="4152751" cy="3957760"/>
          </a:xfrm>
        </p:spPr>
        <p:txBody>
          <a:bodyPr/>
          <a:lstStyle>
            <a:lvl1pPr>
              <a:defRPr sz="2400" baseline="0"/>
            </a:lvl1pPr>
            <a:lvl2pPr>
              <a:defRPr sz="2000" baseline="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p:txBody>
      </p:sp>
      <p:sp>
        <p:nvSpPr>
          <p:cNvPr id="10" name="Content Placeholder 3"/>
          <p:cNvSpPr>
            <a:spLocks noGrp="1"/>
          </p:cNvSpPr>
          <p:nvPr>
            <p:ph sz="half" idx="11"/>
          </p:nvPr>
        </p:nvSpPr>
        <p:spPr>
          <a:xfrm>
            <a:off x="4659554" y="1078611"/>
            <a:ext cx="4152751" cy="3957760"/>
          </a:xfrm>
        </p:spPr>
        <p:txBody>
          <a:bodyPr/>
          <a:lstStyle>
            <a:lvl1pPr>
              <a:defRPr sz="2400" baseline="0"/>
            </a:lvl1pPr>
            <a:lvl2pPr>
              <a:defRPr sz="2000" baseline="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p:txBody>
      </p:sp>
      <p:sp>
        <p:nvSpPr>
          <p:cNvPr id="11" name="Content Placeholder 3"/>
          <p:cNvSpPr>
            <a:spLocks noGrp="1"/>
          </p:cNvSpPr>
          <p:nvPr>
            <p:ph sz="half" idx="12" hasCustomPrompt="1"/>
          </p:nvPr>
        </p:nvSpPr>
        <p:spPr>
          <a:xfrm>
            <a:off x="279400" y="5254375"/>
            <a:ext cx="8552628" cy="995821"/>
          </a:xfrm>
        </p:spPr>
        <p:txBody>
          <a:bodyPr/>
          <a:lstStyle>
            <a:lvl1pPr marL="0" indent="0" algn="l" defTabSz="814388">
              <a:lnSpc>
                <a:spcPts val="1800"/>
              </a:lnSpc>
              <a:spcBef>
                <a:spcPts val="0"/>
              </a:spcBef>
              <a:buNone/>
              <a:defRPr sz="1600" baseline="0">
                <a:latin typeface="Courier New" pitchFamily="49" charset="0"/>
                <a:cs typeface="Courier New" pitchFamily="49" charset="0"/>
              </a:defRPr>
            </a:lvl1pPr>
            <a:lvl2pPr>
              <a:buNone/>
              <a:defRPr sz="2000" baseline="0">
                <a:latin typeface="Courier New" pitchFamily="49" charset="0"/>
                <a:cs typeface="Courier New" pitchFamily="49" charset="0"/>
              </a:defRPr>
            </a:lvl2pPr>
            <a:lvl3pPr>
              <a:buNone/>
              <a:defRPr sz="1800">
                <a:latin typeface="Courier New" pitchFamily="49" charset="0"/>
                <a:cs typeface="Courier New" pitchFamily="49" charset="0"/>
              </a:defRPr>
            </a:lvl3pPr>
            <a:lvl4pPr>
              <a:defRPr sz="1800"/>
            </a:lvl4pPr>
            <a:lvl5pPr>
              <a:defRPr sz="1800"/>
            </a:lvl5pPr>
            <a:lvl6pPr>
              <a:defRPr sz="1800"/>
            </a:lvl6pPr>
            <a:lvl7pPr>
              <a:defRPr sz="1800"/>
            </a:lvl7pPr>
            <a:lvl8pPr>
              <a:defRPr sz="1800"/>
            </a:lvl8pPr>
            <a:lvl9pPr>
              <a:defRPr sz="1800"/>
            </a:lvl9pPr>
          </a:lstStyle>
          <a:p>
            <a:pPr algn="l" defTabSz="814388">
              <a:defRPr/>
            </a:pPr>
            <a:r>
              <a:rPr lang="en-US" sz="1800" b="0" smtClean="0">
                <a:latin typeface="Courier New" pitchFamily="49" charset="0"/>
              </a:rPr>
              <a:t>RTB(config-if)# </a:t>
            </a:r>
            <a:r>
              <a:rPr lang="en-US" sz="1800" b="1" smtClean="0">
                <a:latin typeface="Courier New" pitchFamily="49" charset="0"/>
              </a:rPr>
              <a:t>ip ospf network non-broadcast</a:t>
            </a:r>
          </a:p>
          <a:p>
            <a:pPr algn="l" defTabSz="814388">
              <a:defRPr/>
            </a:pPr>
            <a:r>
              <a:rPr lang="en-US" sz="1800" b="0" smtClean="0">
                <a:latin typeface="Courier New" pitchFamily="49" charset="0"/>
              </a:rPr>
              <a:t>RTB(config-router)# </a:t>
            </a:r>
            <a:r>
              <a:rPr lang="en-US" sz="1800" b="1" smtClean="0">
                <a:latin typeface="Courier New" pitchFamily="49" charset="0"/>
              </a:rPr>
              <a:t>network 3.1.1.0 0.0.0.255 area 0</a:t>
            </a:r>
          </a:p>
          <a:p>
            <a:pPr algn="l" defTabSz="814388">
              <a:defRPr/>
            </a:pPr>
            <a:r>
              <a:rPr lang="en-US" sz="1800" b="0" smtClean="0">
                <a:latin typeface="Courier New" pitchFamily="49" charset="0"/>
              </a:rPr>
              <a:t>RTB(config-router)# </a:t>
            </a:r>
            <a:r>
              <a:rPr lang="en-US" sz="1800" b="1" smtClean="0">
                <a:latin typeface="Courier New" pitchFamily="49" charset="0"/>
              </a:rPr>
              <a:t>neighbor 3.1.1.1</a:t>
            </a:r>
          </a:p>
          <a:p>
            <a:pPr algn="l" defTabSz="814388">
              <a:defRPr/>
            </a:pPr>
            <a:r>
              <a:rPr lang="en-US" sz="1800" b="0" smtClean="0">
                <a:latin typeface="Courier New" pitchFamily="49" charset="0"/>
              </a:rPr>
              <a:t>RTB(config-router)# </a:t>
            </a:r>
            <a:r>
              <a:rPr lang="en-US" sz="1800" b="1" smtClean="0">
                <a:latin typeface="Courier New" pitchFamily="49" charset="0"/>
              </a:rPr>
              <a:t>neighbor 3.1.1.3 </a:t>
            </a:r>
            <a:endParaRPr lang="en-US" sz="1800" b="1">
              <a:latin typeface="Courier New" pitchFamily="49" charset="0"/>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Output">
    <p:spTree>
      <p:nvGrpSpPr>
        <p:cNvPr id="1" name=""/>
        <p:cNvGrpSpPr/>
        <p:nvPr/>
      </p:nvGrpSpPr>
      <p:grpSpPr>
        <a:xfrm>
          <a:off x="0" y="0"/>
          <a:ext cx="0" cy="0"/>
          <a:chOff x="0" y="0"/>
          <a:chExt cx="0" cy="0"/>
        </a:xfrm>
      </p:grpSpPr>
      <p:sp>
        <p:nvSpPr>
          <p:cNvPr id="2" name="Title 1"/>
          <p:cNvSpPr>
            <a:spLocks noGrp="1"/>
          </p:cNvSpPr>
          <p:nvPr>
            <p:ph type="title"/>
          </p:nvPr>
        </p:nvSpPr>
        <p:spPr>
          <a:xfrm>
            <a:off x="268941" y="365379"/>
            <a:ext cx="8532159" cy="620712"/>
          </a:xfrm>
          <a:prstGeom prst="rect">
            <a:avLst/>
          </a:prstGeom>
        </p:spPr>
        <p:txBody>
          <a:bodyPr/>
          <a:lstStyle/>
          <a:p>
            <a:r>
              <a:rPr lang="en-US" smtClean="0"/>
              <a:t>Click to edit Master title style</a:t>
            </a:r>
            <a:endParaRPr lang="en-US"/>
          </a:p>
        </p:txBody>
      </p:sp>
      <p:sp>
        <p:nvSpPr>
          <p:cNvPr id="6" name="Content Placeholder 2"/>
          <p:cNvSpPr>
            <a:spLocks noGrp="1"/>
          </p:cNvSpPr>
          <p:nvPr>
            <p:ph idx="1" hasCustomPrompt="1"/>
          </p:nvPr>
        </p:nvSpPr>
        <p:spPr>
          <a:xfrm>
            <a:off x="279401" y="1122948"/>
            <a:ext cx="8520354" cy="5191792"/>
          </a:xfrm>
          <a:ln w="25400">
            <a:solidFill>
              <a:schemeClr val="tx1"/>
            </a:solidFill>
          </a:ln>
        </p:spPr>
        <p:txBody>
          <a:bodyPr/>
          <a:lstStyle>
            <a:lvl1pPr marL="0" indent="0" algn="l">
              <a:lnSpc>
                <a:spcPct val="100000"/>
              </a:lnSpc>
              <a:spcBef>
                <a:spcPts val="0"/>
              </a:spcBef>
              <a:buNone/>
              <a:defRPr sz="1200">
                <a:latin typeface="Courier New" pitchFamily="49" charset="0"/>
                <a:cs typeface="Courier New" pitchFamily="49" charset="0"/>
              </a:defRPr>
            </a:lvl1pPr>
            <a:lvl2pPr marL="461963" indent="-236538">
              <a:buFont typeface="Arial" pitchFamily="34" charset="0"/>
              <a:buNone/>
              <a:defRPr sz="2000">
                <a:latin typeface="Courier New" pitchFamily="49" charset="0"/>
                <a:cs typeface="Courier New" pitchFamily="49" charset="0"/>
              </a:defRPr>
            </a:lvl2pPr>
            <a:lvl3pPr marL="688975" indent="-227013">
              <a:buFont typeface="Arial" pitchFamily="34" charset="0"/>
              <a:buNone/>
              <a:defRPr sz="1800">
                <a:latin typeface="Courier New" pitchFamily="49" charset="0"/>
                <a:cs typeface="Courier New" pitchFamily="49" charset="0"/>
              </a:defRPr>
            </a:lvl3pPr>
            <a:lvl4pPr marL="565150" indent="176213">
              <a:buFont typeface="Arial" pitchFamily="34" charset="0"/>
              <a:buChar char="•"/>
              <a:defRPr/>
            </a:lvl4pPr>
            <a:lvl5pPr marL="744538" indent="169863">
              <a:buFont typeface="Arial" pitchFamily="34" charset="0"/>
              <a:buChar char="•"/>
              <a:defRPr/>
            </a:lvl5pPr>
          </a:lstStyle>
          <a:p>
            <a:pPr algn="l">
              <a:lnSpc>
                <a:spcPct val="100000"/>
              </a:lnSpc>
              <a:defRPr/>
            </a:pPr>
            <a:r>
              <a:rPr lang="en-US" sz="1000" b="0" smtClean="0">
                <a:solidFill>
                  <a:srgbClr val="000000"/>
                </a:solidFill>
                <a:latin typeface="Courier New" pitchFamily="49" charset="0"/>
                <a:cs typeface="Times New Roman" pitchFamily="18" charset="0"/>
              </a:rPr>
              <a:t>RouterA# </a:t>
            </a:r>
            <a:r>
              <a:rPr lang="en-US" sz="1000" b="1" smtClean="0">
                <a:solidFill>
                  <a:schemeClr val="tx1"/>
                </a:solidFill>
                <a:latin typeface="Courier New" pitchFamily="49" charset="0"/>
                <a:cs typeface="Times New Roman" pitchFamily="18" charset="0"/>
              </a:rPr>
              <a:t>show command</a:t>
            </a:r>
          </a:p>
          <a:p>
            <a:pPr algn="l">
              <a:lnSpc>
                <a:spcPct val="100000"/>
              </a:lnSpc>
              <a:defRPr/>
            </a:pPr>
            <a:r>
              <a:rPr lang="en-US" sz="1000" b="1" smtClean="0">
                <a:solidFill>
                  <a:srgbClr val="000000"/>
                </a:solidFill>
                <a:latin typeface="Courier New" pitchFamily="49" charset="0"/>
                <a:cs typeface="Times New Roman" pitchFamily="18" charset="0"/>
              </a:rPr>
              <a:t>    </a:t>
            </a:r>
            <a:r>
              <a:rPr lang="en-US" sz="1000" b="1" smtClean="0">
                <a:solidFill>
                  <a:schemeClr val="accent2"/>
                </a:solidFill>
                <a:latin typeface="Courier New" pitchFamily="49" charset="0"/>
              </a:rPr>
              <a:t> </a:t>
            </a:r>
            <a:r>
              <a:rPr lang="en-US" sz="1000" b="1" smtClean="0">
                <a:solidFill>
                  <a:srgbClr val="000000"/>
                </a:solidFill>
                <a:latin typeface="Courier New" pitchFamily="49" charset="0"/>
                <a:cs typeface="Times New Roman" pitchFamily="18" charset="0"/>
              </a:rPr>
              <a:t>OSPF Router with ID (10.0.0.11) (Process ID 1)</a:t>
            </a:r>
          </a:p>
          <a:p>
            <a:pPr algn="l">
              <a:lnSpc>
                <a:spcPct val="100000"/>
              </a:lnSpc>
              <a:defRPr/>
            </a:pPr>
            <a:r>
              <a:rPr lang="en-US" sz="1000" b="1" smtClean="0">
                <a:solidFill>
                  <a:srgbClr val="000000"/>
                </a:solidFill>
                <a:latin typeface="Courier New" pitchFamily="49" charset="0"/>
                <a:cs typeface="Times New Roman" pitchFamily="18" charset="0"/>
              </a:rPr>
              <a:t>                Router Link States (Area 0)</a:t>
            </a:r>
          </a:p>
          <a:p>
            <a:pPr algn="l">
              <a:lnSpc>
                <a:spcPct val="100000"/>
              </a:lnSpc>
              <a:defRPr/>
            </a:pPr>
            <a:r>
              <a:rPr lang="en-US" sz="1000" b="1" smtClean="0">
                <a:solidFill>
                  <a:srgbClr val="000000"/>
                </a:solidFill>
                <a:latin typeface="Courier New" pitchFamily="49" charset="0"/>
                <a:cs typeface="Times New Roman" pitchFamily="18" charset="0"/>
              </a:rPr>
              <a:t>Link ID         ADV Router      Age         Seq#       Checksum Link count</a:t>
            </a:r>
          </a:p>
          <a:p>
            <a:pPr algn="l">
              <a:lnSpc>
                <a:spcPct val="100000"/>
              </a:lnSpc>
              <a:defRPr/>
            </a:pPr>
            <a:r>
              <a:rPr lang="en-US" sz="1000" b="1" smtClean="0">
                <a:solidFill>
                  <a:srgbClr val="000000"/>
                </a:solidFill>
                <a:latin typeface="Courier New" pitchFamily="49" charset="0"/>
                <a:cs typeface="Times New Roman" pitchFamily="18" charset="0"/>
              </a:rPr>
              <a:t>10.0.0.11       10.0.0.11       548         0x80000002 0x00401A 1</a:t>
            </a:r>
          </a:p>
          <a:p>
            <a:pPr algn="l">
              <a:lnSpc>
                <a:spcPct val="100000"/>
              </a:lnSpc>
              <a:defRPr/>
            </a:pPr>
            <a:r>
              <a:rPr lang="en-US" sz="1000" b="1" smtClean="0">
                <a:solidFill>
                  <a:srgbClr val="000000"/>
                </a:solidFill>
                <a:latin typeface="Courier New" pitchFamily="49" charset="0"/>
                <a:cs typeface="Times New Roman" pitchFamily="18" charset="0"/>
              </a:rPr>
              <a:t>10.0.0.12       10.0.0.12       549         0x80000004 0x003A1B 1</a:t>
            </a:r>
          </a:p>
          <a:p>
            <a:pPr algn="l">
              <a:lnSpc>
                <a:spcPct val="100000"/>
              </a:lnSpc>
              <a:defRPr/>
            </a:pPr>
            <a:r>
              <a:rPr lang="en-US" sz="1000" b="1" smtClean="0">
                <a:solidFill>
                  <a:srgbClr val="000000"/>
                </a:solidFill>
                <a:latin typeface="Courier New" pitchFamily="49" charset="0"/>
                <a:cs typeface="Times New Roman" pitchFamily="18" charset="0"/>
              </a:rPr>
              <a:t>100.100.100.100 100.100.100.100 548         0x800002D7 0x00EEA9 2</a:t>
            </a:r>
          </a:p>
          <a:p>
            <a:pPr algn="l">
              <a:lnSpc>
                <a:spcPct val="100000"/>
              </a:lnSpc>
              <a:defRPr/>
            </a:pPr>
            <a:r>
              <a:rPr lang="en-US" sz="1000" b="1" smtClean="0">
                <a:solidFill>
                  <a:srgbClr val="000000"/>
                </a:solidFill>
                <a:latin typeface="Courier New" pitchFamily="49" charset="0"/>
                <a:cs typeface="Times New Roman" pitchFamily="18" charset="0"/>
              </a:rPr>
              <a:t>                Net Link States (Area 0)</a:t>
            </a:r>
          </a:p>
          <a:p>
            <a:pPr algn="l">
              <a:lnSpc>
                <a:spcPct val="100000"/>
              </a:lnSpc>
              <a:defRPr/>
            </a:pPr>
            <a:r>
              <a:rPr lang="en-US" sz="1000" b="1" smtClean="0">
                <a:solidFill>
                  <a:srgbClr val="000000"/>
                </a:solidFill>
                <a:latin typeface="Courier New" pitchFamily="49" charset="0"/>
                <a:cs typeface="Times New Roman" pitchFamily="18" charset="0"/>
              </a:rPr>
              <a:t>Link ID         ADV Router      Age         Seq#       Checksum</a:t>
            </a:r>
          </a:p>
          <a:p>
            <a:pPr algn="l">
              <a:lnSpc>
                <a:spcPct val="100000"/>
              </a:lnSpc>
              <a:defRPr/>
            </a:pPr>
            <a:r>
              <a:rPr lang="en-US" sz="1000" b="1" smtClean="0">
                <a:solidFill>
                  <a:srgbClr val="000000"/>
                </a:solidFill>
                <a:latin typeface="Courier New" pitchFamily="49" charset="0"/>
                <a:cs typeface="Times New Roman" pitchFamily="18" charset="0"/>
              </a:rPr>
              <a:t>172.31.1.3      100.100.100.100 549         0x80000001 0x004EC9</a:t>
            </a:r>
          </a:p>
          <a:p>
            <a:pPr algn="l">
              <a:lnSpc>
                <a:spcPct val="100000"/>
              </a:lnSpc>
              <a:defRPr/>
            </a:pPr>
            <a:r>
              <a:rPr lang="en-US" sz="1000" b="1" smtClean="0">
                <a:solidFill>
                  <a:srgbClr val="000000"/>
                </a:solidFill>
                <a:latin typeface="Courier New" pitchFamily="49" charset="0"/>
                <a:cs typeface="Times New Roman" pitchFamily="18" charset="0"/>
              </a:rPr>
              <a:t>                Summary Net Link States (Area 0)</a:t>
            </a:r>
          </a:p>
          <a:p>
            <a:pPr algn="l">
              <a:lnSpc>
                <a:spcPct val="100000"/>
              </a:lnSpc>
              <a:defRPr/>
            </a:pPr>
            <a:r>
              <a:rPr lang="en-US" sz="1000" b="1" smtClean="0">
                <a:solidFill>
                  <a:srgbClr val="000000"/>
                </a:solidFill>
                <a:latin typeface="Courier New" pitchFamily="49" charset="0"/>
                <a:cs typeface="Times New Roman" pitchFamily="18" charset="0"/>
              </a:rPr>
              <a:t>Link ID         ADV Router      Age         Seq#       Checksum</a:t>
            </a:r>
          </a:p>
          <a:p>
            <a:pPr algn="l">
              <a:lnSpc>
                <a:spcPct val="100000"/>
              </a:lnSpc>
              <a:defRPr/>
            </a:pPr>
            <a:r>
              <a:rPr lang="en-US" sz="1000" b="1" smtClean="0">
                <a:solidFill>
                  <a:srgbClr val="000000"/>
                </a:solidFill>
                <a:latin typeface="Courier New" pitchFamily="49" charset="0"/>
                <a:cs typeface="Times New Roman" pitchFamily="18" charset="0"/>
              </a:rPr>
              <a:t>10.1.0.0        10.0.0.11       654         0x80000001 0x00FB11</a:t>
            </a:r>
          </a:p>
          <a:p>
            <a:pPr algn="l">
              <a:lnSpc>
                <a:spcPct val="100000"/>
              </a:lnSpc>
              <a:defRPr/>
            </a:pPr>
            <a:r>
              <a:rPr lang="en-US" sz="1000" b="1" smtClean="0">
                <a:solidFill>
                  <a:srgbClr val="000000"/>
                </a:solidFill>
                <a:latin typeface="Courier New" pitchFamily="49" charset="0"/>
                <a:cs typeface="Times New Roman" pitchFamily="18" charset="0"/>
              </a:rPr>
              <a:t>10.1.0.0        10.0.0.12       601         0x80000001 0x00F516</a:t>
            </a:r>
          </a:p>
          <a:p>
            <a:pPr algn="l">
              <a:lnSpc>
                <a:spcPct val="100000"/>
              </a:lnSpc>
              <a:defRPr/>
            </a:pPr>
            <a:r>
              <a:rPr lang="en-US" sz="1000" b="1" smtClean="0">
                <a:solidFill>
                  <a:srgbClr val="000000"/>
                </a:solidFill>
                <a:latin typeface="Courier New" pitchFamily="49" charset="0"/>
                <a:cs typeface="Times New Roman" pitchFamily="18" charset="0"/>
              </a:rPr>
              <a:t>&lt;output omitted&gt;</a:t>
            </a:r>
            <a:endParaRPr lang="en-US" sz="1000" b="1">
              <a:solidFill>
                <a:srgbClr val="000000"/>
              </a:solidFill>
              <a:latin typeface="Courier New" pitchFamily="49" charset="0"/>
              <a:cs typeface="Times New Roman" pitchFamily="18"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9400" y="365761"/>
            <a:ext cx="8522208" cy="740664"/>
          </a:xfrm>
          <a:prstGeom prst="rect">
            <a:avLst/>
          </a:prstGeom>
        </p:spPr>
        <p:txBody>
          <a:bodyPr>
            <a:normAutofit/>
          </a:bodyPr>
          <a:lstStyle>
            <a:lvl1pPr>
              <a:defRPr/>
            </a:lvl1pPr>
          </a:lstStyle>
          <a:p>
            <a:r>
              <a:rPr lang="en-US" smtClean="0"/>
              <a:t>Title Only</a:t>
            </a: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9400" y="365378"/>
            <a:ext cx="8521700" cy="742659"/>
          </a:xfrm>
          <a:prstGeom prst="rect">
            <a:avLst/>
          </a:prstGeom>
        </p:spPr>
        <p:txBody>
          <a:bodyPr>
            <a:normAutofit/>
          </a:bodyPr>
          <a:lstStyle>
            <a:lvl1pPr>
              <a:defRPr/>
            </a:lvl1pPr>
          </a:lstStyle>
          <a:p>
            <a:r>
              <a:rPr lang="en-US" smtClean="0"/>
              <a:t>Title and Content</a:t>
            </a:r>
            <a:endParaRPr lang="en-US"/>
          </a:p>
        </p:txBody>
      </p:sp>
      <p:sp>
        <p:nvSpPr>
          <p:cNvPr id="3" name="Content Placeholder 2"/>
          <p:cNvSpPr>
            <a:spLocks noGrp="1"/>
          </p:cNvSpPr>
          <p:nvPr>
            <p:ph idx="1"/>
          </p:nvPr>
        </p:nvSpPr>
        <p:spPr>
          <a:xfrm>
            <a:off x="279401" y="1183340"/>
            <a:ext cx="8520354" cy="5131399"/>
          </a:xfrm>
        </p:spPr>
        <p:txBody>
          <a:bodyPr>
            <a:normAutofit/>
          </a:bodyPr>
          <a:lstStyle>
            <a:lvl1pPr>
              <a:defRPr sz="2400"/>
            </a:lvl1pPr>
            <a:lvl2pPr marL="461963" indent="-236538">
              <a:buFont typeface="Arial" pitchFamily="34" charset="0"/>
              <a:buChar char="•"/>
              <a:defRPr sz="2000"/>
            </a:lvl2pPr>
            <a:lvl3pPr marL="688975" indent="-227013">
              <a:buFont typeface="Arial" pitchFamily="34" charset="0"/>
              <a:buChar char="•"/>
              <a:defRPr sz="1800"/>
            </a:lvl3pPr>
            <a:lvl4pPr marL="565150" indent="176213">
              <a:buFont typeface="Arial" pitchFamily="34" charset="0"/>
              <a:buChar char="•"/>
              <a:defRPr/>
            </a:lvl4pPr>
            <a:lvl5pPr marL="744538" indent="169863">
              <a:buFont typeface="Arial" pitchFamily="34" charset="0"/>
              <a:buChar char="•"/>
              <a:defRPr/>
            </a:lvl5pPr>
          </a:lstStyle>
          <a:p>
            <a:pPr lvl="0"/>
            <a:r>
              <a:rPr lang="en-US" smtClean="0"/>
              <a:t>Click to edit Master text styles</a:t>
            </a:r>
          </a:p>
          <a:p>
            <a:pPr lvl="1"/>
            <a:r>
              <a:rPr lang="en-US" smtClean="0"/>
              <a:t>Second level</a:t>
            </a:r>
          </a:p>
          <a:p>
            <a:pPr lvl="2"/>
            <a:r>
              <a:rPr lang="en-US" smtClean="0"/>
              <a:t>Third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with sub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9400" y="365760"/>
            <a:ext cx="8522208" cy="740664"/>
          </a:xfrm>
          <a:prstGeom prst="rect">
            <a:avLst/>
          </a:prstGeom>
        </p:spPr>
        <p:txBody>
          <a:bodyPr>
            <a:normAutofit/>
          </a:bodyPr>
          <a:lstStyle>
            <a:lvl1pPr>
              <a:defRPr/>
            </a:lvl1pPr>
          </a:lstStyle>
          <a:p>
            <a:r>
              <a:rPr lang="en-US" smtClean="0"/>
              <a:t>Title with Subtext</a:t>
            </a:r>
            <a:endParaRPr lang="en-US"/>
          </a:p>
        </p:txBody>
      </p:sp>
      <p:sp>
        <p:nvSpPr>
          <p:cNvPr id="4" name="Content Placeholder 3"/>
          <p:cNvSpPr>
            <a:spLocks noGrp="1"/>
          </p:cNvSpPr>
          <p:nvPr>
            <p:ph sz="quarter" idx="10" hasCustomPrompt="1"/>
          </p:nvPr>
        </p:nvSpPr>
        <p:spPr>
          <a:xfrm>
            <a:off x="279400" y="1161826"/>
            <a:ext cx="8423275" cy="774924"/>
          </a:xfrm>
        </p:spPr>
        <p:txBody>
          <a:bodyPr>
            <a:normAutofit/>
          </a:bodyPr>
          <a:lstStyle>
            <a:lvl1pPr marL="11113" indent="-11113">
              <a:buNone/>
              <a:defRPr sz="2000" b="0" baseline="0"/>
            </a:lvl1pPr>
          </a:lstStyle>
          <a:p>
            <a:pPr lvl="0"/>
            <a:r>
              <a:rPr lang="en-US" smtClean="0"/>
              <a:t>Subtext here to describe graphic below</a:t>
            </a:r>
          </a:p>
        </p:txBody>
      </p:sp>
      <p:sp>
        <p:nvSpPr>
          <p:cNvPr id="7" name="Content Placeholder 6"/>
          <p:cNvSpPr>
            <a:spLocks noGrp="1"/>
          </p:cNvSpPr>
          <p:nvPr>
            <p:ph sz="quarter" idx="11"/>
          </p:nvPr>
        </p:nvSpPr>
        <p:spPr>
          <a:xfrm>
            <a:off x="279400" y="2033588"/>
            <a:ext cx="8445500" cy="4495800"/>
          </a:xfrm>
        </p:spPr>
        <p:txBody>
          <a:bodyPr>
            <a:normAutofit/>
          </a:bodyPr>
          <a:lstStyle/>
          <a:p>
            <a:pPr lvl="0"/>
            <a:r>
              <a:rPr lang="en-US" smtClean="0"/>
              <a:t>Click to edit Master text styles</a:t>
            </a:r>
          </a:p>
          <a:p>
            <a:pPr lvl="1"/>
            <a:r>
              <a:rPr lang="en-US" smtClean="0"/>
              <a:t>Second level</a:t>
            </a:r>
          </a:p>
          <a:p>
            <a:pPr lvl="2"/>
            <a:r>
              <a:rPr lang="en-US" smtClean="0"/>
              <a:t>Third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and Graphic">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9400" y="365379"/>
            <a:ext cx="8521700" cy="740664"/>
          </a:xfrm>
          <a:prstGeom prst="rect">
            <a:avLst/>
          </a:prstGeom>
        </p:spPr>
        <p:txBody>
          <a:bodyPr>
            <a:normAutofit/>
          </a:bodyPr>
          <a:lstStyle>
            <a:lvl1pPr>
              <a:defRPr/>
            </a:lvl1pPr>
          </a:lstStyle>
          <a:p>
            <a:r>
              <a:rPr lang="en-US" smtClean="0"/>
              <a:t>Title and Graphic</a:t>
            </a:r>
            <a:endParaRPr lang="en-US"/>
          </a:p>
        </p:txBody>
      </p:sp>
      <p:sp>
        <p:nvSpPr>
          <p:cNvPr id="6" name="Content Placeholder 5"/>
          <p:cNvSpPr>
            <a:spLocks noGrp="1"/>
          </p:cNvSpPr>
          <p:nvPr>
            <p:ph sz="quarter" idx="10"/>
          </p:nvPr>
        </p:nvSpPr>
        <p:spPr>
          <a:xfrm>
            <a:off x="279400" y="1226372"/>
            <a:ext cx="8509000" cy="5314128"/>
          </a:xfrm>
        </p:spPr>
        <p:txBody>
          <a:bodyPr>
            <a:normAutofit/>
          </a:bodyPr>
          <a:lstStyle>
            <a:lvl1pPr>
              <a:buNone/>
              <a:defRPr/>
            </a:lvl1pPr>
          </a:lstStyle>
          <a:p>
            <a:pPr lvl="0"/>
            <a:r>
              <a:rPr lang="en-US" smtClean="0"/>
              <a:t>Click to edit Master text styles</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8941" y="365379"/>
            <a:ext cx="8522208" cy="740664"/>
          </a:xfrm>
          <a:prstGeom prst="rect">
            <a:avLst/>
          </a:prstGeom>
        </p:spPr>
        <p:txBody>
          <a:bodyPr>
            <a:normAutofit/>
          </a:bodyPr>
          <a:lstStyle>
            <a:lvl1pPr>
              <a:defRPr/>
            </a:lvl1pPr>
          </a:lstStyle>
          <a:p>
            <a:r>
              <a:rPr lang="en-US" smtClean="0"/>
              <a:t>2 Column Content</a:t>
            </a:r>
            <a:endParaRPr lang="en-US"/>
          </a:p>
        </p:txBody>
      </p:sp>
      <p:sp>
        <p:nvSpPr>
          <p:cNvPr id="6" name="Content Placeholder 2"/>
          <p:cNvSpPr>
            <a:spLocks noGrp="1"/>
          </p:cNvSpPr>
          <p:nvPr>
            <p:ph idx="1"/>
          </p:nvPr>
        </p:nvSpPr>
        <p:spPr>
          <a:xfrm>
            <a:off x="279401" y="1198254"/>
            <a:ext cx="4066688" cy="5191792"/>
          </a:xfrm>
        </p:spPr>
        <p:txBody>
          <a:bodyPr>
            <a:normAutofit/>
          </a:bodyPr>
          <a:lstStyle>
            <a:lvl1pPr>
              <a:defRPr sz="2400"/>
            </a:lvl1pPr>
            <a:lvl2pPr marL="461963" indent="-236538">
              <a:buFont typeface="Arial" pitchFamily="34" charset="0"/>
              <a:buChar char="•"/>
              <a:defRPr sz="2000"/>
            </a:lvl2pPr>
            <a:lvl3pPr marL="688975" indent="-227013">
              <a:buFont typeface="Arial" pitchFamily="34" charset="0"/>
              <a:buChar char="•"/>
              <a:defRPr sz="1800"/>
            </a:lvl3pPr>
            <a:lvl4pPr marL="565150" indent="176213">
              <a:buFont typeface="Arial" pitchFamily="34" charset="0"/>
              <a:buChar char="•"/>
              <a:defRPr/>
            </a:lvl4pPr>
            <a:lvl5pPr marL="744538" indent="169863">
              <a:buFont typeface="Arial" pitchFamily="34" charset="0"/>
              <a:buChar char="•"/>
              <a:defRPr/>
            </a:lvl5pPr>
          </a:lstStyle>
          <a:p>
            <a:pPr lvl="0"/>
            <a:r>
              <a:rPr lang="en-US" smtClean="0"/>
              <a:t>Click to edit Master text styles</a:t>
            </a:r>
          </a:p>
          <a:p>
            <a:pPr lvl="1"/>
            <a:r>
              <a:rPr lang="en-US" smtClean="0"/>
              <a:t>Second level</a:t>
            </a:r>
          </a:p>
          <a:p>
            <a:pPr lvl="2"/>
            <a:r>
              <a:rPr lang="en-US" smtClean="0"/>
              <a:t>Third level</a:t>
            </a:r>
          </a:p>
        </p:txBody>
      </p:sp>
      <p:sp>
        <p:nvSpPr>
          <p:cNvPr id="7" name="Content Placeholder 2"/>
          <p:cNvSpPr>
            <a:spLocks noGrp="1"/>
          </p:cNvSpPr>
          <p:nvPr>
            <p:ph idx="10"/>
          </p:nvPr>
        </p:nvSpPr>
        <p:spPr>
          <a:xfrm>
            <a:off x="4702589" y="1198254"/>
            <a:ext cx="4066688" cy="5191792"/>
          </a:xfrm>
        </p:spPr>
        <p:txBody>
          <a:bodyPr>
            <a:normAutofit/>
          </a:bodyPr>
          <a:lstStyle>
            <a:lvl1pPr>
              <a:defRPr sz="2400"/>
            </a:lvl1pPr>
            <a:lvl2pPr marL="461963" indent="-236538">
              <a:buFont typeface="Arial" pitchFamily="34" charset="0"/>
              <a:buChar char="•"/>
              <a:defRPr sz="2000"/>
            </a:lvl2pPr>
            <a:lvl3pPr marL="688975" indent="-227013">
              <a:buFont typeface="Arial" pitchFamily="34" charset="0"/>
              <a:buChar char="•"/>
              <a:defRPr sz="1800"/>
            </a:lvl3pPr>
            <a:lvl4pPr marL="565150" indent="176213">
              <a:buFont typeface="Arial" pitchFamily="34" charset="0"/>
              <a:buChar char="•"/>
              <a:defRPr/>
            </a:lvl4pPr>
            <a:lvl5pPr marL="744538" indent="169863">
              <a:buFont typeface="Arial" pitchFamily="34" charset="0"/>
              <a:buChar char="•"/>
              <a:defRPr/>
            </a:lvl5pPr>
          </a:lstStyle>
          <a:p>
            <a:pPr lvl="0"/>
            <a:r>
              <a:rPr lang="en-US" smtClean="0"/>
              <a:t>Click to edit Master text styles</a:t>
            </a:r>
          </a:p>
          <a:p>
            <a:pPr lvl="1"/>
            <a:r>
              <a:rPr lang="en-US" smtClean="0"/>
              <a:t>Second level</a:t>
            </a:r>
          </a:p>
          <a:p>
            <a:pPr lvl="2"/>
            <a:r>
              <a:rPr lang="en-US" smtClean="0"/>
              <a:t>Third level</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itle and Tab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9400" y="365380"/>
            <a:ext cx="8521700" cy="740664"/>
          </a:xfrm>
          <a:prstGeom prst="rect">
            <a:avLst/>
          </a:prstGeom>
        </p:spPr>
        <p:txBody>
          <a:bodyPr>
            <a:normAutofit/>
          </a:bodyPr>
          <a:lstStyle>
            <a:lvl1pPr>
              <a:defRPr/>
            </a:lvl1pPr>
          </a:lstStyle>
          <a:p>
            <a:r>
              <a:rPr lang="en-US" smtClean="0"/>
              <a:t>Table</a:t>
            </a:r>
            <a:endParaRPr lang="en-US"/>
          </a:p>
        </p:txBody>
      </p:sp>
      <p:sp>
        <p:nvSpPr>
          <p:cNvPr id="3" name="Table Placeholder 2"/>
          <p:cNvSpPr>
            <a:spLocks noGrp="1"/>
          </p:cNvSpPr>
          <p:nvPr>
            <p:ph type="tbl" idx="1"/>
          </p:nvPr>
        </p:nvSpPr>
        <p:spPr>
          <a:xfrm>
            <a:off x="279400" y="2592592"/>
            <a:ext cx="8488082" cy="3711389"/>
          </a:xfrm>
        </p:spPr>
        <p:txBody>
          <a:bodyPr/>
          <a:lstStyle/>
          <a:p>
            <a:pPr lvl="0"/>
            <a:r>
              <a:rPr lang="en-US" noProof="0" smtClean="0"/>
              <a:t>Click icon to add table</a:t>
            </a:r>
          </a:p>
        </p:txBody>
      </p:sp>
      <p:sp>
        <p:nvSpPr>
          <p:cNvPr id="7" name="Text Placeholder 6"/>
          <p:cNvSpPr>
            <a:spLocks noGrp="1"/>
          </p:cNvSpPr>
          <p:nvPr>
            <p:ph type="body" sz="quarter" idx="10" hasCustomPrompt="1"/>
          </p:nvPr>
        </p:nvSpPr>
        <p:spPr>
          <a:xfrm>
            <a:off x="279400" y="1516063"/>
            <a:ext cx="8499475" cy="1001712"/>
          </a:xfrm>
          <a:ln w="19050">
            <a:solidFill>
              <a:schemeClr val="tx1"/>
            </a:solidFill>
          </a:ln>
        </p:spPr>
        <p:txBody>
          <a:bodyPr>
            <a:noAutofit/>
          </a:bodyPr>
          <a:lstStyle>
            <a:lvl1pPr marL="0" indent="0">
              <a:lnSpc>
                <a:spcPct val="100000"/>
              </a:lnSpc>
              <a:spcBef>
                <a:spcPts val="0"/>
              </a:spcBef>
              <a:buNone/>
              <a:defRPr sz="1600" baseline="0">
                <a:latin typeface="Courier New" pitchFamily="49" charset="0"/>
                <a:cs typeface="Courier New" pitchFamily="49" charset="0"/>
              </a:defRPr>
            </a:lvl1pPr>
            <a:lvl2pPr>
              <a:buNone/>
              <a:defRPr sz="1600">
                <a:latin typeface="Courier New" pitchFamily="49" charset="0"/>
                <a:cs typeface="Courier New" pitchFamily="49" charset="0"/>
              </a:defRPr>
            </a:lvl2pPr>
            <a:lvl3pPr>
              <a:buNone/>
              <a:defRPr sz="1600">
                <a:latin typeface="Courier New" pitchFamily="49" charset="0"/>
                <a:cs typeface="Courier New" pitchFamily="49" charset="0"/>
              </a:defRPr>
            </a:lvl3pPr>
            <a:lvl4pPr>
              <a:buFont typeface="Arial" pitchFamily="34" charset="0"/>
              <a:buNone/>
              <a:defRPr sz="1600">
                <a:latin typeface="Courier New" pitchFamily="49" charset="0"/>
                <a:cs typeface="Courier New" pitchFamily="49" charset="0"/>
              </a:defRPr>
            </a:lvl4pPr>
            <a:lvl5pPr>
              <a:buFont typeface="Arial" pitchFamily="34" charset="0"/>
              <a:buNone/>
              <a:defRPr sz="1600">
                <a:latin typeface="Courier New" pitchFamily="49" charset="0"/>
                <a:cs typeface="Courier New" pitchFamily="49" charset="0"/>
              </a:defRPr>
            </a:lvl5pPr>
          </a:lstStyle>
          <a:p>
            <a:pPr lvl="0"/>
            <a:r>
              <a:rPr lang="en-US" smtClean="0"/>
              <a:t>Command keywords and parameters. Keywords in bold, parameters italic, not bold.</a:t>
            </a:r>
          </a:p>
        </p:txBody>
      </p:sp>
      <p:sp>
        <p:nvSpPr>
          <p:cNvPr id="9" name="Text Placeholder 8"/>
          <p:cNvSpPr>
            <a:spLocks noGrp="1"/>
          </p:cNvSpPr>
          <p:nvPr>
            <p:ph type="body" sz="quarter" idx="11" hasCustomPrompt="1"/>
          </p:nvPr>
        </p:nvSpPr>
        <p:spPr>
          <a:xfrm>
            <a:off x="279400" y="1130300"/>
            <a:ext cx="5024438" cy="365125"/>
          </a:xfrm>
        </p:spPr>
        <p:txBody>
          <a:bodyPr>
            <a:normAutofit/>
          </a:bodyPr>
          <a:lstStyle>
            <a:lvl1pPr marL="0" indent="0">
              <a:lnSpc>
                <a:spcPct val="100000"/>
              </a:lnSpc>
              <a:spcBef>
                <a:spcPts val="0"/>
              </a:spcBef>
              <a:buNone/>
              <a:defRPr sz="1800" baseline="0">
                <a:latin typeface="Courier New" pitchFamily="49" charset="0"/>
                <a:cs typeface="Courier New" pitchFamily="49" charset="0"/>
              </a:defRPr>
            </a:lvl1pPr>
          </a:lstStyle>
          <a:p>
            <a:pPr lvl="0"/>
            <a:r>
              <a:rPr lang="en-US" sz="1800" smtClean="0">
                <a:latin typeface="Courier New" pitchFamily="49" charset="0"/>
                <a:cs typeface="Courier New" pitchFamily="49" charset="0"/>
              </a:rPr>
              <a:t>Router(config)#</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bl" preserve="1">
  <p:cSld name="Table Full Pa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9400" y="365380"/>
            <a:ext cx="8521700" cy="740664"/>
          </a:xfrm>
          <a:prstGeom prst="rect">
            <a:avLst/>
          </a:prstGeom>
        </p:spPr>
        <p:txBody>
          <a:bodyPr>
            <a:normAutofit/>
          </a:bodyPr>
          <a:lstStyle>
            <a:lvl1pPr>
              <a:defRPr/>
            </a:lvl1pPr>
          </a:lstStyle>
          <a:p>
            <a:r>
              <a:rPr lang="en-US" smtClean="0"/>
              <a:t>Table</a:t>
            </a:r>
            <a:endParaRPr lang="en-US"/>
          </a:p>
        </p:txBody>
      </p:sp>
      <p:sp>
        <p:nvSpPr>
          <p:cNvPr id="3" name="Table Placeholder 2"/>
          <p:cNvSpPr>
            <a:spLocks noGrp="1"/>
          </p:cNvSpPr>
          <p:nvPr>
            <p:ph type="tbl" idx="1"/>
          </p:nvPr>
        </p:nvSpPr>
        <p:spPr>
          <a:xfrm>
            <a:off x="279400" y="1204856"/>
            <a:ext cx="8316913" cy="5099125"/>
          </a:xfrm>
        </p:spPr>
        <p:txBody>
          <a:bodyPr/>
          <a:lstStyle/>
          <a:p>
            <a:pPr lvl="0"/>
            <a:r>
              <a:rPr lang="en-US" noProof="0" smtClean="0"/>
              <a:t>Click icon to add table</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89220" name="Rectangle 4"/>
          <p:cNvSpPr>
            <a:spLocks noChangeArrowheads="1"/>
          </p:cNvSpPr>
          <p:nvPr/>
        </p:nvSpPr>
        <p:spPr bwMode="auto">
          <a:xfrm>
            <a:off x="193675" y="6562725"/>
            <a:ext cx="962025" cy="190646"/>
          </a:xfrm>
          <a:prstGeom prst="rect">
            <a:avLst/>
          </a:prstGeom>
          <a:noFill/>
          <a:ln w="9525">
            <a:noFill/>
            <a:miter lim="800000"/>
            <a:headEnd/>
            <a:tailEnd/>
          </a:ln>
          <a:effectLst/>
        </p:spPr>
        <p:txBody>
          <a:bodyPr lIns="82124" tIns="41061" rIns="82124" bIns="41061" anchor="b">
            <a:spAutoFit/>
          </a:bodyPr>
          <a:lstStyle/>
          <a:p>
            <a:pPr algn="l" defTabSz="814388">
              <a:lnSpc>
                <a:spcPct val="100000"/>
              </a:lnSpc>
              <a:defRPr/>
            </a:pPr>
            <a:r>
              <a:rPr lang="en-US" sz="700" dirty="0" smtClean="0">
                <a:solidFill>
                  <a:schemeClr val="tx1"/>
                </a:solidFill>
              </a:rPr>
              <a:t>Chapter 5</a:t>
            </a:r>
            <a:endParaRPr lang="en-US" sz="700" dirty="0">
              <a:solidFill>
                <a:schemeClr val="tx1"/>
              </a:solidFill>
            </a:endParaRPr>
          </a:p>
        </p:txBody>
      </p:sp>
      <p:sp>
        <p:nvSpPr>
          <p:cNvPr id="1289221" name="Rectangle 5"/>
          <p:cNvSpPr>
            <a:spLocks noChangeArrowheads="1"/>
          </p:cNvSpPr>
          <p:nvPr/>
        </p:nvSpPr>
        <p:spPr bwMode="auto">
          <a:xfrm>
            <a:off x="8596313" y="6626225"/>
            <a:ext cx="320675" cy="234950"/>
          </a:xfrm>
          <a:prstGeom prst="rect">
            <a:avLst/>
          </a:prstGeom>
          <a:noFill/>
          <a:ln w="9525" algn="ctr">
            <a:noFill/>
            <a:miter lim="800000"/>
            <a:headEnd/>
            <a:tailEnd/>
          </a:ln>
          <a:effectLst/>
        </p:spPr>
        <p:txBody>
          <a:bodyPr wrap="none" lIns="82124" tIns="41061" rIns="82124" bIns="41061" anchor="b">
            <a:spAutoFit/>
          </a:bodyPr>
          <a:lstStyle/>
          <a:p>
            <a:pPr algn="r" defTabSz="814388">
              <a:lnSpc>
                <a:spcPct val="100000"/>
              </a:lnSpc>
              <a:defRPr/>
            </a:pPr>
            <a:fld id="{BD5F09F1-C393-45BD-BF68-67F6E7FD2B5F}" type="slidenum">
              <a:rPr lang="en-US" sz="1000">
                <a:solidFill>
                  <a:schemeClr val="tx1"/>
                </a:solidFill>
              </a:rPr>
              <a:pPr algn="r" defTabSz="814388">
                <a:lnSpc>
                  <a:spcPct val="100000"/>
                </a:lnSpc>
                <a:defRPr/>
              </a:pPr>
              <a:t>‹#›</a:t>
            </a:fld>
            <a:endParaRPr lang="en-US" sz="1000">
              <a:solidFill>
                <a:schemeClr val="tx1"/>
              </a:solidFill>
            </a:endParaRPr>
          </a:p>
        </p:txBody>
      </p:sp>
      <p:sp>
        <p:nvSpPr>
          <p:cNvPr id="1029" name="Rectangle 6"/>
          <p:cNvSpPr>
            <a:spLocks noGrp="1" noChangeArrowheads="1"/>
          </p:cNvSpPr>
          <p:nvPr>
            <p:ph type="body" idx="1"/>
          </p:nvPr>
        </p:nvSpPr>
        <p:spPr bwMode="auto">
          <a:xfrm>
            <a:off x="279400" y="1106906"/>
            <a:ext cx="8316914" cy="5208170"/>
          </a:xfrm>
          <a:prstGeom prst="rect">
            <a:avLst/>
          </a:prstGeom>
          <a:noFill/>
          <a:ln w="9525" algn="ctr">
            <a:noFill/>
            <a:miter lim="800000"/>
            <a:headEnd/>
            <a:tailEnd/>
          </a:ln>
        </p:spPr>
        <p:txBody>
          <a:bodyPr vert="horz" wrap="square" lIns="82124" tIns="41061" rIns="82124" bIns="41061" numCol="1" anchor="t" anchorCtr="0" compatLnSpc="1">
            <a:prstTxWarp prst="textNoShape">
              <a:avLst/>
            </a:prstTxWarp>
            <a:normAutofit/>
          </a:bodyPr>
          <a:lstStyle/>
          <a:p>
            <a:pPr lvl="0"/>
            <a:r>
              <a:rPr lang="en-US" dirty="0" smtClean="0"/>
              <a:t>Body Text</a:t>
            </a:r>
          </a:p>
          <a:p>
            <a:pPr lvl="1"/>
            <a:r>
              <a:rPr lang="en-US" dirty="0" smtClean="0"/>
              <a:t>Second Level</a:t>
            </a:r>
          </a:p>
          <a:p>
            <a:pPr lvl="2"/>
            <a:r>
              <a:rPr lang="en-US" dirty="0" smtClean="0"/>
              <a:t>Third Level</a:t>
            </a:r>
          </a:p>
        </p:txBody>
      </p:sp>
      <p:sp>
        <p:nvSpPr>
          <p:cNvPr id="1289224" name="Rectangle 8"/>
          <p:cNvSpPr>
            <a:spLocks noChangeArrowheads="1"/>
          </p:cNvSpPr>
          <p:nvPr/>
        </p:nvSpPr>
        <p:spPr bwMode="auto">
          <a:xfrm>
            <a:off x="4498975" y="6670675"/>
            <a:ext cx="2347913" cy="190500"/>
          </a:xfrm>
          <a:prstGeom prst="rect">
            <a:avLst/>
          </a:prstGeom>
          <a:noFill/>
          <a:ln w="9525">
            <a:noFill/>
            <a:miter lim="800000"/>
            <a:headEnd/>
            <a:tailEnd/>
          </a:ln>
          <a:effectLst/>
        </p:spPr>
        <p:txBody>
          <a:bodyPr wrap="none" lIns="82124" tIns="41061" rIns="82124" bIns="41061" anchor="b" anchorCtr="1">
            <a:spAutoFit/>
          </a:bodyPr>
          <a:lstStyle/>
          <a:p>
            <a:pPr algn="l" defTabSz="814388">
              <a:lnSpc>
                <a:spcPct val="100000"/>
              </a:lnSpc>
              <a:defRPr/>
            </a:pPr>
            <a:r>
              <a:rPr lang="en-US" sz="700" dirty="0">
                <a:solidFill>
                  <a:srgbClr val="D3D3D3"/>
                </a:solidFill>
              </a:rPr>
              <a:t>© </a:t>
            </a:r>
            <a:r>
              <a:rPr lang="en-US" sz="700" dirty="0" smtClean="0">
                <a:solidFill>
                  <a:srgbClr val="D3D3D3"/>
                </a:solidFill>
              </a:rPr>
              <a:t>2007 – 2016, </a:t>
            </a:r>
            <a:r>
              <a:rPr lang="en-US" sz="700" dirty="0">
                <a:solidFill>
                  <a:srgbClr val="D3D3D3"/>
                </a:solidFill>
              </a:rPr>
              <a:t>Cisco Systems, Inc. All rights reserved.</a:t>
            </a:r>
          </a:p>
        </p:txBody>
      </p:sp>
      <p:sp>
        <p:nvSpPr>
          <p:cNvPr id="1289225" name="Rectangle 9"/>
          <p:cNvSpPr>
            <a:spLocks noChangeArrowheads="1"/>
          </p:cNvSpPr>
          <p:nvPr/>
        </p:nvSpPr>
        <p:spPr bwMode="auto">
          <a:xfrm>
            <a:off x="7123113" y="6672263"/>
            <a:ext cx="650875" cy="188912"/>
          </a:xfrm>
          <a:prstGeom prst="rect">
            <a:avLst/>
          </a:prstGeom>
          <a:noFill/>
          <a:ln w="9525">
            <a:noFill/>
            <a:miter lim="800000"/>
            <a:headEnd/>
            <a:tailEnd/>
          </a:ln>
          <a:effectLst/>
        </p:spPr>
        <p:txBody>
          <a:bodyPr wrap="none" lIns="82124" tIns="41061" rIns="82124" bIns="41061" anchor="b">
            <a:spAutoFit/>
          </a:bodyPr>
          <a:lstStyle/>
          <a:p>
            <a:pPr algn="r" defTabSz="814388">
              <a:lnSpc>
                <a:spcPct val="100000"/>
              </a:lnSpc>
              <a:defRPr/>
            </a:pPr>
            <a:r>
              <a:rPr lang="en-US" sz="700">
                <a:solidFill>
                  <a:srgbClr val="D3D3D3"/>
                </a:solidFill>
              </a:rPr>
              <a:t>Cisco Public</a:t>
            </a:r>
          </a:p>
        </p:txBody>
      </p:sp>
      <p:pic>
        <p:nvPicPr>
          <p:cNvPr id="12" name="Picture 8" descr="Rev08_Cisco_BrandBar10_060408.png"/>
          <p:cNvPicPr>
            <a:picLocks noChangeAspect="1"/>
          </p:cNvPicPr>
          <p:nvPr/>
        </p:nvPicPr>
        <p:blipFill>
          <a:blip r:embed="rId25" cstate="print"/>
          <a:srcRect/>
          <a:stretch>
            <a:fillRect/>
          </a:stretch>
        </p:blipFill>
        <p:spPr bwMode="auto">
          <a:xfrm>
            <a:off x="0" y="0"/>
            <a:ext cx="9144000" cy="34131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 id="2147483972" r:id="rId12"/>
    <p:sldLayoutId id="2147483973" r:id="rId13"/>
    <p:sldLayoutId id="2147483974" r:id="rId14"/>
    <p:sldLayoutId id="2147483975" r:id="rId15"/>
    <p:sldLayoutId id="2147483976" r:id="rId16"/>
    <p:sldLayoutId id="2147483977" r:id="rId17"/>
    <p:sldLayoutId id="2147483978" r:id="rId18"/>
    <p:sldLayoutId id="2147483958" r:id="rId19"/>
    <p:sldLayoutId id="2147483959" r:id="rId20"/>
    <p:sldLayoutId id="2147483879" r:id="rId21"/>
    <p:sldLayoutId id="2147483886" r:id="rId22"/>
    <p:sldLayoutId id="2147483888" r:id="rId23"/>
  </p:sldLayoutIdLst>
  <p:timing>
    <p:tnLst>
      <p:par>
        <p:cTn id="1" dur="indefinite" restart="never" nodeType="tmRoot"/>
      </p:par>
    </p:tnLst>
  </p:timing>
  <p:txStyles>
    <p:titleStyle>
      <a:lvl1pPr algn="l" defTabSz="814388" rtl="0" eaLnBrk="1" fontAlgn="base" hangingPunct="1">
        <a:lnSpc>
          <a:spcPct val="90000"/>
        </a:lnSpc>
        <a:spcBef>
          <a:spcPct val="0"/>
        </a:spcBef>
        <a:spcAft>
          <a:spcPct val="0"/>
        </a:spcAft>
        <a:defRPr sz="3200" b="1">
          <a:solidFill>
            <a:srgbClr val="708CA1"/>
          </a:solidFill>
          <a:latin typeface="+mj-lt"/>
          <a:ea typeface="+mj-ea"/>
          <a:cs typeface="+mj-cs"/>
        </a:defRPr>
      </a:lvl1pPr>
      <a:lvl2pPr algn="l" defTabSz="814388" rtl="0" eaLnBrk="1" fontAlgn="base" hangingPunct="1">
        <a:lnSpc>
          <a:spcPct val="90000"/>
        </a:lnSpc>
        <a:spcBef>
          <a:spcPct val="0"/>
        </a:spcBef>
        <a:spcAft>
          <a:spcPct val="0"/>
        </a:spcAft>
        <a:defRPr sz="3200" b="1">
          <a:solidFill>
            <a:srgbClr val="708CA1"/>
          </a:solidFill>
          <a:latin typeface="Arial" charset="0"/>
        </a:defRPr>
      </a:lvl2pPr>
      <a:lvl3pPr algn="l" defTabSz="814388" rtl="0" eaLnBrk="1" fontAlgn="base" hangingPunct="1">
        <a:lnSpc>
          <a:spcPct val="90000"/>
        </a:lnSpc>
        <a:spcBef>
          <a:spcPct val="0"/>
        </a:spcBef>
        <a:spcAft>
          <a:spcPct val="0"/>
        </a:spcAft>
        <a:defRPr sz="3200" b="1">
          <a:solidFill>
            <a:srgbClr val="708CA1"/>
          </a:solidFill>
          <a:latin typeface="Arial" charset="0"/>
        </a:defRPr>
      </a:lvl3pPr>
      <a:lvl4pPr algn="l" defTabSz="814388" rtl="0" eaLnBrk="1" fontAlgn="base" hangingPunct="1">
        <a:lnSpc>
          <a:spcPct val="90000"/>
        </a:lnSpc>
        <a:spcBef>
          <a:spcPct val="0"/>
        </a:spcBef>
        <a:spcAft>
          <a:spcPct val="0"/>
        </a:spcAft>
        <a:defRPr sz="3200" b="1">
          <a:solidFill>
            <a:srgbClr val="708CA1"/>
          </a:solidFill>
          <a:latin typeface="Arial" charset="0"/>
        </a:defRPr>
      </a:lvl4pPr>
      <a:lvl5pPr algn="l" defTabSz="814388" rtl="0" eaLnBrk="1" fontAlgn="base" hangingPunct="1">
        <a:lnSpc>
          <a:spcPct val="90000"/>
        </a:lnSpc>
        <a:spcBef>
          <a:spcPct val="0"/>
        </a:spcBef>
        <a:spcAft>
          <a:spcPct val="0"/>
        </a:spcAft>
        <a:defRPr sz="3200" b="1">
          <a:solidFill>
            <a:srgbClr val="708CA1"/>
          </a:solidFill>
          <a:latin typeface="Arial" charset="0"/>
        </a:defRPr>
      </a:lvl5pPr>
      <a:lvl6pPr marL="457200" algn="l" defTabSz="814388" rtl="0" eaLnBrk="1" fontAlgn="base" hangingPunct="1">
        <a:lnSpc>
          <a:spcPct val="90000"/>
        </a:lnSpc>
        <a:spcBef>
          <a:spcPct val="0"/>
        </a:spcBef>
        <a:spcAft>
          <a:spcPct val="0"/>
        </a:spcAft>
        <a:defRPr sz="3200" b="1">
          <a:solidFill>
            <a:srgbClr val="708CA1"/>
          </a:solidFill>
          <a:latin typeface="Arial" charset="0"/>
        </a:defRPr>
      </a:lvl6pPr>
      <a:lvl7pPr marL="914400" algn="l" defTabSz="814388" rtl="0" eaLnBrk="1" fontAlgn="base" hangingPunct="1">
        <a:lnSpc>
          <a:spcPct val="90000"/>
        </a:lnSpc>
        <a:spcBef>
          <a:spcPct val="0"/>
        </a:spcBef>
        <a:spcAft>
          <a:spcPct val="0"/>
        </a:spcAft>
        <a:defRPr sz="3200" b="1">
          <a:solidFill>
            <a:srgbClr val="708CA1"/>
          </a:solidFill>
          <a:latin typeface="Arial" charset="0"/>
        </a:defRPr>
      </a:lvl7pPr>
      <a:lvl8pPr marL="1371600" algn="l" defTabSz="814388" rtl="0" eaLnBrk="1" fontAlgn="base" hangingPunct="1">
        <a:lnSpc>
          <a:spcPct val="90000"/>
        </a:lnSpc>
        <a:spcBef>
          <a:spcPct val="0"/>
        </a:spcBef>
        <a:spcAft>
          <a:spcPct val="0"/>
        </a:spcAft>
        <a:defRPr sz="3200" b="1">
          <a:solidFill>
            <a:srgbClr val="708CA1"/>
          </a:solidFill>
          <a:latin typeface="Arial" charset="0"/>
        </a:defRPr>
      </a:lvl8pPr>
      <a:lvl9pPr marL="1828800" algn="l" defTabSz="814388" rtl="0" eaLnBrk="1" fontAlgn="base" hangingPunct="1">
        <a:lnSpc>
          <a:spcPct val="90000"/>
        </a:lnSpc>
        <a:spcBef>
          <a:spcPct val="0"/>
        </a:spcBef>
        <a:spcAft>
          <a:spcPct val="0"/>
        </a:spcAft>
        <a:defRPr sz="3200" b="1">
          <a:solidFill>
            <a:srgbClr val="708CA1"/>
          </a:solidFill>
          <a:latin typeface="Arial" charset="0"/>
        </a:defRPr>
      </a:lvl9pPr>
    </p:titleStyle>
    <p:bodyStyle>
      <a:lvl1pPr marL="236538" indent="-236538" algn="l" defTabSz="814388" rtl="0" eaLnBrk="1" fontAlgn="base" hangingPunct="1">
        <a:lnSpc>
          <a:spcPct val="100000"/>
        </a:lnSpc>
        <a:spcBef>
          <a:spcPts val="0"/>
        </a:spcBef>
        <a:spcAft>
          <a:spcPts val="600"/>
        </a:spcAft>
        <a:buClr>
          <a:srgbClr val="708CA1"/>
        </a:buClr>
        <a:buFont typeface="Wingdings" pitchFamily="2" charset="2"/>
        <a:buChar char="§"/>
        <a:defRPr sz="2400">
          <a:solidFill>
            <a:schemeClr val="tx1"/>
          </a:solidFill>
          <a:latin typeface="+mn-lt"/>
          <a:ea typeface="+mn-ea"/>
          <a:cs typeface="+mn-cs"/>
        </a:defRPr>
      </a:lvl1pPr>
      <a:lvl2pPr marL="461963" indent="-236538" algn="l" defTabSz="814388" rtl="0" eaLnBrk="1" fontAlgn="base" hangingPunct="1">
        <a:lnSpc>
          <a:spcPct val="100000"/>
        </a:lnSpc>
        <a:spcBef>
          <a:spcPts val="0"/>
        </a:spcBef>
        <a:spcAft>
          <a:spcPts val="600"/>
        </a:spcAft>
        <a:buClr>
          <a:srgbClr val="708CA1"/>
        </a:buClr>
        <a:buFont typeface="Arial" pitchFamily="34" charset="0"/>
        <a:buChar char="•"/>
        <a:defRPr sz="2000">
          <a:solidFill>
            <a:schemeClr val="tx1"/>
          </a:solidFill>
          <a:latin typeface="+mn-lt"/>
        </a:defRPr>
      </a:lvl2pPr>
      <a:lvl3pPr marL="688975" indent="-227013" algn="l" defTabSz="814388" rtl="0" eaLnBrk="1" fontAlgn="base" hangingPunct="1">
        <a:lnSpc>
          <a:spcPct val="100000"/>
        </a:lnSpc>
        <a:spcBef>
          <a:spcPts val="0"/>
        </a:spcBef>
        <a:spcAft>
          <a:spcPts val="600"/>
        </a:spcAft>
        <a:buClr>
          <a:srgbClr val="708CA1"/>
        </a:buClr>
        <a:buFont typeface="Arial" pitchFamily="34" charset="0"/>
        <a:buChar char="•"/>
        <a:defRPr sz="1800">
          <a:solidFill>
            <a:schemeClr val="tx1"/>
          </a:solidFill>
          <a:latin typeface="+mn-lt"/>
        </a:defRPr>
      </a:lvl3pPr>
      <a:lvl4pPr marL="1254125" indent="117475" algn="l" defTabSz="814388" rtl="0" eaLnBrk="1" fontAlgn="base" hangingPunct="1">
        <a:lnSpc>
          <a:spcPct val="95000"/>
        </a:lnSpc>
        <a:spcBef>
          <a:spcPct val="35000"/>
        </a:spcBef>
        <a:spcAft>
          <a:spcPct val="0"/>
        </a:spcAft>
        <a:buClr>
          <a:srgbClr val="708CA1"/>
        </a:buClr>
        <a:defRPr sz="2000">
          <a:solidFill>
            <a:schemeClr val="tx1"/>
          </a:solidFill>
          <a:latin typeface="+mn-lt"/>
        </a:defRPr>
      </a:lvl4pPr>
      <a:lvl5pPr marL="1604963" indent="223838" algn="l" defTabSz="814388" rtl="0" eaLnBrk="1" fontAlgn="base" hangingPunct="1">
        <a:lnSpc>
          <a:spcPct val="95000"/>
        </a:lnSpc>
        <a:spcBef>
          <a:spcPct val="35000"/>
        </a:spcBef>
        <a:spcAft>
          <a:spcPct val="0"/>
        </a:spcAft>
        <a:buClr>
          <a:srgbClr val="708CA1"/>
        </a:buClr>
        <a:defRPr sz="2000">
          <a:solidFill>
            <a:schemeClr val="tx1"/>
          </a:solidFill>
          <a:latin typeface="+mn-lt"/>
        </a:defRPr>
      </a:lvl5pPr>
      <a:lvl6pPr marL="2062163" algn="l" defTabSz="814388" rtl="0" eaLnBrk="1" fontAlgn="base" hangingPunct="1">
        <a:lnSpc>
          <a:spcPct val="95000"/>
        </a:lnSpc>
        <a:spcBef>
          <a:spcPct val="35000"/>
        </a:spcBef>
        <a:spcAft>
          <a:spcPct val="0"/>
        </a:spcAft>
        <a:buClr>
          <a:srgbClr val="708CA1"/>
        </a:buClr>
        <a:defRPr sz="2000">
          <a:solidFill>
            <a:schemeClr val="tx1"/>
          </a:solidFill>
          <a:latin typeface="+mn-lt"/>
        </a:defRPr>
      </a:lvl6pPr>
      <a:lvl7pPr marL="2519363" algn="l" defTabSz="814388" rtl="0" eaLnBrk="1" fontAlgn="base" hangingPunct="1">
        <a:lnSpc>
          <a:spcPct val="95000"/>
        </a:lnSpc>
        <a:spcBef>
          <a:spcPct val="35000"/>
        </a:spcBef>
        <a:spcAft>
          <a:spcPct val="0"/>
        </a:spcAft>
        <a:buClr>
          <a:srgbClr val="708CA1"/>
        </a:buClr>
        <a:defRPr sz="2000">
          <a:solidFill>
            <a:schemeClr val="tx1"/>
          </a:solidFill>
          <a:latin typeface="+mn-lt"/>
        </a:defRPr>
      </a:lvl7pPr>
      <a:lvl8pPr marL="2976563" algn="l" defTabSz="814388" rtl="0" eaLnBrk="1" fontAlgn="base" hangingPunct="1">
        <a:lnSpc>
          <a:spcPct val="95000"/>
        </a:lnSpc>
        <a:spcBef>
          <a:spcPct val="35000"/>
        </a:spcBef>
        <a:spcAft>
          <a:spcPct val="0"/>
        </a:spcAft>
        <a:buClr>
          <a:srgbClr val="708CA1"/>
        </a:buClr>
        <a:defRPr sz="2000">
          <a:solidFill>
            <a:schemeClr val="tx1"/>
          </a:solidFill>
          <a:latin typeface="+mn-lt"/>
        </a:defRPr>
      </a:lvl8pPr>
      <a:lvl9pPr marL="3433763" algn="l" defTabSz="814388" rtl="0" eaLnBrk="1" fontAlgn="base" hangingPunct="1">
        <a:lnSpc>
          <a:spcPct val="95000"/>
        </a:lnSpc>
        <a:spcBef>
          <a:spcPct val="35000"/>
        </a:spcBef>
        <a:spcAft>
          <a:spcPct val="0"/>
        </a:spcAft>
        <a:buClr>
          <a:srgbClr val="708CA1"/>
        </a:buCl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11.emf"/><Relationship Id="rId5" Type="http://schemas.openxmlformats.org/officeDocument/2006/relationships/image" Target="../media/image10.emf"/><Relationship Id="rId4" Type="http://schemas.openxmlformats.org/officeDocument/2006/relationships/image" Target="../media/image9.em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emf"/><Relationship Id="rId1" Type="http://schemas.openxmlformats.org/officeDocument/2006/relationships/slideLayout" Target="../slideLayouts/slideLayout4.xml"/><Relationship Id="rId4" Type="http://schemas.openxmlformats.org/officeDocument/2006/relationships/image" Target="../media/image22.emf"/></Relationships>
</file>

<file path=ppt/slides/_rels/slide35.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image" Target="../media/image23.emf"/><Relationship Id="rId1" Type="http://schemas.openxmlformats.org/officeDocument/2006/relationships/slideLayout" Target="../slideLayouts/slideLayout4.xml"/><Relationship Id="rId5" Type="http://schemas.openxmlformats.org/officeDocument/2006/relationships/image" Target="../media/image20.emf"/><Relationship Id="rId4" Type="http://schemas.openxmlformats.org/officeDocument/2006/relationships/image" Target="../media/image25.emf"/></Relationships>
</file>

<file path=ppt/slides/_rels/slide36.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6.emf"/><Relationship Id="rId1" Type="http://schemas.openxmlformats.org/officeDocument/2006/relationships/slideLayout" Target="../slideLayouts/slideLayout4.xml"/><Relationship Id="rId5" Type="http://schemas.openxmlformats.org/officeDocument/2006/relationships/image" Target="../media/image29.emf"/><Relationship Id="rId4" Type="http://schemas.openxmlformats.org/officeDocument/2006/relationships/image" Target="../media/image28.emf"/></Relationships>
</file>

<file path=ppt/slides/_rels/slide37.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32.emf"/></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image" Target="../media/image36.emf"/><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image" Target="../media/image37.emf"/><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image" Target="../media/image39.emf"/><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3" Type="http://schemas.openxmlformats.org/officeDocument/2006/relationships/image" Target="../media/image42.emf"/><Relationship Id="rId2" Type="http://schemas.openxmlformats.org/officeDocument/2006/relationships/image" Target="../media/image41.emf"/><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2" Type="http://schemas.openxmlformats.org/officeDocument/2006/relationships/image" Target="../media/image43.emf"/><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3" Type="http://schemas.openxmlformats.org/officeDocument/2006/relationships/image" Target="../media/image45.emf"/><Relationship Id="rId2" Type="http://schemas.openxmlformats.org/officeDocument/2006/relationships/image" Target="../media/image44.emf"/><Relationship Id="rId1" Type="http://schemas.openxmlformats.org/officeDocument/2006/relationships/slideLayout" Target="../slideLayouts/slideLayout4.xml"/><Relationship Id="rId4" Type="http://schemas.openxmlformats.org/officeDocument/2006/relationships/image" Target="../media/image46.emf"/></Relationships>
</file>

<file path=ppt/slides/_rels/slide55.xml.rels><?xml version="1.0" encoding="UTF-8" standalone="yes"?>
<Relationships xmlns="http://schemas.openxmlformats.org/package/2006/relationships"><Relationship Id="rId3" Type="http://schemas.openxmlformats.org/officeDocument/2006/relationships/image" Target="../media/image48.emf"/><Relationship Id="rId2" Type="http://schemas.openxmlformats.org/officeDocument/2006/relationships/image" Target="../media/image47.emf"/><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3" Type="http://schemas.openxmlformats.org/officeDocument/2006/relationships/image" Target="../media/image50.emf"/><Relationship Id="rId2" Type="http://schemas.openxmlformats.org/officeDocument/2006/relationships/image" Target="../media/image49.emf"/><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2" Type="http://schemas.openxmlformats.org/officeDocument/2006/relationships/image" Target="../media/image51.emf"/><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2" Type="http://schemas.openxmlformats.org/officeDocument/2006/relationships/image" Target="../media/image52.emf"/><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3" Type="http://schemas.openxmlformats.org/officeDocument/2006/relationships/image" Target="../media/image54.emf"/><Relationship Id="rId2" Type="http://schemas.openxmlformats.org/officeDocument/2006/relationships/image" Target="../media/image53.emf"/><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2" Type="http://schemas.openxmlformats.org/officeDocument/2006/relationships/image" Target="../media/image55.emf"/><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15.xml"/><Relationship Id="rId1" Type="http://schemas.openxmlformats.org/officeDocument/2006/relationships/slideLayout" Target="../slideLayouts/slideLayout18.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ctrTitle"/>
          </p:nvPr>
        </p:nvSpPr>
        <p:spPr/>
        <p:txBody>
          <a:bodyPr>
            <a:normAutofit fontScale="90000"/>
          </a:bodyPr>
          <a:lstStyle/>
          <a:p>
            <a:r>
              <a:rPr lang="en-US" sz="2800" dirty="0" smtClean="0"/>
              <a:t>Chapter 5: </a:t>
            </a:r>
            <a:br>
              <a:rPr lang="en-US" sz="2800" dirty="0" smtClean="0"/>
            </a:br>
            <a:r>
              <a:rPr lang="en-US" sz="2800" dirty="0"/>
              <a:t>Path Control Implementation</a:t>
            </a:r>
            <a:endParaRPr lang="en-US" sz="2800" dirty="0" smtClean="0">
              <a:solidFill>
                <a:schemeClr val="folHlink"/>
              </a:solidFill>
            </a:endParaRPr>
          </a:p>
        </p:txBody>
      </p:sp>
      <p:sp>
        <p:nvSpPr>
          <p:cNvPr id="6147" name="Rectangle 3"/>
          <p:cNvSpPr>
            <a:spLocks noGrp="1" noChangeArrowheads="1"/>
          </p:cNvSpPr>
          <p:nvPr>
            <p:ph type="subTitle" idx="1"/>
          </p:nvPr>
        </p:nvSpPr>
        <p:spPr>
          <a:xfrm>
            <a:off x="311150" y="4672013"/>
            <a:ext cx="6788150" cy="658812"/>
          </a:xfrm>
        </p:spPr>
        <p:txBody>
          <a:bodyPr/>
          <a:lstStyle/>
          <a:p>
            <a:r>
              <a:rPr lang="en-US" sz="2400" dirty="0" smtClean="0"/>
              <a:t>CCNP  ROUTE: Implementing IP Routing</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Fast switching</a:t>
            </a:r>
          </a:p>
        </p:txBody>
      </p:sp>
      <p:pic>
        <p:nvPicPr>
          <p:cNvPr id="4" name="Content Placeholder 3"/>
          <p:cNvPicPr>
            <a:picLocks noGrp="1" noChangeAspect="1"/>
          </p:cNvPicPr>
          <p:nvPr>
            <p:ph idx="1"/>
          </p:nvPr>
        </p:nvPicPr>
        <p:blipFill>
          <a:blip r:embed="rId2"/>
          <a:stretch>
            <a:fillRect/>
          </a:stretch>
        </p:blipFill>
        <p:spPr>
          <a:xfrm>
            <a:off x="1377940" y="1182688"/>
            <a:ext cx="6323032" cy="5132387"/>
          </a:xfrm>
          <a:prstGeom prst="rect">
            <a:avLst/>
          </a:prstGeom>
        </p:spPr>
      </p:pic>
    </p:spTree>
    <p:extLst>
      <p:ext uri="{BB962C8B-B14F-4D97-AF65-F5344CB8AC3E}">
        <p14:creationId xmlns:p14="http://schemas.microsoft.com/office/powerpoint/2010/main" val="342660341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Fast switching</a:t>
            </a:r>
          </a:p>
        </p:txBody>
      </p:sp>
      <p:sp>
        <p:nvSpPr>
          <p:cNvPr id="3" name="Content Placeholder 2"/>
          <p:cNvSpPr>
            <a:spLocks noGrp="1"/>
          </p:cNvSpPr>
          <p:nvPr>
            <p:ph idx="1"/>
          </p:nvPr>
        </p:nvSpPr>
        <p:spPr/>
        <p:txBody>
          <a:bodyPr>
            <a:normAutofit/>
          </a:bodyPr>
          <a:lstStyle/>
          <a:p>
            <a:r>
              <a:rPr lang="en-US" dirty="0"/>
              <a:t>This switching method is faster than process switching. </a:t>
            </a:r>
            <a:endParaRPr lang="en-US" dirty="0" smtClean="0"/>
          </a:p>
          <a:p>
            <a:r>
              <a:rPr lang="en-US" dirty="0" smtClean="0"/>
              <a:t>With fast switching</a:t>
            </a:r>
            <a:r>
              <a:rPr lang="en-US" dirty="0"/>
              <a:t>, the initial packet of a traffic flow is process switched. </a:t>
            </a:r>
            <a:endParaRPr lang="en-US" dirty="0" smtClean="0"/>
          </a:p>
          <a:p>
            <a:r>
              <a:rPr lang="en-US" dirty="0" smtClean="0"/>
              <a:t>This </a:t>
            </a:r>
            <a:r>
              <a:rPr lang="en-US" dirty="0"/>
              <a:t>means that </a:t>
            </a:r>
            <a:r>
              <a:rPr lang="en-US" dirty="0" smtClean="0"/>
              <a:t>it is </a:t>
            </a:r>
            <a:r>
              <a:rPr lang="en-US" dirty="0"/>
              <a:t>examined by the CPU and the forwarding decision is made in software. </a:t>
            </a:r>
            <a:endParaRPr lang="en-US" dirty="0" smtClean="0"/>
          </a:p>
          <a:p>
            <a:r>
              <a:rPr lang="en-US" dirty="0" smtClean="0"/>
              <a:t>However, the </a:t>
            </a:r>
            <a:r>
              <a:rPr lang="en-US" dirty="0"/>
              <a:t>forwarding decision is also stored in the data plane hardware </a:t>
            </a:r>
            <a:r>
              <a:rPr lang="en-US" dirty="0" smtClean="0"/>
              <a:t>fast-switching cache</a:t>
            </a:r>
            <a:r>
              <a:rPr lang="en-US" dirty="0"/>
              <a:t>. </a:t>
            </a:r>
            <a:endParaRPr lang="en-US" dirty="0" smtClean="0"/>
          </a:p>
          <a:p>
            <a:r>
              <a:rPr lang="en-US" dirty="0" smtClean="0"/>
              <a:t>When </a:t>
            </a:r>
            <a:r>
              <a:rPr lang="en-US" dirty="0"/>
              <a:t>subsequent frames in the flow arrive, the destination is found in </a:t>
            </a:r>
            <a:r>
              <a:rPr lang="en-US" dirty="0" smtClean="0"/>
              <a:t>the hardware </a:t>
            </a:r>
            <a:r>
              <a:rPr lang="en-US" dirty="0"/>
              <a:t>fast-switching cache and the frames are then forwarded without </a:t>
            </a:r>
            <a:r>
              <a:rPr lang="en-US" dirty="0" smtClean="0"/>
              <a:t>interrupting the </a:t>
            </a:r>
            <a:r>
              <a:rPr lang="en-US" dirty="0"/>
              <a:t>CPU. </a:t>
            </a:r>
            <a:endParaRPr lang="en-US" dirty="0" smtClean="0"/>
          </a:p>
        </p:txBody>
      </p:sp>
    </p:spTree>
    <p:extLst>
      <p:ext uri="{BB962C8B-B14F-4D97-AF65-F5344CB8AC3E}">
        <p14:creationId xmlns:p14="http://schemas.microsoft.com/office/powerpoint/2010/main" val="30155929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Cisco Express </a:t>
            </a:r>
            <a:r>
              <a:rPr lang="en-US" dirty="0" smtClean="0"/>
              <a:t>Forwarding</a:t>
            </a:r>
            <a:endParaRPr lang="en-US" dirty="0"/>
          </a:p>
        </p:txBody>
      </p:sp>
      <p:pic>
        <p:nvPicPr>
          <p:cNvPr id="4" name="Content Placeholder 3"/>
          <p:cNvPicPr>
            <a:picLocks noGrp="1" noChangeAspect="1"/>
          </p:cNvPicPr>
          <p:nvPr>
            <p:ph idx="1"/>
          </p:nvPr>
        </p:nvPicPr>
        <p:blipFill>
          <a:blip r:embed="rId2"/>
          <a:stretch>
            <a:fillRect/>
          </a:stretch>
        </p:blipFill>
        <p:spPr>
          <a:xfrm>
            <a:off x="1282160" y="1182688"/>
            <a:ext cx="6514592" cy="5132387"/>
          </a:xfrm>
          <a:prstGeom prst="rect">
            <a:avLst/>
          </a:prstGeom>
        </p:spPr>
      </p:pic>
    </p:spTree>
    <p:extLst>
      <p:ext uri="{BB962C8B-B14F-4D97-AF65-F5344CB8AC3E}">
        <p14:creationId xmlns:p14="http://schemas.microsoft.com/office/powerpoint/2010/main" val="344312999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Cisco Express Forwarding</a:t>
            </a:r>
          </a:p>
        </p:txBody>
      </p:sp>
      <p:sp>
        <p:nvSpPr>
          <p:cNvPr id="3" name="Content Placeholder 2"/>
          <p:cNvSpPr>
            <a:spLocks noGrp="1"/>
          </p:cNvSpPr>
          <p:nvPr>
            <p:ph idx="1"/>
          </p:nvPr>
        </p:nvSpPr>
        <p:spPr/>
        <p:txBody>
          <a:bodyPr>
            <a:normAutofit fontScale="92500" lnSpcReduction="20000"/>
          </a:bodyPr>
          <a:lstStyle/>
          <a:p>
            <a:r>
              <a:rPr lang="en-US" dirty="0"/>
              <a:t>This switching method is the fastest switching </a:t>
            </a:r>
            <a:r>
              <a:rPr lang="en-US" dirty="0" smtClean="0"/>
              <a:t>mode and </a:t>
            </a:r>
            <a:r>
              <a:rPr lang="en-US" dirty="0"/>
              <a:t>is less CPU-intensive than fast switching and process switching. </a:t>
            </a:r>
            <a:endParaRPr lang="en-US" dirty="0" smtClean="0"/>
          </a:p>
          <a:p>
            <a:r>
              <a:rPr lang="en-US" dirty="0" smtClean="0"/>
              <a:t>The control plane </a:t>
            </a:r>
            <a:r>
              <a:rPr lang="en-US" dirty="0"/>
              <a:t>CPU of a CEF-enabled router creates two hardware-based tables called </a:t>
            </a:r>
            <a:r>
              <a:rPr lang="en-US" dirty="0" smtClean="0"/>
              <a:t>the Forwarding </a:t>
            </a:r>
            <a:r>
              <a:rPr lang="en-US" dirty="0"/>
              <a:t>Information Base (FIB) table and an adjacency table using Layer 3 and </a:t>
            </a:r>
            <a:r>
              <a:rPr lang="en-US" dirty="0" smtClean="0"/>
              <a:t>2 tables </a:t>
            </a:r>
            <a:r>
              <a:rPr lang="en-US" dirty="0"/>
              <a:t>including the routing and Address Resolution Protocol (ARP) tables. </a:t>
            </a:r>
            <a:endParaRPr lang="en-US" dirty="0" smtClean="0"/>
          </a:p>
          <a:p>
            <a:r>
              <a:rPr lang="en-US" dirty="0" smtClean="0"/>
              <a:t>When a network </a:t>
            </a:r>
            <a:r>
              <a:rPr lang="en-US" dirty="0"/>
              <a:t>has converged, the FIB and adjacency tables contain all the information </a:t>
            </a:r>
            <a:r>
              <a:rPr lang="en-US" dirty="0" smtClean="0"/>
              <a:t>a router </a:t>
            </a:r>
            <a:r>
              <a:rPr lang="en-US" dirty="0"/>
              <a:t>would have to consider when forwarding a packet. </a:t>
            </a:r>
            <a:endParaRPr lang="en-US" dirty="0" smtClean="0"/>
          </a:p>
          <a:p>
            <a:r>
              <a:rPr lang="en-US" dirty="0" smtClean="0"/>
              <a:t>These </a:t>
            </a:r>
            <a:r>
              <a:rPr lang="en-US" dirty="0"/>
              <a:t>two tables are then used to make hardware-based forwarding decisions </a:t>
            </a:r>
            <a:r>
              <a:rPr lang="en-US" dirty="0" smtClean="0"/>
              <a:t>for all </a:t>
            </a:r>
            <a:r>
              <a:rPr lang="en-US" dirty="0"/>
              <a:t>frames in a data flow, even the first frame. </a:t>
            </a:r>
            <a:endParaRPr lang="en-US" dirty="0" smtClean="0"/>
          </a:p>
          <a:p>
            <a:r>
              <a:rPr lang="en-US" dirty="0" smtClean="0"/>
              <a:t>The </a:t>
            </a:r>
            <a:r>
              <a:rPr lang="en-US" dirty="0"/>
              <a:t>FIB contains precomputed </a:t>
            </a:r>
            <a:r>
              <a:rPr lang="en-US" dirty="0" smtClean="0"/>
              <a:t>reverse lookups </a:t>
            </a:r>
            <a:r>
              <a:rPr lang="en-US" dirty="0"/>
              <a:t>and next-hop information for routes, including the interface and Layer </a:t>
            </a:r>
            <a:r>
              <a:rPr lang="en-US" dirty="0" smtClean="0"/>
              <a:t>2 information</a:t>
            </a:r>
            <a:r>
              <a:rPr lang="en-US" dirty="0"/>
              <a:t>.</a:t>
            </a:r>
          </a:p>
        </p:txBody>
      </p:sp>
    </p:spTree>
    <p:extLst>
      <p:ext uri="{BB962C8B-B14F-4D97-AF65-F5344CB8AC3E}">
        <p14:creationId xmlns:p14="http://schemas.microsoft.com/office/powerpoint/2010/main" val="316524284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Process and Fast Switching</a:t>
            </a:r>
          </a:p>
        </p:txBody>
      </p:sp>
      <p:pic>
        <p:nvPicPr>
          <p:cNvPr id="6" name="Content Placeholder 5"/>
          <p:cNvPicPr>
            <a:picLocks noGrp="1" noChangeAspect="1"/>
          </p:cNvPicPr>
          <p:nvPr>
            <p:ph idx="1"/>
          </p:nvPr>
        </p:nvPicPr>
        <p:blipFill>
          <a:blip r:embed="rId3"/>
          <a:stretch>
            <a:fillRect/>
          </a:stretch>
        </p:blipFill>
        <p:spPr>
          <a:xfrm>
            <a:off x="5400944" y="3688468"/>
            <a:ext cx="3299401" cy="1093920"/>
          </a:xfrm>
          <a:prstGeom prst="rect">
            <a:avLst/>
          </a:prstGeom>
        </p:spPr>
      </p:pic>
      <p:pic>
        <p:nvPicPr>
          <p:cNvPr id="4" name="Picture 3"/>
          <p:cNvPicPr>
            <a:picLocks noChangeAspect="1"/>
          </p:cNvPicPr>
          <p:nvPr/>
        </p:nvPicPr>
        <p:blipFill>
          <a:blip r:embed="rId4"/>
          <a:stretch>
            <a:fillRect/>
          </a:stretch>
        </p:blipFill>
        <p:spPr>
          <a:xfrm>
            <a:off x="279400" y="1108037"/>
            <a:ext cx="7004881" cy="2086080"/>
          </a:xfrm>
          <a:prstGeom prst="rect">
            <a:avLst/>
          </a:prstGeom>
        </p:spPr>
      </p:pic>
      <p:pic>
        <p:nvPicPr>
          <p:cNvPr id="5" name="Picture 4"/>
          <p:cNvPicPr>
            <a:picLocks noChangeAspect="1"/>
          </p:cNvPicPr>
          <p:nvPr/>
        </p:nvPicPr>
        <p:blipFill>
          <a:blip r:embed="rId5"/>
          <a:stretch>
            <a:fillRect/>
          </a:stretch>
        </p:blipFill>
        <p:spPr>
          <a:xfrm>
            <a:off x="330160" y="2304329"/>
            <a:ext cx="6954121" cy="1157520"/>
          </a:xfrm>
          <a:prstGeom prst="rect">
            <a:avLst/>
          </a:prstGeom>
        </p:spPr>
      </p:pic>
      <p:pic>
        <p:nvPicPr>
          <p:cNvPr id="7" name="Picture 6"/>
          <p:cNvPicPr>
            <a:picLocks noChangeAspect="1"/>
          </p:cNvPicPr>
          <p:nvPr/>
        </p:nvPicPr>
        <p:blipFill>
          <a:blip r:embed="rId6"/>
          <a:stretch>
            <a:fillRect/>
          </a:stretch>
        </p:blipFill>
        <p:spPr>
          <a:xfrm>
            <a:off x="380919" y="5544471"/>
            <a:ext cx="6801841" cy="915840"/>
          </a:xfrm>
          <a:prstGeom prst="rect">
            <a:avLst/>
          </a:prstGeom>
        </p:spPr>
      </p:pic>
    </p:spTree>
    <p:extLst>
      <p:ext uri="{BB962C8B-B14F-4D97-AF65-F5344CB8AC3E}">
        <p14:creationId xmlns:p14="http://schemas.microsoft.com/office/powerpoint/2010/main" val="349092301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Process and Fast Switching</a:t>
            </a:r>
          </a:p>
        </p:txBody>
      </p:sp>
      <p:sp>
        <p:nvSpPr>
          <p:cNvPr id="3" name="Content Placeholder 2"/>
          <p:cNvSpPr>
            <a:spLocks noGrp="1"/>
          </p:cNvSpPr>
          <p:nvPr>
            <p:ph idx="1"/>
          </p:nvPr>
        </p:nvSpPr>
        <p:spPr/>
        <p:txBody>
          <a:bodyPr>
            <a:normAutofit/>
          </a:bodyPr>
          <a:lstStyle/>
          <a:p>
            <a:r>
              <a:rPr lang="en-US" dirty="0"/>
              <a:t>Specifically, an entry is created in the fast-switching cache to ensure that the </a:t>
            </a:r>
            <a:r>
              <a:rPr lang="en-US" dirty="0" smtClean="0"/>
              <a:t>subsequent packets </a:t>
            </a:r>
            <a:r>
              <a:rPr lang="en-US" dirty="0"/>
              <a:t>for the same destination prefix will be fast switched. </a:t>
            </a:r>
            <a:endParaRPr lang="en-US" dirty="0" smtClean="0"/>
          </a:p>
          <a:p>
            <a:r>
              <a:rPr lang="en-US" dirty="0" smtClean="0"/>
              <a:t>All </a:t>
            </a:r>
            <a:r>
              <a:rPr lang="en-US" dirty="0"/>
              <a:t>subsequent packets </a:t>
            </a:r>
            <a:r>
              <a:rPr lang="en-US" dirty="0" smtClean="0"/>
              <a:t>for the </a:t>
            </a:r>
            <a:r>
              <a:rPr lang="en-US" dirty="0"/>
              <a:t>same destination are fast switched:</a:t>
            </a:r>
          </a:p>
          <a:p>
            <a:pPr lvl="1"/>
            <a:r>
              <a:rPr lang="en-US" dirty="0" smtClean="0"/>
              <a:t>The </a:t>
            </a:r>
            <a:r>
              <a:rPr lang="en-US" dirty="0"/>
              <a:t>switching occurs in the interrupt code. (The packet is processed immediately.)</a:t>
            </a:r>
          </a:p>
          <a:p>
            <a:pPr lvl="1"/>
            <a:r>
              <a:rPr lang="en-US" dirty="0" smtClean="0"/>
              <a:t>Fast </a:t>
            </a:r>
            <a:r>
              <a:rPr lang="en-US" dirty="0"/>
              <a:t>destination lookup is performed (no recursion).</a:t>
            </a:r>
          </a:p>
          <a:p>
            <a:pPr lvl="1"/>
            <a:r>
              <a:rPr lang="en-US" dirty="0" smtClean="0"/>
              <a:t>The </a:t>
            </a:r>
            <a:r>
              <a:rPr lang="en-US" dirty="0"/>
              <a:t>encapsulation uses a </a:t>
            </a:r>
            <a:r>
              <a:rPr lang="en-US" dirty="0" err="1"/>
              <a:t>pregenerated</a:t>
            </a:r>
            <a:r>
              <a:rPr lang="en-US" dirty="0"/>
              <a:t> Layer 2 header that contains the </a:t>
            </a:r>
            <a:r>
              <a:rPr lang="en-US" dirty="0" smtClean="0"/>
              <a:t>destination IP </a:t>
            </a:r>
            <a:r>
              <a:rPr lang="en-US" dirty="0"/>
              <a:t>Address and Layer 2 source MAC address. (No ARP request or ARP </a:t>
            </a:r>
            <a:r>
              <a:rPr lang="en-US" dirty="0" smtClean="0"/>
              <a:t>cache lookup </a:t>
            </a:r>
            <a:r>
              <a:rPr lang="en-US" dirty="0"/>
              <a:t>is necessary.)</a:t>
            </a:r>
          </a:p>
        </p:txBody>
      </p:sp>
    </p:spTree>
    <p:extLst>
      <p:ext uri="{BB962C8B-B14F-4D97-AF65-F5344CB8AC3E}">
        <p14:creationId xmlns:p14="http://schemas.microsoft.com/office/powerpoint/2010/main" val="212438252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Cisco Express Forwarding</a:t>
            </a:r>
          </a:p>
        </p:txBody>
      </p:sp>
      <p:pic>
        <p:nvPicPr>
          <p:cNvPr id="4" name="Content Placeholder 3"/>
          <p:cNvPicPr>
            <a:picLocks noGrp="1" noChangeAspect="1"/>
          </p:cNvPicPr>
          <p:nvPr>
            <p:ph idx="1"/>
          </p:nvPr>
        </p:nvPicPr>
        <p:blipFill>
          <a:blip r:embed="rId2"/>
          <a:stretch>
            <a:fillRect/>
          </a:stretch>
        </p:blipFill>
        <p:spPr>
          <a:xfrm>
            <a:off x="400373" y="848154"/>
            <a:ext cx="6350680" cy="3735425"/>
          </a:xfrm>
          <a:prstGeom prst="rect">
            <a:avLst/>
          </a:prstGeom>
        </p:spPr>
      </p:pic>
      <p:pic>
        <p:nvPicPr>
          <p:cNvPr id="5" name="Picture 4"/>
          <p:cNvPicPr>
            <a:picLocks noChangeAspect="1"/>
          </p:cNvPicPr>
          <p:nvPr/>
        </p:nvPicPr>
        <p:blipFill>
          <a:blip r:embed="rId3"/>
          <a:stretch>
            <a:fillRect/>
          </a:stretch>
        </p:blipFill>
        <p:spPr>
          <a:xfrm>
            <a:off x="2579426" y="4568419"/>
            <a:ext cx="6221674" cy="2289581"/>
          </a:xfrm>
          <a:prstGeom prst="rect">
            <a:avLst/>
          </a:prstGeom>
        </p:spPr>
      </p:pic>
    </p:spTree>
    <p:extLst>
      <p:ext uri="{BB962C8B-B14F-4D97-AF65-F5344CB8AC3E}">
        <p14:creationId xmlns:p14="http://schemas.microsoft.com/office/powerpoint/2010/main" val="555855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Cisco Express Forwarding</a:t>
            </a:r>
          </a:p>
        </p:txBody>
      </p:sp>
      <p:sp>
        <p:nvSpPr>
          <p:cNvPr id="3" name="Content Placeholder 2"/>
          <p:cNvSpPr>
            <a:spLocks noGrp="1"/>
          </p:cNvSpPr>
          <p:nvPr>
            <p:ph idx="1"/>
          </p:nvPr>
        </p:nvSpPr>
        <p:spPr/>
        <p:txBody>
          <a:bodyPr>
            <a:normAutofit/>
          </a:bodyPr>
          <a:lstStyle/>
          <a:p>
            <a:r>
              <a:rPr lang="en-US" dirty="0"/>
              <a:t>CEF separates the control plane software from the data plane hardware, thereby </a:t>
            </a:r>
            <a:r>
              <a:rPr lang="en-US" dirty="0" smtClean="0"/>
              <a:t>achieving higher </a:t>
            </a:r>
            <a:r>
              <a:rPr lang="en-US" dirty="0"/>
              <a:t>data throughput. </a:t>
            </a:r>
            <a:endParaRPr lang="en-US" dirty="0" smtClean="0"/>
          </a:p>
          <a:p>
            <a:r>
              <a:rPr lang="en-US" dirty="0" smtClean="0"/>
              <a:t>The </a:t>
            </a:r>
            <a:r>
              <a:rPr lang="en-US" dirty="0"/>
              <a:t>control plane is responsible for building the FIB </a:t>
            </a:r>
            <a:r>
              <a:rPr lang="en-US" dirty="0" smtClean="0"/>
              <a:t>table and </a:t>
            </a:r>
            <a:r>
              <a:rPr lang="en-US" dirty="0"/>
              <a:t>adjacency tables in software. </a:t>
            </a:r>
            <a:endParaRPr lang="en-US" dirty="0" smtClean="0"/>
          </a:p>
          <a:p>
            <a:r>
              <a:rPr lang="en-US" dirty="0" smtClean="0"/>
              <a:t>The </a:t>
            </a:r>
            <a:r>
              <a:rPr lang="en-US" dirty="0"/>
              <a:t>data plane is </a:t>
            </a:r>
            <a:r>
              <a:rPr lang="en-US" dirty="0" smtClean="0"/>
              <a:t>responsible for forwarding IP unicast traffic using hardware.</a:t>
            </a:r>
          </a:p>
        </p:txBody>
      </p:sp>
    </p:spTree>
    <p:extLst>
      <p:ext uri="{BB962C8B-B14F-4D97-AF65-F5344CB8AC3E}">
        <p14:creationId xmlns:p14="http://schemas.microsoft.com/office/powerpoint/2010/main" val="135763387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CEF FIB Table</a:t>
            </a:r>
            <a:endParaRPr lang="en-US" dirty="0"/>
          </a:p>
        </p:txBody>
      </p:sp>
      <p:sp>
        <p:nvSpPr>
          <p:cNvPr id="3" name="Content Placeholder 2"/>
          <p:cNvSpPr>
            <a:spLocks noGrp="1"/>
          </p:cNvSpPr>
          <p:nvPr>
            <p:ph idx="1"/>
          </p:nvPr>
        </p:nvSpPr>
        <p:spPr/>
        <p:txBody>
          <a:bodyPr>
            <a:normAutofit fontScale="92500" lnSpcReduction="10000"/>
          </a:bodyPr>
          <a:lstStyle/>
          <a:p>
            <a:r>
              <a:rPr lang="en-US" dirty="0"/>
              <a:t>The FIB is derived from the IP routing table and is arranged for maximum lookup throughput.</a:t>
            </a:r>
          </a:p>
          <a:p>
            <a:r>
              <a:rPr lang="en-US" dirty="0"/>
              <a:t>CEF IP destination prefixes are stored from the most-specific to the least specific entry. </a:t>
            </a:r>
          </a:p>
          <a:p>
            <a:r>
              <a:rPr lang="en-US" dirty="0"/>
              <a:t>The FIB lookup is based on the Layer 3 destination address prefix (longest match), so it matches the structure of CEF entries. When the CEF FIB table is full, a wildcard entry redirects frames to the Layer 3 engine. </a:t>
            </a:r>
          </a:p>
          <a:p>
            <a:r>
              <a:rPr lang="en-US" dirty="0"/>
              <a:t>The FIB table is updated after each network change, but only once, and contains all known routes; there is no need to build a route cache by central-processing initial packets from each data flow. </a:t>
            </a:r>
          </a:p>
          <a:p>
            <a:r>
              <a:rPr lang="en-US" dirty="0"/>
              <a:t>Each change in the IP routing table triggers a similar change in the FIB table because it contains all next-hop addresses that are associated with all destination networks.</a:t>
            </a:r>
          </a:p>
          <a:p>
            <a:endParaRPr lang="en-US" dirty="0"/>
          </a:p>
        </p:txBody>
      </p:sp>
    </p:spTree>
    <p:extLst>
      <p:ext uri="{BB962C8B-B14F-4D97-AF65-F5344CB8AC3E}">
        <p14:creationId xmlns:p14="http://schemas.microsoft.com/office/powerpoint/2010/main" val="193371403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CEF </a:t>
            </a:r>
            <a:r>
              <a:rPr lang="en-US" dirty="0" err="1" smtClean="0"/>
              <a:t>Adjancency</a:t>
            </a:r>
            <a:r>
              <a:rPr lang="en-US" dirty="0" smtClean="0"/>
              <a:t> Table</a:t>
            </a:r>
            <a:endParaRPr lang="en-US" dirty="0"/>
          </a:p>
        </p:txBody>
      </p:sp>
      <p:sp>
        <p:nvSpPr>
          <p:cNvPr id="3" name="Content Placeholder 2"/>
          <p:cNvSpPr>
            <a:spLocks noGrp="1"/>
          </p:cNvSpPr>
          <p:nvPr>
            <p:ph idx="1"/>
          </p:nvPr>
        </p:nvSpPr>
        <p:spPr/>
        <p:txBody>
          <a:bodyPr>
            <a:normAutofit/>
          </a:bodyPr>
          <a:lstStyle/>
          <a:p>
            <a:r>
              <a:rPr lang="en-US" dirty="0"/>
              <a:t>CEF also caches Layer 2 next-hop addresses and frame header rewrite information for all FIB entries in the adjacency </a:t>
            </a:r>
            <a:r>
              <a:rPr lang="en-US" dirty="0" smtClean="0"/>
              <a:t>table.</a:t>
            </a:r>
          </a:p>
          <a:p>
            <a:r>
              <a:rPr lang="en-US" dirty="0"/>
              <a:t>The adjacency table is derived from the ARP table, and it contains Layer 2 </a:t>
            </a:r>
            <a:r>
              <a:rPr lang="en-US" dirty="0" smtClean="0"/>
              <a:t>header rewrite </a:t>
            </a:r>
            <a:r>
              <a:rPr lang="en-US" dirty="0"/>
              <a:t>(MAC) information for each next hop that is contained in the FIB. </a:t>
            </a:r>
            <a:endParaRPr lang="en-US" dirty="0" smtClean="0"/>
          </a:p>
          <a:p>
            <a:r>
              <a:rPr lang="en-US" dirty="0" smtClean="0"/>
              <a:t>Each time that </a:t>
            </a:r>
            <a:r>
              <a:rPr lang="en-US" dirty="0"/>
              <a:t>an adjacency entry is created (such as through ARP), a link-layer header for </a:t>
            </a:r>
            <a:r>
              <a:rPr lang="en-US" dirty="0" smtClean="0"/>
              <a:t>that adjacent </a:t>
            </a:r>
            <a:r>
              <a:rPr lang="en-US" dirty="0"/>
              <a:t>node is precomputed and is stored in the adjacency table.</a:t>
            </a:r>
          </a:p>
          <a:p>
            <a:r>
              <a:rPr lang="en-US" dirty="0"/>
              <a:t>CEF uses a specific process to build forwarding tables in the hardware and then uses </a:t>
            </a:r>
            <a:r>
              <a:rPr lang="en-US" dirty="0" smtClean="0"/>
              <a:t>the information </a:t>
            </a:r>
            <a:r>
              <a:rPr lang="en-US" dirty="0"/>
              <a:t>from those tables to forward packets at line speed.</a:t>
            </a:r>
          </a:p>
          <a:p>
            <a:endParaRPr lang="en-US" dirty="0"/>
          </a:p>
        </p:txBody>
      </p:sp>
    </p:spTree>
    <p:extLst>
      <p:ext uri="{BB962C8B-B14F-4D97-AF65-F5344CB8AC3E}">
        <p14:creationId xmlns:p14="http://schemas.microsoft.com/office/powerpoint/2010/main" val="129743276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en-US" dirty="0" smtClean="0"/>
              <a:t>Chapter 5 Objectives</a:t>
            </a:r>
          </a:p>
        </p:txBody>
      </p:sp>
      <p:sp>
        <p:nvSpPr>
          <p:cNvPr id="7" name="Content Placeholder 6"/>
          <p:cNvSpPr>
            <a:spLocks noGrp="1"/>
          </p:cNvSpPr>
          <p:nvPr>
            <p:ph idx="1"/>
          </p:nvPr>
        </p:nvSpPr>
        <p:spPr/>
        <p:txBody>
          <a:bodyPr/>
          <a:lstStyle/>
          <a:p>
            <a:r>
              <a:rPr lang="en-US" dirty="0" smtClean="0"/>
              <a:t>Using </a:t>
            </a:r>
            <a:r>
              <a:rPr lang="en-US" dirty="0"/>
              <a:t>Cisco Express Forwarding Switching</a:t>
            </a:r>
          </a:p>
          <a:p>
            <a:r>
              <a:rPr lang="en-US" dirty="0" smtClean="0"/>
              <a:t>Understanding </a:t>
            </a:r>
            <a:r>
              <a:rPr lang="en-US" dirty="0"/>
              <a:t>Path Control</a:t>
            </a:r>
          </a:p>
          <a:p>
            <a:r>
              <a:rPr lang="en-US" dirty="0" smtClean="0"/>
              <a:t>Implementing </a:t>
            </a:r>
            <a:r>
              <a:rPr lang="en-US" dirty="0"/>
              <a:t>Path Control Using Policy-Based Routing</a:t>
            </a:r>
          </a:p>
          <a:p>
            <a:r>
              <a:rPr lang="en-US" dirty="0" smtClean="0"/>
              <a:t>Implementing </a:t>
            </a:r>
            <a:r>
              <a:rPr lang="en-US" dirty="0"/>
              <a:t>Path Control Using Cisco IOS IP SLAs</a:t>
            </a:r>
            <a:endParaRPr lang="en-US" dirty="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CEF Exceptions</a:t>
            </a:r>
            <a:endParaRPr lang="en-US" dirty="0"/>
          </a:p>
        </p:txBody>
      </p:sp>
      <p:sp>
        <p:nvSpPr>
          <p:cNvPr id="3" name="Content Placeholder 2"/>
          <p:cNvSpPr>
            <a:spLocks noGrp="1"/>
          </p:cNvSpPr>
          <p:nvPr>
            <p:ph idx="1"/>
          </p:nvPr>
        </p:nvSpPr>
        <p:spPr/>
        <p:txBody>
          <a:bodyPr>
            <a:normAutofit fontScale="92500" lnSpcReduction="10000"/>
          </a:bodyPr>
          <a:lstStyle/>
          <a:p>
            <a:r>
              <a:rPr lang="en-US" dirty="0"/>
              <a:t>Not all packets can be CEF switched and processed in the hardware. When traffic cannot be processed in the hardware, it must be received by software processing of the Layer 3 engine. </a:t>
            </a:r>
          </a:p>
          <a:p>
            <a:endParaRPr lang="en-US" dirty="0" smtClean="0"/>
          </a:p>
          <a:p>
            <a:r>
              <a:rPr lang="en-US" dirty="0" smtClean="0"/>
              <a:t>Some </a:t>
            </a:r>
            <a:r>
              <a:rPr lang="en-US" dirty="0"/>
              <a:t>examples of IP exception packets are packets that have the following characteristics:</a:t>
            </a:r>
          </a:p>
          <a:p>
            <a:r>
              <a:rPr lang="en-US" dirty="0" smtClean="0"/>
              <a:t>They </a:t>
            </a:r>
            <a:r>
              <a:rPr lang="en-US" dirty="0"/>
              <a:t>use IP header options.</a:t>
            </a:r>
          </a:p>
          <a:p>
            <a:r>
              <a:rPr lang="en-US" dirty="0" smtClean="0"/>
              <a:t>They </a:t>
            </a:r>
            <a:r>
              <a:rPr lang="en-US" dirty="0"/>
              <a:t>have an expiring IP Time To Live (TTL) counter.</a:t>
            </a:r>
          </a:p>
          <a:p>
            <a:r>
              <a:rPr lang="en-US" dirty="0" smtClean="0"/>
              <a:t>They </a:t>
            </a:r>
            <a:r>
              <a:rPr lang="en-US" dirty="0"/>
              <a:t>are forwarded to a tunnel interface.</a:t>
            </a:r>
          </a:p>
          <a:p>
            <a:r>
              <a:rPr lang="en-US" dirty="0" smtClean="0"/>
              <a:t>They </a:t>
            </a:r>
            <a:r>
              <a:rPr lang="en-US" dirty="0"/>
              <a:t>arrive with unsupported encapsulation types.</a:t>
            </a:r>
          </a:p>
          <a:p>
            <a:r>
              <a:rPr lang="en-US" dirty="0" smtClean="0"/>
              <a:t>They </a:t>
            </a:r>
            <a:r>
              <a:rPr lang="en-US" dirty="0"/>
              <a:t>are routed to an interface with unsupported encapsulation types.</a:t>
            </a:r>
          </a:p>
          <a:p>
            <a:r>
              <a:rPr lang="en-US" dirty="0" smtClean="0"/>
              <a:t>They </a:t>
            </a:r>
            <a:r>
              <a:rPr lang="en-US" dirty="0"/>
              <a:t>exceed the maximum transmission unit (MTU) of an output interface and </a:t>
            </a:r>
            <a:r>
              <a:rPr lang="en-US" dirty="0" err="1" smtClean="0"/>
              <a:t>mustbe</a:t>
            </a:r>
            <a:r>
              <a:rPr lang="en-US" dirty="0" smtClean="0"/>
              <a:t> </a:t>
            </a:r>
            <a:r>
              <a:rPr lang="en-US" dirty="0"/>
              <a:t>fragmented.</a:t>
            </a:r>
          </a:p>
        </p:txBody>
      </p:sp>
    </p:spTree>
    <p:extLst>
      <p:ext uri="{BB962C8B-B14F-4D97-AF65-F5344CB8AC3E}">
        <p14:creationId xmlns:p14="http://schemas.microsoft.com/office/powerpoint/2010/main" val="39288514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Enable and Disable CEF by </a:t>
            </a:r>
            <a:r>
              <a:rPr lang="en-US" dirty="0" smtClean="0"/>
              <a:t>Interface</a:t>
            </a:r>
            <a:endParaRPr lang="en-US" dirty="0"/>
          </a:p>
        </p:txBody>
      </p:sp>
      <p:pic>
        <p:nvPicPr>
          <p:cNvPr id="7" name="Content Placeholder 6"/>
          <p:cNvPicPr>
            <a:picLocks noGrp="1" noChangeAspect="1"/>
          </p:cNvPicPr>
          <p:nvPr>
            <p:ph idx="1"/>
          </p:nvPr>
        </p:nvPicPr>
        <p:blipFill>
          <a:blip r:embed="rId2"/>
          <a:stretch>
            <a:fillRect/>
          </a:stretch>
        </p:blipFill>
        <p:spPr>
          <a:xfrm>
            <a:off x="859356" y="2088921"/>
            <a:ext cx="7360201" cy="3319921"/>
          </a:xfrm>
          <a:prstGeom prst="rect">
            <a:avLst/>
          </a:prstGeom>
        </p:spPr>
      </p:pic>
    </p:spTree>
    <p:extLst>
      <p:ext uri="{BB962C8B-B14F-4D97-AF65-F5344CB8AC3E}">
        <p14:creationId xmlns:p14="http://schemas.microsoft.com/office/powerpoint/2010/main" val="384622493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Enable and Disable CEF </a:t>
            </a:r>
            <a:r>
              <a:rPr lang="en-US" dirty="0" smtClean="0"/>
              <a:t>Globally</a:t>
            </a:r>
            <a:endParaRPr lang="en-US" dirty="0"/>
          </a:p>
        </p:txBody>
      </p:sp>
      <p:pic>
        <p:nvPicPr>
          <p:cNvPr id="4" name="Content Placeholder 3"/>
          <p:cNvPicPr>
            <a:picLocks noGrp="1" noChangeAspect="1"/>
          </p:cNvPicPr>
          <p:nvPr>
            <p:ph idx="1"/>
          </p:nvPr>
        </p:nvPicPr>
        <p:blipFill>
          <a:blip r:embed="rId2"/>
          <a:stretch>
            <a:fillRect/>
          </a:stretch>
        </p:blipFill>
        <p:spPr>
          <a:xfrm>
            <a:off x="860149" y="2515565"/>
            <a:ext cx="7360201" cy="1920720"/>
          </a:xfrm>
          <a:prstGeom prst="rect">
            <a:avLst/>
          </a:prstGeom>
        </p:spPr>
      </p:pic>
    </p:spTree>
    <p:extLst>
      <p:ext uri="{BB962C8B-B14F-4D97-AF65-F5344CB8AC3E}">
        <p14:creationId xmlns:p14="http://schemas.microsoft.com/office/powerpoint/2010/main" val="198445235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19" descr="ss2"/>
          <p:cNvPicPr>
            <a:picLocks noChangeAspect="1" noChangeArrowheads="1"/>
          </p:cNvPicPr>
          <p:nvPr/>
        </p:nvPicPr>
        <p:blipFill>
          <a:blip r:embed="rId3" cstate="print"/>
          <a:srcRect/>
          <a:stretch>
            <a:fillRect/>
          </a:stretch>
        </p:blipFill>
        <p:spPr bwMode="auto">
          <a:xfrm>
            <a:off x="0" y="1600200"/>
            <a:ext cx="9144000" cy="3178175"/>
          </a:xfrm>
          <a:prstGeom prst="rect">
            <a:avLst/>
          </a:prstGeom>
          <a:noFill/>
          <a:ln w="9525">
            <a:noFill/>
            <a:miter lim="800000"/>
            <a:headEnd/>
            <a:tailEnd/>
          </a:ln>
        </p:spPr>
      </p:pic>
      <p:sp>
        <p:nvSpPr>
          <p:cNvPr id="9219" name="Rectangle 12"/>
          <p:cNvSpPr>
            <a:spLocks noChangeArrowheads="1"/>
          </p:cNvSpPr>
          <p:nvPr/>
        </p:nvSpPr>
        <p:spPr bwMode="auto">
          <a:xfrm>
            <a:off x="0" y="0"/>
            <a:ext cx="9144000" cy="1600200"/>
          </a:xfrm>
          <a:prstGeom prst="rect">
            <a:avLst/>
          </a:prstGeom>
          <a:solidFill>
            <a:schemeClr val="bg1"/>
          </a:solidFill>
          <a:ln w="9525" algn="ctr">
            <a:noFill/>
            <a:miter lim="800000"/>
            <a:headEnd/>
            <a:tailEnd/>
          </a:ln>
        </p:spPr>
        <p:txBody>
          <a:bodyPr wrap="none" lIns="82124" tIns="41061" rIns="82124" bIns="41061" anchor="ctr">
            <a:spAutoFit/>
          </a:bodyPr>
          <a:lstStyle/>
          <a:p>
            <a:endParaRPr lang="en-US"/>
          </a:p>
        </p:txBody>
      </p:sp>
      <p:sp>
        <p:nvSpPr>
          <p:cNvPr id="7" name="Rectangle 32"/>
          <p:cNvSpPr txBox="1">
            <a:spLocks noChangeArrowheads="1"/>
          </p:cNvSpPr>
          <p:nvPr/>
        </p:nvSpPr>
        <p:spPr>
          <a:xfrm>
            <a:off x="293688" y="1841863"/>
            <a:ext cx="3233284" cy="2743200"/>
          </a:xfrm>
          <a:prstGeom prst="rect">
            <a:avLst/>
          </a:prstGeom>
          <a:noFill/>
        </p:spPr>
        <p:txBody>
          <a:bodyPr anchor="ctr"/>
          <a:lstStyle/>
          <a:p>
            <a:pPr lvl="0" algn="l" defTabSz="814388" eaLnBrk="1" hangingPunct="1">
              <a:defRPr/>
            </a:pPr>
            <a:r>
              <a:rPr lang="en-US" sz="3000" kern="0">
                <a:solidFill>
                  <a:schemeClr val="bg1"/>
                </a:solidFill>
                <a:latin typeface="+mj-lt"/>
                <a:ea typeface="+mj-ea"/>
                <a:cs typeface="+mj-cs"/>
              </a:rPr>
              <a:t>Understanding Path Control</a:t>
            </a:r>
            <a:endParaRPr kumimoji="0" lang="en-US" sz="3000" b="0" i="0" u="none" strike="noStrike" kern="0" cap="none" spc="0" normalizeH="0" baseline="0" noProof="0" dirty="0" smtClean="0">
              <a:ln>
                <a:noFill/>
              </a:ln>
              <a:solidFill>
                <a:schemeClr val="bg1"/>
              </a:solidFill>
              <a:effectLst/>
              <a:uLnTx/>
              <a:uFillTx/>
              <a:latin typeface="+mj-lt"/>
              <a:ea typeface="+mj-ea"/>
              <a:cs typeface="+mj-cs"/>
            </a:endParaRPr>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Understanding Path Control</a:t>
            </a:r>
          </a:p>
        </p:txBody>
      </p:sp>
      <p:sp>
        <p:nvSpPr>
          <p:cNvPr id="3" name="Content Placeholder 2"/>
          <p:cNvSpPr>
            <a:spLocks noGrp="1"/>
          </p:cNvSpPr>
          <p:nvPr>
            <p:ph idx="1"/>
          </p:nvPr>
        </p:nvSpPr>
        <p:spPr/>
        <p:txBody>
          <a:bodyPr/>
          <a:lstStyle/>
          <a:p>
            <a:r>
              <a:rPr lang="en-US" dirty="0" smtClean="0"/>
              <a:t>Identify </a:t>
            </a:r>
            <a:r>
              <a:rPr lang="en-US" dirty="0"/>
              <a:t>the need for path control</a:t>
            </a:r>
          </a:p>
          <a:p>
            <a:r>
              <a:rPr lang="en-US" dirty="0" smtClean="0"/>
              <a:t>Describe </a:t>
            </a:r>
            <a:r>
              <a:rPr lang="en-US" dirty="0"/>
              <a:t>how to use policy-based routing (PBR) to control path selection</a:t>
            </a:r>
          </a:p>
          <a:p>
            <a:r>
              <a:rPr lang="en-US" dirty="0" smtClean="0"/>
              <a:t>Describe </a:t>
            </a:r>
            <a:r>
              <a:rPr lang="en-US" dirty="0"/>
              <a:t>how to use IP service-level agreement (IP SLA) to control path selection</a:t>
            </a:r>
          </a:p>
        </p:txBody>
      </p:sp>
    </p:spTree>
    <p:extLst>
      <p:ext uri="{BB962C8B-B14F-4D97-AF65-F5344CB8AC3E}">
        <p14:creationId xmlns:p14="http://schemas.microsoft.com/office/powerpoint/2010/main" val="358639208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The Need for Path Control</a:t>
            </a:r>
          </a:p>
        </p:txBody>
      </p:sp>
      <p:sp>
        <p:nvSpPr>
          <p:cNvPr id="4" name="Content Placeholder 3"/>
          <p:cNvSpPr>
            <a:spLocks noGrp="1"/>
          </p:cNvSpPr>
          <p:nvPr>
            <p:ph idx="1"/>
          </p:nvPr>
        </p:nvSpPr>
        <p:spPr/>
        <p:txBody>
          <a:bodyPr>
            <a:normAutofit fontScale="92500"/>
          </a:bodyPr>
          <a:lstStyle/>
          <a:p>
            <a:r>
              <a:rPr lang="en-US" dirty="0"/>
              <a:t>Path control tools can be used to change the default destination forwarding and </a:t>
            </a:r>
            <a:r>
              <a:rPr lang="en-US" dirty="0" smtClean="0"/>
              <a:t>optimize the </a:t>
            </a:r>
            <a:r>
              <a:rPr lang="en-US" dirty="0"/>
              <a:t>path of the packets for some specific application</a:t>
            </a:r>
            <a:r>
              <a:rPr lang="en-US" dirty="0" smtClean="0"/>
              <a:t>.</a:t>
            </a:r>
          </a:p>
          <a:p>
            <a:r>
              <a:rPr lang="en-US" dirty="0"/>
              <a:t>Other examples of path control include switching traffic to the backup link if there </a:t>
            </a:r>
            <a:r>
              <a:rPr lang="en-US" dirty="0" smtClean="0"/>
              <a:t>is a </a:t>
            </a:r>
            <a:r>
              <a:rPr lang="en-US" dirty="0"/>
              <a:t>primary link failure, or forwarding some traffic to the backup link if the primary </a:t>
            </a:r>
            <a:r>
              <a:rPr lang="en-US" dirty="0" smtClean="0"/>
              <a:t>link is </a:t>
            </a:r>
            <a:r>
              <a:rPr lang="en-US" dirty="0"/>
              <a:t>congested. </a:t>
            </a:r>
            <a:endParaRPr lang="en-US" dirty="0" smtClean="0"/>
          </a:p>
          <a:p>
            <a:r>
              <a:rPr lang="en-US" dirty="0" smtClean="0"/>
              <a:t>Path </a:t>
            </a:r>
            <a:r>
              <a:rPr lang="en-US" dirty="0"/>
              <a:t>control mechanisms can improve performance in such a situation.</a:t>
            </a:r>
          </a:p>
          <a:p>
            <a:r>
              <a:rPr lang="en-US" dirty="0"/>
              <a:t>Similarly, load balancing can divide traffic among parallel paths</a:t>
            </a:r>
            <a:r>
              <a:rPr lang="en-US" dirty="0" smtClean="0"/>
              <a:t>.</a:t>
            </a:r>
          </a:p>
          <a:p>
            <a:r>
              <a:rPr lang="en-US" dirty="0"/>
              <a:t>It is important to provide predictable and deterministic control over traffic patterns.</a:t>
            </a:r>
          </a:p>
          <a:p>
            <a:r>
              <a:rPr lang="en-US" dirty="0"/>
              <a:t>Unfortunately, there is not a “one-command” solution to implement path control.</a:t>
            </a:r>
            <a:endParaRPr lang="en-US" dirty="0" smtClean="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Need for Path Control</a:t>
            </a:r>
          </a:p>
        </p:txBody>
      </p:sp>
      <p:sp>
        <p:nvSpPr>
          <p:cNvPr id="3" name="Content Placeholder 2"/>
          <p:cNvSpPr>
            <a:spLocks noGrp="1"/>
          </p:cNvSpPr>
          <p:nvPr>
            <p:ph idx="1"/>
          </p:nvPr>
        </p:nvSpPr>
        <p:spPr/>
        <p:txBody>
          <a:bodyPr/>
          <a:lstStyle/>
          <a:p>
            <a:r>
              <a:rPr lang="en-US" dirty="0"/>
              <a:t>You can use all of these tools as part of an integrated strategy to implement path control.</a:t>
            </a:r>
          </a:p>
        </p:txBody>
      </p:sp>
      <p:pic>
        <p:nvPicPr>
          <p:cNvPr id="4" name="Picture 3"/>
          <p:cNvPicPr>
            <a:picLocks noChangeAspect="1"/>
          </p:cNvPicPr>
          <p:nvPr/>
        </p:nvPicPr>
        <p:blipFill>
          <a:blip r:embed="rId2"/>
          <a:stretch>
            <a:fillRect/>
          </a:stretch>
        </p:blipFill>
        <p:spPr>
          <a:xfrm>
            <a:off x="1652101" y="2261513"/>
            <a:ext cx="4720681" cy="3866881"/>
          </a:xfrm>
          <a:prstGeom prst="rect">
            <a:avLst/>
          </a:prstGeom>
        </p:spPr>
      </p:pic>
    </p:spTree>
    <p:extLst>
      <p:ext uri="{BB962C8B-B14F-4D97-AF65-F5344CB8AC3E}">
        <p14:creationId xmlns:p14="http://schemas.microsoft.com/office/powerpoint/2010/main" val="96348963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Implementing Path Control Using Policy-Based Routing</a:t>
            </a:r>
          </a:p>
        </p:txBody>
      </p:sp>
      <p:sp>
        <p:nvSpPr>
          <p:cNvPr id="3" name="Content Placeholder 2"/>
          <p:cNvSpPr>
            <a:spLocks noGrp="1"/>
          </p:cNvSpPr>
          <p:nvPr>
            <p:ph idx="1"/>
          </p:nvPr>
        </p:nvSpPr>
        <p:spPr/>
        <p:txBody>
          <a:bodyPr/>
          <a:lstStyle/>
          <a:p>
            <a:r>
              <a:rPr lang="en-US" dirty="0"/>
              <a:t>PBR enables the </a:t>
            </a:r>
            <a:r>
              <a:rPr lang="en-US" dirty="0" smtClean="0"/>
              <a:t>administrator to </a:t>
            </a:r>
            <a:r>
              <a:rPr lang="en-US" dirty="0"/>
              <a:t>define a routing policy other than basic destination-based routing using the </a:t>
            </a:r>
            <a:r>
              <a:rPr lang="en-US" dirty="0" smtClean="0"/>
              <a:t>routing table</a:t>
            </a:r>
            <a:r>
              <a:rPr lang="en-US" dirty="0"/>
              <a:t>. </a:t>
            </a:r>
            <a:endParaRPr lang="en-US" dirty="0" smtClean="0"/>
          </a:p>
          <a:p>
            <a:r>
              <a:rPr lang="en-US" dirty="0" smtClean="0"/>
              <a:t>With </a:t>
            </a:r>
            <a:r>
              <a:rPr lang="en-US" dirty="0"/>
              <a:t>PBR, route maps can be used to match source and destination </a:t>
            </a:r>
            <a:r>
              <a:rPr lang="en-US" dirty="0" smtClean="0"/>
              <a:t>addresses, protocol </a:t>
            </a:r>
            <a:r>
              <a:rPr lang="en-US" dirty="0"/>
              <a:t>types, and end-user applications. </a:t>
            </a:r>
            <a:endParaRPr lang="en-US" dirty="0" smtClean="0"/>
          </a:p>
          <a:p>
            <a:r>
              <a:rPr lang="en-US" dirty="0" smtClean="0"/>
              <a:t>When </a:t>
            </a:r>
            <a:r>
              <a:rPr lang="en-US" dirty="0"/>
              <a:t>a match occurs, a </a:t>
            </a:r>
            <a:r>
              <a:rPr lang="en-US" b="1" dirty="0"/>
              <a:t>set </a:t>
            </a:r>
            <a:r>
              <a:rPr lang="en-US" dirty="0"/>
              <a:t>command </a:t>
            </a:r>
            <a:r>
              <a:rPr lang="en-US" dirty="0" smtClean="0"/>
              <a:t>can be </a:t>
            </a:r>
            <a:r>
              <a:rPr lang="en-US" dirty="0"/>
              <a:t>used to define items, such as the interface or next-hop address to which the </a:t>
            </a:r>
            <a:r>
              <a:rPr lang="en-US" dirty="0" smtClean="0"/>
              <a:t>packet should </a:t>
            </a:r>
            <a:r>
              <a:rPr lang="en-US" dirty="0"/>
              <a:t>be sent.</a:t>
            </a:r>
          </a:p>
        </p:txBody>
      </p:sp>
    </p:spTree>
    <p:extLst>
      <p:ext uri="{BB962C8B-B14F-4D97-AF65-F5344CB8AC3E}">
        <p14:creationId xmlns:p14="http://schemas.microsoft.com/office/powerpoint/2010/main" val="402286088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PBR Features</a:t>
            </a:r>
          </a:p>
        </p:txBody>
      </p:sp>
      <p:sp>
        <p:nvSpPr>
          <p:cNvPr id="3" name="Content Placeholder 2"/>
          <p:cNvSpPr>
            <a:spLocks noGrp="1"/>
          </p:cNvSpPr>
          <p:nvPr>
            <p:ph idx="1"/>
          </p:nvPr>
        </p:nvSpPr>
        <p:spPr/>
        <p:txBody>
          <a:bodyPr>
            <a:normAutofit fontScale="92500" lnSpcReduction="20000"/>
          </a:bodyPr>
          <a:lstStyle/>
          <a:p>
            <a:r>
              <a:rPr lang="en-US" b="1" dirty="0" smtClean="0"/>
              <a:t>Source-based </a:t>
            </a:r>
            <a:r>
              <a:rPr lang="en-US" b="1" dirty="0"/>
              <a:t>transit-provider </a:t>
            </a:r>
            <a:r>
              <a:rPr lang="en-US" b="1" dirty="0" smtClean="0"/>
              <a:t>selection</a:t>
            </a:r>
          </a:p>
          <a:p>
            <a:pPr lvl="1"/>
            <a:r>
              <a:rPr lang="en-US" dirty="0" smtClean="0"/>
              <a:t>PBR </a:t>
            </a:r>
            <a:r>
              <a:rPr lang="en-US" dirty="0"/>
              <a:t>policies can be implemented by </a:t>
            </a:r>
            <a:r>
              <a:rPr lang="en-US" dirty="0" smtClean="0"/>
              <a:t>ISPs and </a:t>
            </a:r>
            <a:r>
              <a:rPr lang="en-US" dirty="0"/>
              <a:t>other organizations to route traffic that originates from different sets of </a:t>
            </a:r>
            <a:r>
              <a:rPr lang="en-US" dirty="0" smtClean="0"/>
              <a:t>users through </a:t>
            </a:r>
            <a:r>
              <a:rPr lang="en-US" dirty="0"/>
              <a:t>different Internet connections across the policy routers</a:t>
            </a:r>
            <a:r>
              <a:rPr lang="en-US" dirty="0" smtClean="0"/>
              <a:t>.</a:t>
            </a:r>
          </a:p>
          <a:p>
            <a:r>
              <a:rPr lang="en-US" b="1" dirty="0" err="1" smtClean="0"/>
              <a:t>QoS</a:t>
            </a:r>
            <a:endParaRPr lang="en-US" b="1" dirty="0" smtClean="0"/>
          </a:p>
          <a:p>
            <a:pPr lvl="1"/>
            <a:r>
              <a:rPr lang="en-US" dirty="0" smtClean="0"/>
              <a:t>PBR </a:t>
            </a:r>
            <a:r>
              <a:rPr lang="en-US" dirty="0"/>
              <a:t>policies can be implemented to provide quality of service (</a:t>
            </a:r>
            <a:r>
              <a:rPr lang="en-US" dirty="0" err="1"/>
              <a:t>QoS</a:t>
            </a:r>
            <a:r>
              <a:rPr lang="en-US" dirty="0"/>
              <a:t>) to </a:t>
            </a:r>
            <a:r>
              <a:rPr lang="en-US" dirty="0" smtClean="0"/>
              <a:t>differentiated traffic </a:t>
            </a:r>
            <a:r>
              <a:rPr lang="en-US" dirty="0"/>
              <a:t>by setting the type of service (</a:t>
            </a:r>
            <a:r>
              <a:rPr lang="en-US" dirty="0" err="1"/>
              <a:t>ToS</a:t>
            </a:r>
            <a:r>
              <a:rPr lang="en-US" dirty="0"/>
              <a:t>) values in the IP packet </a:t>
            </a:r>
            <a:r>
              <a:rPr lang="en-US" dirty="0" smtClean="0"/>
              <a:t>headers in </a:t>
            </a:r>
            <a:r>
              <a:rPr lang="en-US" dirty="0"/>
              <a:t>routers at the periphery of the network and then leveraging queuing </a:t>
            </a:r>
            <a:r>
              <a:rPr lang="en-US" dirty="0" smtClean="0"/>
              <a:t>mechanisms to </a:t>
            </a:r>
            <a:r>
              <a:rPr lang="en-US" dirty="0"/>
              <a:t>prioritize traffic in the network’s core or backbone. </a:t>
            </a:r>
            <a:endParaRPr lang="en-US" dirty="0" smtClean="0"/>
          </a:p>
          <a:p>
            <a:r>
              <a:rPr lang="en-US" b="1" dirty="0" smtClean="0"/>
              <a:t>Cost savings</a:t>
            </a:r>
          </a:p>
          <a:p>
            <a:pPr lvl="1"/>
            <a:r>
              <a:rPr lang="en-US" dirty="0" smtClean="0"/>
              <a:t>PBR </a:t>
            </a:r>
            <a:r>
              <a:rPr lang="en-US" dirty="0"/>
              <a:t>policies can be implemented to direct the bulk traffic </a:t>
            </a:r>
            <a:r>
              <a:rPr lang="en-US" dirty="0" smtClean="0"/>
              <a:t>associated with </a:t>
            </a:r>
            <a:r>
              <a:rPr lang="en-US" dirty="0"/>
              <a:t>a specific activity to use a higher-bandwidth, high-cost link for a short time </a:t>
            </a:r>
            <a:r>
              <a:rPr lang="en-US" dirty="0" smtClean="0"/>
              <a:t>and to </a:t>
            </a:r>
            <a:r>
              <a:rPr lang="en-US" dirty="0"/>
              <a:t>continue basic connectivity over a lower-bandwidth, low-cost link for </a:t>
            </a:r>
            <a:r>
              <a:rPr lang="en-US" dirty="0" smtClean="0"/>
              <a:t>interactive traffic.</a:t>
            </a:r>
          </a:p>
          <a:p>
            <a:r>
              <a:rPr lang="en-US" b="1" dirty="0" smtClean="0"/>
              <a:t>Load sharing</a:t>
            </a:r>
          </a:p>
          <a:p>
            <a:pPr lvl="1"/>
            <a:r>
              <a:rPr lang="en-US" dirty="0" smtClean="0"/>
              <a:t>PBR </a:t>
            </a:r>
            <a:r>
              <a:rPr lang="en-US" dirty="0"/>
              <a:t>policies can be implemented based on the traffic </a:t>
            </a:r>
            <a:r>
              <a:rPr lang="en-US" dirty="0" smtClean="0"/>
              <a:t>characteristics to </a:t>
            </a:r>
            <a:r>
              <a:rPr lang="en-US" dirty="0"/>
              <a:t>distribute traffic among multiple paths. </a:t>
            </a:r>
          </a:p>
        </p:txBody>
      </p:sp>
    </p:spTree>
    <p:extLst>
      <p:ext uri="{BB962C8B-B14F-4D97-AF65-F5344CB8AC3E}">
        <p14:creationId xmlns:p14="http://schemas.microsoft.com/office/powerpoint/2010/main" val="305040943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Steps for Configuring PBR</a:t>
            </a:r>
          </a:p>
        </p:txBody>
      </p:sp>
      <p:sp>
        <p:nvSpPr>
          <p:cNvPr id="3" name="Content Placeholder 2"/>
          <p:cNvSpPr>
            <a:spLocks noGrp="1"/>
          </p:cNvSpPr>
          <p:nvPr>
            <p:ph idx="1"/>
          </p:nvPr>
        </p:nvSpPr>
        <p:spPr/>
        <p:txBody>
          <a:bodyPr>
            <a:normAutofit/>
          </a:bodyPr>
          <a:lstStyle/>
          <a:p>
            <a:pPr marL="457200" indent="-457200">
              <a:buFont typeface="+mj-lt"/>
              <a:buAutoNum type="arabicPeriod"/>
            </a:pPr>
            <a:r>
              <a:rPr lang="en-US" dirty="0" smtClean="0"/>
              <a:t>Enable </a:t>
            </a:r>
            <a:r>
              <a:rPr lang="en-US" dirty="0"/>
              <a:t>PBR by configuring a route map using the </a:t>
            </a:r>
            <a:r>
              <a:rPr lang="en-US" b="1" dirty="0"/>
              <a:t>route-map </a:t>
            </a:r>
            <a:r>
              <a:rPr lang="en-US" dirty="0"/>
              <a:t>global </a:t>
            </a:r>
            <a:r>
              <a:rPr lang="en-US" dirty="0" smtClean="0"/>
              <a:t>configuration command</a:t>
            </a:r>
            <a:r>
              <a:rPr lang="en-US" dirty="0"/>
              <a:t>.</a:t>
            </a:r>
          </a:p>
          <a:p>
            <a:pPr marL="457200" indent="-457200">
              <a:buFont typeface="+mj-lt"/>
              <a:buAutoNum type="arabicPeriod"/>
            </a:pPr>
            <a:r>
              <a:rPr lang="en-US" dirty="0" smtClean="0"/>
              <a:t>Implement </a:t>
            </a:r>
            <a:r>
              <a:rPr lang="en-US" dirty="0"/>
              <a:t>the traffic-matching configuration, specifying which traffic will </a:t>
            </a:r>
            <a:r>
              <a:rPr lang="en-US" dirty="0" smtClean="0"/>
              <a:t>be manipulated</a:t>
            </a:r>
            <a:r>
              <a:rPr lang="en-US" dirty="0"/>
              <a:t>. This is done using the </a:t>
            </a:r>
            <a:r>
              <a:rPr lang="en-US" b="1" dirty="0"/>
              <a:t>match </a:t>
            </a:r>
            <a:r>
              <a:rPr lang="en-US" dirty="0"/>
              <a:t>commands within the route map</a:t>
            </a:r>
            <a:r>
              <a:rPr lang="en-US" dirty="0" smtClean="0"/>
              <a:t>.</a:t>
            </a:r>
          </a:p>
          <a:p>
            <a:pPr marL="457200" indent="-457200">
              <a:buFont typeface="+mj-lt"/>
              <a:buAutoNum type="arabicPeriod"/>
            </a:pPr>
            <a:r>
              <a:rPr lang="en-US" dirty="0" smtClean="0"/>
              <a:t>Define </a:t>
            </a:r>
            <a:r>
              <a:rPr lang="en-US" dirty="0"/>
              <a:t>the action for the matched traffic. This is done using the </a:t>
            </a:r>
            <a:r>
              <a:rPr lang="en-US" b="1" dirty="0"/>
              <a:t>set </a:t>
            </a:r>
            <a:r>
              <a:rPr lang="en-US" dirty="0" smtClean="0"/>
              <a:t>commands within </a:t>
            </a:r>
            <a:r>
              <a:rPr lang="en-US" dirty="0"/>
              <a:t>the route map.</a:t>
            </a:r>
          </a:p>
          <a:p>
            <a:pPr marL="457200" indent="-457200">
              <a:buFont typeface="+mj-lt"/>
              <a:buAutoNum type="arabicPeriod"/>
            </a:pPr>
            <a:r>
              <a:rPr lang="en-US" dirty="0" smtClean="0"/>
              <a:t>Optionally</a:t>
            </a:r>
            <a:r>
              <a:rPr lang="en-US" dirty="0"/>
              <a:t>, fast-switched PBR or CEF-switched PBR can be enabled. </a:t>
            </a:r>
            <a:endParaRPr lang="en-US" dirty="0" smtClean="0"/>
          </a:p>
          <a:p>
            <a:pPr marL="457200" indent="-457200">
              <a:buFont typeface="+mj-lt"/>
              <a:buAutoNum type="arabicPeriod"/>
            </a:pPr>
            <a:r>
              <a:rPr lang="en-US" dirty="0" smtClean="0"/>
              <a:t>Apply the route map to incoming traffic or to traffic locally generated on the router using the </a:t>
            </a:r>
            <a:r>
              <a:rPr lang="en-US" b="1" dirty="0" err="1" smtClean="0"/>
              <a:t>ip</a:t>
            </a:r>
            <a:r>
              <a:rPr lang="en-US" b="1" dirty="0" smtClean="0"/>
              <a:t> policy route-map </a:t>
            </a:r>
            <a:r>
              <a:rPr lang="en-US" dirty="0" smtClean="0"/>
              <a:t>interface configuration command.</a:t>
            </a:r>
          </a:p>
        </p:txBody>
      </p:sp>
    </p:spTree>
    <p:extLst>
      <p:ext uri="{BB962C8B-B14F-4D97-AF65-F5344CB8AC3E}">
        <p14:creationId xmlns:p14="http://schemas.microsoft.com/office/powerpoint/2010/main" val="310813109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38" descr="ss1"/>
          <p:cNvPicPr>
            <a:picLocks noChangeAspect="1" noChangeArrowheads="1"/>
          </p:cNvPicPr>
          <p:nvPr/>
        </p:nvPicPr>
        <p:blipFill>
          <a:blip r:embed="rId2" cstate="print"/>
          <a:srcRect/>
          <a:stretch>
            <a:fillRect/>
          </a:stretch>
        </p:blipFill>
        <p:spPr bwMode="auto">
          <a:xfrm>
            <a:off x="0" y="1600200"/>
            <a:ext cx="9144000" cy="3194050"/>
          </a:xfrm>
          <a:prstGeom prst="rect">
            <a:avLst/>
          </a:prstGeom>
          <a:noFill/>
          <a:ln w="9525">
            <a:noFill/>
            <a:miter lim="800000"/>
            <a:headEnd/>
            <a:tailEnd/>
          </a:ln>
        </p:spPr>
      </p:pic>
      <p:sp>
        <p:nvSpPr>
          <p:cNvPr id="7171" name="Rectangle 35"/>
          <p:cNvSpPr>
            <a:spLocks noChangeArrowheads="1"/>
          </p:cNvSpPr>
          <p:nvPr/>
        </p:nvSpPr>
        <p:spPr bwMode="auto">
          <a:xfrm>
            <a:off x="0" y="0"/>
            <a:ext cx="9144000" cy="1600200"/>
          </a:xfrm>
          <a:prstGeom prst="rect">
            <a:avLst/>
          </a:prstGeom>
          <a:solidFill>
            <a:schemeClr val="bg1"/>
          </a:solidFill>
          <a:ln w="9525" algn="ctr">
            <a:noFill/>
            <a:miter lim="800000"/>
            <a:headEnd/>
            <a:tailEnd/>
          </a:ln>
        </p:spPr>
        <p:txBody>
          <a:bodyPr wrap="none" lIns="82124" tIns="41061" rIns="82124" bIns="41061" anchor="ctr">
            <a:spAutoFit/>
          </a:bodyPr>
          <a:lstStyle/>
          <a:p>
            <a:endParaRPr lang="en-US"/>
          </a:p>
        </p:txBody>
      </p:sp>
      <p:sp>
        <p:nvSpPr>
          <p:cNvPr id="7172" name="Rectangle 32"/>
          <p:cNvSpPr>
            <a:spLocks noGrp="1" noChangeArrowheads="1"/>
          </p:cNvSpPr>
          <p:nvPr>
            <p:ph type="title" idx="4294967295"/>
          </p:nvPr>
        </p:nvSpPr>
        <p:spPr>
          <a:xfrm>
            <a:off x="279400" y="1841500"/>
            <a:ext cx="3233738" cy="2743200"/>
          </a:xfrm>
          <a:prstGeom prst="rect">
            <a:avLst/>
          </a:prstGeom>
          <a:noFill/>
        </p:spPr>
        <p:txBody>
          <a:bodyPr anchor="ctr"/>
          <a:lstStyle/>
          <a:p>
            <a:r>
              <a:rPr lang="en-US" sz="3000" b="0" dirty="0" smtClean="0">
                <a:solidFill>
                  <a:schemeClr val="bg1"/>
                </a:solidFill>
              </a:rPr>
              <a:t>Using Cisco Express Forwarding Switching</a:t>
            </a:r>
          </a:p>
        </p:txBody>
      </p:sp>
    </p:spTree>
  </p:cSld>
  <p:clrMapOvr>
    <a:masterClrMapping/>
  </p:clrMapOvr>
  <p:transition spd="med"/>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Configuring </a:t>
            </a:r>
            <a:r>
              <a:rPr lang="en-US" dirty="0" smtClean="0"/>
              <a:t>PBR – Route-Map</a:t>
            </a:r>
            <a:endParaRPr lang="en-US" dirty="0"/>
          </a:p>
        </p:txBody>
      </p:sp>
      <p:sp>
        <p:nvSpPr>
          <p:cNvPr id="3" name="Content Placeholder 2"/>
          <p:cNvSpPr>
            <a:spLocks noGrp="1"/>
          </p:cNvSpPr>
          <p:nvPr>
            <p:ph idx="1"/>
          </p:nvPr>
        </p:nvSpPr>
        <p:spPr/>
        <p:txBody>
          <a:bodyPr>
            <a:normAutofit/>
          </a:bodyPr>
          <a:lstStyle/>
          <a:p>
            <a:r>
              <a:rPr lang="en-US" dirty="0" smtClean="0"/>
              <a:t>If </a:t>
            </a:r>
            <a:r>
              <a:rPr lang="en-US" dirty="0"/>
              <a:t>the statement is marked as </a:t>
            </a:r>
            <a:r>
              <a:rPr lang="en-US" b="1" dirty="0"/>
              <a:t>permit </a:t>
            </a:r>
            <a:r>
              <a:rPr lang="en-US" dirty="0"/>
              <a:t>, such as in </a:t>
            </a:r>
            <a:r>
              <a:rPr lang="en-US" b="1" dirty="0"/>
              <a:t>route-map MY-MAP permit 10 </a:t>
            </a:r>
            <a:r>
              <a:rPr lang="en-US" dirty="0" smtClean="0"/>
              <a:t>, packets </a:t>
            </a:r>
            <a:r>
              <a:rPr lang="en-US" dirty="0"/>
              <a:t>that meet all the match criteria are policy-based routed.</a:t>
            </a:r>
          </a:p>
          <a:p>
            <a:r>
              <a:rPr lang="en-US" dirty="0" smtClean="0"/>
              <a:t>If </a:t>
            </a:r>
            <a:r>
              <a:rPr lang="en-US" dirty="0"/>
              <a:t>the statement is marked as </a:t>
            </a:r>
            <a:r>
              <a:rPr lang="en-US" b="1" dirty="0"/>
              <a:t>deny </a:t>
            </a:r>
            <a:r>
              <a:rPr lang="en-US" dirty="0"/>
              <a:t>, such as in </a:t>
            </a:r>
            <a:r>
              <a:rPr lang="en-US" b="1" dirty="0"/>
              <a:t>route-map MY-MAP deny 10 </a:t>
            </a:r>
            <a:r>
              <a:rPr lang="en-US" dirty="0"/>
              <a:t>, </a:t>
            </a:r>
            <a:r>
              <a:rPr lang="en-US" dirty="0" smtClean="0"/>
              <a:t>a packet </a:t>
            </a:r>
            <a:r>
              <a:rPr lang="en-US" dirty="0"/>
              <a:t>meeting the match criteria is not policy-based routed. Instead, it is </a:t>
            </a:r>
            <a:r>
              <a:rPr lang="en-US" dirty="0" smtClean="0"/>
              <a:t>sent through </a:t>
            </a:r>
            <a:r>
              <a:rPr lang="en-US" dirty="0"/>
              <a:t>the normal forwarding channels and destination-based routing is performed.</a:t>
            </a:r>
          </a:p>
          <a:p>
            <a:r>
              <a:rPr lang="en-US" dirty="0" smtClean="0"/>
              <a:t>If </a:t>
            </a:r>
            <a:r>
              <a:rPr lang="en-US" dirty="0"/>
              <a:t>no match is found in the route map, the packet is </a:t>
            </a:r>
            <a:r>
              <a:rPr lang="en-US" i="1" dirty="0"/>
              <a:t>not </a:t>
            </a:r>
            <a:r>
              <a:rPr lang="en-US" dirty="0"/>
              <a:t>dropped. It is </a:t>
            </a:r>
            <a:r>
              <a:rPr lang="en-US" dirty="0" smtClean="0"/>
              <a:t>forwarded through </a:t>
            </a:r>
            <a:r>
              <a:rPr lang="en-US" dirty="0"/>
              <a:t>the normal routing channel, which means that destination-based routing </a:t>
            </a:r>
            <a:r>
              <a:rPr lang="en-US" dirty="0" smtClean="0"/>
              <a:t>is performed</a:t>
            </a:r>
            <a:r>
              <a:rPr lang="en-US" dirty="0"/>
              <a:t>.</a:t>
            </a:r>
          </a:p>
        </p:txBody>
      </p:sp>
    </p:spTree>
    <p:extLst>
      <p:ext uri="{BB962C8B-B14F-4D97-AF65-F5344CB8AC3E}">
        <p14:creationId xmlns:p14="http://schemas.microsoft.com/office/powerpoint/2010/main" val="96737249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PBR match Commands</a:t>
            </a:r>
          </a:p>
        </p:txBody>
      </p:sp>
      <p:pic>
        <p:nvPicPr>
          <p:cNvPr id="5" name="Content Placeholder 4"/>
          <p:cNvPicPr>
            <a:picLocks noGrp="1" noChangeAspect="1"/>
          </p:cNvPicPr>
          <p:nvPr>
            <p:ph idx="1"/>
          </p:nvPr>
        </p:nvPicPr>
        <p:blipFill>
          <a:blip r:embed="rId2"/>
          <a:stretch>
            <a:fillRect/>
          </a:stretch>
        </p:blipFill>
        <p:spPr>
          <a:xfrm>
            <a:off x="859356" y="2661321"/>
            <a:ext cx="7360201" cy="2175120"/>
          </a:xfrm>
          <a:prstGeom prst="rect">
            <a:avLst/>
          </a:prstGeom>
        </p:spPr>
      </p:pic>
    </p:spTree>
    <p:extLst>
      <p:ext uri="{BB962C8B-B14F-4D97-AF65-F5344CB8AC3E}">
        <p14:creationId xmlns:p14="http://schemas.microsoft.com/office/powerpoint/2010/main" val="285766810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PBR set Commands</a:t>
            </a:r>
          </a:p>
        </p:txBody>
      </p:sp>
      <p:pic>
        <p:nvPicPr>
          <p:cNvPr id="4" name="Content Placeholder 3"/>
          <p:cNvPicPr>
            <a:picLocks noGrp="1" noChangeAspect="1"/>
          </p:cNvPicPr>
          <p:nvPr>
            <p:ph idx="1"/>
          </p:nvPr>
        </p:nvPicPr>
        <p:blipFill>
          <a:blip r:embed="rId2"/>
          <a:stretch>
            <a:fillRect/>
          </a:stretch>
        </p:blipFill>
        <p:spPr>
          <a:xfrm>
            <a:off x="884736" y="2604081"/>
            <a:ext cx="7309441" cy="2289600"/>
          </a:xfrm>
          <a:prstGeom prst="rect">
            <a:avLst/>
          </a:prstGeom>
        </p:spPr>
      </p:pic>
    </p:spTree>
    <p:extLst>
      <p:ext uri="{BB962C8B-B14F-4D97-AF65-F5344CB8AC3E}">
        <p14:creationId xmlns:p14="http://schemas.microsoft.com/office/powerpoint/2010/main" val="123864326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Configuring PBR Example</a:t>
            </a:r>
          </a:p>
        </p:txBody>
      </p:sp>
      <p:sp>
        <p:nvSpPr>
          <p:cNvPr id="3" name="Content Placeholder 2"/>
          <p:cNvSpPr>
            <a:spLocks noGrp="1"/>
          </p:cNvSpPr>
          <p:nvPr>
            <p:ph idx="1"/>
          </p:nvPr>
        </p:nvSpPr>
        <p:spPr/>
        <p:txBody>
          <a:bodyPr/>
          <a:lstStyle/>
          <a:p>
            <a:r>
              <a:rPr lang="en-US" dirty="0" smtClean="0"/>
              <a:t>Verify </a:t>
            </a:r>
            <a:r>
              <a:rPr lang="en-US" dirty="0"/>
              <a:t>normal traffic paths as selected by the traditional destination-based routing</a:t>
            </a:r>
          </a:p>
          <a:p>
            <a:r>
              <a:rPr lang="en-US" dirty="0" smtClean="0"/>
              <a:t>Configure </a:t>
            </a:r>
            <a:r>
              <a:rPr lang="en-US" dirty="0"/>
              <a:t>PBR to alter the traffic flow for one client station</a:t>
            </a:r>
          </a:p>
          <a:p>
            <a:r>
              <a:rPr lang="en-US" dirty="0" smtClean="0"/>
              <a:t>Verify </a:t>
            </a:r>
            <a:r>
              <a:rPr lang="en-US" dirty="0"/>
              <a:t>both the PBR configuration and the new traffic path</a:t>
            </a:r>
          </a:p>
        </p:txBody>
      </p:sp>
      <p:pic>
        <p:nvPicPr>
          <p:cNvPr id="4" name="Picture 3"/>
          <p:cNvPicPr>
            <a:picLocks noChangeAspect="1"/>
          </p:cNvPicPr>
          <p:nvPr/>
        </p:nvPicPr>
        <p:blipFill>
          <a:blip r:embed="rId2"/>
          <a:stretch>
            <a:fillRect/>
          </a:stretch>
        </p:blipFill>
        <p:spPr>
          <a:xfrm>
            <a:off x="453397" y="3273641"/>
            <a:ext cx="8172361" cy="3116401"/>
          </a:xfrm>
          <a:prstGeom prst="rect">
            <a:avLst/>
          </a:prstGeom>
        </p:spPr>
      </p:pic>
    </p:spTree>
    <p:extLst>
      <p:ext uri="{BB962C8B-B14F-4D97-AF65-F5344CB8AC3E}">
        <p14:creationId xmlns:p14="http://schemas.microsoft.com/office/powerpoint/2010/main" val="217590457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3025278" y="655093"/>
            <a:ext cx="5954366" cy="2270603"/>
          </a:xfrm>
          <a:prstGeom prst="rect">
            <a:avLst/>
          </a:prstGeom>
        </p:spPr>
      </p:pic>
      <p:sp>
        <p:nvSpPr>
          <p:cNvPr id="2" name="Title 1"/>
          <p:cNvSpPr>
            <a:spLocks noGrp="1"/>
          </p:cNvSpPr>
          <p:nvPr>
            <p:ph type="title"/>
          </p:nvPr>
        </p:nvSpPr>
        <p:spPr/>
        <p:txBody>
          <a:bodyPr/>
          <a:lstStyle/>
          <a:p>
            <a:r>
              <a:rPr lang="en-US" dirty="0"/>
              <a:t>Verify Normal Traffic Paths</a:t>
            </a:r>
          </a:p>
        </p:txBody>
      </p:sp>
      <p:sp>
        <p:nvSpPr>
          <p:cNvPr id="3" name="Content Placeholder 2"/>
          <p:cNvSpPr>
            <a:spLocks noGrp="1"/>
          </p:cNvSpPr>
          <p:nvPr>
            <p:ph idx="1"/>
          </p:nvPr>
        </p:nvSpPr>
        <p:spPr/>
        <p:txBody>
          <a:bodyPr/>
          <a:lstStyle/>
          <a:p>
            <a:endParaRPr lang="en-US" dirty="0"/>
          </a:p>
        </p:txBody>
      </p:sp>
      <p:pic>
        <p:nvPicPr>
          <p:cNvPr id="5" name="Picture 4"/>
          <p:cNvPicPr>
            <a:picLocks noChangeAspect="1"/>
          </p:cNvPicPr>
          <p:nvPr/>
        </p:nvPicPr>
        <p:blipFill>
          <a:blip r:embed="rId3"/>
          <a:stretch>
            <a:fillRect/>
          </a:stretch>
        </p:blipFill>
        <p:spPr>
          <a:xfrm>
            <a:off x="99512" y="4420413"/>
            <a:ext cx="6715596" cy="1741301"/>
          </a:xfrm>
          <a:prstGeom prst="rect">
            <a:avLst/>
          </a:prstGeom>
        </p:spPr>
      </p:pic>
      <p:pic>
        <p:nvPicPr>
          <p:cNvPr id="4" name="Picture 3"/>
          <p:cNvPicPr>
            <a:picLocks noChangeAspect="1"/>
          </p:cNvPicPr>
          <p:nvPr/>
        </p:nvPicPr>
        <p:blipFill>
          <a:blip r:embed="rId4"/>
          <a:stretch>
            <a:fillRect/>
          </a:stretch>
        </p:blipFill>
        <p:spPr>
          <a:xfrm>
            <a:off x="122830" y="2608289"/>
            <a:ext cx="6668960" cy="1752987"/>
          </a:xfrm>
          <a:prstGeom prst="rect">
            <a:avLst/>
          </a:prstGeom>
        </p:spPr>
      </p:pic>
    </p:spTree>
    <p:extLst>
      <p:ext uri="{BB962C8B-B14F-4D97-AF65-F5344CB8AC3E}">
        <p14:creationId xmlns:p14="http://schemas.microsoft.com/office/powerpoint/2010/main" val="199978233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Configure PBR to Alter the Traffic Flow from the Notebook</a:t>
            </a:r>
          </a:p>
        </p:txBody>
      </p:sp>
      <p:sp>
        <p:nvSpPr>
          <p:cNvPr id="3" name="Content Placeholder 2"/>
          <p:cNvSpPr>
            <a:spLocks noGrp="1"/>
          </p:cNvSpPr>
          <p:nvPr>
            <p:ph idx="1"/>
          </p:nvPr>
        </p:nvSpPr>
        <p:spPr/>
        <p:txBody>
          <a:bodyPr/>
          <a:lstStyle/>
          <a:p>
            <a:endParaRPr lang="en-US" dirty="0"/>
          </a:p>
        </p:txBody>
      </p:sp>
      <p:pic>
        <p:nvPicPr>
          <p:cNvPr id="4" name="Picture 3"/>
          <p:cNvPicPr>
            <a:picLocks noChangeAspect="1"/>
          </p:cNvPicPr>
          <p:nvPr/>
        </p:nvPicPr>
        <p:blipFill>
          <a:blip r:embed="rId2"/>
          <a:stretch>
            <a:fillRect/>
          </a:stretch>
        </p:blipFill>
        <p:spPr>
          <a:xfrm>
            <a:off x="1092783" y="1183340"/>
            <a:ext cx="7258681" cy="903120"/>
          </a:xfrm>
          <a:prstGeom prst="rect">
            <a:avLst/>
          </a:prstGeom>
        </p:spPr>
      </p:pic>
      <p:pic>
        <p:nvPicPr>
          <p:cNvPr id="5" name="Picture 4"/>
          <p:cNvPicPr>
            <a:picLocks noChangeAspect="1"/>
          </p:cNvPicPr>
          <p:nvPr/>
        </p:nvPicPr>
        <p:blipFill>
          <a:blip r:embed="rId3"/>
          <a:stretch>
            <a:fillRect/>
          </a:stretch>
        </p:blipFill>
        <p:spPr>
          <a:xfrm>
            <a:off x="1092784" y="2086460"/>
            <a:ext cx="7258681" cy="1170240"/>
          </a:xfrm>
          <a:prstGeom prst="rect">
            <a:avLst/>
          </a:prstGeom>
        </p:spPr>
      </p:pic>
      <p:pic>
        <p:nvPicPr>
          <p:cNvPr id="6" name="Picture 5"/>
          <p:cNvPicPr>
            <a:picLocks noChangeAspect="1"/>
          </p:cNvPicPr>
          <p:nvPr/>
        </p:nvPicPr>
        <p:blipFill>
          <a:blip r:embed="rId4"/>
          <a:stretch>
            <a:fillRect/>
          </a:stretch>
        </p:blipFill>
        <p:spPr>
          <a:xfrm>
            <a:off x="1092784" y="3284763"/>
            <a:ext cx="7309441" cy="1182960"/>
          </a:xfrm>
          <a:prstGeom prst="rect">
            <a:avLst/>
          </a:prstGeom>
        </p:spPr>
      </p:pic>
      <p:pic>
        <p:nvPicPr>
          <p:cNvPr id="7" name="Picture 6"/>
          <p:cNvPicPr>
            <a:picLocks noChangeAspect="1"/>
          </p:cNvPicPr>
          <p:nvPr/>
        </p:nvPicPr>
        <p:blipFill>
          <a:blip r:embed="rId5"/>
          <a:stretch>
            <a:fillRect/>
          </a:stretch>
        </p:blipFill>
        <p:spPr>
          <a:xfrm>
            <a:off x="2129050" y="4495786"/>
            <a:ext cx="5469701" cy="2085785"/>
          </a:xfrm>
          <a:prstGeom prst="rect">
            <a:avLst/>
          </a:prstGeom>
        </p:spPr>
      </p:pic>
    </p:spTree>
    <p:extLst>
      <p:ext uri="{BB962C8B-B14F-4D97-AF65-F5344CB8AC3E}">
        <p14:creationId xmlns:p14="http://schemas.microsoft.com/office/powerpoint/2010/main" val="53365945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Verify the PBR Configuration and Traffic Path</a:t>
            </a:r>
          </a:p>
        </p:txBody>
      </p:sp>
      <p:pic>
        <p:nvPicPr>
          <p:cNvPr id="4" name="Picture 3"/>
          <p:cNvPicPr>
            <a:picLocks noChangeAspect="1"/>
          </p:cNvPicPr>
          <p:nvPr/>
        </p:nvPicPr>
        <p:blipFill>
          <a:blip r:embed="rId2"/>
          <a:stretch>
            <a:fillRect/>
          </a:stretch>
        </p:blipFill>
        <p:spPr>
          <a:xfrm>
            <a:off x="279401" y="861112"/>
            <a:ext cx="6107752" cy="1732495"/>
          </a:xfrm>
          <a:prstGeom prst="rect">
            <a:avLst/>
          </a:prstGeom>
        </p:spPr>
      </p:pic>
      <p:pic>
        <p:nvPicPr>
          <p:cNvPr id="5" name="Picture 4"/>
          <p:cNvPicPr>
            <a:picLocks noChangeAspect="1"/>
          </p:cNvPicPr>
          <p:nvPr/>
        </p:nvPicPr>
        <p:blipFill>
          <a:blip r:embed="rId3"/>
          <a:stretch>
            <a:fillRect/>
          </a:stretch>
        </p:blipFill>
        <p:spPr>
          <a:xfrm>
            <a:off x="2672714" y="2593607"/>
            <a:ext cx="6471286" cy="1009276"/>
          </a:xfrm>
          <a:prstGeom prst="rect">
            <a:avLst/>
          </a:prstGeom>
        </p:spPr>
      </p:pic>
      <p:pic>
        <p:nvPicPr>
          <p:cNvPr id="6" name="Picture 5"/>
          <p:cNvPicPr>
            <a:picLocks noChangeAspect="1"/>
          </p:cNvPicPr>
          <p:nvPr/>
        </p:nvPicPr>
        <p:blipFill>
          <a:blip r:embed="rId4"/>
          <a:stretch>
            <a:fillRect/>
          </a:stretch>
        </p:blipFill>
        <p:spPr>
          <a:xfrm>
            <a:off x="279400" y="3602883"/>
            <a:ext cx="6779712" cy="1746127"/>
          </a:xfrm>
          <a:prstGeom prst="rect">
            <a:avLst/>
          </a:prstGeom>
        </p:spPr>
      </p:pic>
      <p:pic>
        <p:nvPicPr>
          <p:cNvPr id="7" name="Content Placeholder 6"/>
          <p:cNvPicPr>
            <a:picLocks noGrp="1" noChangeAspect="1"/>
          </p:cNvPicPr>
          <p:nvPr>
            <p:ph idx="1"/>
          </p:nvPr>
        </p:nvPicPr>
        <p:blipFill>
          <a:blip r:embed="rId5"/>
          <a:stretch>
            <a:fillRect/>
          </a:stretch>
        </p:blipFill>
        <p:spPr>
          <a:xfrm>
            <a:off x="2411369" y="4901141"/>
            <a:ext cx="6732631" cy="1710733"/>
          </a:xfrm>
          <a:prstGeom prst="rect">
            <a:avLst/>
          </a:prstGeom>
        </p:spPr>
      </p:pic>
    </p:spTree>
    <p:extLst>
      <p:ext uri="{BB962C8B-B14F-4D97-AF65-F5344CB8AC3E}">
        <p14:creationId xmlns:p14="http://schemas.microsoft.com/office/powerpoint/2010/main" val="91517096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Implementing Path Control Using Cisco IOS IP SLAs</a:t>
            </a:r>
          </a:p>
        </p:txBody>
      </p:sp>
      <p:sp>
        <p:nvSpPr>
          <p:cNvPr id="3" name="Content Placeholder 2"/>
          <p:cNvSpPr>
            <a:spLocks noGrp="1"/>
          </p:cNvSpPr>
          <p:nvPr>
            <p:ph idx="1"/>
          </p:nvPr>
        </p:nvSpPr>
        <p:spPr>
          <a:xfrm>
            <a:off x="279401" y="1392072"/>
            <a:ext cx="8520354" cy="4922667"/>
          </a:xfrm>
        </p:spPr>
        <p:txBody>
          <a:bodyPr/>
          <a:lstStyle/>
          <a:p>
            <a:r>
              <a:rPr lang="en-US" dirty="0"/>
              <a:t>PBR is a static path control mechanism. It cannot respond dynamically to changes in </a:t>
            </a:r>
            <a:r>
              <a:rPr lang="en-US" dirty="0" smtClean="0"/>
              <a:t>network health</a:t>
            </a:r>
            <a:r>
              <a:rPr lang="en-US" dirty="0"/>
              <a:t>.</a:t>
            </a:r>
          </a:p>
        </p:txBody>
      </p:sp>
      <p:pic>
        <p:nvPicPr>
          <p:cNvPr id="6" name="Picture 5"/>
          <p:cNvPicPr>
            <a:picLocks noChangeAspect="1"/>
          </p:cNvPicPr>
          <p:nvPr/>
        </p:nvPicPr>
        <p:blipFill>
          <a:blip r:embed="rId2"/>
          <a:stretch>
            <a:fillRect/>
          </a:stretch>
        </p:blipFill>
        <p:spPr>
          <a:xfrm>
            <a:off x="1747777" y="2835811"/>
            <a:ext cx="5583601" cy="2633040"/>
          </a:xfrm>
          <a:prstGeom prst="rect">
            <a:avLst/>
          </a:prstGeom>
        </p:spPr>
      </p:pic>
    </p:spTree>
    <p:extLst>
      <p:ext uri="{BB962C8B-B14F-4D97-AF65-F5344CB8AC3E}">
        <p14:creationId xmlns:p14="http://schemas.microsoft.com/office/powerpoint/2010/main" val="340590570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IP SLA Features</a:t>
            </a:r>
          </a:p>
        </p:txBody>
      </p:sp>
      <p:sp>
        <p:nvSpPr>
          <p:cNvPr id="3" name="Content Placeholder 2"/>
          <p:cNvSpPr>
            <a:spLocks noGrp="1"/>
          </p:cNvSpPr>
          <p:nvPr>
            <p:ph idx="1"/>
          </p:nvPr>
        </p:nvSpPr>
        <p:spPr/>
        <p:txBody>
          <a:bodyPr>
            <a:normAutofit fontScale="92500" lnSpcReduction="10000"/>
          </a:bodyPr>
          <a:lstStyle/>
          <a:p>
            <a:r>
              <a:rPr lang="en-US" dirty="0"/>
              <a:t>Cisco IOS IP SLAs perform network performance measurement within Cisco devices.</a:t>
            </a:r>
          </a:p>
          <a:p>
            <a:r>
              <a:rPr lang="en-US" dirty="0"/>
              <a:t>The IP SLAs use active traffic monitoring (generation of traffic in a continuous, </a:t>
            </a:r>
            <a:r>
              <a:rPr lang="en-US" dirty="0" smtClean="0"/>
              <a:t>reliable, and </a:t>
            </a:r>
            <a:r>
              <a:rPr lang="en-US" dirty="0"/>
              <a:t>predictable manner) for measuring network performance.</a:t>
            </a:r>
          </a:p>
          <a:p>
            <a:r>
              <a:rPr lang="en-US" dirty="0"/>
              <a:t>Cisco IOS IP SLAs actively send simulated data across the network to measure </a:t>
            </a:r>
            <a:r>
              <a:rPr lang="en-US" dirty="0" smtClean="0"/>
              <a:t>performance between </a:t>
            </a:r>
            <a:r>
              <a:rPr lang="en-US" dirty="0"/>
              <a:t>multiple network locations or across multiple network paths. </a:t>
            </a:r>
            <a:endParaRPr lang="en-US" dirty="0" smtClean="0"/>
          </a:p>
          <a:p>
            <a:r>
              <a:rPr lang="en-US" dirty="0" smtClean="0"/>
              <a:t>The</a:t>
            </a:r>
            <a:r>
              <a:rPr lang="en-US" dirty="0"/>
              <a:t> </a:t>
            </a:r>
            <a:r>
              <a:rPr lang="en-US" dirty="0" smtClean="0"/>
              <a:t>information </a:t>
            </a:r>
            <a:r>
              <a:rPr lang="en-US" dirty="0"/>
              <a:t>collected includes data about response time, one-way latency, jitter, </a:t>
            </a:r>
            <a:r>
              <a:rPr lang="en-US" dirty="0" smtClean="0"/>
              <a:t>packet loss</a:t>
            </a:r>
            <a:r>
              <a:rPr lang="en-US" dirty="0"/>
              <a:t>, voice-quality scoring, network resource availability, application performance, </a:t>
            </a:r>
            <a:r>
              <a:rPr lang="en-US" dirty="0" smtClean="0"/>
              <a:t>and server </a:t>
            </a:r>
            <a:r>
              <a:rPr lang="en-US" dirty="0"/>
              <a:t>response time. </a:t>
            </a:r>
            <a:endParaRPr lang="en-US" dirty="0" smtClean="0"/>
          </a:p>
          <a:p>
            <a:r>
              <a:rPr lang="en-US" dirty="0" smtClean="0"/>
              <a:t>In </a:t>
            </a:r>
            <a:r>
              <a:rPr lang="en-US" dirty="0"/>
              <a:t>its simplest form, Cisco IOS IP SLAs verify whether a </a:t>
            </a:r>
            <a:r>
              <a:rPr lang="en-US" dirty="0" smtClean="0"/>
              <a:t>network element</a:t>
            </a:r>
            <a:r>
              <a:rPr lang="en-US" dirty="0"/>
              <a:t>, such as an IP address on a router interface or an open TCP port on an IP host, </a:t>
            </a:r>
            <a:r>
              <a:rPr lang="en-US" dirty="0" smtClean="0"/>
              <a:t>is active </a:t>
            </a:r>
            <a:r>
              <a:rPr lang="en-US" dirty="0"/>
              <a:t>and responsive.</a:t>
            </a:r>
          </a:p>
        </p:txBody>
      </p:sp>
    </p:spTree>
    <p:extLst>
      <p:ext uri="{BB962C8B-B14F-4D97-AF65-F5344CB8AC3E}">
        <p14:creationId xmlns:p14="http://schemas.microsoft.com/office/powerpoint/2010/main" val="213609686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Cisco IOS IP SLA Sources and Targets</a:t>
            </a:r>
          </a:p>
        </p:txBody>
      </p:sp>
      <p:sp>
        <p:nvSpPr>
          <p:cNvPr id="3" name="Content Placeholder 2"/>
          <p:cNvSpPr>
            <a:spLocks noGrp="1"/>
          </p:cNvSpPr>
          <p:nvPr>
            <p:ph idx="1"/>
          </p:nvPr>
        </p:nvSpPr>
        <p:spPr/>
        <p:txBody>
          <a:bodyPr/>
          <a:lstStyle/>
          <a:p>
            <a:endParaRPr lang="en-US" dirty="0"/>
          </a:p>
        </p:txBody>
      </p:sp>
      <p:pic>
        <p:nvPicPr>
          <p:cNvPr id="4" name="Picture 3"/>
          <p:cNvPicPr>
            <a:picLocks noChangeAspect="1"/>
          </p:cNvPicPr>
          <p:nvPr/>
        </p:nvPicPr>
        <p:blipFill>
          <a:blip r:embed="rId3"/>
          <a:stretch>
            <a:fillRect/>
          </a:stretch>
        </p:blipFill>
        <p:spPr>
          <a:xfrm>
            <a:off x="1341697" y="1183340"/>
            <a:ext cx="6395761" cy="1984320"/>
          </a:xfrm>
          <a:prstGeom prst="rect">
            <a:avLst/>
          </a:prstGeom>
        </p:spPr>
      </p:pic>
      <p:pic>
        <p:nvPicPr>
          <p:cNvPr id="5" name="Picture 4"/>
          <p:cNvPicPr>
            <a:picLocks noChangeAspect="1"/>
          </p:cNvPicPr>
          <p:nvPr/>
        </p:nvPicPr>
        <p:blipFill>
          <a:blip r:embed="rId4"/>
          <a:stretch>
            <a:fillRect/>
          </a:stretch>
        </p:blipFill>
        <p:spPr>
          <a:xfrm>
            <a:off x="960996" y="3502271"/>
            <a:ext cx="7157161" cy="2696640"/>
          </a:xfrm>
          <a:prstGeom prst="rect">
            <a:avLst/>
          </a:prstGeom>
        </p:spPr>
      </p:pic>
    </p:spTree>
    <p:extLst>
      <p:ext uri="{BB962C8B-B14F-4D97-AF65-F5344CB8AC3E}">
        <p14:creationId xmlns:p14="http://schemas.microsoft.com/office/powerpoint/2010/main" val="402053903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normAutofit fontScale="90000"/>
          </a:bodyPr>
          <a:lstStyle/>
          <a:p>
            <a:r>
              <a:rPr lang="en-US" dirty="0"/>
              <a:t>Using Cisco Express Forwarding Switching</a:t>
            </a:r>
            <a:endParaRPr lang="en-US" dirty="0" smtClean="0"/>
          </a:p>
        </p:txBody>
      </p:sp>
      <p:sp>
        <p:nvSpPr>
          <p:cNvPr id="6" name="Content Placeholder 5"/>
          <p:cNvSpPr>
            <a:spLocks noGrp="1"/>
          </p:cNvSpPr>
          <p:nvPr>
            <p:ph idx="1"/>
          </p:nvPr>
        </p:nvSpPr>
        <p:spPr/>
        <p:txBody>
          <a:bodyPr>
            <a:normAutofit/>
          </a:bodyPr>
          <a:lstStyle/>
          <a:p>
            <a:r>
              <a:rPr lang="en-US" dirty="0" smtClean="0"/>
              <a:t>Describe </a:t>
            </a:r>
            <a:r>
              <a:rPr lang="en-US" dirty="0"/>
              <a:t>the different switching mechanisms that a Cisco router uses</a:t>
            </a:r>
          </a:p>
          <a:p>
            <a:r>
              <a:rPr lang="en-US" dirty="0" smtClean="0"/>
              <a:t>Describe </a:t>
            </a:r>
            <a:r>
              <a:rPr lang="en-US" dirty="0"/>
              <a:t>how Cisco Express Forwarding (CEF) </a:t>
            </a:r>
            <a:r>
              <a:rPr lang="en-US" dirty="0" smtClean="0"/>
              <a:t>works</a:t>
            </a:r>
          </a:p>
          <a:p>
            <a:r>
              <a:rPr lang="en-US" dirty="0" smtClean="0"/>
              <a:t>Describe </a:t>
            </a:r>
            <a:r>
              <a:rPr lang="en-US" dirty="0"/>
              <a:t>how to verify that CEF is working</a:t>
            </a:r>
          </a:p>
          <a:p>
            <a:r>
              <a:rPr lang="en-US" dirty="0" smtClean="0"/>
              <a:t>Describe </a:t>
            </a:r>
            <a:r>
              <a:rPr lang="en-US" dirty="0"/>
              <a:t>how to verify the content of the CEF tables</a:t>
            </a:r>
          </a:p>
          <a:p>
            <a:r>
              <a:rPr lang="en-US" dirty="0" smtClean="0"/>
              <a:t>Describe </a:t>
            </a:r>
            <a:r>
              <a:rPr lang="en-US" dirty="0"/>
              <a:t>how to enable and disable CEF by interface and globally</a:t>
            </a:r>
            <a:endParaRPr lang="en-US" dirty="0" smtClean="0"/>
          </a:p>
        </p:txBody>
      </p:sp>
    </p:spTree>
  </p:cSld>
  <p:clrMapOvr>
    <a:masterClrMapping/>
  </p:clrMapOvr>
  <p:transition spd="med"/>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Steps for Configuring IP SLAs</a:t>
            </a:r>
          </a:p>
        </p:txBody>
      </p:sp>
      <p:sp>
        <p:nvSpPr>
          <p:cNvPr id="3" name="Content Placeholder 2"/>
          <p:cNvSpPr>
            <a:spLocks noGrp="1"/>
          </p:cNvSpPr>
          <p:nvPr>
            <p:ph idx="1"/>
          </p:nvPr>
        </p:nvSpPr>
        <p:spPr/>
        <p:txBody>
          <a:bodyPr/>
          <a:lstStyle/>
          <a:p>
            <a:r>
              <a:rPr lang="en-US" b="1" dirty="0"/>
              <a:t>Step 1. </a:t>
            </a:r>
            <a:r>
              <a:rPr lang="en-US" dirty="0"/>
              <a:t>Define one or more IP SLA operations (or probes).</a:t>
            </a:r>
          </a:p>
          <a:p>
            <a:r>
              <a:rPr lang="en-US" b="1" dirty="0"/>
              <a:t>Step 2. </a:t>
            </a:r>
            <a:r>
              <a:rPr lang="en-US" dirty="0"/>
              <a:t>Define one or more tracking objects to track the state of IOS IP SLA operations.</a:t>
            </a:r>
          </a:p>
          <a:p>
            <a:r>
              <a:rPr lang="en-US" b="1" dirty="0"/>
              <a:t>Step 3. </a:t>
            </a:r>
            <a:r>
              <a:rPr lang="en-US" dirty="0"/>
              <a:t>Define the action associated with the tracking object.</a:t>
            </a:r>
          </a:p>
        </p:txBody>
      </p:sp>
    </p:spTree>
    <p:extLst>
      <p:ext uri="{BB962C8B-B14F-4D97-AF65-F5344CB8AC3E}">
        <p14:creationId xmlns:p14="http://schemas.microsoft.com/office/powerpoint/2010/main" val="42973657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Step 1. Configuring Cisco IOS IP SLA Operations</a:t>
            </a:r>
          </a:p>
        </p:txBody>
      </p:sp>
      <p:sp>
        <p:nvSpPr>
          <p:cNvPr id="3" name="Content Placeholder 2"/>
          <p:cNvSpPr>
            <a:spLocks noGrp="1"/>
          </p:cNvSpPr>
          <p:nvPr>
            <p:ph idx="1"/>
          </p:nvPr>
        </p:nvSpPr>
        <p:spPr/>
        <p:txBody>
          <a:bodyPr/>
          <a:lstStyle/>
          <a:p>
            <a:r>
              <a:rPr lang="en-US" dirty="0"/>
              <a:t>Use the </a:t>
            </a:r>
            <a:r>
              <a:rPr lang="en-US" b="1" dirty="0" err="1">
                <a:latin typeface="Consolas" panose="020B0609020204030204" pitchFamily="49" charset="0"/>
                <a:cs typeface="Consolas" panose="020B0609020204030204" pitchFamily="49" charset="0"/>
              </a:rPr>
              <a:t>ip</a:t>
            </a:r>
            <a:r>
              <a:rPr lang="en-US" b="1" dirty="0">
                <a:latin typeface="Consolas" panose="020B0609020204030204" pitchFamily="49" charset="0"/>
                <a:cs typeface="Consolas" panose="020B0609020204030204" pitchFamily="49" charset="0"/>
              </a:rPr>
              <a:t> </a:t>
            </a:r>
            <a:r>
              <a:rPr lang="en-US" b="1" dirty="0" err="1">
                <a:latin typeface="Consolas" panose="020B0609020204030204" pitchFamily="49" charset="0"/>
                <a:cs typeface="Consolas" panose="020B0609020204030204" pitchFamily="49" charset="0"/>
              </a:rPr>
              <a:t>sla</a:t>
            </a:r>
            <a:r>
              <a:rPr lang="en-US" b="1" dirty="0">
                <a:latin typeface="Consolas" panose="020B0609020204030204" pitchFamily="49" charset="0"/>
                <a:cs typeface="Consolas" panose="020B0609020204030204" pitchFamily="49" charset="0"/>
              </a:rPr>
              <a:t> </a:t>
            </a:r>
            <a:r>
              <a:rPr lang="en-US" i="1" dirty="0">
                <a:latin typeface="Consolas" panose="020B0609020204030204" pitchFamily="49" charset="0"/>
                <a:cs typeface="Consolas" panose="020B0609020204030204" pitchFamily="49" charset="0"/>
              </a:rPr>
              <a:t>operation-number </a:t>
            </a:r>
            <a:r>
              <a:rPr lang="en-US" dirty="0"/>
              <a:t>global configuration command to begin </a:t>
            </a:r>
            <a:r>
              <a:rPr lang="en-US" dirty="0" smtClean="0"/>
              <a:t>configuring a </a:t>
            </a:r>
            <a:r>
              <a:rPr lang="en-US" dirty="0"/>
              <a:t>Cisco IOS IP SLA operation and to enter IP SLA configuration mode. The </a:t>
            </a:r>
            <a:r>
              <a:rPr lang="en-US" i="1" dirty="0" err="1" smtClean="0"/>
              <a:t>operationnumber</a:t>
            </a:r>
            <a:r>
              <a:rPr lang="en-US" i="1" dirty="0"/>
              <a:t> </a:t>
            </a:r>
            <a:r>
              <a:rPr lang="en-US" dirty="0" smtClean="0"/>
              <a:t>is </a:t>
            </a:r>
            <a:r>
              <a:rPr lang="en-US" dirty="0"/>
              <a:t>the identification number of the IP SLA operation to be configured.</a:t>
            </a:r>
          </a:p>
        </p:txBody>
      </p:sp>
      <p:pic>
        <p:nvPicPr>
          <p:cNvPr id="4" name="Picture 3"/>
          <p:cNvPicPr>
            <a:picLocks noChangeAspect="1"/>
          </p:cNvPicPr>
          <p:nvPr/>
        </p:nvPicPr>
        <p:blipFill>
          <a:blip r:embed="rId2"/>
          <a:stretch>
            <a:fillRect/>
          </a:stretch>
        </p:blipFill>
        <p:spPr>
          <a:xfrm>
            <a:off x="1596788" y="3021076"/>
            <a:ext cx="5756475" cy="3696460"/>
          </a:xfrm>
          <a:prstGeom prst="rect">
            <a:avLst/>
          </a:prstGeom>
        </p:spPr>
      </p:pic>
    </p:spTree>
    <p:extLst>
      <p:ext uri="{BB962C8B-B14F-4D97-AF65-F5344CB8AC3E}">
        <p14:creationId xmlns:p14="http://schemas.microsoft.com/office/powerpoint/2010/main" val="328919524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IP SLA </a:t>
            </a:r>
            <a:r>
              <a:rPr lang="en-US" dirty="0" err="1" smtClean="0"/>
              <a:t>icmp</a:t>
            </a:r>
            <a:r>
              <a:rPr lang="en-US" dirty="0" smtClean="0"/>
              <a:t>-echo</a:t>
            </a:r>
            <a:endParaRPr lang="en-US" dirty="0"/>
          </a:p>
        </p:txBody>
      </p:sp>
      <p:sp>
        <p:nvSpPr>
          <p:cNvPr id="3" name="Content Placeholder 2"/>
          <p:cNvSpPr>
            <a:spLocks noGrp="1"/>
          </p:cNvSpPr>
          <p:nvPr>
            <p:ph idx="1"/>
          </p:nvPr>
        </p:nvSpPr>
        <p:spPr/>
        <p:txBody>
          <a:bodyPr/>
          <a:lstStyle/>
          <a:p>
            <a:r>
              <a:rPr lang="en-US" dirty="0"/>
              <a:t>The complete command syntax is </a:t>
            </a:r>
            <a:r>
              <a:rPr lang="en-US" b="1" dirty="0" err="1"/>
              <a:t>icmp</a:t>
            </a:r>
            <a:r>
              <a:rPr lang="en-US" b="1" dirty="0"/>
              <a:t>-echo </a:t>
            </a:r>
            <a:r>
              <a:rPr lang="en-US" dirty="0"/>
              <a:t>{ </a:t>
            </a:r>
            <a:r>
              <a:rPr lang="en-US" i="1" dirty="0"/>
              <a:t>destination-</a:t>
            </a:r>
            <a:r>
              <a:rPr lang="en-US" i="1" dirty="0" err="1"/>
              <a:t>ip</a:t>
            </a:r>
            <a:r>
              <a:rPr lang="en-US" i="1" dirty="0"/>
              <a:t>-address </a:t>
            </a:r>
            <a:r>
              <a:rPr lang="en-US" dirty="0"/>
              <a:t>| </a:t>
            </a:r>
            <a:r>
              <a:rPr lang="en-US" i="1" dirty="0" err="1" smtClean="0"/>
              <a:t>destinationhostname</a:t>
            </a:r>
            <a:r>
              <a:rPr lang="en-US" dirty="0" smtClean="0"/>
              <a:t>} </a:t>
            </a:r>
            <a:r>
              <a:rPr lang="en-US" dirty="0"/>
              <a:t>[ </a:t>
            </a:r>
            <a:r>
              <a:rPr lang="en-US" b="1" dirty="0"/>
              <a:t>source-</a:t>
            </a:r>
            <a:r>
              <a:rPr lang="en-US" b="1" dirty="0" err="1"/>
              <a:t>ip</a:t>
            </a:r>
            <a:r>
              <a:rPr lang="en-US" b="1" dirty="0"/>
              <a:t> </a:t>
            </a:r>
            <a:r>
              <a:rPr lang="en-US" dirty="0"/>
              <a:t>{ </a:t>
            </a:r>
            <a:r>
              <a:rPr lang="en-US" i="1" dirty="0" err="1"/>
              <a:t>ip</a:t>
            </a:r>
            <a:r>
              <a:rPr lang="en-US" i="1" dirty="0"/>
              <a:t> </a:t>
            </a:r>
            <a:r>
              <a:rPr lang="en-US" dirty="0"/>
              <a:t>- </a:t>
            </a:r>
            <a:r>
              <a:rPr lang="en-US" i="1" dirty="0"/>
              <a:t>address </a:t>
            </a:r>
            <a:r>
              <a:rPr lang="en-US" dirty="0"/>
              <a:t>| </a:t>
            </a:r>
            <a:r>
              <a:rPr lang="en-US" i="1" dirty="0"/>
              <a:t>hostname </a:t>
            </a:r>
            <a:r>
              <a:rPr lang="en-US" dirty="0"/>
              <a:t>} | </a:t>
            </a:r>
            <a:r>
              <a:rPr lang="en-US" b="1" dirty="0"/>
              <a:t>source-interface </a:t>
            </a:r>
            <a:r>
              <a:rPr lang="en-US" i="1" dirty="0"/>
              <a:t>interface-name </a:t>
            </a:r>
            <a:r>
              <a:rPr lang="en-US" dirty="0"/>
              <a:t>].</a:t>
            </a:r>
          </a:p>
        </p:txBody>
      </p:sp>
      <p:pic>
        <p:nvPicPr>
          <p:cNvPr id="4" name="Picture 3"/>
          <p:cNvPicPr>
            <a:picLocks noChangeAspect="1"/>
          </p:cNvPicPr>
          <p:nvPr/>
        </p:nvPicPr>
        <p:blipFill>
          <a:blip r:embed="rId2"/>
          <a:stretch>
            <a:fillRect/>
          </a:stretch>
        </p:blipFill>
        <p:spPr>
          <a:xfrm>
            <a:off x="859477" y="3012059"/>
            <a:ext cx="7360201" cy="2772960"/>
          </a:xfrm>
          <a:prstGeom prst="rect">
            <a:avLst/>
          </a:prstGeom>
        </p:spPr>
      </p:pic>
    </p:spTree>
    <p:extLst>
      <p:ext uri="{BB962C8B-B14F-4D97-AF65-F5344CB8AC3E}">
        <p14:creationId xmlns:p14="http://schemas.microsoft.com/office/powerpoint/2010/main" val="81713899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r-FR" dirty="0"/>
              <a:t>IP SLA ICMP Echo Configuration Mode </a:t>
            </a:r>
            <a:r>
              <a:rPr lang="fr-FR" dirty="0" err="1"/>
              <a:t>Commands</a:t>
            </a:r>
            <a:endParaRPr lang="en-US" dirty="0"/>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910237" y="1592998"/>
            <a:ext cx="7258681" cy="4312081"/>
          </a:xfrm>
          <a:prstGeom prst="rect">
            <a:avLst/>
          </a:prstGeom>
        </p:spPr>
      </p:pic>
    </p:spTree>
    <p:extLst>
      <p:ext uri="{BB962C8B-B14F-4D97-AF65-F5344CB8AC3E}">
        <p14:creationId xmlns:p14="http://schemas.microsoft.com/office/powerpoint/2010/main" val="373474655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Schedule the IP SLA Operation</a:t>
            </a:r>
          </a:p>
        </p:txBody>
      </p:sp>
      <p:sp>
        <p:nvSpPr>
          <p:cNvPr id="3" name="Content Placeholder 2"/>
          <p:cNvSpPr>
            <a:spLocks noGrp="1"/>
          </p:cNvSpPr>
          <p:nvPr>
            <p:ph idx="1"/>
          </p:nvPr>
        </p:nvSpPr>
        <p:spPr/>
        <p:txBody>
          <a:bodyPr/>
          <a:lstStyle/>
          <a:p>
            <a:r>
              <a:rPr lang="en-US" dirty="0"/>
              <a:t>Once a Cisco IP SLA operation is configured, it needs to be scheduled using the </a:t>
            </a:r>
            <a:r>
              <a:rPr lang="en-US" b="1" dirty="0" err="1">
                <a:latin typeface="Consolas" panose="020B0609020204030204" pitchFamily="49" charset="0"/>
                <a:cs typeface="Consolas" panose="020B0609020204030204" pitchFamily="49" charset="0"/>
              </a:rPr>
              <a:t>ip</a:t>
            </a:r>
            <a:r>
              <a:rPr lang="en-US" b="1" dirty="0">
                <a:latin typeface="Consolas" panose="020B0609020204030204" pitchFamily="49" charset="0"/>
                <a:cs typeface="Consolas" panose="020B0609020204030204" pitchFamily="49" charset="0"/>
              </a:rPr>
              <a:t> </a:t>
            </a:r>
            <a:r>
              <a:rPr lang="en-US" b="1" dirty="0" err="1" smtClean="0">
                <a:latin typeface="Consolas" panose="020B0609020204030204" pitchFamily="49" charset="0"/>
                <a:cs typeface="Consolas" panose="020B0609020204030204" pitchFamily="49" charset="0"/>
              </a:rPr>
              <a:t>sla</a:t>
            </a:r>
            <a:r>
              <a:rPr lang="en-US" b="1" dirty="0">
                <a:latin typeface="Consolas" panose="020B0609020204030204" pitchFamily="49" charset="0"/>
                <a:cs typeface="Consolas" panose="020B0609020204030204" pitchFamily="49" charset="0"/>
              </a:rPr>
              <a:t> </a:t>
            </a:r>
            <a:r>
              <a:rPr lang="en-US" b="1" dirty="0" smtClean="0">
                <a:latin typeface="Consolas" panose="020B0609020204030204" pitchFamily="49" charset="0"/>
                <a:cs typeface="Consolas" panose="020B0609020204030204" pitchFamily="49" charset="0"/>
              </a:rPr>
              <a:t>schedule </a:t>
            </a:r>
            <a:r>
              <a:rPr lang="en-US" dirty="0"/>
              <a:t>global configuration </a:t>
            </a:r>
            <a:r>
              <a:rPr lang="en-US" dirty="0" smtClean="0"/>
              <a:t>command.</a:t>
            </a:r>
            <a:endParaRPr lang="en-US" b="1" dirty="0" smtClean="0"/>
          </a:p>
          <a:p>
            <a:pPr marL="0" indent="0">
              <a:buNone/>
            </a:pPr>
            <a:r>
              <a:rPr lang="en-US" sz="2000" b="1" dirty="0" err="1" smtClean="0">
                <a:latin typeface="Consolas" panose="020B0609020204030204" pitchFamily="49" charset="0"/>
                <a:cs typeface="Consolas" panose="020B0609020204030204" pitchFamily="49" charset="0"/>
              </a:rPr>
              <a:t>ip</a:t>
            </a:r>
            <a:r>
              <a:rPr lang="en-US" sz="2000" b="1" dirty="0" smtClean="0">
                <a:latin typeface="Consolas" panose="020B0609020204030204" pitchFamily="49" charset="0"/>
                <a:cs typeface="Consolas" panose="020B0609020204030204" pitchFamily="49" charset="0"/>
              </a:rPr>
              <a:t> </a:t>
            </a:r>
            <a:r>
              <a:rPr lang="en-US" sz="2000" b="1" dirty="0" err="1">
                <a:latin typeface="Consolas" panose="020B0609020204030204" pitchFamily="49" charset="0"/>
                <a:cs typeface="Consolas" panose="020B0609020204030204" pitchFamily="49" charset="0"/>
              </a:rPr>
              <a:t>sla</a:t>
            </a:r>
            <a:r>
              <a:rPr lang="en-US" sz="2000" b="1" dirty="0">
                <a:latin typeface="Consolas" panose="020B0609020204030204" pitchFamily="49" charset="0"/>
                <a:cs typeface="Consolas" panose="020B0609020204030204" pitchFamily="49" charset="0"/>
              </a:rPr>
              <a:t> </a:t>
            </a:r>
            <a:r>
              <a:rPr lang="en-US" sz="2000" b="1" dirty="0" smtClean="0">
                <a:latin typeface="Consolas" panose="020B0609020204030204" pitchFamily="49" charset="0"/>
                <a:cs typeface="Consolas" panose="020B0609020204030204" pitchFamily="49" charset="0"/>
              </a:rPr>
              <a:t>schedule </a:t>
            </a:r>
            <a:r>
              <a:rPr lang="en-US" sz="2000" i="1" dirty="0" smtClean="0">
                <a:latin typeface="Consolas" panose="020B0609020204030204" pitchFamily="49" charset="0"/>
                <a:cs typeface="Consolas" panose="020B0609020204030204" pitchFamily="49" charset="0"/>
              </a:rPr>
              <a:t>operation-number </a:t>
            </a:r>
            <a:r>
              <a:rPr lang="en-US" sz="2000" dirty="0">
                <a:latin typeface="Consolas" panose="020B0609020204030204" pitchFamily="49" charset="0"/>
                <a:cs typeface="Consolas" panose="020B0609020204030204" pitchFamily="49" charset="0"/>
              </a:rPr>
              <a:t>[ </a:t>
            </a:r>
            <a:r>
              <a:rPr lang="en-US" sz="2000" b="1" dirty="0">
                <a:latin typeface="Consolas" panose="020B0609020204030204" pitchFamily="49" charset="0"/>
                <a:cs typeface="Consolas" panose="020B0609020204030204" pitchFamily="49" charset="0"/>
              </a:rPr>
              <a:t>life </a:t>
            </a:r>
            <a:r>
              <a:rPr lang="en-US" sz="2000" dirty="0">
                <a:latin typeface="Consolas" panose="020B0609020204030204" pitchFamily="49" charset="0"/>
                <a:cs typeface="Consolas" panose="020B0609020204030204" pitchFamily="49" charset="0"/>
              </a:rPr>
              <a:t>{ </a:t>
            </a:r>
            <a:r>
              <a:rPr lang="en-US" sz="2000" b="1" dirty="0">
                <a:latin typeface="Consolas" panose="020B0609020204030204" pitchFamily="49" charset="0"/>
                <a:cs typeface="Consolas" panose="020B0609020204030204" pitchFamily="49" charset="0"/>
              </a:rPr>
              <a:t>forever </a:t>
            </a:r>
            <a:r>
              <a:rPr lang="en-US" sz="2000" dirty="0">
                <a:latin typeface="Consolas" panose="020B0609020204030204" pitchFamily="49" charset="0"/>
                <a:cs typeface="Consolas" panose="020B0609020204030204" pitchFamily="49" charset="0"/>
              </a:rPr>
              <a:t>| </a:t>
            </a:r>
            <a:r>
              <a:rPr lang="en-US" sz="2000" i="1" dirty="0">
                <a:latin typeface="Consolas" panose="020B0609020204030204" pitchFamily="49" charset="0"/>
                <a:cs typeface="Consolas" panose="020B0609020204030204" pitchFamily="49" charset="0"/>
              </a:rPr>
              <a:t>seconds </a:t>
            </a:r>
            <a:r>
              <a:rPr lang="en-US" sz="2000" dirty="0">
                <a:latin typeface="Consolas" panose="020B0609020204030204" pitchFamily="49" charset="0"/>
                <a:cs typeface="Consolas" panose="020B0609020204030204" pitchFamily="49" charset="0"/>
              </a:rPr>
              <a:t>}] [ </a:t>
            </a:r>
            <a:r>
              <a:rPr lang="en-US" sz="2000" b="1" dirty="0">
                <a:latin typeface="Consolas" panose="020B0609020204030204" pitchFamily="49" charset="0"/>
                <a:cs typeface="Consolas" panose="020B0609020204030204" pitchFamily="49" charset="0"/>
              </a:rPr>
              <a:t>start-time </a:t>
            </a:r>
            <a:r>
              <a:rPr lang="en-US" sz="2000" dirty="0">
                <a:latin typeface="Consolas" panose="020B0609020204030204" pitchFamily="49" charset="0"/>
                <a:cs typeface="Consolas" panose="020B0609020204030204" pitchFamily="49" charset="0"/>
              </a:rPr>
              <a:t>{ </a:t>
            </a:r>
            <a:r>
              <a:rPr lang="en-US" sz="2000" i="1" dirty="0" err="1">
                <a:latin typeface="Consolas" panose="020B0609020204030204" pitchFamily="49" charset="0"/>
                <a:cs typeface="Consolas" panose="020B0609020204030204" pitchFamily="49" charset="0"/>
              </a:rPr>
              <a:t>hh:mm</a:t>
            </a:r>
            <a:r>
              <a:rPr lang="en-US" sz="2000" i="1" dirty="0">
                <a:latin typeface="Consolas" panose="020B0609020204030204" pitchFamily="49" charset="0"/>
                <a:cs typeface="Consolas" panose="020B0609020204030204" pitchFamily="49" charset="0"/>
              </a:rPr>
              <a:t> </a:t>
            </a:r>
            <a:r>
              <a:rPr lang="en-US" sz="2000" dirty="0">
                <a:latin typeface="Consolas" panose="020B0609020204030204" pitchFamily="49" charset="0"/>
                <a:cs typeface="Consolas" panose="020B0609020204030204" pitchFamily="49" charset="0"/>
              </a:rPr>
              <a:t>[ </a:t>
            </a:r>
            <a:r>
              <a:rPr lang="en-US" sz="2000" i="1" dirty="0">
                <a:latin typeface="Consolas" panose="020B0609020204030204" pitchFamily="49" charset="0"/>
                <a:cs typeface="Consolas" panose="020B0609020204030204" pitchFamily="49" charset="0"/>
              </a:rPr>
              <a:t>:</a:t>
            </a:r>
            <a:r>
              <a:rPr lang="en-US" sz="2000" i="1" dirty="0" err="1">
                <a:latin typeface="Consolas" panose="020B0609020204030204" pitchFamily="49" charset="0"/>
                <a:cs typeface="Consolas" panose="020B0609020204030204" pitchFamily="49" charset="0"/>
              </a:rPr>
              <a:t>ss</a:t>
            </a:r>
            <a:r>
              <a:rPr lang="en-US" sz="2000" i="1" dirty="0">
                <a:latin typeface="Consolas" panose="020B0609020204030204" pitchFamily="49" charset="0"/>
                <a:cs typeface="Consolas" panose="020B0609020204030204" pitchFamily="49" charset="0"/>
              </a:rPr>
              <a:t> </a:t>
            </a:r>
            <a:r>
              <a:rPr lang="en-US" sz="2000" dirty="0">
                <a:latin typeface="Consolas" panose="020B0609020204030204" pitchFamily="49" charset="0"/>
                <a:cs typeface="Consolas" panose="020B0609020204030204" pitchFamily="49" charset="0"/>
              </a:rPr>
              <a:t>] [ </a:t>
            </a:r>
            <a:r>
              <a:rPr lang="en-US" sz="2000" i="1" dirty="0">
                <a:latin typeface="Consolas" panose="020B0609020204030204" pitchFamily="49" charset="0"/>
                <a:cs typeface="Consolas" panose="020B0609020204030204" pitchFamily="49" charset="0"/>
              </a:rPr>
              <a:t>month day </a:t>
            </a:r>
            <a:r>
              <a:rPr lang="en-US" sz="2000" dirty="0" smtClean="0">
                <a:latin typeface="Consolas" panose="020B0609020204030204" pitchFamily="49" charset="0"/>
                <a:cs typeface="Consolas" panose="020B0609020204030204" pitchFamily="49" charset="0"/>
              </a:rPr>
              <a:t>| </a:t>
            </a:r>
            <a:r>
              <a:rPr lang="en-US" sz="2000" i="1" dirty="0" smtClean="0">
                <a:latin typeface="Consolas" panose="020B0609020204030204" pitchFamily="49" charset="0"/>
                <a:cs typeface="Consolas" panose="020B0609020204030204" pitchFamily="49" charset="0"/>
              </a:rPr>
              <a:t>day </a:t>
            </a:r>
            <a:r>
              <a:rPr lang="en-US" sz="2000" i="1" dirty="0">
                <a:latin typeface="Consolas" panose="020B0609020204030204" pitchFamily="49" charset="0"/>
                <a:cs typeface="Consolas" panose="020B0609020204030204" pitchFamily="49" charset="0"/>
              </a:rPr>
              <a:t>month </a:t>
            </a:r>
            <a:r>
              <a:rPr lang="en-US" sz="2000" dirty="0">
                <a:latin typeface="Consolas" panose="020B0609020204030204" pitchFamily="49" charset="0"/>
                <a:cs typeface="Consolas" panose="020B0609020204030204" pitchFamily="49" charset="0"/>
              </a:rPr>
              <a:t>] | </a:t>
            </a:r>
            <a:r>
              <a:rPr lang="en-US" sz="2000" b="1" dirty="0">
                <a:latin typeface="Consolas" panose="020B0609020204030204" pitchFamily="49" charset="0"/>
                <a:cs typeface="Consolas" panose="020B0609020204030204" pitchFamily="49" charset="0"/>
              </a:rPr>
              <a:t>pending </a:t>
            </a:r>
            <a:r>
              <a:rPr lang="en-US" sz="2000" dirty="0">
                <a:latin typeface="Consolas" panose="020B0609020204030204" pitchFamily="49" charset="0"/>
                <a:cs typeface="Consolas" panose="020B0609020204030204" pitchFamily="49" charset="0"/>
              </a:rPr>
              <a:t>| </a:t>
            </a:r>
            <a:r>
              <a:rPr lang="en-US" sz="2000" b="1" dirty="0">
                <a:latin typeface="Consolas" panose="020B0609020204030204" pitchFamily="49" charset="0"/>
                <a:cs typeface="Consolas" panose="020B0609020204030204" pitchFamily="49" charset="0"/>
              </a:rPr>
              <a:t>now </a:t>
            </a:r>
            <a:r>
              <a:rPr lang="en-US" sz="2000" dirty="0">
                <a:latin typeface="Consolas" panose="020B0609020204030204" pitchFamily="49" charset="0"/>
                <a:cs typeface="Consolas" panose="020B0609020204030204" pitchFamily="49" charset="0"/>
              </a:rPr>
              <a:t>| </a:t>
            </a:r>
            <a:r>
              <a:rPr lang="en-US" sz="2000" b="1" dirty="0">
                <a:latin typeface="Consolas" panose="020B0609020204030204" pitchFamily="49" charset="0"/>
                <a:cs typeface="Consolas" panose="020B0609020204030204" pitchFamily="49" charset="0"/>
              </a:rPr>
              <a:t>after </a:t>
            </a:r>
            <a:r>
              <a:rPr lang="en-US" sz="2000" i="1" dirty="0" err="1">
                <a:latin typeface="Consolas" panose="020B0609020204030204" pitchFamily="49" charset="0"/>
                <a:cs typeface="Consolas" panose="020B0609020204030204" pitchFamily="49" charset="0"/>
              </a:rPr>
              <a:t>hh:mm:ss</a:t>
            </a:r>
            <a:r>
              <a:rPr lang="en-US" sz="2000" i="1" dirty="0">
                <a:latin typeface="Consolas" panose="020B0609020204030204" pitchFamily="49" charset="0"/>
                <a:cs typeface="Consolas" panose="020B0609020204030204" pitchFamily="49" charset="0"/>
              </a:rPr>
              <a:t> </a:t>
            </a:r>
            <a:r>
              <a:rPr lang="en-US" sz="2000" dirty="0">
                <a:latin typeface="Consolas" panose="020B0609020204030204" pitchFamily="49" charset="0"/>
                <a:cs typeface="Consolas" panose="020B0609020204030204" pitchFamily="49" charset="0"/>
              </a:rPr>
              <a:t>}] [ </a:t>
            </a:r>
            <a:r>
              <a:rPr lang="en-US" sz="2000" b="1" dirty="0" err="1">
                <a:latin typeface="Consolas" panose="020B0609020204030204" pitchFamily="49" charset="0"/>
                <a:cs typeface="Consolas" panose="020B0609020204030204" pitchFamily="49" charset="0"/>
              </a:rPr>
              <a:t>ageout</a:t>
            </a:r>
            <a:r>
              <a:rPr lang="en-US" sz="2000" b="1" dirty="0">
                <a:latin typeface="Consolas" panose="020B0609020204030204" pitchFamily="49" charset="0"/>
                <a:cs typeface="Consolas" panose="020B0609020204030204" pitchFamily="49" charset="0"/>
              </a:rPr>
              <a:t> </a:t>
            </a:r>
            <a:r>
              <a:rPr lang="en-US" sz="2000" i="1" dirty="0">
                <a:latin typeface="Consolas" panose="020B0609020204030204" pitchFamily="49" charset="0"/>
                <a:cs typeface="Consolas" panose="020B0609020204030204" pitchFamily="49" charset="0"/>
              </a:rPr>
              <a:t>seconds </a:t>
            </a:r>
            <a:r>
              <a:rPr lang="en-US" sz="2000" dirty="0">
                <a:latin typeface="Consolas" panose="020B0609020204030204" pitchFamily="49" charset="0"/>
                <a:cs typeface="Consolas" panose="020B0609020204030204" pitchFamily="49" charset="0"/>
              </a:rPr>
              <a:t>] [ </a:t>
            </a:r>
            <a:r>
              <a:rPr lang="en-US" sz="2000" b="1" dirty="0">
                <a:latin typeface="Consolas" panose="020B0609020204030204" pitchFamily="49" charset="0"/>
                <a:cs typeface="Consolas" panose="020B0609020204030204" pitchFamily="49" charset="0"/>
              </a:rPr>
              <a:t>recurring </a:t>
            </a:r>
            <a:r>
              <a:rPr lang="en-US" sz="2000" dirty="0">
                <a:latin typeface="Consolas" panose="020B0609020204030204" pitchFamily="49" charset="0"/>
                <a:cs typeface="Consolas" panose="020B0609020204030204" pitchFamily="49" charset="0"/>
              </a:rPr>
              <a:t>]</a:t>
            </a:r>
          </a:p>
        </p:txBody>
      </p:sp>
    </p:spTree>
    <p:extLst>
      <p:ext uri="{BB962C8B-B14F-4D97-AF65-F5344CB8AC3E}">
        <p14:creationId xmlns:p14="http://schemas.microsoft.com/office/powerpoint/2010/main" val="41204964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Step 2: Configuring Cisco IOS IP SLA Tracking Objects</a:t>
            </a:r>
          </a:p>
        </p:txBody>
      </p:sp>
      <p:sp>
        <p:nvSpPr>
          <p:cNvPr id="3" name="Content Placeholder 2"/>
          <p:cNvSpPr>
            <a:spLocks noGrp="1"/>
          </p:cNvSpPr>
          <p:nvPr>
            <p:ph idx="1"/>
          </p:nvPr>
        </p:nvSpPr>
        <p:spPr/>
        <p:txBody>
          <a:bodyPr/>
          <a:lstStyle/>
          <a:p>
            <a:r>
              <a:rPr lang="en-US" dirty="0"/>
              <a:t>Use the </a:t>
            </a:r>
            <a:r>
              <a:rPr lang="en-US" b="1" dirty="0">
                <a:latin typeface="Consolas" panose="020B0609020204030204" pitchFamily="49" charset="0"/>
                <a:cs typeface="Consolas" panose="020B0609020204030204" pitchFamily="49" charset="0"/>
              </a:rPr>
              <a:t>track </a:t>
            </a:r>
            <a:r>
              <a:rPr lang="en-US" i="1" dirty="0">
                <a:latin typeface="Consolas" panose="020B0609020204030204" pitchFamily="49" charset="0"/>
                <a:cs typeface="Consolas" panose="020B0609020204030204" pitchFamily="49" charset="0"/>
              </a:rPr>
              <a:t>object-number </a:t>
            </a:r>
            <a:r>
              <a:rPr lang="en-US" b="1" dirty="0" err="1">
                <a:latin typeface="Consolas" panose="020B0609020204030204" pitchFamily="49" charset="0"/>
                <a:cs typeface="Consolas" panose="020B0609020204030204" pitchFamily="49" charset="0"/>
              </a:rPr>
              <a:t>ip</a:t>
            </a:r>
            <a:r>
              <a:rPr lang="en-US" b="1" dirty="0">
                <a:latin typeface="Consolas" panose="020B0609020204030204" pitchFamily="49" charset="0"/>
                <a:cs typeface="Consolas" panose="020B0609020204030204" pitchFamily="49" charset="0"/>
              </a:rPr>
              <a:t> </a:t>
            </a:r>
            <a:r>
              <a:rPr lang="en-US" b="1" dirty="0" err="1">
                <a:latin typeface="Consolas" panose="020B0609020204030204" pitchFamily="49" charset="0"/>
                <a:cs typeface="Consolas" panose="020B0609020204030204" pitchFamily="49" charset="0"/>
              </a:rPr>
              <a:t>sla</a:t>
            </a:r>
            <a:r>
              <a:rPr lang="en-US" b="1" dirty="0">
                <a:latin typeface="Consolas" panose="020B0609020204030204" pitchFamily="49" charset="0"/>
                <a:cs typeface="Consolas" panose="020B0609020204030204" pitchFamily="49" charset="0"/>
              </a:rPr>
              <a:t> </a:t>
            </a:r>
            <a:r>
              <a:rPr lang="en-US" i="1" dirty="0">
                <a:latin typeface="Consolas" panose="020B0609020204030204" pitchFamily="49" charset="0"/>
                <a:cs typeface="Consolas" panose="020B0609020204030204" pitchFamily="49" charset="0"/>
              </a:rPr>
              <a:t>operation-number </a:t>
            </a:r>
            <a:r>
              <a:rPr lang="en-US" dirty="0">
                <a:latin typeface="Consolas" panose="020B0609020204030204" pitchFamily="49" charset="0"/>
                <a:cs typeface="Consolas" panose="020B0609020204030204" pitchFamily="49" charset="0"/>
              </a:rPr>
              <a:t>{ </a:t>
            </a:r>
            <a:r>
              <a:rPr lang="en-US" b="1" dirty="0">
                <a:latin typeface="Consolas" panose="020B0609020204030204" pitchFamily="49" charset="0"/>
                <a:cs typeface="Consolas" panose="020B0609020204030204" pitchFamily="49" charset="0"/>
              </a:rPr>
              <a:t>state </a:t>
            </a:r>
            <a:r>
              <a:rPr lang="en-US" dirty="0">
                <a:latin typeface="Consolas" panose="020B0609020204030204" pitchFamily="49" charset="0"/>
                <a:cs typeface="Consolas" panose="020B0609020204030204" pitchFamily="49" charset="0"/>
              </a:rPr>
              <a:t>| </a:t>
            </a:r>
            <a:r>
              <a:rPr lang="en-US" b="1" dirty="0">
                <a:latin typeface="Consolas" panose="020B0609020204030204" pitchFamily="49" charset="0"/>
                <a:cs typeface="Consolas" panose="020B0609020204030204" pitchFamily="49" charset="0"/>
              </a:rPr>
              <a:t>reachability </a:t>
            </a:r>
            <a:r>
              <a:rPr lang="en-US" dirty="0"/>
              <a:t>} global </a:t>
            </a:r>
            <a:r>
              <a:rPr lang="en-US" dirty="0" smtClean="0"/>
              <a:t>configuration command </a:t>
            </a:r>
            <a:r>
              <a:rPr lang="en-US" dirty="0"/>
              <a:t>to track the state of an IOS IP SLA operation, and enter track </a:t>
            </a:r>
            <a:r>
              <a:rPr lang="en-US" dirty="0" smtClean="0"/>
              <a:t>configuration mode</a:t>
            </a:r>
            <a:r>
              <a:rPr lang="en-US" dirty="0"/>
              <a:t>.</a:t>
            </a:r>
          </a:p>
        </p:txBody>
      </p:sp>
      <p:pic>
        <p:nvPicPr>
          <p:cNvPr id="4" name="Picture 3"/>
          <p:cNvPicPr>
            <a:picLocks noChangeAspect="1"/>
          </p:cNvPicPr>
          <p:nvPr/>
        </p:nvPicPr>
        <p:blipFill>
          <a:blip r:embed="rId2"/>
          <a:stretch>
            <a:fillRect/>
          </a:stretch>
        </p:blipFill>
        <p:spPr>
          <a:xfrm>
            <a:off x="859477" y="3147721"/>
            <a:ext cx="7360201" cy="2391360"/>
          </a:xfrm>
          <a:prstGeom prst="rect">
            <a:avLst/>
          </a:prstGeom>
        </p:spPr>
      </p:pic>
    </p:spTree>
    <p:extLst>
      <p:ext uri="{BB962C8B-B14F-4D97-AF65-F5344CB8AC3E}">
        <p14:creationId xmlns:p14="http://schemas.microsoft.com/office/powerpoint/2010/main" val="22566617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delay Command Parameters</a:t>
            </a:r>
          </a:p>
        </p:txBody>
      </p:sp>
      <p:sp>
        <p:nvSpPr>
          <p:cNvPr id="3" name="Content Placeholder 2"/>
          <p:cNvSpPr>
            <a:spLocks noGrp="1"/>
          </p:cNvSpPr>
          <p:nvPr>
            <p:ph idx="1"/>
          </p:nvPr>
        </p:nvSpPr>
        <p:spPr/>
        <p:txBody>
          <a:bodyPr/>
          <a:lstStyle/>
          <a:p>
            <a:r>
              <a:rPr lang="en-US" dirty="0"/>
              <a:t>Once in IP SLA track configuration mode, use the optional </a:t>
            </a:r>
            <a:r>
              <a:rPr lang="en-US" b="1" dirty="0">
                <a:latin typeface="Consolas" panose="020B0609020204030204" pitchFamily="49" charset="0"/>
                <a:cs typeface="Consolas" panose="020B0609020204030204" pitchFamily="49" charset="0"/>
              </a:rPr>
              <a:t>delay </a:t>
            </a:r>
            <a:r>
              <a:rPr lang="en-US" dirty="0">
                <a:latin typeface="Consolas" panose="020B0609020204030204" pitchFamily="49" charset="0"/>
                <a:cs typeface="Consolas" panose="020B0609020204030204" pitchFamily="49" charset="0"/>
              </a:rPr>
              <a:t>{ </a:t>
            </a:r>
            <a:r>
              <a:rPr lang="en-US" b="1" dirty="0">
                <a:latin typeface="Consolas" panose="020B0609020204030204" pitchFamily="49" charset="0"/>
                <a:cs typeface="Consolas" panose="020B0609020204030204" pitchFamily="49" charset="0"/>
              </a:rPr>
              <a:t>up </a:t>
            </a:r>
            <a:r>
              <a:rPr lang="en-US" i="1" dirty="0">
                <a:latin typeface="Consolas" panose="020B0609020204030204" pitchFamily="49" charset="0"/>
                <a:cs typeface="Consolas" panose="020B0609020204030204" pitchFamily="49" charset="0"/>
              </a:rPr>
              <a:t>seconds </a:t>
            </a:r>
            <a:r>
              <a:rPr lang="en-US" dirty="0">
                <a:latin typeface="Consolas" panose="020B0609020204030204" pitchFamily="49" charset="0"/>
                <a:cs typeface="Consolas" panose="020B0609020204030204" pitchFamily="49" charset="0"/>
              </a:rPr>
              <a:t>[ </a:t>
            </a:r>
            <a:r>
              <a:rPr lang="en-US" b="1" dirty="0" smtClean="0">
                <a:latin typeface="Consolas" panose="020B0609020204030204" pitchFamily="49" charset="0"/>
                <a:cs typeface="Consolas" panose="020B0609020204030204" pitchFamily="49" charset="0"/>
              </a:rPr>
              <a:t>down </a:t>
            </a:r>
            <a:r>
              <a:rPr lang="en-US" i="1" dirty="0" smtClean="0">
                <a:latin typeface="Consolas" panose="020B0609020204030204" pitchFamily="49" charset="0"/>
                <a:cs typeface="Consolas" panose="020B0609020204030204" pitchFamily="49" charset="0"/>
              </a:rPr>
              <a:t>seconds </a:t>
            </a:r>
            <a:r>
              <a:rPr lang="en-US" dirty="0">
                <a:latin typeface="Consolas" panose="020B0609020204030204" pitchFamily="49" charset="0"/>
                <a:cs typeface="Consolas" panose="020B0609020204030204" pitchFamily="49" charset="0"/>
              </a:rPr>
              <a:t>] | [ </a:t>
            </a:r>
            <a:r>
              <a:rPr lang="en-US" b="1" dirty="0">
                <a:latin typeface="Consolas" panose="020B0609020204030204" pitchFamily="49" charset="0"/>
                <a:cs typeface="Consolas" panose="020B0609020204030204" pitchFamily="49" charset="0"/>
              </a:rPr>
              <a:t>up </a:t>
            </a:r>
            <a:r>
              <a:rPr lang="en-US" i="1" dirty="0">
                <a:latin typeface="Consolas" panose="020B0609020204030204" pitchFamily="49" charset="0"/>
                <a:cs typeface="Consolas" panose="020B0609020204030204" pitchFamily="49" charset="0"/>
              </a:rPr>
              <a:t>seconds </a:t>
            </a:r>
            <a:r>
              <a:rPr lang="en-US" dirty="0">
                <a:latin typeface="Consolas" panose="020B0609020204030204" pitchFamily="49" charset="0"/>
                <a:cs typeface="Consolas" panose="020B0609020204030204" pitchFamily="49" charset="0"/>
              </a:rPr>
              <a:t>] </a:t>
            </a:r>
            <a:r>
              <a:rPr lang="en-US" b="1" dirty="0">
                <a:latin typeface="Consolas" panose="020B0609020204030204" pitchFamily="49" charset="0"/>
                <a:cs typeface="Consolas" panose="020B0609020204030204" pitchFamily="49" charset="0"/>
              </a:rPr>
              <a:t>down </a:t>
            </a:r>
            <a:r>
              <a:rPr lang="en-US" i="1" dirty="0">
                <a:latin typeface="Consolas" panose="020B0609020204030204" pitchFamily="49" charset="0"/>
                <a:cs typeface="Consolas" panose="020B0609020204030204" pitchFamily="49" charset="0"/>
              </a:rPr>
              <a:t>seconds </a:t>
            </a:r>
            <a:r>
              <a:rPr lang="en-US" dirty="0">
                <a:latin typeface="Consolas" panose="020B0609020204030204" pitchFamily="49" charset="0"/>
                <a:cs typeface="Consolas" panose="020B0609020204030204" pitchFamily="49" charset="0"/>
              </a:rPr>
              <a:t>} </a:t>
            </a:r>
            <a:r>
              <a:rPr lang="en-US" dirty="0"/>
              <a:t>track configuration command to specify a </a:t>
            </a:r>
            <a:r>
              <a:rPr lang="en-US" dirty="0" smtClean="0"/>
              <a:t>period of </a:t>
            </a:r>
            <a:r>
              <a:rPr lang="en-US" dirty="0"/>
              <a:t>time to delay communicating state changes of a tracked object</a:t>
            </a:r>
            <a:r>
              <a:rPr lang="en-US" dirty="0" smtClean="0"/>
              <a:t>.</a:t>
            </a:r>
          </a:p>
          <a:p>
            <a:endParaRPr lang="en-US" dirty="0"/>
          </a:p>
        </p:txBody>
      </p:sp>
      <p:pic>
        <p:nvPicPr>
          <p:cNvPr id="4" name="Picture 3"/>
          <p:cNvPicPr>
            <a:picLocks noChangeAspect="1"/>
          </p:cNvPicPr>
          <p:nvPr/>
        </p:nvPicPr>
        <p:blipFill>
          <a:blip r:embed="rId2"/>
          <a:stretch>
            <a:fillRect/>
          </a:stretch>
        </p:blipFill>
        <p:spPr>
          <a:xfrm>
            <a:off x="884857" y="3749039"/>
            <a:ext cx="7309441" cy="1590000"/>
          </a:xfrm>
          <a:prstGeom prst="rect">
            <a:avLst/>
          </a:prstGeom>
        </p:spPr>
      </p:pic>
    </p:spTree>
    <p:extLst>
      <p:ext uri="{BB962C8B-B14F-4D97-AF65-F5344CB8AC3E}">
        <p14:creationId xmlns:p14="http://schemas.microsoft.com/office/powerpoint/2010/main" val="253665355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Step 3: Defining an Action Associated with a Tracking Object</a:t>
            </a:r>
          </a:p>
        </p:txBody>
      </p:sp>
      <p:sp>
        <p:nvSpPr>
          <p:cNvPr id="3" name="Content Placeholder 2"/>
          <p:cNvSpPr>
            <a:spLocks noGrp="1"/>
          </p:cNvSpPr>
          <p:nvPr>
            <p:ph idx="1"/>
          </p:nvPr>
        </p:nvSpPr>
        <p:spPr/>
        <p:txBody>
          <a:bodyPr/>
          <a:lstStyle/>
          <a:p>
            <a:r>
              <a:rPr lang="en-US" dirty="0"/>
              <a:t>Many types of actions can be associated with a tracked object. </a:t>
            </a:r>
            <a:endParaRPr lang="en-US" dirty="0" smtClean="0"/>
          </a:p>
          <a:p>
            <a:r>
              <a:rPr lang="en-US" dirty="0" smtClean="0"/>
              <a:t>A </a:t>
            </a:r>
            <a:r>
              <a:rPr lang="en-US" dirty="0"/>
              <a:t>simple path </a:t>
            </a:r>
            <a:r>
              <a:rPr lang="en-US" dirty="0" smtClean="0"/>
              <a:t>control action </a:t>
            </a:r>
            <a:r>
              <a:rPr lang="en-US" dirty="0"/>
              <a:t>is to use the </a:t>
            </a:r>
            <a:r>
              <a:rPr lang="en-US" b="1" dirty="0" err="1">
                <a:latin typeface="Consolas" panose="020B0609020204030204" pitchFamily="49" charset="0"/>
                <a:cs typeface="Consolas" panose="020B0609020204030204" pitchFamily="49" charset="0"/>
              </a:rPr>
              <a:t>ip</a:t>
            </a:r>
            <a:r>
              <a:rPr lang="en-US" b="1" dirty="0">
                <a:latin typeface="Consolas" panose="020B0609020204030204" pitchFamily="49" charset="0"/>
                <a:cs typeface="Consolas" panose="020B0609020204030204" pitchFamily="49" charset="0"/>
              </a:rPr>
              <a:t> route </a:t>
            </a:r>
            <a:r>
              <a:rPr lang="en-US" i="1" dirty="0">
                <a:latin typeface="Consolas" panose="020B0609020204030204" pitchFamily="49" charset="0"/>
                <a:cs typeface="Consolas" panose="020B0609020204030204" pitchFamily="49" charset="0"/>
              </a:rPr>
              <a:t>prefix mask </a:t>
            </a:r>
            <a:r>
              <a:rPr lang="en-US" b="1" dirty="0">
                <a:latin typeface="Consolas" panose="020B0609020204030204" pitchFamily="49" charset="0"/>
                <a:cs typeface="Consolas" panose="020B0609020204030204" pitchFamily="49" charset="0"/>
              </a:rPr>
              <a:t>{ </a:t>
            </a:r>
            <a:r>
              <a:rPr lang="en-US" i="1" dirty="0" err="1">
                <a:latin typeface="Consolas" panose="020B0609020204030204" pitchFamily="49" charset="0"/>
                <a:cs typeface="Consolas" panose="020B0609020204030204" pitchFamily="49" charset="0"/>
              </a:rPr>
              <a:t>ip</a:t>
            </a:r>
            <a:r>
              <a:rPr lang="en-US" i="1" dirty="0">
                <a:latin typeface="Consolas" panose="020B0609020204030204" pitchFamily="49" charset="0"/>
                <a:cs typeface="Consolas" panose="020B0609020204030204" pitchFamily="49" charset="0"/>
              </a:rPr>
              <a:t>-address </a:t>
            </a:r>
            <a:r>
              <a:rPr lang="en-US" b="1" dirty="0">
                <a:latin typeface="Consolas" panose="020B0609020204030204" pitchFamily="49" charset="0"/>
                <a:cs typeface="Consolas" panose="020B0609020204030204" pitchFamily="49" charset="0"/>
              </a:rPr>
              <a:t>| </a:t>
            </a:r>
            <a:r>
              <a:rPr lang="en-US" i="1" dirty="0">
                <a:latin typeface="Consolas" panose="020B0609020204030204" pitchFamily="49" charset="0"/>
                <a:cs typeface="Consolas" panose="020B0609020204030204" pitchFamily="49" charset="0"/>
              </a:rPr>
              <a:t>interface-type </a:t>
            </a:r>
            <a:r>
              <a:rPr lang="en-US" i="1" dirty="0" smtClean="0">
                <a:latin typeface="Consolas" panose="020B0609020204030204" pitchFamily="49" charset="0"/>
                <a:cs typeface="Consolas" panose="020B0609020204030204" pitchFamily="49" charset="0"/>
              </a:rPr>
              <a:t>interface-number </a:t>
            </a:r>
            <a:r>
              <a:rPr lang="en-US" dirty="0" smtClean="0">
                <a:latin typeface="Consolas" panose="020B0609020204030204" pitchFamily="49" charset="0"/>
                <a:cs typeface="Consolas" panose="020B0609020204030204" pitchFamily="49" charset="0"/>
              </a:rPr>
              <a:t>[ </a:t>
            </a:r>
            <a:r>
              <a:rPr lang="en-US" i="1" dirty="0" err="1">
                <a:latin typeface="Consolas" panose="020B0609020204030204" pitchFamily="49" charset="0"/>
                <a:cs typeface="Consolas" panose="020B0609020204030204" pitchFamily="49" charset="0"/>
              </a:rPr>
              <a:t>ip</a:t>
            </a:r>
            <a:r>
              <a:rPr lang="en-US" i="1" dirty="0">
                <a:latin typeface="Consolas" panose="020B0609020204030204" pitchFamily="49" charset="0"/>
                <a:cs typeface="Consolas" panose="020B0609020204030204" pitchFamily="49" charset="0"/>
              </a:rPr>
              <a:t>-address </a:t>
            </a:r>
            <a:r>
              <a:rPr lang="en-US" dirty="0">
                <a:latin typeface="Consolas" panose="020B0609020204030204" pitchFamily="49" charset="0"/>
                <a:cs typeface="Consolas" panose="020B0609020204030204" pitchFamily="49" charset="0"/>
              </a:rPr>
              <a:t>]} [ </a:t>
            </a:r>
            <a:r>
              <a:rPr lang="en-US" b="1" dirty="0">
                <a:latin typeface="Consolas" panose="020B0609020204030204" pitchFamily="49" charset="0"/>
                <a:cs typeface="Consolas" panose="020B0609020204030204" pitchFamily="49" charset="0"/>
              </a:rPr>
              <a:t>track </a:t>
            </a:r>
            <a:r>
              <a:rPr lang="en-US" i="1" dirty="0">
                <a:latin typeface="Consolas" panose="020B0609020204030204" pitchFamily="49" charset="0"/>
                <a:cs typeface="Consolas" panose="020B0609020204030204" pitchFamily="49" charset="0"/>
              </a:rPr>
              <a:t>number </a:t>
            </a:r>
            <a:r>
              <a:rPr lang="en-US" dirty="0">
                <a:latin typeface="Consolas" panose="020B0609020204030204" pitchFamily="49" charset="0"/>
                <a:cs typeface="Consolas" panose="020B0609020204030204" pitchFamily="49" charset="0"/>
              </a:rPr>
              <a:t>] </a:t>
            </a:r>
            <a:r>
              <a:rPr lang="en-US" dirty="0"/>
              <a:t>global configuration command. </a:t>
            </a:r>
            <a:endParaRPr lang="en-US" dirty="0" smtClean="0"/>
          </a:p>
          <a:p>
            <a:r>
              <a:rPr lang="en-US" dirty="0" smtClean="0"/>
              <a:t>The </a:t>
            </a:r>
            <a:r>
              <a:rPr lang="en-US" dirty="0"/>
              <a:t>command can be </a:t>
            </a:r>
            <a:r>
              <a:rPr lang="en-US" dirty="0" smtClean="0"/>
              <a:t>used with </a:t>
            </a:r>
            <a:r>
              <a:rPr lang="en-US" dirty="0"/>
              <a:t>the </a:t>
            </a:r>
            <a:r>
              <a:rPr lang="en-US" b="1" dirty="0"/>
              <a:t>track </a:t>
            </a:r>
            <a:r>
              <a:rPr lang="en-US" dirty="0"/>
              <a:t>keyword to establish a static route that tracks an object.</a:t>
            </a:r>
          </a:p>
        </p:txBody>
      </p:sp>
    </p:spTree>
    <p:extLst>
      <p:ext uri="{BB962C8B-B14F-4D97-AF65-F5344CB8AC3E}">
        <p14:creationId xmlns:p14="http://schemas.microsoft.com/office/powerpoint/2010/main" val="66606125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Configuring IP SLA Example</a:t>
            </a:r>
          </a:p>
        </p:txBody>
      </p:sp>
      <p:sp>
        <p:nvSpPr>
          <p:cNvPr id="3" name="Content Placeholder 2"/>
          <p:cNvSpPr>
            <a:spLocks noGrp="1"/>
          </p:cNvSpPr>
          <p:nvPr>
            <p:ph idx="1"/>
          </p:nvPr>
        </p:nvSpPr>
        <p:spPr/>
        <p:txBody>
          <a:bodyPr/>
          <a:lstStyle/>
          <a:p>
            <a:r>
              <a:rPr lang="en-US" dirty="0" smtClean="0"/>
              <a:t>The </a:t>
            </a:r>
            <a:r>
              <a:rPr lang="en-US" dirty="0"/>
              <a:t>static route to ISP1a (ISP-1), which has been assigned an administrative </a:t>
            </a:r>
            <a:r>
              <a:rPr lang="en-US" dirty="0" smtClean="0"/>
              <a:t>distance of </a:t>
            </a:r>
            <a:r>
              <a:rPr lang="en-US" dirty="0"/>
              <a:t>2</a:t>
            </a:r>
          </a:p>
          <a:p>
            <a:r>
              <a:rPr lang="en-US" dirty="0" smtClean="0"/>
              <a:t>The </a:t>
            </a:r>
            <a:r>
              <a:rPr lang="en-US" dirty="0"/>
              <a:t>static route to ISP2a (ISP-2), which has been assigned an administrative </a:t>
            </a:r>
            <a:r>
              <a:rPr lang="en-US" dirty="0" smtClean="0"/>
              <a:t>distance of </a:t>
            </a:r>
            <a:r>
              <a:rPr lang="en-US" dirty="0"/>
              <a:t>3</a:t>
            </a:r>
          </a:p>
        </p:txBody>
      </p:sp>
      <p:pic>
        <p:nvPicPr>
          <p:cNvPr id="7" name="Picture 6"/>
          <p:cNvPicPr>
            <a:picLocks noChangeAspect="1"/>
          </p:cNvPicPr>
          <p:nvPr/>
        </p:nvPicPr>
        <p:blipFill>
          <a:blip r:embed="rId3"/>
          <a:stretch>
            <a:fillRect/>
          </a:stretch>
        </p:blipFill>
        <p:spPr>
          <a:xfrm>
            <a:off x="1277287" y="2987424"/>
            <a:ext cx="6524582" cy="3511800"/>
          </a:xfrm>
          <a:prstGeom prst="rect">
            <a:avLst/>
          </a:prstGeom>
        </p:spPr>
      </p:pic>
    </p:spTree>
    <p:extLst>
      <p:ext uri="{BB962C8B-B14F-4D97-AF65-F5344CB8AC3E}">
        <p14:creationId xmlns:p14="http://schemas.microsoft.com/office/powerpoint/2010/main" val="290751773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In the example, you </a:t>
            </a:r>
            <a:r>
              <a:rPr lang="en-US" dirty="0" smtClean="0"/>
              <a:t>will</a:t>
            </a:r>
            <a:endParaRPr lang="en-US" dirty="0"/>
          </a:p>
        </p:txBody>
      </p:sp>
      <p:sp>
        <p:nvSpPr>
          <p:cNvPr id="3" name="Content Placeholder 2"/>
          <p:cNvSpPr>
            <a:spLocks noGrp="1"/>
          </p:cNvSpPr>
          <p:nvPr>
            <p:ph idx="1"/>
          </p:nvPr>
        </p:nvSpPr>
        <p:spPr/>
        <p:txBody>
          <a:bodyPr/>
          <a:lstStyle/>
          <a:p>
            <a:r>
              <a:rPr lang="en-US" dirty="0" smtClean="0"/>
              <a:t>Configure </a:t>
            </a:r>
            <a:r>
              <a:rPr lang="en-US" dirty="0"/>
              <a:t>an IP SLA operation with the ISP 1 DNS server</a:t>
            </a:r>
          </a:p>
          <a:p>
            <a:r>
              <a:rPr lang="en-US" dirty="0" smtClean="0"/>
              <a:t>Define </a:t>
            </a:r>
            <a:r>
              <a:rPr lang="en-US" dirty="0"/>
              <a:t>a tracking object assign an action</a:t>
            </a:r>
          </a:p>
          <a:p>
            <a:r>
              <a:rPr lang="en-US" dirty="0" smtClean="0"/>
              <a:t>Configure </a:t>
            </a:r>
            <a:r>
              <a:rPr lang="en-US" dirty="0"/>
              <a:t>an IP SLA operation with the ISP 2 DNS server</a:t>
            </a:r>
          </a:p>
          <a:p>
            <a:r>
              <a:rPr lang="en-US" dirty="0" smtClean="0"/>
              <a:t>Define </a:t>
            </a:r>
            <a:r>
              <a:rPr lang="en-US" dirty="0"/>
              <a:t>a tracking object assign an action</a:t>
            </a:r>
          </a:p>
        </p:txBody>
      </p:sp>
    </p:spTree>
    <p:extLst>
      <p:ext uri="{BB962C8B-B14F-4D97-AF65-F5344CB8AC3E}">
        <p14:creationId xmlns:p14="http://schemas.microsoft.com/office/powerpoint/2010/main" val="293174981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Control and Data Plane</a:t>
            </a:r>
          </a:p>
        </p:txBody>
      </p:sp>
      <p:sp>
        <p:nvSpPr>
          <p:cNvPr id="3" name="Content Placeholder 2"/>
          <p:cNvSpPr>
            <a:spLocks noGrp="1"/>
          </p:cNvSpPr>
          <p:nvPr>
            <p:ph idx="1"/>
          </p:nvPr>
        </p:nvSpPr>
        <p:spPr/>
        <p:txBody>
          <a:bodyPr>
            <a:normAutofit/>
          </a:bodyPr>
          <a:lstStyle/>
          <a:p>
            <a:r>
              <a:rPr lang="en-US" dirty="0"/>
              <a:t>A Layer 3 device employs a distributed architecture in which the control plane and </a:t>
            </a:r>
            <a:r>
              <a:rPr lang="en-US" dirty="0" smtClean="0"/>
              <a:t>data plane </a:t>
            </a:r>
            <a:r>
              <a:rPr lang="en-US" dirty="0"/>
              <a:t>are relatively independent. </a:t>
            </a:r>
            <a:endParaRPr lang="en-US" dirty="0" smtClean="0"/>
          </a:p>
          <a:p>
            <a:r>
              <a:rPr lang="en-US" dirty="0" smtClean="0"/>
              <a:t>For </a:t>
            </a:r>
            <a:r>
              <a:rPr lang="en-US" dirty="0"/>
              <a:t>example, the exchange of routing protocol </a:t>
            </a:r>
            <a:r>
              <a:rPr lang="en-US" dirty="0" smtClean="0"/>
              <a:t>information is </a:t>
            </a:r>
            <a:r>
              <a:rPr lang="en-US" dirty="0"/>
              <a:t>performed in the control plane by the route processor, whereas data </a:t>
            </a:r>
            <a:r>
              <a:rPr lang="en-US" dirty="0" smtClean="0"/>
              <a:t>packets are </a:t>
            </a:r>
            <a:r>
              <a:rPr lang="en-US" dirty="0"/>
              <a:t>forwarded in the data plane by an interface </a:t>
            </a:r>
            <a:r>
              <a:rPr lang="en-US" dirty="0" smtClean="0"/>
              <a:t>micro-coded </a:t>
            </a:r>
            <a:r>
              <a:rPr lang="en-US" dirty="0"/>
              <a:t>processor</a:t>
            </a:r>
            <a:r>
              <a:rPr lang="en-US" dirty="0" smtClean="0"/>
              <a:t>.</a:t>
            </a:r>
            <a:endParaRPr lang="en-US" dirty="0"/>
          </a:p>
        </p:txBody>
      </p:sp>
    </p:spTree>
    <p:extLst>
      <p:ext uri="{BB962C8B-B14F-4D97-AF65-F5344CB8AC3E}">
        <p14:creationId xmlns:p14="http://schemas.microsoft.com/office/powerpoint/2010/main" val="311949851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Configure IP SLA </a:t>
            </a:r>
            <a:r>
              <a:rPr lang="en-US" dirty="0" smtClean="0"/>
              <a:t> and Track Object for </a:t>
            </a:r>
            <a:r>
              <a:rPr lang="en-US" dirty="0"/>
              <a:t>ISP 1</a:t>
            </a:r>
          </a:p>
        </p:txBody>
      </p:sp>
      <p:pic>
        <p:nvPicPr>
          <p:cNvPr id="4" name="Picture 3"/>
          <p:cNvPicPr>
            <a:picLocks noChangeAspect="1"/>
          </p:cNvPicPr>
          <p:nvPr/>
        </p:nvPicPr>
        <p:blipFill>
          <a:blip r:embed="rId2"/>
          <a:stretch>
            <a:fillRect/>
          </a:stretch>
        </p:blipFill>
        <p:spPr>
          <a:xfrm>
            <a:off x="983442" y="2060083"/>
            <a:ext cx="7309441" cy="1386480"/>
          </a:xfrm>
          <a:prstGeom prst="rect">
            <a:avLst/>
          </a:prstGeom>
        </p:spPr>
      </p:pic>
      <p:pic>
        <p:nvPicPr>
          <p:cNvPr id="5" name="Picture 4"/>
          <p:cNvPicPr>
            <a:picLocks noChangeAspect="1"/>
          </p:cNvPicPr>
          <p:nvPr/>
        </p:nvPicPr>
        <p:blipFill>
          <a:blip r:embed="rId3"/>
          <a:stretch>
            <a:fillRect/>
          </a:stretch>
        </p:blipFill>
        <p:spPr>
          <a:xfrm>
            <a:off x="983443" y="3586328"/>
            <a:ext cx="7309441" cy="1068480"/>
          </a:xfrm>
          <a:prstGeom prst="rect">
            <a:avLst/>
          </a:prstGeom>
        </p:spPr>
      </p:pic>
    </p:spTree>
    <p:extLst>
      <p:ext uri="{BB962C8B-B14F-4D97-AF65-F5344CB8AC3E}">
        <p14:creationId xmlns:p14="http://schemas.microsoft.com/office/powerpoint/2010/main" val="167720474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Configure IP SLA  and Track Object for ISP </a:t>
            </a:r>
            <a:r>
              <a:rPr lang="en-US" dirty="0" smtClean="0"/>
              <a:t>2</a:t>
            </a:r>
            <a:endParaRPr lang="en-US" dirty="0"/>
          </a:p>
        </p:txBody>
      </p:sp>
      <p:sp>
        <p:nvSpPr>
          <p:cNvPr id="3" name="Content Placeholder 2"/>
          <p:cNvSpPr>
            <a:spLocks noGrp="1"/>
          </p:cNvSpPr>
          <p:nvPr>
            <p:ph idx="1"/>
          </p:nvPr>
        </p:nvSpPr>
        <p:spPr/>
        <p:txBody>
          <a:bodyPr/>
          <a:lstStyle/>
          <a:p>
            <a:endParaRPr lang="en-US" dirty="0"/>
          </a:p>
        </p:txBody>
      </p:sp>
      <p:pic>
        <p:nvPicPr>
          <p:cNvPr id="4" name="Picture 3"/>
          <p:cNvPicPr>
            <a:picLocks noChangeAspect="1"/>
          </p:cNvPicPr>
          <p:nvPr/>
        </p:nvPicPr>
        <p:blipFill>
          <a:blip r:embed="rId2"/>
          <a:stretch>
            <a:fillRect/>
          </a:stretch>
        </p:blipFill>
        <p:spPr>
          <a:xfrm>
            <a:off x="910237" y="1978774"/>
            <a:ext cx="7258681" cy="1399200"/>
          </a:xfrm>
          <a:prstGeom prst="rect">
            <a:avLst/>
          </a:prstGeom>
        </p:spPr>
      </p:pic>
      <p:pic>
        <p:nvPicPr>
          <p:cNvPr id="5" name="Picture 4"/>
          <p:cNvPicPr>
            <a:picLocks noChangeAspect="1"/>
          </p:cNvPicPr>
          <p:nvPr/>
        </p:nvPicPr>
        <p:blipFill>
          <a:blip r:embed="rId3"/>
          <a:stretch>
            <a:fillRect/>
          </a:stretch>
        </p:blipFill>
        <p:spPr>
          <a:xfrm>
            <a:off x="910237" y="3453277"/>
            <a:ext cx="7309441" cy="1144800"/>
          </a:xfrm>
          <a:prstGeom prst="rect">
            <a:avLst/>
          </a:prstGeom>
        </p:spPr>
      </p:pic>
    </p:spTree>
    <p:extLst>
      <p:ext uri="{BB962C8B-B14F-4D97-AF65-F5344CB8AC3E}">
        <p14:creationId xmlns:p14="http://schemas.microsoft.com/office/powerpoint/2010/main" val="9116903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Configuring PBR and IP SLA Example</a:t>
            </a:r>
          </a:p>
        </p:txBody>
      </p:sp>
      <p:sp>
        <p:nvSpPr>
          <p:cNvPr id="3" name="Content Placeholder 2"/>
          <p:cNvSpPr>
            <a:spLocks noGrp="1"/>
          </p:cNvSpPr>
          <p:nvPr>
            <p:ph idx="1"/>
          </p:nvPr>
        </p:nvSpPr>
        <p:spPr>
          <a:xfrm>
            <a:off x="279400" y="1069662"/>
            <a:ext cx="8520354" cy="5131399"/>
          </a:xfrm>
        </p:spPr>
        <p:txBody>
          <a:bodyPr/>
          <a:lstStyle/>
          <a:p>
            <a:r>
              <a:rPr lang="en-US" dirty="0"/>
              <a:t>In this scenario, traffic paths for the clients at first branch office (router BR1) will </a:t>
            </a:r>
            <a:r>
              <a:rPr lang="en-US" dirty="0" smtClean="0"/>
              <a:t>be optimized </a:t>
            </a:r>
            <a:r>
              <a:rPr lang="en-US" dirty="0"/>
              <a:t>using PBR and IP SLA. EIGRP is already configured between HQ and </a:t>
            </a:r>
            <a:r>
              <a:rPr lang="en-US" dirty="0" smtClean="0"/>
              <a:t>BR1, and </a:t>
            </a:r>
            <a:r>
              <a:rPr lang="en-US" dirty="0"/>
              <a:t>all traffic flows over the Ethernet WAN link because it has the lowest EIGRP </a:t>
            </a:r>
            <a:r>
              <a:rPr lang="en-US" dirty="0" smtClean="0"/>
              <a:t>metric route. </a:t>
            </a:r>
            <a:endParaRPr lang="en-US" dirty="0"/>
          </a:p>
        </p:txBody>
      </p:sp>
      <p:pic>
        <p:nvPicPr>
          <p:cNvPr id="4" name="Picture 3"/>
          <p:cNvPicPr>
            <a:picLocks noChangeAspect="1"/>
          </p:cNvPicPr>
          <p:nvPr/>
        </p:nvPicPr>
        <p:blipFill>
          <a:blip r:embed="rId2"/>
          <a:stretch>
            <a:fillRect/>
          </a:stretch>
        </p:blipFill>
        <p:spPr>
          <a:xfrm>
            <a:off x="798042" y="2978399"/>
            <a:ext cx="7766281" cy="3879601"/>
          </a:xfrm>
          <a:prstGeom prst="rect">
            <a:avLst/>
          </a:prstGeom>
        </p:spPr>
      </p:pic>
    </p:spTree>
    <p:extLst>
      <p:ext uri="{BB962C8B-B14F-4D97-AF65-F5344CB8AC3E}">
        <p14:creationId xmlns:p14="http://schemas.microsoft.com/office/powerpoint/2010/main" val="15592317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r>
              <a:rPr lang="en-US" dirty="0" smtClean="0"/>
              <a:t>In </a:t>
            </a:r>
            <a:r>
              <a:rPr lang="en-US" dirty="0"/>
              <a:t>the example, you will</a:t>
            </a:r>
          </a:p>
        </p:txBody>
      </p:sp>
      <p:sp>
        <p:nvSpPr>
          <p:cNvPr id="3" name="Content Placeholder 2"/>
          <p:cNvSpPr>
            <a:spLocks noGrp="1"/>
          </p:cNvSpPr>
          <p:nvPr>
            <p:ph idx="1"/>
          </p:nvPr>
        </p:nvSpPr>
        <p:spPr/>
        <p:txBody>
          <a:bodyPr/>
          <a:lstStyle/>
          <a:p>
            <a:r>
              <a:rPr lang="en-US" dirty="0"/>
              <a:t>The new network policy for BR1 dictates that</a:t>
            </a:r>
          </a:p>
          <a:p>
            <a:pPr lvl="1"/>
            <a:r>
              <a:rPr lang="en-US" dirty="0" smtClean="0"/>
              <a:t>Web </a:t>
            </a:r>
            <a:r>
              <a:rPr lang="en-US" dirty="0"/>
              <a:t>traffic to the HQ site should be redirected over the serial link.</a:t>
            </a:r>
          </a:p>
          <a:p>
            <a:pPr lvl="1"/>
            <a:r>
              <a:rPr lang="en-US" dirty="0" smtClean="0"/>
              <a:t>All </a:t>
            </a:r>
            <a:r>
              <a:rPr lang="en-US" dirty="0"/>
              <a:t>other traffic from Notebook should go via BR2 but only if BR2 is reachable</a:t>
            </a:r>
            <a:r>
              <a:rPr lang="en-US" dirty="0" smtClean="0"/>
              <a:t>.</a:t>
            </a:r>
          </a:p>
          <a:p>
            <a:r>
              <a:rPr lang="en-US" dirty="0"/>
              <a:t>In the example, you will</a:t>
            </a:r>
          </a:p>
          <a:p>
            <a:pPr lvl="1"/>
            <a:r>
              <a:rPr lang="en-US" dirty="0" smtClean="0"/>
              <a:t>Redirect </a:t>
            </a:r>
            <a:r>
              <a:rPr lang="en-US" dirty="0"/>
              <a:t>web traffic from clients on the BR1 router going to the HQ router over </a:t>
            </a:r>
            <a:r>
              <a:rPr lang="en-US" dirty="0" smtClean="0"/>
              <a:t>the serial </a:t>
            </a:r>
            <a:r>
              <a:rPr lang="en-US" dirty="0"/>
              <a:t>link using PBR</a:t>
            </a:r>
          </a:p>
          <a:p>
            <a:pPr lvl="1"/>
            <a:r>
              <a:rPr lang="en-US" dirty="0" smtClean="0"/>
              <a:t>Ensure </a:t>
            </a:r>
            <a:r>
              <a:rPr lang="en-US" dirty="0"/>
              <a:t>that BR2 is reachable by using an IP SLA ICMP echo test to its WAN interface</a:t>
            </a:r>
          </a:p>
          <a:p>
            <a:pPr lvl="1"/>
            <a:r>
              <a:rPr lang="en-US" dirty="0" smtClean="0"/>
              <a:t>Redirect </a:t>
            </a:r>
            <a:r>
              <a:rPr lang="en-US" dirty="0"/>
              <a:t>all other traffic from Notebook to router BR2 if BR2 is reachable</a:t>
            </a:r>
            <a:endParaRPr lang="en-US" dirty="0" smtClean="0"/>
          </a:p>
          <a:p>
            <a:pPr lvl="1"/>
            <a:endParaRPr lang="en-US" dirty="0"/>
          </a:p>
        </p:txBody>
      </p:sp>
    </p:spTree>
    <p:extLst>
      <p:ext uri="{BB962C8B-B14F-4D97-AF65-F5344CB8AC3E}">
        <p14:creationId xmlns:p14="http://schemas.microsoft.com/office/powerpoint/2010/main" val="400634395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Redirecting Web Traffic from BR1 to HQ Using PBR</a:t>
            </a:r>
          </a:p>
        </p:txBody>
      </p:sp>
      <p:sp>
        <p:nvSpPr>
          <p:cNvPr id="3" name="Content Placeholder 2"/>
          <p:cNvSpPr>
            <a:spLocks noGrp="1"/>
          </p:cNvSpPr>
          <p:nvPr>
            <p:ph idx="1"/>
          </p:nvPr>
        </p:nvSpPr>
        <p:spPr/>
        <p:txBody>
          <a:bodyPr/>
          <a:lstStyle/>
          <a:p>
            <a:endParaRPr lang="en-US" dirty="0"/>
          </a:p>
        </p:txBody>
      </p:sp>
      <p:pic>
        <p:nvPicPr>
          <p:cNvPr id="4" name="Picture 3"/>
          <p:cNvPicPr>
            <a:picLocks noChangeAspect="1"/>
          </p:cNvPicPr>
          <p:nvPr/>
        </p:nvPicPr>
        <p:blipFill>
          <a:blip r:embed="rId2"/>
          <a:stretch>
            <a:fillRect/>
          </a:stretch>
        </p:blipFill>
        <p:spPr>
          <a:xfrm>
            <a:off x="884857" y="1385559"/>
            <a:ext cx="7309441" cy="1411920"/>
          </a:xfrm>
          <a:prstGeom prst="rect">
            <a:avLst/>
          </a:prstGeom>
        </p:spPr>
      </p:pic>
      <p:pic>
        <p:nvPicPr>
          <p:cNvPr id="5" name="Picture 4"/>
          <p:cNvPicPr>
            <a:picLocks noChangeAspect="1"/>
          </p:cNvPicPr>
          <p:nvPr/>
        </p:nvPicPr>
        <p:blipFill>
          <a:blip r:embed="rId3"/>
          <a:stretch>
            <a:fillRect/>
          </a:stretch>
        </p:blipFill>
        <p:spPr>
          <a:xfrm>
            <a:off x="884857" y="2872782"/>
            <a:ext cx="7207921" cy="1157520"/>
          </a:xfrm>
          <a:prstGeom prst="rect">
            <a:avLst/>
          </a:prstGeom>
        </p:spPr>
      </p:pic>
      <p:pic>
        <p:nvPicPr>
          <p:cNvPr id="6" name="Picture 5"/>
          <p:cNvPicPr>
            <a:picLocks noChangeAspect="1"/>
          </p:cNvPicPr>
          <p:nvPr/>
        </p:nvPicPr>
        <p:blipFill>
          <a:blip r:embed="rId4"/>
          <a:stretch>
            <a:fillRect/>
          </a:stretch>
        </p:blipFill>
        <p:spPr>
          <a:xfrm>
            <a:off x="884857" y="4231240"/>
            <a:ext cx="7309441" cy="941280"/>
          </a:xfrm>
          <a:prstGeom prst="rect">
            <a:avLst/>
          </a:prstGeom>
        </p:spPr>
      </p:pic>
    </p:spTree>
    <p:extLst>
      <p:ext uri="{BB962C8B-B14F-4D97-AF65-F5344CB8AC3E}">
        <p14:creationId xmlns:p14="http://schemas.microsoft.com/office/powerpoint/2010/main" val="387798926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Ensuring That BR2 Is Reachable Using IP SLA</a:t>
            </a:r>
          </a:p>
        </p:txBody>
      </p:sp>
      <p:sp>
        <p:nvSpPr>
          <p:cNvPr id="3" name="Content Placeholder 2"/>
          <p:cNvSpPr>
            <a:spLocks noGrp="1"/>
          </p:cNvSpPr>
          <p:nvPr>
            <p:ph idx="1"/>
          </p:nvPr>
        </p:nvSpPr>
        <p:spPr/>
        <p:txBody>
          <a:bodyPr/>
          <a:lstStyle/>
          <a:p>
            <a:endParaRPr lang="en-US" dirty="0"/>
          </a:p>
        </p:txBody>
      </p:sp>
      <p:pic>
        <p:nvPicPr>
          <p:cNvPr id="4" name="Picture 3"/>
          <p:cNvPicPr>
            <a:picLocks noChangeAspect="1"/>
          </p:cNvPicPr>
          <p:nvPr/>
        </p:nvPicPr>
        <p:blipFill>
          <a:blip r:embed="rId2"/>
          <a:stretch>
            <a:fillRect/>
          </a:stretch>
        </p:blipFill>
        <p:spPr>
          <a:xfrm>
            <a:off x="942659" y="2171490"/>
            <a:ext cx="7258681" cy="1386480"/>
          </a:xfrm>
          <a:prstGeom prst="rect">
            <a:avLst/>
          </a:prstGeom>
        </p:spPr>
      </p:pic>
      <p:pic>
        <p:nvPicPr>
          <p:cNvPr id="5" name="Picture 4"/>
          <p:cNvPicPr>
            <a:picLocks noChangeAspect="1"/>
          </p:cNvPicPr>
          <p:nvPr/>
        </p:nvPicPr>
        <p:blipFill>
          <a:blip r:embed="rId3"/>
          <a:stretch>
            <a:fillRect/>
          </a:stretch>
        </p:blipFill>
        <p:spPr>
          <a:xfrm>
            <a:off x="942659" y="3834393"/>
            <a:ext cx="7258681" cy="954000"/>
          </a:xfrm>
          <a:prstGeom prst="rect">
            <a:avLst/>
          </a:prstGeom>
        </p:spPr>
      </p:pic>
    </p:spTree>
    <p:extLst>
      <p:ext uri="{BB962C8B-B14F-4D97-AF65-F5344CB8AC3E}">
        <p14:creationId xmlns:p14="http://schemas.microsoft.com/office/powerpoint/2010/main" val="1268119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Redirect Traffic from Notebook to BR2 If Reachable</a:t>
            </a:r>
          </a:p>
        </p:txBody>
      </p:sp>
      <p:pic>
        <p:nvPicPr>
          <p:cNvPr id="4" name="Content Placeholder 3"/>
          <p:cNvPicPr>
            <a:picLocks noGrp="1" noChangeAspect="1"/>
          </p:cNvPicPr>
          <p:nvPr>
            <p:ph idx="1"/>
          </p:nvPr>
        </p:nvPicPr>
        <p:blipFill>
          <a:blip r:embed="rId2"/>
          <a:stretch>
            <a:fillRect/>
          </a:stretch>
        </p:blipFill>
        <p:spPr>
          <a:xfrm>
            <a:off x="910909" y="1474222"/>
            <a:ext cx="7258681" cy="1246560"/>
          </a:xfrm>
          <a:prstGeom prst="rect">
            <a:avLst/>
          </a:prstGeom>
        </p:spPr>
      </p:pic>
      <p:pic>
        <p:nvPicPr>
          <p:cNvPr id="5" name="Picture 4"/>
          <p:cNvPicPr>
            <a:picLocks noChangeAspect="1"/>
          </p:cNvPicPr>
          <p:nvPr/>
        </p:nvPicPr>
        <p:blipFill>
          <a:blip r:embed="rId3"/>
          <a:stretch>
            <a:fillRect/>
          </a:stretch>
        </p:blipFill>
        <p:spPr>
          <a:xfrm>
            <a:off x="917279" y="2862960"/>
            <a:ext cx="7309441" cy="1132080"/>
          </a:xfrm>
          <a:prstGeom prst="rect">
            <a:avLst/>
          </a:prstGeom>
        </p:spPr>
      </p:pic>
    </p:spTree>
    <p:extLst>
      <p:ext uri="{BB962C8B-B14F-4D97-AF65-F5344CB8AC3E}">
        <p14:creationId xmlns:p14="http://schemas.microsoft.com/office/powerpoint/2010/main" val="4106710509"/>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Verify Route </a:t>
            </a:r>
            <a:r>
              <a:rPr lang="en-US" dirty="0" smtClean="0"/>
              <a:t>Maps</a:t>
            </a:r>
            <a:endParaRPr lang="en-US" dirty="0"/>
          </a:p>
        </p:txBody>
      </p:sp>
      <p:pic>
        <p:nvPicPr>
          <p:cNvPr id="5" name="Content Placeholder 4"/>
          <p:cNvPicPr>
            <a:picLocks noGrp="1" noChangeAspect="1"/>
          </p:cNvPicPr>
          <p:nvPr>
            <p:ph idx="1"/>
          </p:nvPr>
        </p:nvPicPr>
        <p:blipFill>
          <a:blip r:embed="rId2"/>
          <a:stretch>
            <a:fillRect/>
          </a:stretch>
        </p:blipFill>
        <p:spPr>
          <a:xfrm>
            <a:off x="910116" y="2018961"/>
            <a:ext cx="7258681" cy="3459841"/>
          </a:xfrm>
          <a:prstGeom prst="rect">
            <a:avLst/>
          </a:prstGeom>
        </p:spPr>
      </p:pic>
    </p:spTree>
    <p:extLst>
      <p:ext uri="{BB962C8B-B14F-4D97-AF65-F5344CB8AC3E}">
        <p14:creationId xmlns:p14="http://schemas.microsoft.com/office/powerpoint/2010/main" val="3287051576"/>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Verify That the Route Map Is Applied</a:t>
            </a:r>
          </a:p>
        </p:txBody>
      </p:sp>
      <p:pic>
        <p:nvPicPr>
          <p:cNvPr id="4" name="Content Placeholder 3"/>
          <p:cNvPicPr>
            <a:picLocks noGrp="1" noChangeAspect="1"/>
          </p:cNvPicPr>
          <p:nvPr>
            <p:ph idx="1"/>
          </p:nvPr>
        </p:nvPicPr>
        <p:blipFill>
          <a:blip r:embed="rId2"/>
          <a:stretch>
            <a:fillRect/>
          </a:stretch>
        </p:blipFill>
        <p:spPr>
          <a:xfrm>
            <a:off x="910116" y="2362401"/>
            <a:ext cx="7258681" cy="2772960"/>
          </a:xfrm>
          <a:prstGeom prst="rect">
            <a:avLst/>
          </a:prstGeom>
        </p:spPr>
      </p:pic>
    </p:spTree>
    <p:extLst>
      <p:ext uri="{BB962C8B-B14F-4D97-AF65-F5344CB8AC3E}">
        <p14:creationId xmlns:p14="http://schemas.microsoft.com/office/powerpoint/2010/main" val="913510125"/>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Verify IP SLA </a:t>
            </a:r>
            <a:r>
              <a:rPr lang="en-US" dirty="0" smtClean="0"/>
              <a:t>Operations</a:t>
            </a:r>
            <a:endParaRPr lang="en-US" dirty="0"/>
          </a:p>
        </p:txBody>
      </p:sp>
      <p:sp>
        <p:nvSpPr>
          <p:cNvPr id="3" name="Content Placeholder 2"/>
          <p:cNvSpPr>
            <a:spLocks noGrp="1"/>
          </p:cNvSpPr>
          <p:nvPr>
            <p:ph idx="1"/>
          </p:nvPr>
        </p:nvSpPr>
        <p:spPr>
          <a:xfrm>
            <a:off x="279401" y="1156044"/>
            <a:ext cx="8520354" cy="5131399"/>
          </a:xfrm>
        </p:spPr>
        <p:txBody>
          <a:bodyPr/>
          <a:lstStyle/>
          <a:p>
            <a:endParaRPr lang="en-US" dirty="0"/>
          </a:p>
        </p:txBody>
      </p:sp>
      <p:pic>
        <p:nvPicPr>
          <p:cNvPr id="4" name="Picture 3"/>
          <p:cNvPicPr>
            <a:picLocks noChangeAspect="1"/>
          </p:cNvPicPr>
          <p:nvPr/>
        </p:nvPicPr>
        <p:blipFill>
          <a:blip r:embed="rId2"/>
          <a:stretch>
            <a:fillRect/>
          </a:stretch>
        </p:blipFill>
        <p:spPr>
          <a:xfrm>
            <a:off x="1024545" y="2238605"/>
            <a:ext cx="7258681" cy="852240"/>
          </a:xfrm>
          <a:prstGeom prst="rect">
            <a:avLst/>
          </a:prstGeom>
        </p:spPr>
      </p:pic>
      <p:pic>
        <p:nvPicPr>
          <p:cNvPr id="5" name="Picture 4"/>
          <p:cNvPicPr>
            <a:picLocks noChangeAspect="1"/>
          </p:cNvPicPr>
          <p:nvPr/>
        </p:nvPicPr>
        <p:blipFill>
          <a:blip r:embed="rId3"/>
          <a:stretch>
            <a:fillRect/>
          </a:stretch>
        </p:blipFill>
        <p:spPr>
          <a:xfrm>
            <a:off x="1024545" y="3065985"/>
            <a:ext cx="7258681" cy="1844400"/>
          </a:xfrm>
          <a:prstGeom prst="rect">
            <a:avLst/>
          </a:prstGeom>
        </p:spPr>
      </p:pic>
    </p:spTree>
    <p:extLst>
      <p:ext uri="{BB962C8B-B14F-4D97-AF65-F5344CB8AC3E}">
        <p14:creationId xmlns:p14="http://schemas.microsoft.com/office/powerpoint/2010/main" val="293106171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Control and Data Plane</a:t>
            </a:r>
          </a:p>
        </p:txBody>
      </p:sp>
      <p:sp>
        <p:nvSpPr>
          <p:cNvPr id="3" name="Content Placeholder 2"/>
          <p:cNvSpPr>
            <a:spLocks noGrp="1"/>
          </p:cNvSpPr>
          <p:nvPr>
            <p:ph idx="1"/>
          </p:nvPr>
        </p:nvSpPr>
        <p:spPr/>
        <p:txBody>
          <a:bodyPr>
            <a:normAutofit/>
          </a:bodyPr>
          <a:lstStyle/>
          <a:p>
            <a:r>
              <a:rPr lang="en-US" dirty="0"/>
              <a:t>The main functions of the control layer between the routing protocol and the firmware data plane microcode include the following:</a:t>
            </a:r>
          </a:p>
          <a:p>
            <a:pPr lvl="1"/>
            <a:r>
              <a:rPr lang="en-US" dirty="0"/>
              <a:t>Managing the internal data and control circuits for the packet-forwarding and control functions.</a:t>
            </a:r>
          </a:p>
          <a:p>
            <a:pPr lvl="1"/>
            <a:r>
              <a:rPr lang="en-US" dirty="0"/>
              <a:t>Extracting the other routing and packet-forwarding-related control information from Layer 2 and Layer 3 bridging and routing protocols and the configuration data, and then conveying the information to the interface module for control of the data plane.</a:t>
            </a:r>
          </a:p>
          <a:p>
            <a:pPr lvl="1"/>
            <a:r>
              <a:rPr lang="en-US" dirty="0"/>
              <a:t>Collecting the data plane information, such as traffic statistics, from the interface module to the route processor.</a:t>
            </a:r>
          </a:p>
          <a:p>
            <a:pPr lvl="1"/>
            <a:r>
              <a:rPr lang="en-US" dirty="0"/>
              <a:t>Handling certain data packets that are sent from the Ethernet interface modules to the route processor.</a:t>
            </a:r>
          </a:p>
          <a:p>
            <a:endParaRPr lang="en-US" dirty="0"/>
          </a:p>
        </p:txBody>
      </p:sp>
    </p:spTree>
    <p:extLst>
      <p:ext uri="{BB962C8B-B14F-4D97-AF65-F5344CB8AC3E}">
        <p14:creationId xmlns:p14="http://schemas.microsoft.com/office/powerpoint/2010/main" val="3951075765"/>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Verify Tracking </a:t>
            </a:r>
            <a:r>
              <a:rPr lang="en-US" dirty="0" smtClean="0"/>
              <a:t>Objects</a:t>
            </a:r>
            <a:endParaRPr lang="en-US" dirty="0"/>
          </a:p>
        </p:txBody>
      </p:sp>
      <p:sp>
        <p:nvSpPr>
          <p:cNvPr id="3" name="Content Placeholder 2"/>
          <p:cNvSpPr>
            <a:spLocks noGrp="1"/>
          </p:cNvSpPr>
          <p:nvPr>
            <p:ph idx="1"/>
          </p:nvPr>
        </p:nvSpPr>
        <p:spPr/>
        <p:txBody>
          <a:bodyPr/>
          <a:lstStyle/>
          <a:p>
            <a:endParaRPr lang="en-US" dirty="0"/>
          </a:p>
        </p:txBody>
      </p:sp>
      <p:pic>
        <p:nvPicPr>
          <p:cNvPr id="4" name="Picture 3"/>
          <p:cNvPicPr>
            <a:picLocks noChangeAspect="1"/>
          </p:cNvPicPr>
          <p:nvPr/>
        </p:nvPicPr>
        <p:blipFill>
          <a:blip r:embed="rId2"/>
          <a:stretch>
            <a:fillRect/>
          </a:stretch>
        </p:blipFill>
        <p:spPr>
          <a:xfrm>
            <a:off x="942659" y="2048880"/>
            <a:ext cx="7258681" cy="2760240"/>
          </a:xfrm>
          <a:prstGeom prst="rect">
            <a:avLst/>
          </a:prstGeom>
        </p:spPr>
      </p:pic>
    </p:spTree>
    <p:extLst>
      <p:ext uri="{BB962C8B-B14F-4D97-AF65-F5344CB8AC3E}">
        <p14:creationId xmlns:p14="http://schemas.microsoft.com/office/powerpoint/2010/main" val="3087552486"/>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Chapter </a:t>
            </a:r>
            <a:r>
              <a:rPr lang="en-US" dirty="0" smtClean="0"/>
              <a:t>5 </a:t>
            </a:r>
            <a:r>
              <a:rPr lang="en-US" dirty="0"/>
              <a:t>Summary</a:t>
            </a:r>
          </a:p>
        </p:txBody>
      </p:sp>
      <p:sp>
        <p:nvSpPr>
          <p:cNvPr id="3" name="Content Placeholder 2"/>
          <p:cNvSpPr>
            <a:spLocks noGrp="1"/>
          </p:cNvSpPr>
          <p:nvPr>
            <p:ph idx="1"/>
          </p:nvPr>
        </p:nvSpPr>
        <p:spPr/>
        <p:txBody>
          <a:bodyPr>
            <a:normAutofit fontScale="85000" lnSpcReduction="10000"/>
          </a:bodyPr>
          <a:lstStyle/>
          <a:p>
            <a:r>
              <a:rPr lang="en-US" dirty="0" smtClean="0"/>
              <a:t>Packet-switching </a:t>
            </a:r>
            <a:r>
              <a:rPr lang="en-US" dirty="0"/>
              <a:t>mechanisms on a Cisco IOS platform, including process </a:t>
            </a:r>
            <a:r>
              <a:rPr lang="en-US" dirty="0" smtClean="0"/>
              <a:t>switching, fast </a:t>
            </a:r>
            <a:r>
              <a:rPr lang="en-US" dirty="0"/>
              <a:t>switching, and CEF switching.</a:t>
            </a:r>
          </a:p>
          <a:p>
            <a:r>
              <a:rPr lang="en-US" dirty="0" smtClean="0"/>
              <a:t>Overview </a:t>
            </a:r>
            <a:r>
              <a:rPr lang="en-US" dirty="0"/>
              <a:t>of path control tools, including PBR and Cisco IOS IP SLAs.</a:t>
            </a:r>
          </a:p>
          <a:p>
            <a:r>
              <a:rPr lang="en-US" dirty="0" smtClean="0"/>
              <a:t>Using </a:t>
            </a:r>
            <a:r>
              <a:rPr lang="en-US" dirty="0"/>
              <a:t>PBR to control path selection, providing benefits including source-based </a:t>
            </a:r>
            <a:r>
              <a:rPr lang="en-US" dirty="0" smtClean="0"/>
              <a:t>transit provider </a:t>
            </a:r>
            <a:r>
              <a:rPr lang="en-US" dirty="0"/>
              <a:t>selection, </a:t>
            </a:r>
            <a:r>
              <a:rPr lang="en-US" dirty="0" err="1"/>
              <a:t>QoS</a:t>
            </a:r>
            <a:r>
              <a:rPr lang="en-US" dirty="0"/>
              <a:t>, cost savings, and load sharing. PBR is applied to </a:t>
            </a:r>
            <a:r>
              <a:rPr lang="en-US" i="1" dirty="0" smtClean="0"/>
              <a:t>incoming </a:t>
            </a:r>
            <a:r>
              <a:rPr lang="en-US" dirty="0" smtClean="0"/>
              <a:t>packets</a:t>
            </a:r>
            <a:r>
              <a:rPr lang="en-US" dirty="0"/>
              <a:t>; enabling PBR causes the router to evaluate all packets incoming on </a:t>
            </a:r>
            <a:r>
              <a:rPr lang="en-US" dirty="0" smtClean="0"/>
              <a:t>the interface </a:t>
            </a:r>
            <a:r>
              <a:rPr lang="en-US" dirty="0"/>
              <a:t>using a route map configured for that purpose.</a:t>
            </a:r>
          </a:p>
          <a:p>
            <a:r>
              <a:rPr lang="en-US" dirty="0" smtClean="0"/>
              <a:t>Configuring </a:t>
            </a:r>
            <a:r>
              <a:rPr lang="en-US" dirty="0"/>
              <a:t>and verifying PBR, including the following steps:</a:t>
            </a:r>
          </a:p>
          <a:p>
            <a:pPr lvl="1"/>
            <a:r>
              <a:rPr lang="en-US" dirty="0" smtClean="0"/>
              <a:t>Choose </a:t>
            </a:r>
            <a:r>
              <a:rPr lang="en-US" dirty="0"/>
              <a:t>the path control tool to use; for PBR, </a:t>
            </a:r>
            <a:r>
              <a:rPr lang="en-US" b="1" dirty="0"/>
              <a:t>route-map </a:t>
            </a:r>
            <a:r>
              <a:rPr lang="en-US" dirty="0"/>
              <a:t>commands are used</a:t>
            </a:r>
          </a:p>
          <a:p>
            <a:pPr lvl="1"/>
            <a:r>
              <a:rPr lang="en-US" dirty="0" smtClean="0"/>
              <a:t>Implement </a:t>
            </a:r>
            <a:r>
              <a:rPr lang="en-US" dirty="0"/>
              <a:t>the traffic-matching configuration, specifying which traffic will </a:t>
            </a:r>
            <a:r>
              <a:rPr lang="en-US" dirty="0" smtClean="0"/>
              <a:t>be manipulated</a:t>
            </a:r>
            <a:r>
              <a:rPr lang="en-US" dirty="0"/>
              <a:t>; </a:t>
            </a:r>
            <a:r>
              <a:rPr lang="en-US" b="1" dirty="0"/>
              <a:t>match </a:t>
            </a:r>
            <a:r>
              <a:rPr lang="en-US" dirty="0"/>
              <a:t>commands are used within route maps</a:t>
            </a:r>
          </a:p>
          <a:p>
            <a:pPr lvl="1"/>
            <a:r>
              <a:rPr lang="en-US" dirty="0" smtClean="0"/>
              <a:t>Define </a:t>
            </a:r>
            <a:r>
              <a:rPr lang="en-US" dirty="0"/>
              <a:t>the action for the matched traffic, using </a:t>
            </a:r>
            <a:r>
              <a:rPr lang="en-US" b="1" dirty="0"/>
              <a:t>set </a:t>
            </a:r>
            <a:r>
              <a:rPr lang="en-US" dirty="0"/>
              <a:t>commands within route maps</a:t>
            </a:r>
          </a:p>
          <a:p>
            <a:pPr lvl="1"/>
            <a:r>
              <a:rPr lang="en-US" dirty="0" smtClean="0"/>
              <a:t>Apply </a:t>
            </a:r>
            <a:r>
              <a:rPr lang="en-US" dirty="0"/>
              <a:t>the route map to incoming traffic or to traffic locally generated on </a:t>
            </a:r>
            <a:r>
              <a:rPr lang="en-US" dirty="0" smtClean="0"/>
              <a:t>the router</a:t>
            </a:r>
            <a:endParaRPr lang="en-US" dirty="0"/>
          </a:p>
          <a:p>
            <a:pPr lvl="1"/>
            <a:r>
              <a:rPr lang="en-US" dirty="0" smtClean="0"/>
              <a:t>Verify </a:t>
            </a:r>
            <a:r>
              <a:rPr lang="en-US" dirty="0"/>
              <a:t>path control results, using </a:t>
            </a:r>
            <a:r>
              <a:rPr lang="en-US" b="1" dirty="0"/>
              <a:t>show </a:t>
            </a:r>
            <a:r>
              <a:rPr lang="en-US" dirty="0" smtClean="0"/>
              <a:t>commands</a:t>
            </a:r>
            <a:endParaRPr lang="en-US" dirty="0"/>
          </a:p>
        </p:txBody>
      </p:sp>
    </p:spTree>
    <p:extLst>
      <p:ext uri="{BB962C8B-B14F-4D97-AF65-F5344CB8AC3E}">
        <p14:creationId xmlns:p14="http://schemas.microsoft.com/office/powerpoint/2010/main" val="3770957699"/>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Chapter </a:t>
            </a:r>
            <a:r>
              <a:rPr lang="en-US" dirty="0" smtClean="0"/>
              <a:t>5 </a:t>
            </a:r>
            <a:r>
              <a:rPr lang="en-US" dirty="0"/>
              <a:t>Summary</a:t>
            </a:r>
          </a:p>
        </p:txBody>
      </p:sp>
      <p:sp>
        <p:nvSpPr>
          <p:cNvPr id="3" name="Content Placeholder 2"/>
          <p:cNvSpPr>
            <a:spLocks noGrp="1"/>
          </p:cNvSpPr>
          <p:nvPr>
            <p:ph idx="1"/>
          </p:nvPr>
        </p:nvSpPr>
        <p:spPr/>
        <p:txBody>
          <a:bodyPr>
            <a:normAutofit fontScale="77500" lnSpcReduction="20000"/>
          </a:bodyPr>
          <a:lstStyle/>
          <a:p>
            <a:r>
              <a:rPr lang="en-US" dirty="0"/>
              <a:t>Cisco IOS IP SLAs, which use active traffic monitoring, generating traffic in a continuous, reliable, and predictable manner, to measure network performance. IOS IP SLAs can be used in conjunction with other tools, including the following:</a:t>
            </a:r>
          </a:p>
          <a:p>
            <a:pPr lvl="1"/>
            <a:r>
              <a:rPr lang="en-US" dirty="0"/>
              <a:t>Object tracking, to track the reachability of specified objects</a:t>
            </a:r>
          </a:p>
          <a:p>
            <a:pPr lvl="1"/>
            <a:r>
              <a:rPr lang="en-US" dirty="0"/>
              <a:t>Cisco IOS IP SLAs probes, to send different types of probes toward the desired objects</a:t>
            </a:r>
          </a:p>
          <a:p>
            <a:pPr lvl="1"/>
            <a:r>
              <a:rPr lang="en-US" dirty="0"/>
              <a:t>Static routes with tracking options, as a simpler alternative to PBR</a:t>
            </a:r>
          </a:p>
          <a:p>
            <a:pPr lvl="1"/>
            <a:r>
              <a:rPr lang="en-US" dirty="0"/>
              <a:t>Route maps with PBR, to associate the results of the tracking to the routing process</a:t>
            </a:r>
          </a:p>
          <a:p>
            <a:r>
              <a:rPr lang="en-US" dirty="0"/>
              <a:t>Cisco IOS IP SLA terminology, including the following:</a:t>
            </a:r>
          </a:p>
          <a:p>
            <a:pPr lvl="1"/>
            <a:r>
              <a:rPr lang="en-US" dirty="0"/>
              <a:t>All the Cisco IOS IP SLA measurement probe operations are configured on the IP SLA source, either by the CLI or through an SNMP tool that supports IP SLA operation. The source sends probe packets to the target.</a:t>
            </a:r>
          </a:p>
          <a:p>
            <a:pPr lvl="1"/>
            <a:r>
              <a:rPr lang="en-US" dirty="0"/>
              <a:t>There are two types of IP SLA operations: those in which the target device is running the IP SLA responder component, and those in which the target device is not running the IP SLA responder component (such as a web server or IP host).</a:t>
            </a:r>
          </a:p>
          <a:p>
            <a:pPr lvl="1"/>
            <a:r>
              <a:rPr lang="en-US" dirty="0"/>
              <a:t>An IP SLA operation is a measurement that includes protocol, frequency, traps, and thresholds.</a:t>
            </a:r>
          </a:p>
          <a:p>
            <a:r>
              <a:rPr lang="en-US" dirty="0"/>
              <a:t>Configuring and verifying IOS IP SLAs.</a:t>
            </a:r>
          </a:p>
          <a:p>
            <a:endParaRPr lang="en-US" dirty="0"/>
          </a:p>
        </p:txBody>
      </p:sp>
    </p:spTree>
    <p:extLst>
      <p:ext uri="{BB962C8B-B14F-4D97-AF65-F5344CB8AC3E}">
        <p14:creationId xmlns:p14="http://schemas.microsoft.com/office/powerpoint/2010/main" val="4238796952"/>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p:txBody>
          <a:bodyPr/>
          <a:lstStyle/>
          <a:p>
            <a:r>
              <a:rPr lang="en-US" b="1" dirty="0" smtClean="0">
                <a:ea typeface="Times New Roman"/>
                <a:cs typeface="Arial"/>
              </a:rPr>
              <a:t>CCNPv7 ROUTE Lab5.1 Path Control Using PBR</a:t>
            </a:r>
          </a:p>
          <a:p>
            <a:r>
              <a:rPr lang="en-US" b="1" dirty="0" smtClean="0"/>
              <a:t>CCNPv7 ROUTE Lab 5.2 IP SLA Tracking </a:t>
            </a:r>
            <a:r>
              <a:rPr lang="en-US" b="1" dirty="0"/>
              <a:t>and Path </a:t>
            </a:r>
            <a:r>
              <a:rPr lang="en-US" b="1" dirty="0" smtClean="0"/>
              <a:t>Control</a:t>
            </a:r>
            <a:endParaRPr lang="en-US" b="1" dirty="0"/>
          </a:p>
        </p:txBody>
      </p:sp>
      <p:sp>
        <p:nvSpPr>
          <p:cNvPr id="5" name="Title 4"/>
          <p:cNvSpPr>
            <a:spLocks noGrp="1"/>
          </p:cNvSpPr>
          <p:nvPr>
            <p:ph type="title"/>
          </p:nvPr>
        </p:nvSpPr>
        <p:spPr/>
        <p:txBody>
          <a:bodyPr/>
          <a:lstStyle/>
          <a:p>
            <a:r>
              <a:rPr lang="en-US" dirty="0" smtClean="0"/>
              <a:t>Chapter 5 Labs</a:t>
            </a:r>
            <a:endParaRPr lang="en-US" dirty="0"/>
          </a:p>
        </p:txBody>
      </p:sp>
    </p:spTree>
    <p:extLst>
      <p:ext uri="{BB962C8B-B14F-4D97-AF65-F5344CB8AC3E}">
        <p14:creationId xmlns:p14="http://schemas.microsoft.com/office/powerpoint/2010/main" val="1408318124"/>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ChangeArrowheads="1"/>
          </p:cNvSpPr>
          <p:nvPr/>
        </p:nvSpPr>
        <p:spPr bwMode="auto">
          <a:xfrm>
            <a:off x="0" y="0"/>
            <a:ext cx="9144000" cy="685800"/>
          </a:xfrm>
          <a:prstGeom prst="rect">
            <a:avLst/>
          </a:prstGeom>
          <a:solidFill>
            <a:srgbClr val="FFFFFF"/>
          </a:solidFill>
          <a:ln w="9525" algn="ctr">
            <a:noFill/>
            <a:miter lim="800000"/>
            <a:headEnd/>
            <a:tailEnd/>
          </a:ln>
        </p:spPr>
        <p:txBody>
          <a:bodyPr wrap="none" lIns="82124" tIns="41061" rIns="82124" bIns="41061" anchor="ctr"/>
          <a:lstStyle/>
          <a:p>
            <a:endParaRPr lang="en-US" dirty="0"/>
          </a:p>
        </p:txBody>
      </p:sp>
      <p:pic>
        <p:nvPicPr>
          <p:cNvPr id="17411" name="Picture 3" descr="CNA_largo-onwhite"/>
          <p:cNvPicPr>
            <a:picLocks noChangeAspect="1" noChangeArrowheads="1"/>
          </p:cNvPicPr>
          <p:nvPr/>
        </p:nvPicPr>
        <p:blipFill>
          <a:blip r:embed="rId3" cstate="print"/>
          <a:srcRect/>
          <a:stretch>
            <a:fillRect/>
          </a:stretch>
        </p:blipFill>
        <p:spPr bwMode="auto">
          <a:xfrm>
            <a:off x="1508125" y="2741613"/>
            <a:ext cx="6097588" cy="892175"/>
          </a:xfrm>
          <a:prstGeom prst="rect">
            <a:avLst/>
          </a:prstGeom>
          <a:noFill/>
          <a:ln w="9525">
            <a:noFill/>
            <a:miter lim="800000"/>
            <a:headEnd/>
            <a:tailEnd/>
          </a:ln>
        </p:spPr>
      </p:pic>
    </p:spTree>
  </p:cSld>
  <p:clrMapOvr>
    <a:masterClrMapping/>
  </p:clrMapOvr>
  <p:transition spd="med"/>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t>Acknowledgment </a:t>
            </a:r>
            <a:endParaRPr lang="zh-CN" altLang="en-US" dirty="0"/>
          </a:p>
        </p:txBody>
      </p:sp>
      <p:sp>
        <p:nvSpPr>
          <p:cNvPr id="3" name="Content Placeholder 2"/>
          <p:cNvSpPr>
            <a:spLocks noGrp="1"/>
          </p:cNvSpPr>
          <p:nvPr>
            <p:ph sz="quarter" idx="10"/>
          </p:nvPr>
        </p:nvSpPr>
        <p:spPr/>
        <p:txBody>
          <a:bodyPr>
            <a:normAutofit/>
          </a:bodyPr>
          <a:lstStyle/>
          <a:p>
            <a:pPr marL="285750" indent="-285750">
              <a:buFont typeface="Arial" panose="020B0604020202020204" pitchFamily="34" charset="0"/>
              <a:buChar char="•"/>
            </a:pPr>
            <a:r>
              <a:rPr lang="en-US" altLang="zh-CN" sz="1800" dirty="0"/>
              <a:t>Some of images and texts are from </a:t>
            </a:r>
            <a:r>
              <a:rPr lang="en-US" altLang="en-US" sz="1800" dirty="0"/>
              <a:t>Implementing Cisco IP Routing (ROUTE) Foundation Learning Guide by Diane </a:t>
            </a:r>
            <a:r>
              <a:rPr lang="en-US" altLang="en-US" sz="1800" dirty="0" err="1"/>
              <a:t>Teare</a:t>
            </a:r>
            <a:r>
              <a:rPr lang="en-US" altLang="en-US" sz="1800" dirty="0"/>
              <a:t>, Bob </a:t>
            </a:r>
            <a:r>
              <a:rPr lang="en-US" altLang="en-US" sz="1800" dirty="0" err="1"/>
              <a:t>Vachon</a:t>
            </a:r>
            <a:r>
              <a:rPr lang="en-US" altLang="en-US" sz="1800" dirty="0"/>
              <a:t> and Rick Graziani (1587204568)</a:t>
            </a:r>
          </a:p>
          <a:p>
            <a:pPr marL="285750" indent="-285750">
              <a:buFont typeface="Arial" panose="020B0604020202020204" pitchFamily="34" charset="0"/>
              <a:buChar char="•"/>
            </a:pPr>
            <a:r>
              <a:rPr lang="en-US" altLang="zh-CN" sz="1800" dirty="0"/>
              <a:t>Copyright © 2015 </a:t>
            </a:r>
            <a:r>
              <a:rPr lang="en-US" altLang="zh-CN" sz="1800" dirty="0" smtClean="0"/>
              <a:t>– 2016 Cisco </a:t>
            </a:r>
            <a:r>
              <a:rPr lang="en-US" altLang="zh-CN" sz="1800" dirty="0"/>
              <a:t>Systems, Inc.</a:t>
            </a:r>
            <a:endParaRPr lang="en-US" altLang="en-US" sz="1800" dirty="0"/>
          </a:p>
          <a:p>
            <a:pPr marL="285750" indent="-285750">
              <a:buFont typeface="Arial" panose="020B0604020202020204" pitchFamily="34" charset="0"/>
              <a:buChar char="•"/>
            </a:pPr>
            <a:r>
              <a:rPr lang="en-US" altLang="en-US" sz="1800" dirty="0"/>
              <a:t>Special Thanks </a:t>
            </a:r>
            <a:r>
              <a:rPr lang="en-US" altLang="en-US" sz="1800" dirty="0" smtClean="0"/>
              <a:t>to </a:t>
            </a:r>
            <a:r>
              <a:rPr lang="en-US" altLang="en-US" sz="1800" i="1" dirty="0" smtClean="0"/>
              <a:t>Bruno </a:t>
            </a:r>
            <a:r>
              <a:rPr lang="en-US" altLang="en-US" sz="1800" i="1" dirty="0"/>
              <a:t>Silva</a:t>
            </a:r>
            <a:endParaRPr lang="en-US" altLang="en-US" sz="1400" i="1" dirty="0"/>
          </a:p>
        </p:txBody>
      </p:sp>
    </p:spTree>
    <p:extLst>
      <p:ext uri="{BB962C8B-B14F-4D97-AF65-F5344CB8AC3E}">
        <p14:creationId xmlns:p14="http://schemas.microsoft.com/office/powerpoint/2010/main" val="17474067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Cisco Switching Mechanisms</a:t>
            </a:r>
          </a:p>
        </p:txBody>
      </p:sp>
      <p:sp>
        <p:nvSpPr>
          <p:cNvPr id="3" name="Content Placeholder 2"/>
          <p:cNvSpPr>
            <a:spLocks noGrp="1"/>
          </p:cNvSpPr>
          <p:nvPr>
            <p:ph idx="1"/>
          </p:nvPr>
        </p:nvSpPr>
        <p:spPr/>
        <p:txBody>
          <a:bodyPr/>
          <a:lstStyle/>
          <a:p>
            <a:r>
              <a:rPr lang="en-US" b="1" dirty="0"/>
              <a:t>Process </a:t>
            </a:r>
            <a:r>
              <a:rPr lang="en-US" b="1" dirty="0" smtClean="0"/>
              <a:t>switching</a:t>
            </a:r>
          </a:p>
          <a:p>
            <a:r>
              <a:rPr lang="en-US" b="1" dirty="0"/>
              <a:t>Fast </a:t>
            </a:r>
            <a:r>
              <a:rPr lang="en-US" b="1" dirty="0" smtClean="0"/>
              <a:t>switching</a:t>
            </a:r>
            <a:endParaRPr lang="en-US" b="1" dirty="0"/>
          </a:p>
          <a:p>
            <a:r>
              <a:rPr lang="en-US" b="1" dirty="0" smtClean="0"/>
              <a:t>Cisco </a:t>
            </a:r>
            <a:r>
              <a:rPr lang="en-US" b="1" dirty="0"/>
              <a:t>Express </a:t>
            </a:r>
            <a:r>
              <a:rPr lang="en-US" b="1" dirty="0" smtClean="0"/>
              <a:t>Forwarding</a:t>
            </a:r>
          </a:p>
        </p:txBody>
      </p:sp>
    </p:spTree>
    <p:extLst>
      <p:ext uri="{BB962C8B-B14F-4D97-AF65-F5344CB8AC3E}">
        <p14:creationId xmlns:p14="http://schemas.microsoft.com/office/powerpoint/2010/main" val="84081916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Process switching</a:t>
            </a:r>
            <a:br>
              <a:rPr lang="en-US" dirty="0"/>
            </a:br>
            <a:endParaRPr lang="en-US" dirty="0"/>
          </a:p>
        </p:txBody>
      </p:sp>
      <p:pic>
        <p:nvPicPr>
          <p:cNvPr id="5" name="Content Placeholder 4"/>
          <p:cNvPicPr>
            <a:picLocks noGrp="1" noChangeAspect="1"/>
          </p:cNvPicPr>
          <p:nvPr>
            <p:ph idx="1"/>
          </p:nvPr>
        </p:nvPicPr>
        <p:blipFill>
          <a:blip r:embed="rId2"/>
          <a:stretch>
            <a:fillRect/>
          </a:stretch>
        </p:blipFill>
        <p:spPr>
          <a:xfrm>
            <a:off x="1157469" y="1182688"/>
            <a:ext cx="6763975" cy="5132387"/>
          </a:xfrm>
          <a:prstGeom prst="rect">
            <a:avLst/>
          </a:prstGeom>
        </p:spPr>
      </p:pic>
    </p:spTree>
    <p:extLst>
      <p:ext uri="{BB962C8B-B14F-4D97-AF65-F5344CB8AC3E}">
        <p14:creationId xmlns:p14="http://schemas.microsoft.com/office/powerpoint/2010/main" val="19994456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Process </a:t>
            </a:r>
            <a:r>
              <a:rPr lang="en-US" dirty="0" smtClean="0"/>
              <a:t>switching</a:t>
            </a:r>
            <a:endParaRPr lang="en-US" dirty="0"/>
          </a:p>
        </p:txBody>
      </p:sp>
      <p:sp>
        <p:nvSpPr>
          <p:cNvPr id="3" name="Content Placeholder 2"/>
          <p:cNvSpPr>
            <a:spLocks noGrp="1"/>
          </p:cNvSpPr>
          <p:nvPr>
            <p:ph idx="1"/>
          </p:nvPr>
        </p:nvSpPr>
        <p:spPr/>
        <p:txBody>
          <a:bodyPr>
            <a:normAutofit lnSpcReduction="10000"/>
          </a:bodyPr>
          <a:lstStyle/>
          <a:p>
            <a:r>
              <a:rPr lang="en-US" dirty="0"/>
              <a:t>This switching method is the slowest of the three </a:t>
            </a:r>
            <a:r>
              <a:rPr lang="en-US" dirty="0" smtClean="0"/>
              <a:t>methods.</a:t>
            </a:r>
          </a:p>
          <a:p>
            <a:r>
              <a:rPr lang="en-US" dirty="0" smtClean="0"/>
              <a:t>Every </a:t>
            </a:r>
            <a:r>
              <a:rPr lang="en-US" dirty="0"/>
              <a:t>packet is examined by the CPU in the control plane and all forwarding </a:t>
            </a:r>
            <a:r>
              <a:rPr lang="en-US" dirty="0" smtClean="0"/>
              <a:t>decisions are </a:t>
            </a:r>
            <a:r>
              <a:rPr lang="en-US" dirty="0"/>
              <a:t>made in software. </a:t>
            </a:r>
            <a:endParaRPr lang="en-US" dirty="0" smtClean="0"/>
          </a:p>
          <a:p>
            <a:r>
              <a:rPr lang="en-US" dirty="0" smtClean="0"/>
              <a:t>When </a:t>
            </a:r>
            <a:r>
              <a:rPr lang="en-US" dirty="0"/>
              <a:t>a packet arrives on the ingress interface, </a:t>
            </a:r>
            <a:r>
              <a:rPr lang="en-US" dirty="0" smtClean="0"/>
              <a:t>it is </a:t>
            </a:r>
            <a:r>
              <a:rPr lang="en-US" dirty="0"/>
              <a:t>forwarded to the control plane where the CPU matches the destination </a:t>
            </a:r>
            <a:r>
              <a:rPr lang="en-US" dirty="0" smtClean="0"/>
              <a:t>address with </a:t>
            </a:r>
            <a:r>
              <a:rPr lang="en-US" dirty="0"/>
              <a:t>an entry in its routing table. </a:t>
            </a:r>
            <a:endParaRPr lang="en-US" dirty="0" smtClean="0"/>
          </a:p>
          <a:p>
            <a:r>
              <a:rPr lang="en-US" dirty="0" smtClean="0"/>
              <a:t>It </a:t>
            </a:r>
            <a:r>
              <a:rPr lang="en-US" dirty="0"/>
              <a:t>then determines the exit interface and </a:t>
            </a:r>
            <a:r>
              <a:rPr lang="en-US" dirty="0" smtClean="0"/>
              <a:t>forwards the </a:t>
            </a:r>
            <a:r>
              <a:rPr lang="en-US" dirty="0"/>
              <a:t>packet. </a:t>
            </a:r>
            <a:endParaRPr lang="en-US" dirty="0" smtClean="0"/>
          </a:p>
          <a:p>
            <a:r>
              <a:rPr lang="en-US" dirty="0" smtClean="0"/>
              <a:t>The </a:t>
            </a:r>
            <a:r>
              <a:rPr lang="en-US" dirty="0"/>
              <a:t>router does this for every packet, even if the destination is the </a:t>
            </a:r>
            <a:r>
              <a:rPr lang="en-US" dirty="0" smtClean="0"/>
              <a:t>same for </a:t>
            </a:r>
            <a:r>
              <a:rPr lang="en-US" dirty="0"/>
              <a:t>a stream of packets. </a:t>
            </a:r>
            <a:endParaRPr lang="en-US" dirty="0" smtClean="0"/>
          </a:p>
          <a:p>
            <a:r>
              <a:rPr lang="en-US" dirty="0" smtClean="0"/>
              <a:t>Process </a:t>
            </a:r>
            <a:r>
              <a:rPr lang="en-US" dirty="0"/>
              <a:t>switching is the most CPU-intensive method </a:t>
            </a:r>
            <a:r>
              <a:rPr lang="en-US" dirty="0" smtClean="0"/>
              <a:t>that is </a:t>
            </a:r>
            <a:r>
              <a:rPr lang="en-US" dirty="0"/>
              <a:t>available in Cisco routers. It greatly degrades performance and is generally </a:t>
            </a:r>
            <a:r>
              <a:rPr lang="en-US" dirty="0" smtClean="0"/>
              <a:t>used only </a:t>
            </a:r>
            <a:r>
              <a:rPr lang="en-US" dirty="0"/>
              <a:t>as a last resort or during troubleshooting.</a:t>
            </a:r>
          </a:p>
        </p:txBody>
      </p:sp>
    </p:spTree>
    <p:extLst>
      <p:ext uri="{BB962C8B-B14F-4D97-AF65-F5344CB8AC3E}">
        <p14:creationId xmlns:p14="http://schemas.microsoft.com/office/powerpoint/2010/main" val="841162928"/>
      </p:ext>
    </p:extLst>
  </p:cSld>
  <p:clrMapOvr>
    <a:masterClrMapping/>
  </p:clrMapOvr>
  <p:timing>
    <p:tnLst>
      <p:par>
        <p:cTn id="1" dur="indefinite" restart="never" nodeType="tmRoot"/>
      </p:par>
    </p:tnLst>
  </p:timing>
</p:sld>
</file>

<file path=ppt/theme/theme1.xml><?xml version="1.0" encoding="utf-8"?>
<a:theme xmlns:a="http://schemas.openxmlformats.org/drawingml/2006/main" name="CCNP Instructor PPT">
  <a:themeElements>
    <a:clrScheme name="PPT-TMPLT-WHT_C 1">
      <a:dk1>
        <a:srgbClr val="000000"/>
      </a:dk1>
      <a:lt1>
        <a:srgbClr val="FFFFFF"/>
      </a:lt1>
      <a:dk2>
        <a:srgbClr val="0183B7"/>
      </a:dk2>
      <a:lt2>
        <a:srgbClr val="000000"/>
      </a:lt2>
      <a:accent1>
        <a:srgbClr val="0183B7"/>
      </a:accent1>
      <a:accent2>
        <a:srgbClr val="B21A1A"/>
      </a:accent2>
      <a:accent3>
        <a:srgbClr val="FFFFFF"/>
      </a:accent3>
      <a:accent4>
        <a:srgbClr val="000000"/>
      </a:accent4>
      <a:accent5>
        <a:srgbClr val="AAC1D8"/>
      </a:accent5>
      <a:accent6>
        <a:srgbClr val="A11616"/>
      </a:accent6>
      <a:hlink>
        <a:srgbClr val="83A2CF"/>
      </a:hlink>
      <a:folHlink>
        <a:srgbClr val="EFB525"/>
      </a:folHlink>
    </a:clrScheme>
    <a:fontScheme name="PPT-TMPLT-WHT_C">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82124" tIns="41061" rIns="82124" bIns="41061" numCol="1" anchor="ctr" anchorCtr="0" compatLnSpc="1">
        <a:prstTxWarp prst="textNoShape">
          <a:avLst/>
        </a:prstTxWarp>
        <a:spAutoFit/>
      </a:bodyPr>
      <a:lstStyle>
        <a:defPPr marL="0" marR="0" indent="0" algn="ctr" defTabSz="814388" rtl="0" eaLnBrk="0" fontAlgn="base" latinLnBrk="0" hangingPunct="0">
          <a:lnSpc>
            <a:spcPct val="9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82124" tIns="41061" rIns="82124" bIns="41061" numCol="1" anchor="ctr" anchorCtr="0" compatLnSpc="1">
        <a:prstTxWarp prst="textNoShape">
          <a:avLst/>
        </a:prstTxWarp>
        <a:spAutoFit/>
      </a:bodyPr>
      <a:lstStyle>
        <a:defPPr marL="0" marR="0" indent="0" algn="ctr" defTabSz="814388" rtl="0" eaLnBrk="0" fontAlgn="base" latinLnBrk="0" hangingPunct="0">
          <a:lnSpc>
            <a:spcPct val="9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PPT-TMPLT-WHT_C 1">
        <a:dk1>
          <a:srgbClr val="000000"/>
        </a:dk1>
        <a:lt1>
          <a:srgbClr val="FFFFFF"/>
        </a:lt1>
        <a:dk2>
          <a:srgbClr val="0183B7"/>
        </a:dk2>
        <a:lt2>
          <a:srgbClr val="000000"/>
        </a:lt2>
        <a:accent1>
          <a:srgbClr val="0183B7"/>
        </a:accent1>
        <a:accent2>
          <a:srgbClr val="B21A1A"/>
        </a:accent2>
        <a:accent3>
          <a:srgbClr val="FFFFFF"/>
        </a:accent3>
        <a:accent4>
          <a:srgbClr val="000000"/>
        </a:accent4>
        <a:accent5>
          <a:srgbClr val="AAC1D8"/>
        </a:accent5>
        <a:accent6>
          <a:srgbClr val="A11616"/>
        </a:accent6>
        <a:hlink>
          <a:srgbClr val="83A2CF"/>
        </a:hlink>
        <a:folHlink>
          <a:srgbClr val="EFB525"/>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CCNP Instructor PPT2</Template>
  <TotalTime>7581</TotalTime>
  <Pages>28</Pages>
  <Words>3695</Words>
  <Application>Microsoft Office PowerPoint</Application>
  <PresentationFormat>On-screen Show (4:3)</PresentationFormat>
  <Paragraphs>249</Paragraphs>
  <Slides>65</Slides>
  <Notes>15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65</vt:i4>
      </vt:variant>
    </vt:vector>
  </HeadingPairs>
  <TitlesOfParts>
    <vt:vector size="71" baseType="lpstr">
      <vt:lpstr>Arial</vt:lpstr>
      <vt:lpstr>Consolas</vt:lpstr>
      <vt:lpstr>Courier New</vt:lpstr>
      <vt:lpstr>Times New Roman</vt:lpstr>
      <vt:lpstr>Wingdings</vt:lpstr>
      <vt:lpstr>CCNP Instructor PPT</vt:lpstr>
      <vt:lpstr>Chapter 5:  Path Control Implementation</vt:lpstr>
      <vt:lpstr>Chapter 5 Objectives</vt:lpstr>
      <vt:lpstr>Using Cisco Express Forwarding Switching</vt:lpstr>
      <vt:lpstr>Using Cisco Express Forwarding Switching</vt:lpstr>
      <vt:lpstr>Control and Data Plane</vt:lpstr>
      <vt:lpstr>Control and Data Plane</vt:lpstr>
      <vt:lpstr>Cisco Switching Mechanisms</vt:lpstr>
      <vt:lpstr>Process switching </vt:lpstr>
      <vt:lpstr>Process switching</vt:lpstr>
      <vt:lpstr>Fast switching</vt:lpstr>
      <vt:lpstr>Fast switching</vt:lpstr>
      <vt:lpstr>Cisco Express Forwarding</vt:lpstr>
      <vt:lpstr>Cisco Express Forwarding</vt:lpstr>
      <vt:lpstr>Process and Fast Switching</vt:lpstr>
      <vt:lpstr>Process and Fast Switching</vt:lpstr>
      <vt:lpstr>Cisco Express Forwarding</vt:lpstr>
      <vt:lpstr>Cisco Express Forwarding</vt:lpstr>
      <vt:lpstr>CEF FIB Table</vt:lpstr>
      <vt:lpstr>CEF Adjancency Table</vt:lpstr>
      <vt:lpstr>CEF Exceptions</vt:lpstr>
      <vt:lpstr>Enable and Disable CEF by Interface</vt:lpstr>
      <vt:lpstr>Enable and Disable CEF Globally</vt:lpstr>
      <vt:lpstr>PowerPoint Presentation</vt:lpstr>
      <vt:lpstr>Understanding Path Control</vt:lpstr>
      <vt:lpstr>The Need for Path Control</vt:lpstr>
      <vt:lpstr>The Need for Path Control</vt:lpstr>
      <vt:lpstr>Implementing Path Control Using Policy-Based Routing</vt:lpstr>
      <vt:lpstr>PBR Features</vt:lpstr>
      <vt:lpstr>Steps for Configuring PBR</vt:lpstr>
      <vt:lpstr>Configuring PBR – Route-Map</vt:lpstr>
      <vt:lpstr>PBR match Commands</vt:lpstr>
      <vt:lpstr>PBR set Commands</vt:lpstr>
      <vt:lpstr>Configuring PBR Example</vt:lpstr>
      <vt:lpstr>Verify Normal Traffic Paths</vt:lpstr>
      <vt:lpstr>Configure PBR to Alter the Traffic Flow from the Notebook</vt:lpstr>
      <vt:lpstr>Verify the PBR Configuration and Traffic Path</vt:lpstr>
      <vt:lpstr>Implementing Path Control Using Cisco IOS IP SLAs</vt:lpstr>
      <vt:lpstr>IP SLA Features</vt:lpstr>
      <vt:lpstr>Cisco IOS IP SLA Sources and Targets</vt:lpstr>
      <vt:lpstr>Steps for Configuring IP SLAs</vt:lpstr>
      <vt:lpstr>Step 1. Configuring Cisco IOS IP SLA Operations</vt:lpstr>
      <vt:lpstr>IP SLA icmp-echo</vt:lpstr>
      <vt:lpstr>IP SLA ICMP Echo Configuration Mode Commands</vt:lpstr>
      <vt:lpstr>Schedule the IP SLA Operation</vt:lpstr>
      <vt:lpstr>Step 2: Configuring Cisco IOS IP SLA Tracking Objects</vt:lpstr>
      <vt:lpstr>delay Command Parameters</vt:lpstr>
      <vt:lpstr>Step 3: Defining an Action Associated with a Tracking Object</vt:lpstr>
      <vt:lpstr>Configuring IP SLA Example</vt:lpstr>
      <vt:lpstr>In the example, you will</vt:lpstr>
      <vt:lpstr>Configure IP SLA  and Track Object for ISP 1</vt:lpstr>
      <vt:lpstr>Configure IP SLA  and Track Object for ISP 2</vt:lpstr>
      <vt:lpstr>Configuring PBR and IP SLA Example</vt:lpstr>
      <vt:lpstr>In the example, you will</vt:lpstr>
      <vt:lpstr>Redirecting Web Traffic from BR1 to HQ Using PBR</vt:lpstr>
      <vt:lpstr>Ensuring That BR2 Is Reachable Using IP SLA</vt:lpstr>
      <vt:lpstr>Redirect Traffic from Notebook to BR2 If Reachable</vt:lpstr>
      <vt:lpstr>Verify Route Maps</vt:lpstr>
      <vt:lpstr>Verify That the Route Map Is Applied</vt:lpstr>
      <vt:lpstr>Verify IP SLA Operations</vt:lpstr>
      <vt:lpstr>Verify Tracking Objects</vt:lpstr>
      <vt:lpstr>Chapter 5 Summary</vt:lpstr>
      <vt:lpstr>Chapter 5 Summary</vt:lpstr>
      <vt:lpstr>Chapter 5 Labs</vt:lpstr>
      <vt:lpstr>PowerPoint Presentation</vt:lpstr>
      <vt:lpstr>Acknowledgment </vt:lpstr>
    </vt:vector>
  </TitlesOfParts>
  <Company>Cisco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ROUTE Chapter 1</dc:title>
  <dc:subject/>
  <dc:creator>Cisco Systems</dc:creator>
  <cp:keywords/>
  <dc:description/>
  <cp:lastModifiedBy>Kang Liu -T (kanliu - ZHONG GUO GUO JI  JI SHU ZHI LI HE ZUO GONG SI at Cisco)</cp:lastModifiedBy>
  <cp:revision>436</cp:revision>
  <cp:lastPrinted>1999-01-27T00:54:54Z</cp:lastPrinted>
  <dcterms:created xsi:type="dcterms:W3CDTF">2010-07-05T20:10:47Z</dcterms:created>
  <dcterms:modified xsi:type="dcterms:W3CDTF">2016-04-13T04:14:58Z</dcterms:modified>
</cp:coreProperties>
</file>