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99"/>
  </p:notesMasterIdLst>
  <p:handoutMasterIdLst>
    <p:handoutMasterId r:id="rId100"/>
  </p:handoutMasterIdLst>
  <p:sldIdLst>
    <p:sldId id="500" r:id="rId2"/>
    <p:sldId id="541" r:id="rId3"/>
    <p:sldId id="813" r:id="rId4"/>
    <p:sldId id="847" r:id="rId5"/>
    <p:sldId id="692" r:id="rId6"/>
    <p:sldId id="819" r:id="rId7"/>
    <p:sldId id="820" r:id="rId8"/>
    <p:sldId id="821" r:id="rId9"/>
    <p:sldId id="822" r:id="rId10"/>
    <p:sldId id="814" r:id="rId11"/>
    <p:sldId id="823" r:id="rId12"/>
    <p:sldId id="824" r:id="rId13"/>
    <p:sldId id="825" r:id="rId14"/>
    <p:sldId id="826" r:id="rId15"/>
    <p:sldId id="827" r:id="rId16"/>
    <p:sldId id="765" r:id="rId17"/>
    <p:sldId id="828" r:id="rId18"/>
    <p:sldId id="849" r:id="rId19"/>
    <p:sldId id="829" r:id="rId20"/>
    <p:sldId id="848" r:id="rId21"/>
    <p:sldId id="830" r:id="rId22"/>
    <p:sldId id="831" r:id="rId23"/>
    <p:sldId id="832" r:id="rId24"/>
    <p:sldId id="833" r:id="rId25"/>
    <p:sldId id="834" r:id="rId26"/>
    <p:sldId id="835" r:id="rId27"/>
    <p:sldId id="836" r:id="rId28"/>
    <p:sldId id="850" r:id="rId29"/>
    <p:sldId id="851" r:id="rId30"/>
    <p:sldId id="852" r:id="rId31"/>
    <p:sldId id="853" r:id="rId32"/>
    <p:sldId id="854" r:id="rId33"/>
    <p:sldId id="855" r:id="rId34"/>
    <p:sldId id="859" r:id="rId35"/>
    <p:sldId id="860" r:id="rId36"/>
    <p:sldId id="856" r:id="rId37"/>
    <p:sldId id="857" r:id="rId38"/>
    <p:sldId id="861" r:id="rId39"/>
    <p:sldId id="858" r:id="rId40"/>
    <p:sldId id="862" r:id="rId41"/>
    <p:sldId id="863" r:id="rId42"/>
    <p:sldId id="815" r:id="rId43"/>
    <p:sldId id="779" r:id="rId44"/>
    <p:sldId id="837" r:id="rId45"/>
    <p:sldId id="838" r:id="rId46"/>
    <p:sldId id="839" r:id="rId47"/>
    <p:sldId id="840" r:id="rId48"/>
    <p:sldId id="841" r:id="rId49"/>
    <p:sldId id="842" r:id="rId50"/>
    <p:sldId id="843" r:id="rId51"/>
    <p:sldId id="864" r:id="rId52"/>
    <p:sldId id="844" r:id="rId53"/>
    <p:sldId id="845" r:id="rId54"/>
    <p:sldId id="846" r:id="rId55"/>
    <p:sldId id="865" r:id="rId56"/>
    <p:sldId id="866" r:id="rId57"/>
    <p:sldId id="867" r:id="rId58"/>
    <p:sldId id="868" r:id="rId59"/>
    <p:sldId id="869" r:id="rId60"/>
    <p:sldId id="870" r:id="rId61"/>
    <p:sldId id="871" r:id="rId62"/>
    <p:sldId id="872" r:id="rId63"/>
    <p:sldId id="873" r:id="rId64"/>
    <p:sldId id="874" r:id="rId65"/>
    <p:sldId id="875" r:id="rId66"/>
    <p:sldId id="877" r:id="rId67"/>
    <p:sldId id="878" r:id="rId68"/>
    <p:sldId id="876" r:id="rId69"/>
    <p:sldId id="879" r:id="rId70"/>
    <p:sldId id="880" r:id="rId71"/>
    <p:sldId id="884" r:id="rId72"/>
    <p:sldId id="881" r:id="rId73"/>
    <p:sldId id="882" r:id="rId74"/>
    <p:sldId id="883" r:id="rId75"/>
    <p:sldId id="890" r:id="rId76"/>
    <p:sldId id="885" r:id="rId77"/>
    <p:sldId id="889" r:id="rId78"/>
    <p:sldId id="886" r:id="rId79"/>
    <p:sldId id="887" r:id="rId80"/>
    <p:sldId id="888" r:id="rId81"/>
    <p:sldId id="891" r:id="rId82"/>
    <p:sldId id="892" r:id="rId83"/>
    <p:sldId id="893" r:id="rId84"/>
    <p:sldId id="894" r:id="rId85"/>
    <p:sldId id="896" r:id="rId86"/>
    <p:sldId id="895" r:id="rId87"/>
    <p:sldId id="897" r:id="rId88"/>
    <p:sldId id="898" r:id="rId89"/>
    <p:sldId id="899" r:id="rId90"/>
    <p:sldId id="900" r:id="rId91"/>
    <p:sldId id="901" r:id="rId92"/>
    <p:sldId id="902" r:id="rId93"/>
    <p:sldId id="903" r:id="rId94"/>
    <p:sldId id="904" r:id="rId95"/>
    <p:sldId id="817" r:id="rId96"/>
    <p:sldId id="681" r:id="rId97"/>
    <p:sldId id="905" r:id="rId98"/>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74307" autoAdjust="0"/>
  </p:normalViewPr>
  <p:slideViewPr>
    <p:cSldViewPr snapToGrid="0" showGuides="1">
      <p:cViewPr varScale="1">
        <p:scale>
          <a:sx n="57" d="100"/>
          <a:sy n="57" d="100"/>
        </p:scale>
        <p:origin x="1848" y="39"/>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2544" y="-8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OSPFv2 routes into the EIGRP routing domain</a:t>
            </a:r>
          </a:p>
          <a:p>
            <a:r>
              <a:rPr lang="en-US" dirty="0" smtClean="0"/>
              <a:t>OSPFv3 routes into the EIGRP for IPv6 routing domain</a:t>
            </a:r>
          </a:p>
          <a:p>
            <a:r>
              <a:rPr lang="en-US" dirty="0" smtClean="0"/>
              <a:t>EIGRP routes into the OSPFv2 routing domain</a:t>
            </a:r>
          </a:p>
          <a:p>
            <a:r>
              <a:rPr lang="en-US" dirty="0" smtClean="0"/>
              <a:t>EIGRP for IPv6 routes into the OSPFv3 routing domain</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24</a:t>
            </a:fld>
            <a:endParaRPr lang="en-US" dirty="0"/>
          </a:p>
        </p:txBody>
      </p:sp>
    </p:spTree>
    <p:extLst>
      <p:ext uri="{BB962C8B-B14F-4D97-AF65-F5344CB8AC3E}">
        <p14:creationId xmlns:p14="http://schemas.microsoft.com/office/powerpoint/2010/main" val="370569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119337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Multipoint redistribution is likely to introduce potential routing loops. Multipoint one-way redistribution is problematic, and multipoint two-way redistribution is highly dangerous. Typical problems with multipoint redistribution involve the difference in the administrative distances of the protocols and their incompatible metrics, </a:t>
            </a:r>
            <a:r>
              <a:rPr lang="en-US" sz="1200" b="0" i="0" u="none" strike="noStrike" kern="1200" baseline="0" smtClean="0">
                <a:solidFill>
                  <a:schemeClr val="tx1"/>
                </a:solidFill>
                <a:latin typeface="Arial" charset="0"/>
                <a:ea typeface="+mn-ea"/>
                <a:cs typeface="+mn-cs"/>
              </a:rPr>
              <a:t>especially when statically </a:t>
            </a:r>
            <a:r>
              <a:rPr lang="en-US" sz="1200" b="0" i="0" u="none" strike="noStrike" kern="1200" baseline="0" dirty="0" smtClean="0">
                <a:solidFill>
                  <a:schemeClr val="tx1"/>
                </a:solidFill>
                <a:latin typeface="Arial" charset="0"/>
                <a:ea typeface="+mn-ea"/>
                <a:cs typeface="+mn-cs"/>
              </a:rPr>
              <a:t>assigned seed metrics are used in redistribution points.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214943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Figure 4-11 illustrates a two-way multipoint redistribution issue where the cost of the internal links in AS1 (that is, 10 Mbps) differs from the cost of the internal links in AS2 (that is, 100 Mbps). In the figure, it is obvious that the best path between R1 and R4 is via R3, but during redistribution from AS2 to AS1, the metric is lost, and R1 is sending the packets toward R4 via R2, resulting in suboptimal routing.</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201636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you can</a:t>
            </a:r>
          </a:p>
          <a:p>
            <a:endParaRPr lang="en-US" dirty="0" smtClean="0"/>
          </a:p>
          <a:p>
            <a:r>
              <a:rPr lang="en-US" dirty="0" smtClean="0"/>
              <a:t>In the example in Figure 4-13 , only a portion of routes from the EIGRP domain is distributed into OSPF on the boundary router R3. Specifically, the 10.0.1.0/24 and 10.0.2.0/24 should be permitted, and the 10.0.101.0/24 and 10.0.102.0/24 should be denied.</a:t>
            </a:r>
          </a:p>
          <a:p>
            <a:r>
              <a:rPr lang="en-US" dirty="0" smtClean="0"/>
              <a:t>Cisco IOS allows manipulation of redistributed route information by using route filtering features. For example, a route filter option such as a route map could</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44</a:t>
            </a:fld>
            <a:endParaRPr lang="en-US" dirty="0"/>
          </a:p>
        </p:txBody>
      </p:sp>
    </p:spTree>
    <p:extLst>
      <p:ext uri="{BB962C8B-B14F-4D97-AF65-F5344CB8AC3E}">
        <p14:creationId xmlns:p14="http://schemas.microsoft.com/office/powerpoint/2010/main" val="332069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 one type of route filter is appropriate for every situation. Therefore, it is important to understand the various techniques available to help make better route filtering decisions.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3635786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46</a:t>
            </a:fld>
            <a:endParaRPr lang="en-US" dirty="0"/>
          </a:p>
        </p:txBody>
      </p:sp>
    </p:spTree>
    <p:extLst>
      <p:ext uri="{BB962C8B-B14F-4D97-AF65-F5344CB8AC3E}">
        <p14:creationId xmlns:p14="http://schemas.microsoft.com/office/powerpoint/2010/main" val="393121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this example, R3 must redistribute EIGRP routes into the OSPF domain with a metric of 40. However, the administrator only wants to allow the 10.10.11.0/24 and 10.10.12.0/24 routes to be propagated. All other routes should not be permitted.</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50</a:t>
            </a:fld>
            <a:endParaRPr lang="en-US" dirty="0"/>
          </a:p>
        </p:txBody>
      </p:sp>
    </p:spTree>
    <p:extLst>
      <p:ext uri="{BB962C8B-B14F-4D97-AF65-F5344CB8AC3E}">
        <p14:creationId xmlns:p14="http://schemas.microsoft.com/office/powerpoint/2010/main" val="156235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 this example, R3 must redistribute EIGRP routes into the OSPF domain with a metric of 40. However, the administrator only wants to allow the 10.10.11.0/24 and 10.10.12.0/24 routes to be propagated. All other routes should not be permitted.</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407692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Using the </a:t>
            </a:r>
            <a:r>
              <a:rPr lang="en-US" b="1" dirty="0" err="1" smtClean="0"/>
              <a:t>ip</a:t>
            </a:r>
            <a:r>
              <a:rPr lang="en-US" b="1" dirty="0" smtClean="0"/>
              <a:t> prefix-list </a:t>
            </a:r>
            <a:r>
              <a:rPr lang="en-US" dirty="0" smtClean="0"/>
              <a:t>command has several benefits in comparison with using the </a:t>
            </a:r>
            <a:r>
              <a:rPr lang="en-US" b="1" dirty="0" smtClean="0"/>
              <a:t>access-list </a:t>
            </a:r>
            <a:r>
              <a:rPr lang="en-US" dirty="0" smtClean="0"/>
              <a:t>command. The intended use of prefix lists is limited to route filtering, where access lists were originally intended to be used for packet filtering and were then extended to route filtering.</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53</a:t>
            </a:fld>
            <a:endParaRPr lang="en-US" dirty="0"/>
          </a:p>
        </p:txBody>
      </p:sp>
    </p:spTree>
    <p:extLst>
      <p:ext uri="{BB962C8B-B14F-4D97-AF65-F5344CB8AC3E}">
        <p14:creationId xmlns:p14="http://schemas.microsoft.com/office/powerpoint/2010/main" val="1314951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Friendlier command-line interface </a:t>
            </a:r>
            <a:endParaRPr lang="en-US" dirty="0" smtClean="0"/>
          </a:p>
          <a:p>
            <a:pPr lvl="1"/>
            <a:r>
              <a:rPr lang="en-US" dirty="0" smtClean="0"/>
              <a:t>The CLI is easier to understand and use compared to using extended access lists to filter updates.</a:t>
            </a:r>
          </a:p>
          <a:p>
            <a:r>
              <a:rPr lang="en-US" b="1" dirty="0" smtClean="0"/>
              <a:t>Faster processing</a:t>
            </a:r>
          </a:p>
          <a:p>
            <a:pPr lvl="1"/>
            <a:r>
              <a:rPr lang="en-US" dirty="0" smtClean="0"/>
              <a:t>A significant performance improvement over access lists in loading and route lookup of large lists. A router transforms a prefix list into a tree structure, with each branch of the tree serving as a test. Cisco IOS Software determines a verdict of either permit or deny much faster this way than when sequentially interpreting access lists.</a:t>
            </a:r>
          </a:p>
          <a:p>
            <a:r>
              <a:rPr lang="en-US" b="1" dirty="0" smtClean="0"/>
              <a:t>Support for incremental modifications</a:t>
            </a:r>
          </a:p>
          <a:p>
            <a:pPr lvl="1"/>
            <a:r>
              <a:rPr lang="en-US" dirty="0" smtClean="0"/>
              <a:t>Sequence numbers are assigned to </a:t>
            </a:r>
            <a:r>
              <a:rPr lang="en-US" b="1" dirty="0" err="1" smtClean="0"/>
              <a:t>ip</a:t>
            </a:r>
            <a:r>
              <a:rPr lang="en-US" b="1" dirty="0" smtClean="0"/>
              <a:t> prefix-list </a:t>
            </a:r>
            <a:r>
              <a:rPr lang="en-US" dirty="0" smtClean="0"/>
              <a:t>statements, making it easier to edit. Statements can be added in between sequence numbers or specific statements can be deleted. If no sequence number is specified, a default one is applied.</a:t>
            </a:r>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54</a:t>
            </a:fld>
            <a:endParaRPr lang="en-US" dirty="0"/>
          </a:p>
        </p:txBody>
      </p:sp>
    </p:spTree>
    <p:extLst>
      <p:ext uri="{BB962C8B-B14F-4D97-AF65-F5344CB8AC3E}">
        <p14:creationId xmlns:p14="http://schemas.microsoft.com/office/powerpoint/2010/main" val="222642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68</a:t>
            </a:fld>
            <a:endParaRPr lang="en-US" dirty="0"/>
          </a:p>
        </p:txBody>
      </p:sp>
    </p:spTree>
    <p:extLst>
      <p:ext uri="{BB962C8B-B14F-4D97-AF65-F5344CB8AC3E}">
        <p14:creationId xmlns:p14="http://schemas.microsoft.com/office/powerpoint/2010/main" val="143398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Notice the redistributed EIGRP network as OSPF routes in the routing table. An example of two redistributed loopback routes is highlighted. Also notice how the link networks like 172.16.20.0/24 and 172.16.21.0/24 were redistributed.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74</a:t>
            </a:fld>
            <a:endParaRPr lang="en-US" dirty="0"/>
          </a:p>
        </p:txBody>
      </p:sp>
    </p:spTree>
    <p:extLst>
      <p:ext uri="{BB962C8B-B14F-4D97-AF65-F5344CB8AC3E}">
        <p14:creationId xmlns:p14="http://schemas.microsoft.com/office/powerpoint/2010/main" val="210244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highlighted route 10.1.4.0/24 describes the loopback interface on R4. Notice how R1 prefers the path learned via OSPF to reach this network, even though it crosses a slow serial link. The alternative EIGRP path has faster links, but it also has a higher administrative distance. The reason is because it is an external EIGRP route and is therefore assigned an administrative value of 170, which is higher than the OSPF administrative distance of 110.</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80</a:t>
            </a:fld>
            <a:endParaRPr lang="en-US" dirty="0"/>
          </a:p>
        </p:txBody>
      </p:sp>
    </p:spTree>
    <p:extLst>
      <p:ext uri="{BB962C8B-B14F-4D97-AF65-F5344CB8AC3E}">
        <p14:creationId xmlns:p14="http://schemas.microsoft.com/office/powerpoint/2010/main" val="203349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85</a:t>
            </a:fld>
            <a:endParaRPr lang="en-US" dirty="0"/>
          </a:p>
        </p:txBody>
      </p:sp>
    </p:spTree>
    <p:extLst>
      <p:ext uri="{BB962C8B-B14F-4D97-AF65-F5344CB8AC3E}">
        <p14:creationId xmlns:p14="http://schemas.microsoft.com/office/powerpoint/2010/main" val="67996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86</a:t>
            </a:fld>
            <a:endParaRPr lang="en-US" dirty="0"/>
          </a:p>
        </p:txBody>
      </p:sp>
    </p:spTree>
    <p:extLst>
      <p:ext uri="{BB962C8B-B14F-4D97-AF65-F5344CB8AC3E}">
        <p14:creationId xmlns:p14="http://schemas.microsoft.com/office/powerpoint/2010/main" val="117469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87</a:t>
            </a:fld>
            <a:endParaRPr lang="en-US" dirty="0"/>
          </a:p>
        </p:txBody>
      </p:sp>
    </p:spTree>
    <p:extLst>
      <p:ext uri="{BB962C8B-B14F-4D97-AF65-F5344CB8AC3E}">
        <p14:creationId xmlns:p14="http://schemas.microsoft.com/office/powerpoint/2010/main" val="1790384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88</a:t>
            </a:fld>
            <a:endParaRPr lang="en-US" dirty="0"/>
          </a:p>
        </p:txBody>
      </p:sp>
    </p:spTree>
    <p:extLst>
      <p:ext uri="{BB962C8B-B14F-4D97-AF65-F5344CB8AC3E}">
        <p14:creationId xmlns:p14="http://schemas.microsoft.com/office/powerpoint/2010/main" val="180457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89</a:t>
            </a:fld>
            <a:endParaRPr lang="en-US" dirty="0"/>
          </a:p>
        </p:txBody>
      </p:sp>
    </p:spTree>
    <p:extLst>
      <p:ext uri="{BB962C8B-B14F-4D97-AF65-F5344CB8AC3E}">
        <p14:creationId xmlns:p14="http://schemas.microsoft.com/office/powerpoint/2010/main" val="1670155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90</a:t>
            </a:fld>
            <a:endParaRPr lang="en-US" dirty="0"/>
          </a:p>
        </p:txBody>
      </p:sp>
    </p:spTree>
    <p:extLst>
      <p:ext uri="{BB962C8B-B14F-4D97-AF65-F5344CB8AC3E}">
        <p14:creationId xmlns:p14="http://schemas.microsoft.com/office/powerpoint/2010/main" val="3323763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91</a:t>
            </a:fld>
            <a:endParaRPr lang="en-US" dirty="0"/>
          </a:p>
        </p:txBody>
      </p:sp>
    </p:spTree>
    <p:extLst>
      <p:ext uri="{BB962C8B-B14F-4D97-AF65-F5344CB8AC3E}">
        <p14:creationId xmlns:p14="http://schemas.microsoft.com/office/powerpoint/2010/main" val="2453038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92</a:t>
            </a:fld>
            <a:endParaRPr lang="en-US" dirty="0"/>
          </a:p>
        </p:txBody>
      </p:sp>
    </p:spTree>
    <p:extLst>
      <p:ext uri="{BB962C8B-B14F-4D97-AF65-F5344CB8AC3E}">
        <p14:creationId xmlns:p14="http://schemas.microsoft.com/office/powerpoint/2010/main" val="348735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93</a:t>
            </a:fld>
            <a:endParaRPr lang="en-US" dirty="0"/>
          </a:p>
        </p:txBody>
      </p:sp>
    </p:spTree>
    <p:extLst>
      <p:ext uri="{BB962C8B-B14F-4D97-AF65-F5344CB8AC3E}">
        <p14:creationId xmlns:p14="http://schemas.microsoft.com/office/powerpoint/2010/main" val="650583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94</a:t>
            </a:fld>
            <a:endParaRPr lang="en-US" dirty="0"/>
          </a:p>
        </p:txBody>
      </p:sp>
    </p:spTree>
    <p:extLst>
      <p:ext uri="{BB962C8B-B14F-4D97-AF65-F5344CB8AC3E}">
        <p14:creationId xmlns:p14="http://schemas.microsoft.com/office/powerpoint/2010/main" val="3009278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96</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each autonomous system, internal routers typically have complete knowledge of their network. Boundary routers running multiple protocols are usually configured to redistribute routes between routing domains. To have a scalable solution and limit the amount of routing update traffic, the redistribution process must selectively insert the routes that are learned.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380047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For instance, Figure 4-2 illustrates two routing domains interconnected by the boundary router R1. The routing table of R2 contains directly connected and OSPF networks, and the R3 routing table contains directly connected and EIGRP routes. R1 has active OSPF and EIGRP processes and its routing table contains directly connected routes, OSPF domain routes, and EIGRP domain routes. Without redistribution, routers in the OSPF domain are not aware of EIGRP routes, and routers in the EIGRP domain are not aware of OSPF routes.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290498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a:t>
            </a:fld>
            <a:endParaRPr lang="en-US" dirty="0"/>
          </a:p>
        </p:txBody>
      </p:sp>
    </p:spTree>
    <p:extLst>
      <p:ext uri="{BB962C8B-B14F-4D97-AF65-F5344CB8AC3E}">
        <p14:creationId xmlns:p14="http://schemas.microsoft.com/office/powerpoint/2010/main" val="54768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Because redistributed routes are learned from other sources (such as other routing protocols), a boundary router must be capable of translating the metric of the received route from the source routing protocol into the receiving routing protocol. For example, if a boundary router receives a RIP route, the route has hop count as a metric. To redistribute the route into OSPF, the router must translate the hop count into a cost metric that the other OSPF routers will understand.</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endParaRPr lang="en-US" dirty="0" smtClean="0"/>
          </a:p>
          <a:p>
            <a:r>
              <a:rPr lang="en-US" sz="1200" b="0" i="0" u="none" strike="noStrike" kern="1200" baseline="0" dirty="0" smtClean="0">
                <a:solidFill>
                  <a:schemeClr val="tx1"/>
                </a:solidFill>
                <a:latin typeface="Arial" charset="0"/>
                <a:ea typeface="+mn-ea"/>
                <a:cs typeface="+mn-cs"/>
              </a:rPr>
              <a:t>To help prevent suboptimal routing and routing loops, always set the initial </a:t>
            </a:r>
            <a:r>
              <a:rPr lang="en-US" sz="1200" b="0" i="0" u="none" strike="noStrike" kern="1200" baseline="0" smtClean="0">
                <a:solidFill>
                  <a:schemeClr val="tx1"/>
                </a:solidFill>
                <a:latin typeface="Arial" charset="0"/>
                <a:ea typeface="+mn-ea"/>
                <a:cs typeface="+mn-cs"/>
              </a:rPr>
              <a:t>seed metric to </a:t>
            </a:r>
            <a:r>
              <a:rPr lang="en-US" sz="1200" b="0" i="0" u="none" strike="noStrike" kern="1200" baseline="0" dirty="0" smtClean="0">
                <a:solidFill>
                  <a:schemeClr val="tx1"/>
                </a:solidFill>
                <a:latin typeface="Arial" charset="0"/>
                <a:ea typeface="+mn-ea"/>
                <a:cs typeface="+mn-cs"/>
              </a:rPr>
              <a:t>a value that is larger than the largest metric within the receiving autonomous system.</a:t>
            </a:r>
          </a:p>
          <a:p>
            <a:r>
              <a:rPr lang="en-US" sz="1200" b="0" i="0" u="none" strike="noStrike" kern="1200" baseline="0" dirty="0" smtClean="0">
                <a:solidFill>
                  <a:schemeClr val="tx1"/>
                </a:solidFill>
                <a:latin typeface="Arial" charset="0"/>
                <a:ea typeface="+mn-ea"/>
                <a:cs typeface="+mn-cs"/>
              </a:rPr>
              <a:t>For example, when RIP routes are redistributed into OSPF and the highest OSPF metric is 50, the redistributed RIP routes should be assigned an OSPF metric higher than 50.</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Routes redistributed into EIGRP and RIP are assigned a metric of infinity. This informs the router that the route is unreachable and should not be advertised. Therefore, a seed metric </a:t>
            </a:r>
            <a:r>
              <a:rPr lang="en-US" i="1" dirty="0" smtClean="0"/>
              <a:t>must </a:t>
            </a:r>
            <a:r>
              <a:rPr lang="en-US" dirty="0" smtClean="0"/>
              <a:t>be specified when redistributing routes into RIP and EIGRP; otherwise, the routes will not be redistributed. Exceptions to this rule are redistributed connected or static routes and routes that are being redistributed between two EIGRP autonomous systems.</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3790931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a:t>
            </a:r>
            <a:r>
              <a:rPr lang="en-US" sz="700" dirty="0">
                <a:solidFill>
                  <a:schemeClr val="tx1"/>
                </a:solidFill>
              </a:rPr>
              <a:t>4</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4</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4.xml"/><Relationship Id="rId4" Type="http://schemas.openxmlformats.org/officeDocument/2006/relationships/image" Target="../media/image57.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1.emf"/></Relationships>
</file>

<file path=ppt/slides/_rels/slide6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70.emf"/></Relationships>
</file>

<file path=ppt/slides/_rels/slide7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Chapter 4: </a:t>
            </a:r>
            <a:br>
              <a:rPr lang="en-US" sz="2800" dirty="0" smtClean="0"/>
            </a:br>
            <a:r>
              <a:rPr lang="en-US" sz="2800" dirty="0"/>
              <a:t>Manipulating Routing Updates</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a:solidFill>
                  <a:schemeClr val="bg1"/>
                </a:solidFill>
                <a:latin typeface="+mj-lt"/>
                <a:ea typeface="+mj-ea"/>
                <a:cs typeface="+mj-cs"/>
              </a:rPr>
              <a:t>Implementing Route Redistribution</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Route Redistribution</a:t>
            </a:r>
          </a:p>
        </p:txBody>
      </p:sp>
      <p:sp>
        <p:nvSpPr>
          <p:cNvPr id="3" name="Content Placeholder 2"/>
          <p:cNvSpPr>
            <a:spLocks noGrp="1"/>
          </p:cNvSpPr>
          <p:nvPr>
            <p:ph idx="1"/>
          </p:nvPr>
        </p:nvSpPr>
        <p:spPr/>
        <p:txBody>
          <a:bodyPr/>
          <a:lstStyle/>
          <a:p>
            <a:r>
              <a:rPr lang="en-US" dirty="0" smtClean="0"/>
              <a:t>Describe </a:t>
            </a:r>
            <a:r>
              <a:rPr lang="en-US" dirty="0"/>
              <a:t>the need for route redistribution</a:t>
            </a:r>
          </a:p>
          <a:p>
            <a:r>
              <a:rPr lang="en-US" dirty="0" smtClean="0"/>
              <a:t>Identify </a:t>
            </a:r>
            <a:r>
              <a:rPr lang="en-US" dirty="0"/>
              <a:t>some considerations for route redistribution</a:t>
            </a:r>
          </a:p>
          <a:p>
            <a:r>
              <a:rPr lang="en-US" dirty="0" smtClean="0"/>
              <a:t>Describe </a:t>
            </a:r>
            <a:r>
              <a:rPr lang="en-US" dirty="0"/>
              <a:t>how to configure and verify route redistribution</a:t>
            </a:r>
          </a:p>
          <a:p>
            <a:r>
              <a:rPr lang="en-US" dirty="0" smtClean="0"/>
              <a:t>Identify </a:t>
            </a:r>
            <a:r>
              <a:rPr lang="en-US" dirty="0"/>
              <a:t>the different types of route redistribution</a:t>
            </a:r>
          </a:p>
        </p:txBody>
      </p:sp>
    </p:spTree>
    <p:extLst>
      <p:ext uri="{BB962C8B-B14F-4D97-AF65-F5344CB8AC3E}">
        <p14:creationId xmlns:p14="http://schemas.microsoft.com/office/powerpoint/2010/main" val="366703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Route Redistribution</a:t>
            </a:r>
          </a:p>
        </p:txBody>
      </p:sp>
      <p:sp>
        <p:nvSpPr>
          <p:cNvPr id="3" name="Content Placeholder 2"/>
          <p:cNvSpPr>
            <a:spLocks noGrp="1"/>
          </p:cNvSpPr>
          <p:nvPr>
            <p:ph idx="1"/>
          </p:nvPr>
        </p:nvSpPr>
        <p:spPr/>
        <p:txBody>
          <a:bodyPr/>
          <a:lstStyle/>
          <a:p>
            <a:r>
              <a:rPr lang="en-US" dirty="0"/>
              <a:t>Cisco routers allow internetworks using multiple routing protocols to exchange </a:t>
            </a:r>
            <a:r>
              <a:rPr lang="en-US" dirty="0" smtClean="0"/>
              <a:t>routing information </a:t>
            </a:r>
            <a:r>
              <a:rPr lang="en-US" dirty="0"/>
              <a:t>using the </a:t>
            </a:r>
            <a:r>
              <a:rPr lang="en-US" i="1" dirty="0"/>
              <a:t>route redistribution </a:t>
            </a:r>
            <a:r>
              <a:rPr lang="en-US" dirty="0"/>
              <a:t>feature</a:t>
            </a:r>
            <a:r>
              <a:rPr lang="en-US" dirty="0" smtClean="0"/>
              <a:t>.</a:t>
            </a:r>
          </a:p>
          <a:p>
            <a:r>
              <a:rPr lang="en-US" dirty="0"/>
              <a:t>Route redistribution is defined as the capability of boundary routers connecting </a:t>
            </a:r>
            <a:r>
              <a:rPr lang="en-US" dirty="0" smtClean="0"/>
              <a:t>different routing </a:t>
            </a:r>
            <a:r>
              <a:rPr lang="en-US" dirty="0"/>
              <a:t>domains to exchange and advertise routing information between </a:t>
            </a:r>
            <a:r>
              <a:rPr lang="en-US" dirty="0" smtClean="0"/>
              <a:t>those routing </a:t>
            </a:r>
            <a:r>
              <a:rPr lang="en-US" dirty="0"/>
              <a:t>domains (autonomous systems). </a:t>
            </a:r>
            <a:endParaRPr lang="en-US" dirty="0" smtClean="0"/>
          </a:p>
          <a:p>
            <a:r>
              <a:rPr lang="en-US" dirty="0" smtClean="0"/>
              <a:t>Redistribution </a:t>
            </a:r>
            <a:r>
              <a:rPr lang="en-US" dirty="0"/>
              <a:t>shares routing information </a:t>
            </a:r>
            <a:r>
              <a:rPr lang="en-US" dirty="0" smtClean="0"/>
              <a:t>about routes </a:t>
            </a:r>
            <a:r>
              <a:rPr lang="en-US" dirty="0"/>
              <a:t>that the router has learned with other routing protocols.</a:t>
            </a:r>
          </a:p>
        </p:txBody>
      </p:sp>
    </p:spTree>
    <p:extLst>
      <p:ext uri="{BB962C8B-B14F-4D97-AF65-F5344CB8AC3E}">
        <p14:creationId xmlns:p14="http://schemas.microsoft.com/office/powerpoint/2010/main" val="69633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to Redistribute Routes</a:t>
            </a:r>
          </a:p>
        </p:txBody>
      </p:sp>
      <p:sp>
        <p:nvSpPr>
          <p:cNvPr id="3" name="Content Placeholder 2"/>
          <p:cNvSpPr>
            <a:spLocks noGrp="1"/>
          </p:cNvSpPr>
          <p:nvPr>
            <p:ph idx="1"/>
          </p:nvPr>
        </p:nvSpPr>
        <p:spPr/>
        <p:txBody>
          <a:bodyPr>
            <a:normAutofit fontScale="92500" lnSpcReduction="10000"/>
          </a:bodyPr>
          <a:lstStyle/>
          <a:p>
            <a:r>
              <a:rPr lang="en-US" dirty="0"/>
              <a:t>Network administrators must manage </a:t>
            </a:r>
            <a:r>
              <a:rPr lang="en-US" dirty="0" smtClean="0"/>
              <a:t>redistribution carefully because it  can lead </a:t>
            </a:r>
            <a:r>
              <a:rPr lang="en-US" dirty="0"/>
              <a:t>to routing loops, which negatively affect an internetwork.</a:t>
            </a:r>
          </a:p>
          <a:p>
            <a:r>
              <a:rPr lang="en-US" dirty="0" smtClean="0"/>
              <a:t>Different </a:t>
            </a:r>
            <a:r>
              <a:rPr lang="en-US" dirty="0"/>
              <a:t>routing protocols </a:t>
            </a:r>
            <a:r>
              <a:rPr lang="en-US" dirty="0" smtClean="0"/>
              <a:t>have </a:t>
            </a:r>
            <a:r>
              <a:rPr lang="en-US" dirty="0"/>
              <a:t>different requirements and capabilities, so it is important for network </a:t>
            </a:r>
            <a:r>
              <a:rPr lang="en-US" dirty="0" smtClean="0"/>
              <a:t>administrators to </a:t>
            </a:r>
            <a:r>
              <a:rPr lang="en-US" dirty="0"/>
              <a:t>create a detailed plan before making any routing protocol changes. </a:t>
            </a:r>
            <a:endParaRPr lang="en-US" dirty="0" smtClean="0"/>
          </a:p>
          <a:p>
            <a:r>
              <a:rPr lang="en-US" dirty="0" smtClean="0"/>
              <a:t>An </a:t>
            </a:r>
            <a:r>
              <a:rPr lang="en-US" dirty="0"/>
              <a:t>accurate </a:t>
            </a:r>
            <a:r>
              <a:rPr lang="en-US" dirty="0" smtClean="0"/>
              <a:t>topology map </a:t>
            </a:r>
            <a:r>
              <a:rPr lang="en-US" dirty="0"/>
              <a:t>of the network and an inventory of all network devices are critical for success.</a:t>
            </a:r>
          </a:p>
          <a:p>
            <a:r>
              <a:rPr lang="en-US" dirty="0" smtClean="0"/>
              <a:t>To </a:t>
            </a:r>
            <a:r>
              <a:rPr lang="en-US" dirty="0"/>
              <a:t>have a scalable solution and limit </a:t>
            </a:r>
            <a:r>
              <a:rPr lang="en-US" dirty="0" smtClean="0"/>
              <a:t>the amount </a:t>
            </a:r>
            <a:r>
              <a:rPr lang="en-US" dirty="0"/>
              <a:t>of routing update traffic, the redistribution process must selectively insert </a:t>
            </a:r>
            <a:r>
              <a:rPr lang="en-US" dirty="0" smtClean="0"/>
              <a:t>the routes </a:t>
            </a:r>
            <a:r>
              <a:rPr lang="en-US" dirty="0"/>
              <a:t>that are learned.</a:t>
            </a:r>
          </a:p>
          <a:p>
            <a:r>
              <a:rPr lang="en-US" dirty="0"/>
              <a:t>When a router redistributes routes, it only propagates routes that are in the </a:t>
            </a:r>
            <a:r>
              <a:rPr lang="en-US" dirty="0" smtClean="0"/>
              <a:t>routing table</a:t>
            </a:r>
            <a:r>
              <a:rPr lang="en-US" dirty="0"/>
              <a:t>. Therefore, a router can redistribute dynamically learned routes, static routes, </a:t>
            </a:r>
            <a:r>
              <a:rPr lang="en-US" dirty="0" smtClean="0"/>
              <a:t>and direct </a:t>
            </a:r>
            <a:r>
              <a:rPr lang="en-US" dirty="0"/>
              <a:t>connected routes.</a:t>
            </a:r>
          </a:p>
        </p:txBody>
      </p:sp>
    </p:spTree>
    <p:extLst>
      <p:ext uri="{BB962C8B-B14F-4D97-AF65-F5344CB8AC3E}">
        <p14:creationId xmlns:p14="http://schemas.microsoft.com/office/powerpoint/2010/main" val="367247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Redistributing Routes</a:t>
            </a:r>
          </a:p>
        </p:txBody>
      </p:sp>
      <p:sp>
        <p:nvSpPr>
          <p:cNvPr id="3" name="Content Placeholder 2"/>
          <p:cNvSpPr>
            <a:spLocks noGrp="1"/>
          </p:cNvSpPr>
          <p:nvPr>
            <p:ph idx="1"/>
          </p:nvPr>
        </p:nvSpPr>
        <p:spPr>
          <a:xfrm>
            <a:off x="279401" y="4121624"/>
            <a:ext cx="8520354" cy="2193115"/>
          </a:xfrm>
        </p:spPr>
        <p:txBody>
          <a:bodyPr/>
          <a:lstStyle/>
          <a:p>
            <a:r>
              <a:rPr lang="en-US" dirty="0"/>
              <a:t>Redistribution is always performed </a:t>
            </a:r>
            <a:r>
              <a:rPr lang="en-US" i="1" dirty="0"/>
              <a:t>outbound </a:t>
            </a:r>
            <a:r>
              <a:rPr lang="en-US" dirty="0"/>
              <a:t>. </a:t>
            </a:r>
            <a:endParaRPr lang="en-US" dirty="0" smtClean="0"/>
          </a:p>
          <a:p>
            <a:r>
              <a:rPr lang="en-US" dirty="0" smtClean="0"/>
              <a:t>This </a:t>
            </a:r>
            <a:r>
              <a:rPr lang="en-US" dirty="0"/>
              <a:t>means that the router doing </a:t>
            </a:r>
            <a:r>
              <a:rPr lang="en-US" dirty="0" smtClean="0"/>
              <a:t>redistribution does </a:t>
            </a:r>
            <a:r>
              <a:rPr lang="en-US" dirty="0"/>
              <a:t>not change its own routing table. </a:t>
            </a:r>
            <a:endParaRPr lang="en-US" dirty="0" smtClean="0"/>
          </a:p>
          <a:p>
            <a:r>
              <a:rPr lang="en-US" dirty="0" smtClean="0"/>
              <a:t>Only </a:t>
            </a:r>
            <a:r>
              <a:rPr lang="en-US" dirty="0"/>
              <a:t>downstream routers receiving </a:t>
            </a:r>
            <a:r>
              <a:rPr lang="en-US" dirty="0" smtClean="0"/>
              <a:t>the redistributed </a:t>
            </a:r>
            <a:r>
              <a:rPr lang="en-US" dirty="0"/>
              <a:t>routes could add them to their respective routing tables.</a:t>
            </a:r>
          </a:p>
        </p:txBody>
      </p:sp>
      <p:pic>
        <p:nvPicPr>
          <p:cNvPr id="4" name="Picture 3"/>
          <p:cNvPicPr>
            <a:picLocks noChangeAspect="1"/>
          </p:cNvPicPr>
          <p:nvPr/>
        </p:nvPicPr>
        <p:blipFill>
          <a:blip r:embed="rId3"/>
          <a:stretch>
            <a:fillRect/>
          </a:stretch>
        </p:blipFill>
        <p:spPr>
          <a:xfrm>
            <a:off x="884857" y="1183340"/>
            <a:ext cx="7309441" cy="2136960"/>
          </a:xfrm>
          <a:prstGeom prst="rect">
            <a:avLst/>
          </a:prstGeom>
        </p:spPr>
      </p:pic>
    </p:spTree>
    <p:extLst>
      <p:ext uri="{BB962C8B-B14F-4D97-AF65-F5344CB8AC3E}">
        <p14:creationId xmlns:p14="http://schemas.microsoft.com/office/powerpoint/2010/main" val="335350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Redistributing Routes</a:t>
            </a:r>
          </a:p>
        </p:txBody>
      </p:sp>
      <p:sp>
        <p:nvSpPr>
          <p:cNvPr id="3" name="Content Placeholder 2"/>
          <p:cNvSpPr>
            <a:spLocks noGrp="1"/>
          </p:cNvSpPr>
          <p:nvPr>
            <p:ph idx="1"/>
          </p:nvPr>
        </p:nvSpPr>
        <p:spPr>
          <a:xfrm>
            <a:off x="280746" y="4955126"/>
            <a:ext cx="8520354" cy="1377435"/>
          </a:xfrm>
        </p:spPr>
        <p:txBody>
          <a:bodyPr/>
          <a:lstStyle/>
          <a:p>
            <a:r>
              <a:rPr lang="en-US" kern="1200" dirty="0">
                <a:latin typeface="Arial" charset="0"/>
              </a:rPr>
              <a:t>Without redistribution, routers in the OSPF domain are not aware of EIGRP routes, and routers in the EIGRP domain are not aware of OSPF routes.</a:t>
            </a:r>
            <a:endParaRPr lang="en-US" dirty="0"/>
          </a:p>
          <a:p>
            <a:endParaRPr lang="en-US" dirty="0"/>
          </a:p>
        </p:txBody>
      </p:sp>
      <p:pic>
        <p:nvPicPr>
          <p:cNvPr id="5" name="Picture 4"/>
          <p:cNvPicPr>
            <a:picLocks noChangeAspect="1"/>
          </p:cNvPicPr>
          <p:nvPr/>
        </p:nvPicPr>
        <p:blipFill>
          <a:blip r:embed="rId3"/>
          <a:stretch>
            <a:fillRect/>
          </a:stretch>
        </p:blipFill>
        <p:spPr>
          <a:xfrm>
            <a:off x="843710" y="1183340"/>
            <a:ext cx="7391735" cy="3771786"/>
          </a:xfrm>
          <a:prstGeom prst="rect">
            <a:avLst/>
          </a:prstGeom>
        </p:spPr>
      </p:pic>
    </p:spTree>
    <p:extLst>
      <p:ext uri="{BB962C8B-B14F-4D97-AF65-F5344CB8AC3E}">
        <p14:creationId xmlns:p14="http://schemas.microsoft.com/office/powerpoint/2010/main" val="70152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Seed Metrics</a:t>
            </a:r>
          </a:p>
        </p:txBody>
      </p:sp>
      <p:sp>
        <p:nvSpPr>
          <p:cNvPr id="4" name="Content Placeholder 3"/>
          <p:cNvSpPr>
            <a:spLocks noGrp="1"/>
          </p:cNvSpPr>
          <p:nvPr>
            <p:ph idx="1"/>
          </p:nvPr>
        </p:nvSpPr>
        <p:spPr/>
        <p:txBody>
          <a:bodyPr>
            <a:normAutofit fontScale="92500" lnSpcReduction="20000"/>
          </a:bodyPr>
          <a:lstStyle/>
          <a:p>
            <a:r>
              <a:rPr lang="en-US" dirty="0" smtClean="0"/>
              <a:t>When </a:t>
            </a:r>
            <a:r>
              <a:rPr lang="en-US" dirty="0"/>
              <a:t>a router is redistributing, the redistributed route must have a metric </a:t>
            </a:r>
            <a:r>
              <a:rPr lang="en-US" dirty="0" smtClean="0"/>
              <a:t>appropriate for </a:t>
            </a:r>
            <a:r>
              <a:rPr lang="en-US" dirty="0"/>
              <a:t>the receiving protocol</a:t>
            </a:r>
            <a:r>
              <a:rPr lang="en-US" dirty="0" smtClean="0"/>
              <a:t>.</a:t>
            </a:r>
          </a:p>
          <a:p>
            <a:r>
              <a:rPr lang="en-US" dirty="0" smtClean="0"/>
              <a:t>The </a:t>
            </a:r>
            <a:r>
              <a:rPr lang="en-US" dirty="0"/>
              <a:t>seed or default metric is defined during redistribution configuration. After the </a:t>
            </a:r>
            <a:r>
              <a:rPr lang="en-US" dirty="0" smtClean="0"/>
              <a:t>seed metric </a:t>
            </a:r>
            <a:r>
              <a:rPr lang="en-US" dirty="0"/>
              <a:t>for a redistributed route is established, the metric increments normally within </a:t>
            </a:r>
            <a:r>
              <a:rPr lang="en-US" dirty="0" smtClean="0"/>
              <a:t>the autonomous </a:t>
            </a:r>
            <a:r>
              <a:rPr lang="en-US" dirty="0"/>
              <a:t>system</a:t>
            </a:r>
            <a:r>
              <a:rPr lang="en-US" dirty="0" smtClean="0"/>
              <a:t>.</a:t>
            </a:r>
          </a:p>
          <a:p>
            <a:pPr marL="0" indent="0">
              <a:buNone/>
            </a:pPr>
            <a:r>
              <a:rPr lang="en-US" dirty="0"/>
              <a:t>The seed metric can be configured using either of the following:</a:t>
            </a:r>
          </a:p>
          <a:p>
            <a:r>
              <a:rPr lang="en-US" dirty="0" smtClean="0"/>
              <a:t>The </a:t>
            </a:r>
            <a:r>
              <a:rPr lang="en-US" b="1" dirty="0"/>
              <a:t>default-metric </a:t>
            </a:r>
            <a:r>
              <a:rPr lang="en-US" dirty="0"/>
              <a:t>router configuration command, which establishes the seed </a:t>
            </a:r>
            <a:r>
              <a:rPr lang="en-US" dirty="0" smtClean="0"/>
              <a:t>metric for </a:t>
            </a:r>
            <a:r>
              <a:rPr lang="en-US" dirty="0"/>
              <a:t>all redistributed routes. The default metric specified applies to all </a:t>
            </a:r>
            <a:r>
              <a:rPr lang="en-US" dirty="0" smtClean="0"/>
              <a:t>protocols being </a:t>
            </a:r>
            <a:r>
              <a:rPr lang="en-US" dirty="0"/>
              <a:t>redistributed into this protocol.</a:t>
            </a:r>
          </a:p>
          <a:p>
            <a:r>
              <a:rPr lang="en-US" dirty="0" smtClean="0"/>
              <a:t>The </a:t>
            </a:r>
            <a:r>
              <a:rPr lang="en-US" b="1" dirty="0"/>
              <a:t>redistribute </a:t>
            </a:r>
            <a:r>
              <a:rPr lang="en-US" dirty="0"/>
              <a:t>router configuration command using either the </a:t>
            </a:r>
            <a:r>
              <a:rPr lang="en-US" b="1" dirty="0"/>
              <a:t>metric </a:t>
            </a:r>
            <a:r>
              <a:rPr lang="en-US" dirty="0"/>
              <a:t>option or </a:t>
            </a:r>
            <a:r>
              <a:rPr lang="en-US" dirty="0" smtClean="0"/>
              <a:t>a route </a:t>
            </a:r>
            <a:r>
              <a:rPr lang="en-US" dirty="0"/>
              <a:t>map. Using the </a:t>
            </a:r>
            <a:r>
              <a:rPr lang="en-US" b="1" dirty="0"/>
              <a:t>metric </a:t>
            </a:r>
            <a:r>
              <a:rPr lang="en-US" dirty="0"/>
              <a:t>parameter in the </a:t>
            </a:r>
            <a:r>
              <a:rPr lang="en-US" b="1" dirty="0"/>
              <a:t>redistribute </a:t>
            </a:r>
            <a:r>
              <a:rPr lang="en-US" dirty="0"/>
              <a:t>command, set a </a:t>
            </a:r>
            <a:r>
              <a:rPr lang="en-US" dirty="0" smtClean="0"/>
              <a:t>specific metric </a:t>
            </a:r>
            <a:r>
              <a:rPr lang="en-US" dirty="0"/>
              <a:t>for the protocol being redistributed. </a:t>
            </a:r>
            <a:endParaRPr lang="en-US" dirty="0" smtClean="0"/>
          </a:p>
          <a:p>
            <a:r>
              <a:rPr lang="en-US" dirty="0" smtClean="0"/>
              <a:t>A </a:t>
            </a:r>
            <a:r>
              <a:rPr lang="en-US" dirty="0"/>
              <a:t>metric configured in a </a:t>
            </a:r>
            <a:r>
              <a:rPr lang="en-US" b="1" dirty="0" smtClean="0"/>
              <a:t>redistribute </a:t>
            </a:r>
            <a:r>
              <a:rPr lang="en-US" dirty="0" smtClean="0"/>
              <a:t>command </a:t>
            </a:r>
            <a:r>
              <a:rPr lang="en-US" dirty="0"/>
              <a:t>overrides the value in the </a:t>
            </a:r>
            <a:r>
              <a:rPr lang="en-US" b="1" dirty="0"/>
              <a:t>default-metric </a:t>
            </a:r>
            <a:r>
              <a:rPr lang="en-US" dirty="0"/>
              <a:t>command for that one protocol.</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Seed Metrics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Default seed metric value for redistributed routes for each IP routing protocol is as follows:</a:t>
            </a:r>
          </a:p>
          <a:p>
            <a:r>
              <a:rPr lang="en-US" dirty="0" smtClean="0"/>
              <a:t>Routes </a:t>
            </a:r>
            <a:r>
              <a:rPr lang="en-US" dirty="0"/>
              <a:t>redistributed into EIGRP and RIP are assigned a metric of infinity. </a:t>
            </a:r>
            <a:r>
              <a:rPr lang="en-US" dirty="0" smtClean="0"/>
              <a:t>This informs </a:t>
            </a:r>
            <a:r>
              <a:rPr lang="en-US" dirty="0"/>
              <a:t>the router that the route is unreachable and should not be </a:t>
            </a:r>
            <a:r>
              <a:rPr lang="en-US" dirty="0" smtClean="0"/>
              <a:t>advertised. Therefore</a:t>
            </a:r>
            <a:r>
              <a:rPr lang="en-US" dirty="0"/>
              <a:t>, a seed metric </a:t>
            </a:r>
            <a:r>
              <a:rPr lang="en-US" i="1" dirty="0"/>
              <a:t>must </a:t>
            </a:r>
            <a:r>
              <a:rPr lang="en-US" dirty="0"/>
              <a:t>be </a:t>
            </a:r>
            <a:r>
              <a:rPr lang="en-US" dirty="0" smtClean="0"/>
              <a:t>specified. </a:t>
            </a:r>
            <a:r>
              <a:rPr lang="en-US" dirty="0"/>
              <a:t>Exceptions to this </a:t>
            </a:r>
            <a:r>
              <a:rPr lang="en-US" dirty="0" smtClean="0"/>
              <a:t>rule are </a:t>
            </a:r>
            <a:r>
              <a:rPr lang="en-US" dirty="0"/>
              <a:t>redistributed connected or static routes and routes that are being </a:t>
            </a:r>
            <a:r>
              <a:rPr lang="en-US" dirty="0" smtClean="0"/>
              <a:t>redistributed between </a:t>
            </a:r>
            <a:r>
              <a:rPr lang="en-US" dirty="0"/>
              <a:t>two EIGRP autonomous systems.</a:t>
            </a:r>
          </a:p>
          <a:p>
            <a:r>
              <a:rPr lang="en-US" dirty="0" smtClean="0"/>
              <a:t>Routes </a:t>
            </a:r>
            <a:r>
              <a:rPr lang="en-US" dirty="0"/>
              <a:t>redistributed into OSPF are assigned a default type 2 (E2) metric of </a:t>
            </a:r>
            <a:r>
              <a:rPr lang="en-US" dirty="0" smtClean="0"/>
              <a:t>20. However</a:t>
            </a:r>
            <a:r>
              <a:rPr lang="en-US" dirty="0"/>
              <a:t>, redistributed BGP routes are assigned a default type 2 metric of 1. </a:t>
            </a:r>
            <a:endParaRPr lang="en-US" dirty="0" smtClean="0"/>
          </a:p>
          <a:p>
            <a:r>
              <a:rPr lang="en-US" dirty="0" smtClean="0"/>
              <a:t>Routes </a:t>
            </a:r>
            <a:r>
              <a:rPr lang="en-US" dirty="0"/>
              <a:t>redistributed into for BGP maintain their IGP routing metrics</a:t>
            </a:r>
            <a:r>
              <a:rPr lang="en-US" dirty="0" smtClean="0"/>
              <a:t>.</a:t>
            </a:r>
          </a:p>
          <a:p>
            <a:r>
              <a:rPr lang="en-US" dirty="0"/>
              <a:t>Routes redistributed into Intermediate System-to-Intermediate System (</a:t>
            </a:r>
            <a:r>
              <a:rPr lang="en-US" dirty="0" smtClean="0"/>
              <a:t>IS-IS) Protocol </a:t>
            </a:r>
            <a:r>
              <a:rPr lang="en-US" dirty="0"/>
              <a:t>are assigned a default metric of 0. But unlike RIP or EIGRP, a seed metric of 0 </a:t>
            </a:r>
            <a:r>
              <a:rPr lang="en-US" dirty="0" smtClean="0"/>
              <a:t>is not </a:t>
            </a:r>
            <a:r>
              <a:rPr lang="en-US" dirty="0"/>
              <a:t>treated as unreachable by IS-IS. </a:t>
            </a:r>
          </a:p>
        </p:txBody>
      </p:sp>
    </p:spTree>
    <p:extLst>
      <p:ext uri="{BB962C8B-B14F-4D97-AF65-F5344CB8AC3E}">
        <p14:creationId xmlns:p14="http://schemas.microsoft.com/office/powerpoint/2010/main" val="217774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Seed Metrics</a:t>
            </a:r>
          </a:p>
        </p:txBody>
      </p:sp>
      <p:pic>
        <p:nvPicPr>
          <p:cNvPr id="4" name="Content Placeholder 3"/>
          <p:cNvPicPr>
            <a:picLocks noGrp="1" noChangeAspect="1"/>
          </p:cNvPicPr>
          <p:nvPr>
            <p:ph idx="1"/>
          </p:nvPr>
        </p:nvPicPr>
        <p:blipFill>
          <a:blip r:embed="rId2"/>
          <a:stretch>
            <a:fillRect/>
          </a:stretch>
        </p:blipFill>
        <p:spPr>
          <a:xfrm>
            <a:off x="808596" y="2654961"/>
            <a:ext cx="7461721" cy="2187840"/>
          </a:xfrm>
          <a:prstGeom prst="rect">
            <a:avLst/>
          </a:prstGeom>
        </p:spPr>
      </p:pic>
    </p:spTree>
    <p:extLst>
      <p:ext uri="{BB962C8B-B14F-4D97-AF65-F5344CB8AC3E}">
        <p14:creationId xmlns:p14="http://schemas.microsoft.com/office/powerpoint/2010/main" val="340086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Redistributing </a:t>
            </a:r>
            <a:r>
              <a:rPr lang="en-US" dirty="0"/>
              <a:t>RIP Routes into OSPF</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4097" y="2006398"/>
            <a:ext cx="7410961" cy="3485281"/>
          </a:xfrm>
          <a:prstGeom prst="rect">
            <a:avLst/>
          </a:prstGeom>
        </p:spPr>
      </p:pic>
    </p:spTree>
    <p:extLst>
      <p:ext uri="{BB962C8B-B14F-4D97-AF65-F5344CB8AC3E}">
        <p14:creationId xmlns:p14="http://schemas.microsoft.com/office/powerpoint/2010/main" val="217806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4 Objectives</a:t>
            </a:r>
          </a:p>
        </p:txBody>
      </p:sp>
      <p:sp>
        <p:nvSpPr>
          <p:cNvPr id="7" name="Content Placeholder 6"/>
          <p:cNvSpPr>
            <a:spLocks noGrp="1"/>
          </p:cNvSpPr>
          <p:nvPr>
            <p:ph idx="1"/>
          </p:nvPr>
        </p:nvSpPr>
        <p:spPr/>
        <p:txBody>
          <a:bodyPr/>
          <a:lstStyle/>
          <a:p>
            <a:r>
              <a:rPr lang="en-US" dirty="0"/>
              <a:t>This chapter covers the following topics:</a:t>
            </a:r>
          </a:p>
          <a:p>
            <a:r>
              <a:rPr lang="en-US" dirty="0" smtClean="0"/>
              <a:t>Using </a:t>
            </a:r>
            <a:r>
              <a:rPr lang="en-US" dirty="0"/>
              <a:t>Multiple IP Routing Protocols on a </a:t>
            </a:r>
            <a:r>
              <a:rPr lang="en-US" dirty="0" smtClean="0"/>
              <a:t>Network</a:t>
            </a:r>
          </a:p>
          <a:p>
            <a:r>
              <a:rPr lang="en-US" dirty="0" smtClean="0"/>
              <a:t>Implementing Route Redistribution</a:t>
            </a:r>
          </a:p>
          <a:p>
            <a:r>
              <a:rPr lang="en-US" dirty="0" smtClean="0"/>
              <a:t>Controlling </a:t>
            </a:r>
            <a:r>
              <a:rPr lang="en-US" dirty="0"/>
              <a:t>Routing Update Traffic</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Redistributing RIP Routes into OSPF</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90379" y="1508279"/>
            <a:ext cx="7563241" cy="3841441"/>
          </a:xfrm>
          <a:prstGeom prst="rect">
            <a:avLst/>
          </a:prstGeom>
        </p:spPr>
      </p:pic>
    </p:spTree>
    <p:extLst>
      <p:ext uri="{BB962C8B-B14F-4D97-AF65-F5344CB8AC3E}">
        <p14:creationId xmlns:p14="http://schemas.microsoft.com/office/powerpoint/2010/main" val="168231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Configuring and Verifying Basic Redistribution in IPv4 and IPv6</a:t>
            </a:r>
          </a:p>
        </p:txBody>
      </p:sp>
      <p:pic>
        <p:nvPicPr>
          <p:cNvPr id="4" name="Content Placeholder 3"/>
          <p:cNvPicPr>
            <a:picLocks noGrp="1" noChangeAspect="1"/>
          </p:cNvPicPr>
          <p:nvPr>
            <p:ph idx="1"/>
          </p:nvPr>
        </p:nvPicPr>
        <p:blipFill>
          <a:blip r:embed="rId2"/>
          <a:stretch>
            <a:fillRect/>
          </a:stretch>
        </p:blipFill>
        <p:spPr>
          <a:xfrm>
            <a:off x="543540" y="2060812"/>
            <a:ext cx="7993420" cy="3185453"/>
          </a:xfrm>
          <a:prstGeom prst="rect">
            <a:avLst/>
          </a:prstGeom>
        </p:spPr>
      </p:pic>
    </p:spTree>
    <p:extLst>
      <p:ext uri="{BB962C8B-B14F-4D97-AF65-F5344CB8AC3E}">
        <p14:creationId xmlns:p14="http://schemas.microsoft.com/office/powerpoint/2010/main" val="2485468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OSPFv2 Routes into the EIGRP Routing Domain</a:t>
            </a:r>
          </a:p>
        </p:txBody>
      </p:sp>
      <p:sp>
        <p:nvSpPr>
          <p:cNvPr id="3" name="Content Placeholder 2"/>
          <p:cNvSpPr>
            <a:spLocks noGrp="1"/>
          </p:cNvSpPr>
          <p:nvPr>
            <p:ph idx="1"/>
          </p:nvPr>
        </p:nvSpPr>
        <p:spPr/>
        <p:txBody>
          <a:bodyPr>
            <a:normAutofit/>
          </a:bodyPr>
          <a:lstStyle/>
          <a:p>
            <a:r>
              <a:rPr lang="en-US" sz="1800" dirty="0">
                <a:latin typeface="Consolas" panose="020B0609020204030204" pitchFamily="49" charset="0"/>
                <a:cs typeface="Consolas" panose="020B0609020204030204" pitchFamily="49" charset="0"/>
              </a:rPr>
              <a:t>Router(</a:t>
            </a:r>
            <a:r>
              <a:rPr lang="en-US" sz="1800" dirty="0" err="1">
                <a:latin typeface="Consolas" panose="020B0609020204030204" pitchFamily="49" charset="0"/>
                <a:cs typeface="Consolas" panose="020B0609020204030204" pitchFamily="49" charset="0"/>
              </a:rPr>
              <a:t>config</a:t>
            </a:r>
            <a:r>
              <a:rPr lang="en-US" sz="1800" dirty="0">
                <a:latin typeface="Consolas" panose="020B0609020204030204" pitchFamily="49" charset="0"/>
                <a:cs typeface="Consolas" panose="020B0609020204030204" pitchFamily="49" charset="0"/>
              </a:rPr>
              <a:t>-router)# </a:t>
            </a:r>
            <a:r>
              <a:rPr lang="en-US" sz="1800" b="1" dirty="0">
                <a:latin typeface="Consolas" panose="020B0609020204030204" pitchFamily="49" charset="0"/>
                <a:cs typeface="Consolas" panose="020B0609020204030204" pitchFamily="49" charset="0"/>
              </a:rPr>
              <a:t>redistribute </a:t>
            </a:r>
            <a:r>
              <a:rPr lang="en-US" sz="1800" i="1" dirty="0">
                <a:latin typeface="Consolas" panose="020B0609020204030204" pitchFamily="49" charset="0"/>
                <a:cs typeface="Consolas" panose="020B0609020204030204" pitchFamily="49" charset="0"/>
              </a:rPr>
              <a:t>protocol process-id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metric </a:t>
            </a:r>
            <a:r>
              <a:rPr lang="en-US" sz="1800" i="1" dirty="0" smtClean="0">
                <a:latin typeface="Consolas" panose="020B0609020204030204" pitchFamily="49" charset="0"/>
                <a:cs typeface="Consolas" panose="020B0609020204030204" pitchFamily="49" charset="0"/>
              </a:rPr>
              <a:t>bandwidth-metric delay-metric </a:t>
            </a:r>
            <a:r>
              <a:rPr lang="en-US" sz="1800" i="1" dirty="0">
                <a:latin typeface="Consolas" panose="020B0609020204030204" pitchFamily="49" charset="0"/>
                <a:cs typeface="Consolas" panose="020B0609020204030204" pitchFamily="49" charset="0"/>
              </a:rPr>
              <a:t>reliability-metric effective-bandwidth-metric </a:t>
            </a:r>
            <a:r>
              <a:rPr lang="en-US" sz="1800" i="1" dirty="0" err="1">
                <a:latin typeface="Consolas" panose="020B0609020204030204" pitchFamily="49" charset="0"/>
                <a:cs typeface="Consolas" panose="020B0609020204030204" pitchFamily="49" charset="0"/>
              </a:rPr>
              <a:t>mtu</a:t>
            </a:r>
            <a:r>
              <a:rPr lang="en-US" sz="1800" i="1" dirty="0">
                <a:latin typeface="Consolas" panose="020B0609020204030204" pitchFamily="49" charset="0"/>
                <a:cs typeface="Consolas" panose="020B0609020204030204" pitchFamily="49" charset="0"/>
              </a:rPr>
              <a:t>-bytes </a:t>
            </a:r>
            <a:r>
              <a:rPr lang="en-US" sz="1800" dirty="0">
                <a:latin typeface="Consolas" panose="020B0609020204030204" pitchFamily="49" charset="0"/>
                <a:cs typeface="Consolas" panose="020B0609020204030204" pitchFamily="49" charset="0"/>
              </a:rPr>
              <a:t>] [ </a:t>
            </a:r>
            <a:r>
              <a:rPr lang="en-US" sz="1800" b="1" dirty="0" smtClean="0">
                <a:latin typeface="Consolas" panose="020B0609020204030204" pitchFamily="49" charset="0"/>
                <a:cs typeface="Consolas" panose="020B0609020204030204" pitchFamily="49" charset="0"/>
              </a:rPr>
              <a:t>route-map </a:t>
            </a:r>
            <a:r>
              <a:rPr lang="en-US" sz="1800" i="1" dirty="0" smtClean="0">
                <a:latin typeface="Consolas" panose="020B0609020204030204" pitchFamily="49" charset="0"/>
                <a:cs typeface="Consolas" panose="020B0609020204030204" pitchFamily="49" charset="0"/>
              </a:rPr>
              <a:t>map-tag </a:t>
            </a:r>
            <a:r>
              <a:rPr lang="en-US" sz="1800" dirty="0">
                <a:latin typeface="Consolas" panose="020B0609020204030204" pitchFamily="49" charset="0"/>
                <a:cs typeface="Consolas" panose="020B0609020204030204" pitchFamily="49" charset="0"/>
              </a:rPr>
              <a:t>]</a:t>
            </a:r>
          </a:p>
        </p:txBody>
      </p:sp>
      <p:grpSp>
        <p:nvGrpSpPr>
          <p:cNvPr id="6" name="Group 5"/>
          <p:cNvGrpSpPr/>
          <p:nvPr/>
        </p:nvGrpSpPr>
        <p:grpSpPr>
          <a:xfrm>
            <a:off x="1995968" y="2156346"/>
            <a:ext cx="5087220" cy="4374696"/>
            <a:chOff x="884857" y="2131560"/>
            <a:chExt cx="7367243" cy="5711281"/>
          </a:xfrm>
        </p:grpSpPr>
        <p:pic>
          <p:nvPicPr>
            <p:cNvPr id="4" name="Picture 3"/>
            <p:cNvPicPr>
              <a:picLocks noChangeAspect="1"/>
            </p:cNvPicPr>
            <p:nvPr/>
          </p:nvPicPr>
          <p:blipFill>
            <a:blip r:embed="rId2"/>
            <a:stretch>
              <a:fillRect/>
            </a:stretch>
          </p:blipFill>
          <p:spPr>
            <a:xfrm>
              <a:off x="891899" y="2131560"/>
              <a:ext cx="7360201" cy="2594880"/>
            </a:xfrm>
            <a:prstGeom prst="rect">
              <a:avLst/>
            </a:prstGeom>
          </p:spPr>
        </p:pic>
        <p:pic>
          <p:nvPicPr>
            <p:cNvPr id="5" name="Picture 4"/>
            <p:cNvPicPr>
              <a:picLocks noChangeAspect="1"/>
            </p:cNvPicPr>
            <p:nvPr/>
          </p:nvPicPr>
          <p:blipFill>
            <a:blip r:embed="rId3"/>
            <a:stretch>
              <a:fillRect/>
            </a:stretch>
          </p:blipFill>
          <p:spPr>
            <a:xfrm>
              <a:off x="884857" y="4726440"/>
              <a:ext cx="7309441" cy="3116401"/>
            </a:xfrm>
            <a:prstGeom prst="rect">
              <a:avLst/>
            </a:prstGeom>
          </p:spPr>
        </p:pic>
      </p:grpSp>
    </p:spTree>
    <p:extLst>
      <p:ext uri="{BB962C8B-B14F-4D97-AF65-F5344CB8AC3E}">
        <p14:creationId xmlns:p14="http://schemas.microsoft.com/office/powerpoint/2010/main" val="215120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Redistributing OSPFv2 Routes into the EIGRP Routing Domain</a:t>
            </a:r>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477671" y="1972442"/>
            <a:ext cx="8212831" cy="774425"/>
          </a:xfrm>
          <a:prstGeom prst="rect">
            <a:avLst/>
          </a:prstGeom>
        </p:spPr>
      </p:pic>
      <p:pic>
        <p:nvPicPr>
          <p:cNvPr id="8" name="Picture 7"/>
          <p:cNvPicPr>
            <a:picLocks noChangeAspect="1"/>
          </p:cNvPicPr>
          <p:nvPr/>
        </p:nvPicPr>
        <p:blipFill>
          <a:blip r:embed="rId3"/>
          <a:stretch>
            <a:fillRect/>
          </a:stretch>
        </p:blipFill>
        <p:spPr>
          <a:xfrm>
            <a:off x="428295" y="3025695"/>
            <a:ext cx="8255165" cy="1039639"/>
          </a:xfrm>
          <a:prstGeom prst="rect">
            <a:avLst/>
          </a:prstGeom>
        </p:spPr>
      </p:pic>
    </p:spTree>
    <p:extLst>
      <p:ext uri="{BB962C8B-B14F-4D97-AF65-F5344CB8AC3E}">
        <p14:creationId xmlns:p14="http://schemas.microsoft.com/office/powerpoint/2010/main" val="200373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Verifying Redistributed OSPF Routes on R2</a:t>
            </a:r>
          </a:p>
        </p:txBody>
      </p:sp>
      <p:sp>
        <p:nvSpPr>
          <p:cNvPr id="3" name="Content Placeholder 2"/>
          <p:cNvSpPr>
            <a:spLocks noGrp="1"/>
          </p:cNvSpPr>
          <p:nvPr>
            <p:ph idx="1"/>
          </p:nvPr>
        </p:nvSpPr>
        <p:spPr/>
        <p:txBody>
          <a:bodyPr/>
          <a:lstStyle/>
          <a:p>
            <a:endParaRPr lang="en-US" dirty="0"/>
          </a:p>
        </p:txBody>
      </p:sp>
      <p:grpSp>
        <p:nvGrpSpPr>
          <p:cNvPr id="8" name="Group 7"/>
          <p:cNvGrpSpPr/>
          <p:nvPr/>
        </p:nvGrpSpPr>
        <p:grpSpPr>
          <a:xfrm>
            <a:off x="2088108" y="1207753"/>
            <a:ext cx="4809846" cy="5093338"/>
            <a:chOff x="2088108" y="1207753"/>
            <a:chExt cx="4809846" cy="5093338"/>
          </a:xfrm>
        </p:grpSpPr>
        <p:pic>
          <p:nvPicPr>
            <p:cNvPr id="5" name="Picture 4"/>
            <p:cNvPicPr>
              <a:picLocks noChangeAspect="1"/>
            </p:cNvPicPr>
            <p:nvPr/>
          </p:nvPicPr>
          <p:blipFill>
            <a:blip r:embed="rId3"/>
            <a:stretch>
              <a:fillRect/>
            </a:stretch>
          </p:blipFill>
          <p:spPr>
            <a:xfrm>
              <a:off x="2088108" y="1207753"/>
              <a:ext cx="4789560" cy="3017231"/>
            </a:xfrm>
            <a:prstGeom prst="rect">
              <a:avLst/>
            </a:prstGeom>
          </p:spPr>
        </p:pic>
        <p:pic>
          <p:nvPicPr>
            <p:cNvPr id="6" name="Picture 5"/>
            <p:cNvPicPr>
              <a:picLocks noChangeAspect="1"/>
            </p:cNvPicPr>
            <p:nvPr/>
          </p:nvPicPr>
          <p:blipFill>
            <a:blip r:embed="rId4"/>
            <a:stretch>
              <a:fillRect/>
            </a:stretch>
          </p:blipFill>
          <p:spPr>
            <a:xfrm>
              <a:off x="2108394" y="4211336"/>
              <a:ext cx="4789560" cy="2089755"/>
            </a:xfrm>
            <a:prstGeom prst="rect">
              <a:avLst/>
            </a:prstGeom>
          </p:spPr>
        </p:pic>
      </p:grpSp>
    </p:spTree>
    <p:extLst>
      <p:ext uri="{BB962C8B-B14F-4D97-AF65-F5344CB8AC3E}">
        <p14:creationId xmlns:p14="http://schemas.microsoft.com/office/powerpoint/2010/main" val="782052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OSPFv3 Routes into the EIGRP for IPv6 Routing Domain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76846" y="1703458"/>
            <a:ext cx="8125463" cy="789534"/>
          </a:xfrm>
          <a:prstGeom prst="rect">
            <a:avLst/>
          </a:prstGeom>
        </p:spPr>
      </p:pic>
      <p:grpSp>
        <p:nvGrpSpPr>
          <p:cNvPr id="7" name="Group 6"/>
          <p:cNvGrpSpPr/>
          <p:nvPr/>
        </p:nvGrpSpPr>
        <p:grpSpPr>
          <a:xfrm>
            <a:off x="1903925" y="2492992"/>
            <a:ext cx="5271435" cy="4016436"/>
            <a:chOff x="-377101" y="2023440"/>
            <a:chExt cx="9898448" cy="7541871"/>
          </a:xfrm>
        </p:grpSpPr>
        <p:pic>
          <p:nvPicPr>
            <p:cNvPr id="5" name="Picture 4"/>
            <p:cNvPicPr>
              <a:picLocks noChangeAspect="1"/>
            </p:cNvPicPr>
            <p:nvPr/>
          </p:nvPicPr>
          <p:blipFill>
            <a:blip r:embed="rId3"/>
            <a:stretch>
              <a:fillRect/>
            </a:stretch>
          </p:blipFill>
          <p:spPr>
            <a:xfrm>
              <a:off x="-377101" y="2023440"/>
              <a:ext cx="9898202" cy="2811120"/>
            </a:xfrm>
            <a:prstGeom prst="rect">
              <a:avLst/>
            </a:prstGeom>
          </p:spPr>
        </p:pic>
        <p:pic>
          <p:nvPicPr>
            <p:cNvPr id="6" name="Picture 5"/>
            <p:cNvPicPr>
              <a:picLocks noChangeAspect="1"/>
            </p:cNvPicPr>
            <p:nvPr/>
          </p:nvPicPr>
          <p:blipFill>
            <a:blip r:embed="rId4"/>
            <a:stretch>
              <a:fillRect/>
            </a:stretch>
          </p:blipFill>
          <p:spPr>
            <a:xfrm>
              <a:off x="-326096" y="4668109"/>
              <a:ext cx="9847443" cy="4897202"/>
            </a:xfrm>
            <a:prstGeom prst="rect">
              <a:avLst/>
            </a:prstGeom>
          </p:spPr>
        </p:pic>
      </p:grpSp>
    </p:spTree>
    <p:extLst>
      <p:ext uri="{BB962C8B-B14F-4D97-AF65-F5344CB8AC3E}">
        <p14:creationId xmlns:p14="http://schemas.microsoft.com/office/powerpoint/2010/main" val="2261597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Connected Routes into EIGRP for IPv6</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02433" y="1357545"/>
            <a:ext cx="8018236" cy="714647"/>
          </a:xfrm>
          <a:prstGeom prst="rect">
            <a:avLst/>
          </a:prstGeom>
        </p:spPr>
      </p:pic>
      <p:pic>
        <p:nvPicPr>
          <p:cNvPr id="5" name="Picture 4"/>
          <p:cNvPicPr>
            <a:picLocks noChangeAspect="1"/>
          </p:cNvPicPr>
          <p:nvPr/>
        </p:nvPicPr>
        <p:blipFill>
          <a:blip r:embed="rId3"/>
          <a:stretch>
            <a:fillRect/>
          </a:stretch>
        </p:blipFill>
        <p:spPr>
          <a:xfrm>
            <a:off x="2418977" y="2072192"/>
            <a:ext cx="5387542" cy="4314655"/>
          </a:xfrm>
          <a:prstGeom prst="rect">
            <a:avLst/>
          </a:prstGeom>
        </p:spPr>
      </p:pic>
    </p:spTree>
    <p:extLst>
      <p:ext uri="{BB962C8B-B14F-4D97-AF65-F5344CB8AC3E}">
        <p14:creationId xmlns:p14="http://schemas.microsoft.com/office/powerpoint/2010/main" val="2709889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EIGRP Routes into the OSPFv2 Routing Domain</a:t>
            </a:r>
          </a:p>
        </p:txBody>
      </p:sp>
      <p:sp>
        <p:nvSpPr>
          <p:cNvPr id="3" name="Content Placeholder 2"/>
          <p:cNvSpPr>
            <a:spLocks noGrp="1"/>
          </p:cNvSpPr>
          <p:nvPr>
            <p:ph idx="1"/>
          </p:nvPr>
        </p:nvSpPr>
        <p:spPr/>
        <p:txBody>
          <a:bodyPr>
            <a:normAutofit/>
          </a:bodyPr>
          <a:lstStyle/>
          <a:p>
            <a:r>
              <a:rPr lang="en-US" sz="2000" dirty="0">
                <a:latin typeface="Consolas" panose="020B0609020204030204" pitchFamily="49" charset="0"/>
                <a:cs typeface="Consolas" panose="020B0609020204030204" pitchFamily="49" charset="0"/>
              </a:rPr>
              <a:t>Router(</a:t>
            </a:r>
            <a:r>
              <a:rPr lang="en-US" sz="2000" dirty="0" err="1">
                <a:latin typeface="Consolas" panose="020B0609020204030204" pitchFamily="49" charset="0"/>
                <a:cs typeface="Consolas" panose="020B0609020204030204" pitchFamily="49" charset="0"/>
              </a:rPr>
              <a:t>config</a:t>
            </a:r>
            <a:r>
              <a:rPr lang="en-US" sz="2000" dirty="0">
                <a:latin typeface="Consolas" panose="020B0609020204030204" pitchFamily="49" charset="0"/>
                <a:cs typeface="Consolas" panose="020B0609020204030204" pitchFamily="49" charset="0"/>
              </a:rPr>
              <a:t>-router)# </a:t>
            </a:r>
            <a:r>
              <a:rPr lang="en-US" sz="2000" b="1" dirty="0">
                <a:latin typeface="Consolas" panose="020B0609020204030204" pitchFamily="49" charset="0"/>
                <a:cs typeface="Consolas" panose="020B0609020204030204" pitchFamily="49" charset="0"/>
              </a:rPr>
              <a:t>redistribute </a:t>
            </a:r>
            <a:r>
              <a:rPr lang="en-US" sz="2000" i="1" dirty="0">
                <a:latin typeface="Consolas" panose="020B0609020204030204" pitchFamily="49" charset="0"/>
                <a:cs typeface="Consolas" panose="020B0609020204030204" pitchFamily="49" charset="0"/>
              </a:rPr>
              <a:t>protocol process-id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metric </a:t>
            </a:r>
            <a:r>
              <a:rPr lang="en-US" sz="2000" i="1" dirty="0">
                <a:latin typeface="Consolas" panose="020B0609020204030204" pitchFamily="49" charset="0"/>
                <a:cs typeface="Consolas" panose="020B0609020204030204" pitchFamily="49" charset="0"/>
              </a:rPr>
              <a:t>metric-value </a:t>
            </a:r>
            <a:r>
              <a:rPr lang="en-US" sz="2000" dirty="0" smtClean="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metric-type </a:t>
            </a:r>
            <a:r>
              <a:rPr lang="en-US" sz="2000" i="1" dirty="0">
                <a:latin typeface="Consolas" panose="020B0609020204030204" pitchFamily="49" charset="0"/>
                <a:cs typeface="Consolas" panose="020B0609020204030204" pitchFamily="49" charset="0"/>
              </a:rPr>
              <a:t>type-value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route-map </a:t>
            </a:r>
            <a:r>
              <a:rPr lang="en-US" sz="2000" i="1" dirty="0">
                <a:latin typeface="Consolas" panose="020B0609020204030204" pitchFamily="49" charset="0"/>
                <a:cs typeface="Consolas" panose="020B0609020204030204" pitchFamily="49" charset="0"/>
              </a:rPr>
              <a:t>map-tag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subnets </a:t>
            </a:r>
            <a:r>
              <a:rPr lang="en-US" sz="2000" dirty="0">
                <a:latin typeface="Consolas" panose="020B0609020204030204" pitchFamily="49" charset="0"/>
                <a:cs typeface="Consolas" panose="020B0609020204030204" pitchFamily="49" charset="0"/>
              </a:rPr>
              <a:t>]</a:t>
            </a:r>
          </a:p>
        </p:txBody>
      </p:sp>
      <p:pic>
        <p:nvPicPr>
          <p:cNvPr id="4" name="Picture 3"/>
          <p:cNvPicPr>
            <a:picLocks noChangeAspect="1"/>
          </p:cNvPicPr>
          <p:nvPr/>
        </p:nvPicPr>
        <p:blipFill>
          <a:blip r:embed="rId2"/>
          <a:stretch>
            <a:fillRect/>
          </a:stretch>
        </p:blipFill>
        <p:spPr>
          <a:xfrm>
            <a:off x="1239338" y="2189622"/>
            <a:ext cx="6600480" cy="4571884"/>
          </a:xfrm>
          <a:prstGeom prst="rect">
            <a:avLst/>
          </a:prstGeom>
        </p:spPr>
      </p:pic>
    </p:spTree>
    <p:extLst>
      <p:ext uri="{BB962C8B-B14F-4D97-AF65-F5344CB8AC3E}">
        <p14:creationId xmlns:p14="http://schemas.microsoft.com/office/powerpoint/2010/main" val="1506359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Redistributing EIGRP Routes into OSPF</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17156" y="881491"/>
            <a:ext cx="8444843" cy="807211"/>
          </a:xfrm>
          <a:prstGeom prst="rect">
            <a:avLst/>
          </a:prstGeom>
        </p:spPr>
      </p:pic>
      <p:pic>
        <p:nvPicPr>
          <p:cNvPr id="5" name="Picture 4"/>
          <p:cNvPicPr>
            <a:picLocks noChangeAspect="1"/>
          </p:cNvPicPr>
          <p:nvPr/>
        </p:nvPicPr>
        <p:blipFill>
          <a:blip r:embed="rId4"/>
          <a:stretch>
            <a:fillRect/>
          </a:stretch>
        </p:blipFill>
        <p:spPr>
          <a:xfrm>
            <a:off x="1719619" y="1764005"/>
            <a:ext cx="5428687" cy="4361631"/>
          </a:xfrm>
          <a:prstGeom prst="rect">
            <a:avLst/>
          </a:prstGeom>
        </p:spPr>
      </p:pic>
    </p:spTree>
    <p:extLst>
      <p:ext uri="{BB962C8B-B14F-4D97-AF65-F5344CB8AC3E}">
        <p14:creationId xmlns:p14="http://schemas.microsoft.com/office/powerpoint/2010/main" val="1775130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OSPF Metric-Type</a:t>
            </a:r>
            <a:endParaRPr lang="en-US" dirty="0"/>
          </a:p>
        </p:txBody>
      </p:sp>
      <p:sp>
        <p:nvSpPr>
          <p:cNvPr id="3" name="Content Placeholder 2"/>
          <p:cNvSpPr>
            <a:spLocks noGrp="1"/>
          </p:cNvSpPr>
          <p:nvPr>
            <p:ph idx="1"/>
          </p:nvPr>
        </p:nvSpPr>
        <p:spPr/>
        <p:txBody>
          <a:bodyPr>
            <a:normAutofit/>
          </a:bodyPr>
          <a:lstStyle/>
          <a:p>
            <a:pPr marL="0" indent="0">
              <a:buNone/>
            </a:pPr>
            <a:r>
              <a:rPr lang="en-US" dirty="0"/>
              <a:t>The following external packet types can be configured:</a:t>
            </a:r>
          </a:p>
          <a:p>
            <a:r>
              <a:rPr lang="en-US" b="1" dirty="0" smtClean="0"/>
              <a:t>E1</a:t>
            </a:r>
            <a:r>
              <a:rPr lang="en-US" b="1" dirty="0"/>
              <a:t>: </a:t>
            </a:r>
            <a:r>
              <a:rPr lang="en-US" dirty="0"/>
              <a:t>Type O E1 external routes calculate the cost by adding the external cost to </a:t>
            </a:r>
            <a:r>
              <a:rPr lang="en-US" dirty="0" smtClean="0"/>
              <a:t>the internal </a:t>
            </a:r>
            <a:r>
              <a:rPr lang="en-US" dirty="0"/>
              <a:t>cost of each link that the packet crosses. Use this type when there are </a:t>
            </a:r>
            <a:r>
              <a:rPr lang="en-US" dirty="0" smtClean="0"/>
              <a:t>multiple ASBRs </a:t>
            </a:r>
            <a:r>
              <a:rPr lang="en-US" dirty="0"/>
              <a:t>advertising an external route to the same autonomous system to </a:t>
            </a:r>
            <a:r>
              <a:rPr lang="en-US" dirty="0" smtClean="0"/>
              <a:t>avoid suboptimal </a:t>
            </a:r>
            <a:r>
              <a:rPr lang="en-US" dirty="0"/>
              <a:t>routing.</a:t>
            </a:r>
          </a:p>
          <a:p>
            <a:r>
              <a:rPr lang="en-US" b="1" dirty="0" smtClean="0"/>
              <a:t>E2 </a:t>
            </a:r>
            <a:r>
              <a:rPr lang="en-US" b="1" dirty="0"/>
              <a:t>(default): </a:t>
            </a:r>
            <a:r>
              <a:rPr lang="en-US" dirty="0"/>
              <a:t>The external cost of O E2 routes is fixed and does not change </a:t>
            </a:r>
            <a:r>
              <a:rPr lang="en-US" dirty="0" smtClean="0"/>
              <a:t>across OSPF </a:t>
            </a:r>
            <a:r>
              <a:rPr lang="en-US" dirty="0"/>
              <a:t>domain. Use this type if only one ASBR is advertising an external route to </a:t>
            </a:r>
            <a:r>
              <a:rPr lang="en-US" dirty="0" smtClean="0"/>
              <a:t>the autonomous </a:t>
            </a:r>
            <a:r>
              <a:rPr lang="en-US" dirty="0"/>
              <a:t>system</a:t>
            </a:r>
          </a:p>
        </p:txBody>
      </p:sp>
    </p:spTree>
    <p:extLst>
      <p:ext uri="{BB962C8B-B14F-4D97-AF65-F5344CB8AC3E}">
        <p14:creationId xmlns:p14="http://schemas.microsoft.com/office/powerpoint/2010/main" val="12544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Using Multiple IP Routing Protocols on a Network</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EIGRP Routes into OSPF as External Type 1 Routes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3367" y="1183340"/>
            <a:ext cx="8412421" cy="814978"/>
          </a:xfrm>
          <a:prstGeom prst="rect">
            <a:avLst/>
          </a:prstGeom>
        </p:spPr>
      </p:pic>
      <p:pic>
        <p:nvPicPr>
          <p:cNvPr id="5" name="Picture 4"/>
          <p:cNvPicPr>
            <a:picLocks noChangeAspect="1"/>
          </p:cNvPicPr>
          <p:nvPr/>
        </p:nvPicPr>
        <p:blipFill>
          <a:blip r:embed="rId3"/>
          <a:stretch>
            <a:fillRect/>
          </a:stretch>
        </p:blipFill>
        <p:spPr>
          <a:xfrm>
            <a:off x="1736522" y="2073621"/>
            <a:ext cx="5606109" cy="4670732"/>
          </a:xfrm>
          <a:prstGeom prst="rect">
            <a:avLst/>
          </a:prstGeom>
        </p:spPr>
      </p:pic>
    </p:spTree>
    <p:extLst>
      <p:ext uri="{BB962C8B-B14F-4D97-AF65-F5344CB8AC3E}">
        <p14:creationId xmlns:p14="http://schemas.microsoft.com/office/powerpoint/2010/main" val="1277828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EIGRP for IPv6 Routes into OSPFv3</a:t>
            </a:r>
          </a:p>
        </p:txBody>
      </p:sp>
      <p:pic>
        <p:nvPicPr>
          <p:cNvPr id="6" name="Content Placeholder 5"/>
          <p:cNvPicPr>
            <a:picLocks noGrp="1" noChangeAspect="1"/>
          </p:cNvPicPr>
          <p:nvPr>
            <p:ph idx="1"/>
          </p:nvPr>
        </p:nvPicPr>
        <p:blipFill>
          <a:blip r:embed="rId2"/>
          <a:stretch>
            <a:fillRect/>
          </a:stretch>
        </p:blipFill>
        <p:spPr>
          <a:xfrm>
            <a:off x="1926359" y="2331080"/>
            <a:ext cx="5226438" cy="4361160"/>
          </a:xfrm>
          <a:prstGeom prst="rect">
            <a:avLst/>
          </a:prstGeom>
        </p:spPr>
      </p:pic>
      <p:pic>
        <p:nvPicPr>
          <p:cNvPr id="4" name="Picture 3"/>
          <p:cNvPicPr>
            <a:picLocks noChangeAspect="1"/>
          </p:cNvPicPr>
          <p:nvPr/>
        </p:nvPicPr>
        <p:blipFill>
          <a:blip r:embed="rId3"/>
          <a:stretch>
            <a:fillRect/>
          </a:stretch>
        </p:blipFill>
        <p:spPr>
          <a:xfrm>
            <a:off x="214798" y="1306169"/>
            <a:ext cx="8649560" cy="826779"/>
          </a:xfrm>
          <a:prstGeom prst="rect">
            <a:avLst/>
          </a:prstGeom>
        </p:spPr>
      </p:pic>
    </p:spTree>
    <p:extLst>
      <p:ext uri="{BB962C8B-B14F-4D97-AF65-F5344CB8AC3E}">
        <p14:creationId xmlns:p14="http://schemas.microsoft.com/office/powerpoint/2010/main" val="1936706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Redistribution Techniques</a:t>
            </a:r>
          </a:p>
        </p:txBody>
      </p:sp>
      <p:sp>
        <p:nvSpPr>
          <p:cNvPr id="3" name="Content Placeholder 2"/>
          <p:cNvSpPr>
            <a:spLocks noGrp="1"/>
          </p:cNvSpPr>
          <p:nvPr>
            <p:ph idx="1"/>
          </p:nvPr>
        </p:nvSpPr>
        <p:spPr/>
        <p:txBody>
          <a:bodyPr>
            <a:normAutofit/>
          </a:bodyPr>
          <a:lstStyle/>
          <a:p>
            <a:pPr marL="0" indent="0">
              <a:buNone/>
            </a:pPr>
            <a:r>
              <a:rPr lang="en-US" sz="2000" b="1" dirty="0"/>
              <a:t>One-Point </a:t>
            </a:r>
            <a:r>
              <a:rPr lang="en-US" sz="2000" b="1" dirty="0" smtClean="0"/>
              <a:t>Redistribution</a:t>
            </a:r>
          </a:p>
          <a:p>
            <a:r>
              <a:rPr lang="en-US" sz="2000" b="1" dirty="0"/>
              <a:t>One-way </a:t>
            </a:r>
            <a:r>
              <a:rPr lang="en-US" sz="2000" b="1" dirty="0" smtClean="0"/>
              <a:t>redistribution</a:t>
            </a:r>
            <a:r>
              <a:rPr lang="en-US" sz="2000" b="1" dirty="0"/>
              <a:t> </a:t>
            </a:r>
            <a:r>
              <a:rPr lang="en-US" sz="2000" b="1" dirty="0" smtClean="0"/>
              <a:t>- </a:t>
            </a:r>
            <a:r>
              <a:rPr lang="en-US" sz="2000" dirty="0" smtClean="0"/>
              <a:t>This </a:t>
            </a:r>
            <a:r>
              <a:rPr lang="en-US" sz="2000" dirty="0"/>
              <a:t>method only redistributes the networks learned </a:t>
            </a:r>
            <a:r>
              <a:rPr lang="en-US" sz="2000" dirty="0" smtClean="0"/>
              <a:t>from one </a:t>
            </a:r>
            <a:r>
              <a:rPr lang="en-US" sz="2000" dirty="0"/>
              <a:t>routing protocol into the other routing protocol</a:t>
            </a:r>
            <a:r>
              <a:rPr lang="en-US" sz="2000" dirty="0" smtClean="0"/>
              <a:t>. </a:t>
            </a:r>
          </a:p>
          <a:p>
            <a:r>
              <a:rPr lang="en-US" sz="2000" dirty="0" smtClean="0"/>
              <a:t>With </a:t>
            </a:r>
            <a:r>
              <a:rPr lang="en-US" sz="2000" dirty="0"/>
              <a:t>this method, R1 performs one-way </a:t>
            </a:r>
            <a:r>
              <a:rPr lang="en-US" sz="2000" dirty="0" smtClean="0"/>
              <a:t>redistribution because </a:t>
            </a:r>
            <a:r>
              <a:rPr lang="en-US" sz="2000" dirty="0"/>
              <a:t>it only redistributes AS1 routes into the AS2 routing domain. </a:t>
            </a:r>
            <a:endParaRPr lang="en-US" sz="2000" dirty="0" smtClean="0"/>
          </a:p>
          <a:p>
            <a:r>
              <a:rPr lang="en-US" sz="2000" dirty="0" smtClean="0"/>
              <a:t>AS2 routes are </a:t>
            </a:r>
            <a:r>
              <a:rPr lang="en-US" sz="2000" dirty="0"/>
              <a:t>not being redistributed in AS1. </a:t>
            </a:r>
            <a:endParaRPr lang="en-US" sz="2000" dirty="0" smtClean="0"/>
          </a:p>
          <a:p>
            <a:r>
              <a:rPr lang="en-US" sz="2000" dirty="0" smtClean="0"/>
              <a:t>Typically</a:t>
            </a:r>
            <a:r>
              <a:rPr lang="en-US" sz="2000" dirty="0"/>
              <a:t>, AS1 routers would require the use of </a:t>
            </a:r>
            <a:r>
              <a:rPr lang="en-US" sz="2000" dirty="0" smtClean="0"/>
              <a:t>a default </a:t>
            </a:r>
            <a:r>
              <a:rPr lang="en-US" sz="2000" dirty="0"/>
              <a:t>route or one or more static routes to reach AS2 routes.</a:t>
            </a:r>
          </a:p>
        </p:txBody>
      </p:sp>
      <p:pic>
        <p:nvPicPr>
          <p:cNvPr id="4" name="Picture 3"/>
          <p:cNvPicPr>
            <a:picLocks noChangeAspect="1"/>
          </p:cNvPicPr>
          <p:nvPr/>
        </p:nvPicPr>
        <p:blipFill>
          <a:blip r:embed="rId2"/>
          <a:stretch>
            <a:fillRect/>
          </a:stretch>
        </p:blipFill>
        <p:spPr>
          <a:xfrm>
            <a:off x="2001577" y="3998682"/>
            <a:ext cx="5076001" cy="2391360"/>
          </a:xfrm>
          <a:prstGeom prst="rect">
            <a:avLst/>
          </a:prstGeom>
        </p:spPr>
      </p:pic>
    </p:spTree>
    <p:extLst>
      <p:ext uri="{BB962C8B-B14F-4D97-AF65-F5344CB8AC3E}">
        <p14:creationId xmlns:p14="http://schemas.microsoft.com/office/powerpoint/2010/main" val="65582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Redistribution Techniques</a:t>
            </a:r>
            <a:endParaRPr lang="en-US" b="0" dirty="0"/>
          </a:p>
        </p:txBody>
      </p:sp>
      <p:sp>
        <p:nvSpPr>
          <p:cNvPr id="3" name="Content Placeholder 2"/>
          <p:cNvSpPr>
            <a:spLocks noGrp="1"/>
          </p:cNvSpPr>
          <p:nvPr>
            <p:ph idx="1"/>
          </p:nvPr>
        </p:nvSpPr>
        <p:spPr/>
        <p:txBody>
          <a:bodyPr/>
          <a:lstStyle/>
          <a:p>
            <a:pPr marL="0" indent="0">
              <a:buNone/>
            </a:pPr>
            <a:r>
              <a:rPr lang="en-US" b="1" dirty="0"/>
              <a:t>One-Point Redistribution</a:t>
            </a:r>
          </a:p>
          <a:p>
            <a:r>
              <a:rPr lang="en-US" b="1" dirty="0"/>
              <a:t>Two-way redistribution: </a:t>
            </a:r>
            <a:r>
              <a:rPr lang="en-US" dirty="0"/>
              <a:t>This method redistributes routes between the two </a:t>
            </a:r>
            <a:r>
              <a:rPr lang="en-US" dirty="0" smtClean="0"/>
              <a:t>routing processes </a:t>
            </a:r>
            <a:r>
              <a:rPr lang="en-US" dirty="0"/>
              <a:t>in both directions. </a:t>
            </a:r>
            <a:endParaRPr lang="en-US" dirty="0" smtClean="0"/>
          </a:p>
          <a:p>
            <a:r>
              <a:rPr lang="en-US" dirty="0" smtClean="0"/>
              <a:t>R1 </a:t>
            </a:r>
            <a:r>
              <a:rPr lang="en-US" dirty="0"/>
              <a:t>is the one-point </a:t>
            </a:r>
            <a:r>
              <a:rPr lang="en-US" dirty="0" smtClean="0"/>
              <a:t>of redistribution </a:t>
            </a:r>
            <a:r>
              <a:rPr lang="en-US" dirty="0"/>
              <a:t>between AS1 and AS2. </a:t>
            </a:r>
            <a:endParaRPr lang="en-US" dirty="0" smtClean="0"/>
          </a:p>
          <a:p>
            <a:r>
              <a:rPr lang="en-US" dirty="0" smtClean="0"/>
              <a:t>R1 </a:t>
            </a:r>
            <a:r>
              <a:rPr lang="en-US" dirty="0"/>
              <a:t>provides two-way redistribution because </a:t>
            </a:r>
            <a:r>
              <a:rPr lang="en-US" dirty="0" smtClean="0"/>
              <a:t>it redistributes </a:t>
            </a:r>
            <a:r>
              <a:rPr lang="en-US" dirty="0"/>
              <a:t>AS1 routes into AS2 and AS2 routes into AS1.</a:t>
            </a:r>
          </a:p>
        </p:txBody>
      </p:sp>
      <p:pic>
        <p:nvPicPr>
          <p:cNvPr id="4" name="Picture 3"/>
          <p:cNvPicPr>
            <a:picLocks noChangeAspect="1"/>
          </p:cNvPicPr>
          <p:nvPr/>
        </p:nvPicPr>
        <p:blipFill>
          <a:blip r:embed="rId2"/>
          <a:stretch>
            <a:fillRect/>
          </a:stretch>
        </p:blipFill>
        <p:spPr>
          <a:xfrm>
            <a:off x="1925437" y="3871482"/>
            <a:ext cx="5228281" cy="2518560"/>
          </a:xfrm>
          <a:prstGeom prst="rect">
            <a:avLst/>
          </a:prstGeom>
        </p:spPr>
      </p:pic>
    </p:spTree>
    <p:extLst>
      <p:ext uri="{BB962C8B-B14F-4D97-AF65-F5344CB8AC3E}">
        <p14:creationId xmlns:p14="http://schemas.microsoft.com/office/powerpoint/2010/main" val="56171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Redistribution Techniques</a:t>
            </a:r>
            <a:endParaRPr lang="en-US" b="0" dirty="0"/>
          </a:p>
        </p:txBody>
      </p:sp>
      <p:sp>
        <p:nvSpPr>
          <p:cNvPr id="3" name="Content Placeholder 2"/>
          <p:cNvSpPr>
            <a:spLocks noGrp="1"/>
          </p:cNvSpPr>
          <p:nvPr>
            <p:ph idx="1"/>
          </p:nvPr>
        </p:nvSpPr>
        <p:spPr/>
        <p:txBody>
          <a:bodyPr>
            <a:normAutofit/>
          </a:bodyPr>
          <a:lstStyle/>
          <a:p>
            <a:pPr marL="0" indent="0">
              <a:buNone/>
            </a:pPr>
            <a:r>
              <a:rPr lang="en-US" sz="2000" b="1" dirty="0"/>
              <a:t>Multipoint Redistribution </a:t>
            </a:r>
            <a:endParaRPr lang="en-US" sz="2000" b="1" dirty="0" smtClean="0"/>
          </a:p>
          <a:p>
            <a:r>
              <a:rPr lang="en-US" sz="2000" b="1" dirty="0"/>
              <a:t>O</a:t>
            </a:r>
            <a:r>
              <a:rPr lang="en-US" sz="2000" b="1" dirty="0" smtClean="0"/>
              <a:t>ne-way </a:t>
            </a:r>
            <a:r>
              <a:rPr lang="en-US" sz="2000" b="1" dirty="0"/>
              <a:t>redistribution: </a:t>
            </a:r>
            <a:r>
              <a:rPr lang="en-US" sz="2000" dirty="0"/>
              <a:t>This method consists of two or more </a:t>
            </a:r>
            <a:r>
              <a:rPr lang="en-US" sz="2000" dirty="0" smtClean="0"/>
              <a:t>boundary routers </a:t>
            </a:r>
            <a:r>
              <a:rPr lang="en-US" sz="2000" dirty="0"/>
              <a:t>only redistributing networks learned from one routing protocol into the </a:t>
            </a:r>
            <a:r>
              <a:rPr lang="en-US" sz="2000" dirty="0" smtClean="0"/>
              <a:t>other routing </a:t>
            </a:r>
            <a:r>
              <a:rPr lang="en-US" sz="2000" dirty="0"/>
              <a:t>protocol. </a:t>
            </a:r>
            <a:endParaRPr lang="en-US" sz="2000" dirty="0" smtClean="0"/>
          </a:p>
          <a:p>
            <a:r>
              <a:rPr lang="en-US" sz="2000" dirty="0" smtClean="0"/>
              <a:t>The </a:t>
            </a:r>
            <a:r>
              <a:rPr lang="en-US" sz="2000" dirty="0"/>
              <a:t>boundary routers R3 and R4 </a:t>
            </a:r>
            <a:r>
              <a:rPr lang="en-US" sz="2000" dirty="0" smtClean="0"/>
              <a:t>are both </a:t>
            </a:r>
            <a:r>
              <a:rPr lang="en-US" sz="2000" dirty="0"/>
              <a:t>redistributing AS1 routes into the AS2 routing domain. </a:t>
            </a:r>
            <a:endParaRPr lang="en-US" sz="2000" dirty="0" smtClean="0"/>
          </a:p>
          <a:p>
            <a:r>
              <a:rPr lang="en-US" sz="2000" dirty="0" smtClean="0"/>
              <a:t>Again</a:t>
            </a:r>
            <a:r>
              <a:rPr lang="en-US" sz="2000" dirty="0"/>
              <a:t>, AS1 routers </a:t>
            </a:r>
            <a:r>
              <a:rPr lang="en-US" sz="2000" dirty="0" smtClean="0"/>
              <a:t>would require </a:t>
            </a:r>
            <a:r>
              <a:rPr lang="en-US" sz="2000" dirty="0"/>
              <a:t>the use of a default route or one or more static routes to reach AS2 routes.</a:t>
            </a:r>
          </a:p>
        </p:txBody>
      </p:sp>
      <p:pic>
        <p:nvPicPr>
          <p:cNvPr id="5" name="Picture 4"/>
          <p:cNvPicPr>
            <a:picLocks noChangeAspect="1"/>
          </p:cNvPicPr>
          <p:nvPr/>
        </p:nvPicPr>
        <p:blipFill>
          <a:blip r:embed="rId2"/>
          <a:stretch>
            <a:fillRect/>
          </a:stretch>
        </p:blipFill>
        <p:spPr>
          <a:xfrm>
            <a:off x="2676900" y="3929163"/>
            <a:ext cx="3725355" cy="2669926"/>
          </a:xfrm>
          <a:prstGeom prst="rect">
            <a:avLst/>
          </a:prstGeom>
        </p:spPr>
      </p:pic>
    </p:spTree>
    <p:extLst>
      <p:ext uri="{BB962C8B-B14F-4D97-AF65-F5344CB8AC3E}">
        <p14:creationId xmlns:p14="http://schemas.microsoft.com/office/powerpoint/2010/main" val="1971283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Redistribution Techniques</a:t>
            </a:r>
            <a:endParaRPr lang="en-US" b="0" dirty="0"/>
          </a:p>
        </p:txBody>
      </p:sp>
      <p:sp>
        <p:nvSpPr>
          <p:cNvPr id="3" name="Content Placeholder 2"/>
          <p:cNvSpPr>
            <a:spLocks noGrp="1"/>
          </p:cNvSpPr>
          <p:nvPr>
            <p:ph idx="1"/>
          </p:nvPr>
        </p:nvSpPr>
        <p:spPr/>
        <p:txBody>
          <a:bodyPr>
            <a:normAutofit/>
          </a:bodyPr>
          <a:lstStyle/>
          <a:p>
            <a:pPr marL="0" indent="0">
              <a:buNone/>
            </a:pPr>
            <a:r>
              <a:rPr lang="en-US" sz="2000" b="1" dirty="0"/>
              <a:t>Multipoint Redistribution </a:t>
            </a:r>
            <a:endParaRPr lang="en-US" sz="2000" b="1" dirty="0" smtClean="0"/>
          </a:p>
          <a:p>
            <a:r>
              <a:rPr lang="en-US" sz="2000" b="1" dirty="0"/>
              <a:t>T</a:t>
            </a:r>
            <a:r>
              <a:rPr lang="en-US" sz="2000" b="1" dirty="0" smtClean="0"/>
              <a:t>wo-way </a:t>
            </a:r>
            <a:r>
              <a:rPr lang="en-US" sz="2000" b="1" dirty="0"/>
              <a:t>redistribution </a:t>
            </a:r>
            <a:r>
              <a:rPr lang="en-US" sz="2000" dirty="0"/>
              <a:t>: Also referred to as </a:t>
            </a:r>
            <a:r>
              <a:rPr lang="en-US" sz="2000" i="1" dirty="0"/>
              <a:t>mutual redistribution </a:t>
            </a:r>
            <a:r>
              <a:rPr lang="en-US" sz="2000" dirty="0"/>
              <a:t>, </a:t>
            </a:r>
            <a:r>
              <a:rPr lang="en-US" sz="2000" dirty="0" smtClean="0"/>
              <a:t>this method </a:t>
            </a:r>
            <a:r>
              <a:rPr lang="en-US" sz="2000" dirty="0"/>
              <a:t>consists of two or more boundary routers redistributing routes in </a:t>
            </a:r>
            <a:r>
              <a:rPr lang="en-US" sz="2000" dirty="0" smtClean="0"/>
              <a:t>both directions</a:t>
            </a:r>
            <a:r>
              <a:rPr lang="en-US" sz="2000" dirty="0"/>
              <a:t>. </a:t>
            </a:r>
            <a:endParaRPr lang="en-US" sz="2000" dirty="0" smtClean="0"/>
          </a:p>
          <a:p>
            <a:r>
              <a:rPr lang="en-US" sz="2000" dirty="0" smtClean="0"/>
              <a:t>The </a:t>
            </a:r>
            <a:r>
              <a:rPr lang="en-US" sz="2000" dirty="0"/>
              <a:t>boundary routers R3 and R4 </a:t>
            </a:r>
            <a:r>
              <a:rPr lang="en-US" sz="2000" dirty="0" smtClean="0"/>
              <a:t>provide two-way </a:t>
            </a:r>
            <a:r>
              <a:rPr lang="en-US" sz="2000" dirty="0"/>
              <a:t>redistribution because they redistribute AS1 routes into AS2 and </a:t>
            </a:r>
            <a:r>
              <a:rPr lang="en-US" sz="2000" dirty="0" smtClean="0"/>
              <a:t>AS2 routes </a:t>
            </a:r>
            <a:r>
              <a:rPr lang="en-US" sz="2000" dirty="0"/>
              <a:t>into AS1.</a:t>
            </a:r>
          </a:p>
        </p:txBody>
      </p:sp>
      <p:pic>
        <p:nvPicPr>
          <p:cNvPr id="4" name="Picture 3"/>
          <p:cNvPicPr>
            <a:picLocks noChangeAspect="1"/>
          </p:cNvPicPr>
          <p:nvPr/>
        </p:nvPicPr>
        <p:blipFill>
          <a:blip r:embed="rId3"/>
          <a:stretch>
            <a:fillRect/>
          </a:stretch>
        </p:blipFill>
        <p:spPr>
          <a:xfrm>
            <a:off x="2320120" y="3339149"/>
            <a:ext cx="3974846" cy="3303263"/>
          </a:xfrm>
          <a:prstGeom prst="rect">
            <a:avLst/>
          </a:prstGeom>
        </p:spPr>
      </p:pic>
    </p:spTree>
    <p:extLst>
      <p:ext uri="{BB962C8B-B14F-4D97-AF65-F5344CB8AC3E}">
        <p14:creationId xmlns:p14="http://schemas.microsoft.com/office/powerpoint/2010/main" val="284710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Redistribution Problems</a:t>
            </a:r>
          </a:p>
        </p:txBody>
      </p:sp>
      <p:sp>
        <p:nvSpPr>
          <p:cNvPr id="3" name="Content Placeholder 2"/>
          <p:cNvSpPr>
            <a:spLocks noGrp="1"/>
          </p:cNvSpPr>
          <p:nvPr>
            <p:ph idx="1"/>
          </p:nvPr>
        </p:nvSpPr>
        <p:spPr/>
        <p:txBody>
          <a:bodyPr>
            <a:normAutofit/>
          </a:bodyPr>
          <a:lstStyle/>
          <a:p>
            <a:r>
              <a:rPr lang="en-US" dirty="0"/>
              <a:t>Generic multipoint two-way redistribution requires careful design and configuration.</a:t>
            </a:r>
          </a:p>
          <a:p>
            <a:r>
              <a:rPr lang="en-US" dirty="0" smtClean="0"/>
              <a:t>Problems </a:t>
            </a:r>
            <a:r>
              <a:rPr lang="en-US" dirty="0"/>
              <a:t>that can occur during multipoint two-way redistribution include the following:</a:t>
            </a:r>
          </a:p>
          <a:p>
            <a:pPr lvl="1"/>
            <a:r>
              <a:rPr lang="en-US" dirty="0" smtClean="0"/>
              <a:t>Suboptimal </a:t>
            </a:r>
            <a:r>
              <a:rPr lang="en-US" dirty="0"/>
              <a:t>routing. (Only part of the total cost is considered in routing decisions.)</a:t>
            </a:r>
          </a:p>
          <a:p>
            <a:pPr lvl="1"/>
            <a:r>
              <a:rPr lang="en-US" dirty="0" smtClean="0"/>
              <a:t>Self-sustained </a:t>
            </a:r>
            <a:r>
              <a:rPr lang="en-US" dirty="0"/>
              <a:t>routing loops upon route loss</a:t>
            </a:r>
            <a:r>
              <a:rPr lang="en-US" dirty="0" smtClean="0"/>
              <a:t>.</a:t>
            </a:r>
            <a:endParaRPr lang="en-US" dirty="0"/>
          </a:p>
        </p:txBody>
      </p:sp>
    </p:spTree>
    <p:extLst>
      <p:ext uri="{BB962C8B-B14F-4D97-AF65-F5344CB8AC3E}">
        <p14:creationId xmlns:p14="http://schemas.microsoft.com/office/powerpoint/2010/main" val="224997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Two-Way Multipoint Redistribution Issue</a:t>
            </a:r>
          </a:p>
        </p:txBody>
      </p:sp>
      <p:sp>
        <p:nvSpPr>
          <p:cNvPr id="3" name="Content Placeholder 2"/>
          <p:cNvSpPr>
            <a:spLocks noGrp="1"/>
          </p:cNvSpPr>
          <p:nvPr>
            <p:ph idx="1"/>
          </p:nvPr>
        </p:nvSpPr>
        <p:spPr>
          <a:xfrm>
            <a:off x="279401" y="3993569"/>
            <a:ext cx="8520354" cy="2321169"/>
          </a:xfrm>
        </p:spPr>
        <p:txBody>
          <a:bodyPr>
            <a:normAutofit lnSpcReduction="10000"/>
          </a:bodyPr>
          <a:lstStyle/>
          <a:p>
            <a:r>
              <a:rPr lang="en-US" dirty="0" smtClean="0"/>
              <a:t>The cost </a:t>
            </a:r>
            <a:r>
              <a:rPr lang="en-US" dirty="0"/>
              <a:t>of the internal links in AS1 (that is, 10 Mbps) differs from the cost of the internal links in AS2 (that is, 100 Mbps). In the figure, it is obvious that the best path between R1 and R4 is via R3, but during redistribution from AS2 to AS1, the metric is lost, and R1 is sending the packets toward R4 via R2, resulting in suboptimal routing.</a:t>
            </a:r>
          </a:p>
          <a:p>
            <a:endParaRPr lang="en-US" dirty="0"/>
          </a:p>
        </p:txBody>
      </p:sp>
      <p:pic>
        <p:nvPicPr>
          <p:cNvPr id="4" name="Picture 3"/>
          <p:cNvPicPr>
            <a:picLocks noChangeAspect="1"/>
          </p:cNvPicPr>
          <p:nvPr/>
        </p:nvPicPr>
        <p:blipFill>
          <a:blip r:embed="rId2"/>
          <a:stretch>
            <a:fillRect/>
          </a:stretch>
        </p:blipFill>
        <p:spPr>
          <a:xfrm>
            <a:off x="1748068" y="928049"/>
            <a:ext cx="5329801" cy="3065521"/>
          </a:xfrm>
          <a:prstGeom prst="rect">
            <a:avLst/>
          </a:prstGeom>
        </p:spPr>
      </p:pic>
    </p:spTree>
    <p:extLst>
      <p:ext uri="{BB962C8B-B14F-4D97-AF65-F5344CB8AC3E}">
        <p14:creationId xmlns:p14="http://schemas.microsoft.com/office/powerpoint/2010/main" val="4247039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Two-Way Multipoint Redistribution Issue</a:t>
            </a:r>
          </a:p>
        </p:txBody>
      </p:sp>
      <p:pic>
        <p:nvPicPr>
          <p:cNvPr id="4" name="Content Placeholder 3"/>
          <p:cNvPicPr>
            <a:picLocks noGrp="1" noChangeAspect="1"/>
          </p:cNvPicPr>
          <p:nvPr>
            <p:ph idx="1"/>
          </p:nvPr>
        </p:nvPicPr>
        <p:blipFill>
          <a:blip r:embed="rId2"/>
          <a:stretch>
            <a:fillRect/>
          </a:stretch>
        </p:blipFill>
        <p:spPr>
          <a:xfrm>
            <a:off x="981036" y="1350782"/>
            <a:ext cx="6751081" cy="4655521"/>
          </a:xfrm>
          <a:prstGeom prst="rect">
            <a:avLst/>
          </a:prstGeom>
        </p:spPr>
      </p:pic>
    </p:spTree>
    <p:extLst>
      <p:ext uri="{BB962C8B-B14F-4D97-AF65-F5344CB8AC3E}">
        <p14:creationId xmlns:p14="http://schemas.microsoft.com/office/powerpoint/2010/main" val="811018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Two-Way </a:t>
            </a:r>
            <a:r>
              <a:rPr lang="en-US" dirty="0"/>
              <a:t>Multipoint Redistribution Issue</a:t>
            </a:r>
          </a:p>
        </p:txBody>
      </p:sp>
      <p:sp>
        <p:nvSpPr>
          <p:cNvPr id="3" name="Content Placeholder 2"/>
          <p:cNvSpPr>
            <a:spLocks noGrp="1"/>
          </p:cNvSpPr>
          <p:nvPr>
            <p:ph idx="1"/>
          </p:nvPr>
        </p:nvSpPr>
        <p:spPr/>
        <p:txBody>
          <a:bodyPr>
            <a:normAutofit fontScale="70000" lnSpcReduction="20000"/>
          </a:bodyPr>
          <a:lstStyle/>
          <a:p>
            <a:r>
              <a:rPr lang="en-US" dirty="0" smtClean="0"/>
              <a:t>The 10.2.0.0/24 network is </a:t>
            </a:r>
            <a:r>
              <a:rPr lang="en-US" dirty="0"/>
              <a:t>learned natively </a:t>
            </a:r>
            <a:r>
              <a:rPr lang="en-US" dirty="0" smtClean="0"/>
              <a:t>within the </a:t>
            </a:r>
            <a:r>
              <a:rPr lang="en-US" dirty="0"/>
              <a:t>RIP part of the network, R4 first sees it with a hop count of 5. </a:t>
            </a:r>
            <a:endParaRPr lang="en-US" dirty="0" smtClean="0"/>
          </a:p>
          <a:p>
            <a:r>
              <a:rPr lang="en-US" dirty="0" smtClean="0"/>
              <a:t>R4 </a:t>
            </a:r>
            <a:r>
              <a:rPr lang="en-US" dirty="0"/>
              <a:t>then </a:t>
            </a:r>
            <a:r>
              <a:rPr lang="en-US" dirty="0" smtClean="0"/>
              <a:t>propagates this </a:t>
            </a:r>
            <a:r>
              <a:rPr lang="en-US" dirty="0"/>
              <a:t>route to R3 and R2 with a hop count of 6. </a:t>
            </a:r>
            <a:endParaRPr lang="en-US" dirty="0" smtClean="0"/>
          </a:p>
          <a:p>
            <a:r>
              <a:rPr lang="en-US" dirty="0" smtClean="0"/>
              <a:t>R3 </a:t>
            </a:r>
            <a:r>
              <a:rPr lang="en-US" dirty="0"/>
              <a:t>propagates the route to R1 with a </a:t>
            </a:r>
            <a:r>
              <a:rPr lang="en-US" dirty="0" smtClean="0"/>
              <a:t>hop count </a:t>
            </a:r>
            <a:r>
              <a:rPr lang="en-US" dirty="0"/>
              <a:t>of 7, and R2 redistributes it into OSPF. </a:t>
            </a:r>
            <a:endParaRPr lang="en-US" dirty="0" smtClean="0"/>
          </a:p>
          <a:p>
            <a:r>
              <a:rPr lang="en-US" dirty="0" smtClean="0"/>
              <a:t>Now </a:t>
            </a:r>
            <a:r>
              <a:rPr lang="en-US" dirty="0"/>
              <a:t>R1 has a choice to make. It has </a:t>
            </a:r>
            <a:r>
              <a:rPr lang="en-US" dirty="0" smtClean="0"/>
              <a:t>a route </a:t>
            </a:r>
            <a:r>
              <a:rPr lang="en-US" dirty="0"/>
              <a:t>to the 10.2.0.0.0/24 network from RIP with an AD of 120 (RIP) and the same </a:t>
            </a:r>
            <a:r>
              <a:rPr lang="en-US" dirty="0" smtClean="0"/>
              <a:t>network with </a:t>
            </a:r>
            <a:r>
              <a:rPr lang="en-US" dirty="0"/>
              <a:t>an AD of 110 (OSPF). </a:t>
            </a:r>
            <a:endParaRPr lang="en-US" dirty="0" smtClean="0"/>
          </a:p>
          <a:p>
            <a:r>
              <a:rPr lang="en-US" dirty="0" smtClean="0"/>
              <a:t>Because </a:t>
            </a:r>
            <a:r>
              <a:rPr lang="en-US" dirty="0"/>
              <a:t>OSPF has a better (lower) AD, R1 </a:t>
            </a:r>
            <a:r>
              <a:rPr lang="en-US" dirty="0" smtClean="0"/>
              <a:t>redistributes the </a:t>
            </a:r>
            <a:r>
              <a:rPr lang="en-US" dirty="0"/>
              <a:t>network back to RIP with the  </a:t>
            </a:r>
            <a:r>
              <a:rPr lang="en-US" dirty="0" smtClean="0"/>
              <a:t>metric </a:t>
            </a:r>
            <a:r>
              <a:rPr lang="en-US" dirty="0"/>
              <a:t>that is set in the </a:t>
            </a:r>
            <a:r>
              <a:rPr lang="en-US" b="1" dirty="0"/>
              <a:t>redistribute </a:t>
            </a:r>
            <a:r>
              <a:rPr lang="en-US" dirty="0"/>
              <a:t>command.</a:t>
            </a:r>
          </a:p>
          <a:p>
            <a:r>
              <a:rPr lang="en-US" dirty="0"/>
              <a:t>If the </a:t>
            </a:r>
            <a:r>
              <a:rPr lang="en-US" b="1" dirty="0"/>
              <a:t>redistribute </a:t>
            </a:r>
            <a:r>
              <a:rPr lang="en-US" dirty="0"/>
              <a:t>command is configured to assign a static metric of 3 hops (or lower</a:t>
            </a:r>
            <a:r>
              <a:rPr lang="en-US" dirty="0" smtClean="0"/>
              <a:t>); however</a:t>
            </a:r>
            <a:r>
              <a:rPr lang="en-US" dirty="0"/>
              <a:t>, R3 starts preferring the path R1-R2-R4 to reach 10.2.0.0.0/24, because the </a:t>
            </a:r>
            <a:r>
              <a:rPr lang="en-US" dirty="0" smtClean="0"/>
              <a:t>hop count </a:t>
            </a:r>
            <a:r>
              <a:rPr lang="en-US" dirty="0"/>
              <a:t>advertised by R1 is 3, and the hop count advertised by R4 is 6</a:t>
            </a:r>
            <a:r>
              <a:rPr lang="en-US" dirty="0" smtClean="0"/>
              <a:t>.</a:t>
            </a:r>
            <a:endParaRPr lang="en-US" dirty="0"/>
          </a:p>
          <a:p>
            <a:r>
              <a:rPr lang="en-US" dirty="0" smtClean="0"/>
              <a:t>This results in suboptimal routing. </a:t>
            </a:r>
          </a:p>
          <a:p>
            <a:r>
              <a:rPr lang="en-US" dirty="0" smtClean="0"/>
              <a:t>Worse, because R3 now prefers the path to R1, it will advertise this to R4 with a hop count of 4. R4 now has the choice of the route from R3 with a hop count of 4 or the true path to the 10.2.0.0/24 network with a hop count of 5. </a:t>
            </a:r>
          </a:p>
          <a:p>
            <a:r>
              <a:rPr lang="en-US" dirty="0" smtClean="0"/>
              <a:t>R4 will select the path to R3 and </a:t>
            </a:r>
            <a:r>
              <a:rPr lang="en-US" dirty="0"/>
              <a:t>advertise this to R2. There is now a routing </a:t>
            </a:r>
            <a:r>
              <a:rPr lang="en-US" dirty="0" smtClean="0"/>
              <a:t>loop (R4</a:t>
            </a:r>
            <a:r>
              <a:rPr lang="en-US" dirty="0"/>
              <a:t>, R2, R1, R3, and R4). Packets destined for the 10.2.0.0/24 network that enter </a:t>
            </a:r>
            <a:r>
              <a:rPr lang="en-US" dirty="0" smtClean="0"/>
              <a:t>this loop </a:t>
            </a:r>
            <a:r>
              <a:rPr lang="en-US" dirty="0"/>
              <a:t>will bounce around the loop and never reach the destination. Network </a:t>
            </a:r>
            <a:r>
              <a:rPr lang="en-US" dirty="0" smtClean="0"/>
              <a:t>10.2.0.0/24 becomes </a:t>
            </a:r>
            <a:r>
              <a:rPr lang="en-US" dirty="0"/>
              <a:t>unreachable.</a:t>
            </a:r>
          </a:p>
        </p:txBody>
      </p:sp>
    </p:spTree>
    <p:extLst>
      <p:ext uri="{BB962C8B-B14F-4D97-AF65-F5344CB8AC3E}">
        <p14:creationId xmlns:p14="http://schemas.microsoft.com/office/powerpoint/2010/main" val="219554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Multiple IP Routing Protocols on a Network</a:t>
            </a:r>
          </a:p>
        </p:txBody>
      </p:sp>
      <p:sp>
        <p:nvSpPr>
          <p:cNvPr id="3" name="Content Placeholder 2"/>
          <p:cNvSpPr>
            <a:spLocks noGrp="1"/>
          </p:cNvSpPr>
          <p:nvPr>
            <p:ph idx="1"/>
          </p:nvPr>
        </p:nvSpPr>
        <p:spPr>
          <a:xfrm>
            <a:off x="280746" y="1388056"/>
            <a:ext cx="8520354" cy="5131399"/>
          </a:xfrm>
        </p:spPr>
        <p:txBody>
          <a:bodyPr/>
          <a:lstStyle/>
          <a:p>
            <a:r>
              <a:rPr lang="en-US" dirty="0"/>
              <a:t>Describe the need for using more than one protocol in a network</a:t>
            </a:r>
          </a:p>
          <a:p>
            <a:r>
              <a:rPr lang="en-US" dirty="0" smtClean="0"/>
              <a:t>Describe </a:t>
            </a:r>
            <a:r>
              <a:rPr lang="en-US" dirty="0"/>
              <a:t>how routing protocols interact</a:t>
            </a:r>
          </a:p>
          <a:p>
            <a:r>
              <a:rPr lang="en-US" dirty="0" smtClean="0"/>
              <a:t>Describe </a:t>
            </a:r>
            <a:r>
              <a:rPr lang="en-US" dirty="0"/>
              <a:t>solutions for operating in a multiple routing protocol environment</a:t>
            </a:r>
          </a:p>
        </p:txBody>
      </p:sp>
    </p:spTree>
    <p:extLst>
      <p:ext uri="{BB962C8B-B14F-4D97-AF65-F5344CB8AC3E}">
        <p14:creationId xmlns:p14="http://schemas.microsoft.com/office/powerpoint/2010/main" val="366742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Routing Loops in a Redistribution Environment</a:t>
            </a:r>
          </a:p>
        </p:txBody>
      </p:sp>
      <p:sp>
        <p:nvSpPr>
          <p:cNvPr id="3" name="Content Placeholder 2"/>
          <p:cNvSpPr>
            <a:spLocks noGrp="1"/>
          </p:cNvSpPr>
          <p:nvPr>
            <p:ph idx="1"/>
          </p:nvPr>
        </p:nvSpPr>
        <p:spPr/>
        <p:txBody>
          <a:bodyPr>
            <a:normAutofit lnSpcReduction="10000"/>
          </a:bodyPr>
          <a:lstStyle/>
          <a:p>
            <a:r>
              <a:rPr lang="en-US" dirty="0"/>
              <a:t>R</a:t>
            </a:r>
            <a:r>
              <a:rPr lang="en-US" dirty="0" smtClean="0"/>
              <a:t>edistribute </a:t>
            </a:r>
            <a:r>
              <a:rPr lang="en-US" dirty="0"/>
              <a:t>routes in only one </a:t>
            </a:r>
            <a:r>
              <a:rPr lang="en-US" dirty="0" smtClean="0"/>
              <a:t>direction, on </a:t>
            </a:r>
            <a:r>
              <a:rPr lang="en-US" dirty="0"/>
              <a:t>only one boundary router within the network. </a:t>
            </a:r>
          </a:p>
          <a:p>
            <a:r>
              <a:rPr lang="en-US" dirty="0"/>
              <a:t>If redistribution must be done in both directions or on multiple boundary routers, </a:t>
            </a:r>
            <a:r>
              <a:rPr lang="en-US" dirty="0" smtClean="0"/>
              <a:t>the redistribution </a:t>
            </a:r>
            <a:r>
              <a:rPr lang="en-US" dirty="0"/>
              <a:t>should be </a:t>
            </a:r>
            <a:r>
              <a:rPr lang="en-US" dirty="0" smtClean="0"/>
              <a:t>tuned.</a:t>
            </a:r>
            <a:endParaRPr lang="en-US" dirty="0"/>
          </a:p>
          <a:p>
            <a:r>
              <a:rPr lang="en-US" dirty="0" smtClean="0"/>
              <a:t>To </a:t>
            </a:r>
            <a:r>
              <a:rPr lang="en-US" dirty="0"/>
              <a:t>prevent routing loops in a </a:t>
            </a:r>
            <a:r>
              <a:rPr lang="en-US" dirty="0" smtClean="0"/>
              <a:t>multipoint redistribution </a:t>
            </a:r>
            <a:r>
              <a:rPr lang="en-US" dirty="0"/>
              <a:t>scenario:</a:t>
            </a:r>
          </a:p>
          <a:p>
            <a:pPr lvl="1"/>
            <a:r>
              <a:rPr lang="en-US" dirty="0" smtClean="0"/>
              <a:t>Only </a:t>
            </a:r>
            <a:r>
              <a:rPr lang="en-US" dirty="0"/>
              <a:t>redistribute internal routes from one autonomous system to another (and </a:t>
            </a:r>
            <a:r>
              <a:rPr lang="en-US" dirty="0" smtClean="0"/>
              <a:t>vice versa).</a:t>
            </a:r>
          </a:p>
          <a:p>
            <a:pPr lvl="1"/>
            <a:r>
              <a:rPr lang="en-US" dirty="0" smtClean="0"/>
              <a:t>Tag </a:t>
            </a:r>
            <a:r>
              <a:rPr lang="en-US" dirty="0"/>
              <a:t>routes in redistribution points and filter based on these tags when </a:t>
            </a:r>
            <a:r>
              <a:rPr lang="en-US" dirty="0" smtClean="0"/>
              <a:t>configuring redistribution </a:t>
            </a:r>
            <a:r>
              <a:rPr lang="en-US" dirty="0"/>
              <a:t>in the other direction.</a:t>
            </a:r>
          </a:p>
          <a:p>
            <a:pPr lvl="1"/>
            <a:r>
              <a:rPr lang="en-US" dirty="0" smtClean="0"/>
              <a:t>Propagate </a:t>
            </a:r>
            <a:r>
              <a:rPr lang="en-US" dirty="0"/>
              <a:t>metrics from one autonomous system to another autonomous </a:t>
            </a:r>
            <a:r>
              <a:rPr lang="en-US" dirty="0" smtClean="0"/>
              <a:t>system properly</a:t>
            </a:r>
            <a:r>
              <a:rPr lang="en-US" dirty="0"/>
              <a:t>. (Even though this is not sufficient to prevent loops.)</a:t>
            </a:r>
          </a:p>
          <a:p>
            <a:pPr lvl="1"/>
            <a:r>
              <a:rPr lang="en-US" dirty="0" smtClean="0"/>
              <a:t>Use </a:t>
            </a:r>
            <a:r>
              <a:rPr lang="en-US" dirty="0"/>
              <a:t>default routes to avoid having to do two-way redistribution.</a:t>
            </a:r>
          </a:p>
        </p:txBody>
      </p:sp>
    </p:spTree>
    <p:extLst>
      <p:ext uri="{BB962C8B-B14F-4D97-AF65-F5344CB8AC3E}">
        <p14:creationId xmlns:p14="http://schemas.microsoft.com/office/powerpoint/2010/main" val="616171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Redistribution Operation</a:t>
            </a:r>
          </a:p>
        </p:txBody>
      </p:sp>
      <p:sp>
        <p:nvSpPr>
          <p:cNvPr id="3" name="Content Placeholder 2"/>
          <p:cNvSpPr>
            <a:spLocks noGrp="1"/>
          </p:cNvSpPr>
          <p:nvPr>
            <p:ph idx="1"/>
          </p:nvPr>
        </p:nvSpPr>
        <p:spPr/>
        <p:txBody>
          <a:bodyPr>
            <a:normAutofit/>
          </a:bodyPr>
          <a:lstStyle/>
          <a:p>
            <a:r>
              <a:rPr lang="en-US" dirty="0" smtClean="0"/>
              <a:t>Know </a:t>
            </a:r>
            <a:r>
              <a:rPr lang="en-US" dirty="0"/>
              <a:t>your network topology, particularly where redundant routes exist.</a:t>
            </a:r>
          </a:p>
          <a:p>
            <a:r>
              <a:rPr lang="en-US" dirty="0" smtClean="0"/>
              <a:t>Examine </a:t>
            </a:r>
            <a:r>
              <a:rPr lang="en-US" dirty="0"/>
              <a:t>the topology table of each configured routing protocol to ensure that </a:t>
            </a:r>
            <a:r>
              <a:rPr lang="en-US" dirty="0" smtClean="0"/>
              <a:t>all appropriate </a:t>
            </a:r>
            <a:r>
              <a:rPr lang="en-US" dirty="0"/>
              <a:t>prefixes are being learned.</a:t>
            </a:r>
          </a:p>
          <a:p>
            <a:r>
              <a:rPr lang="en-US" dirty="0" smtClean="0"/>
              <a:t>Perform </a:t>
            </a:r>
            <a:r>
              <a:rPr lang="en-US" dirty="0"/>
              <a:t>a trace using the </a:t>
            </a:r>
            <a:r>
              <a:rPr lang="en-US" b="1" dirty="0"/>
              <a:t>traceroute </a:t>
            </a:r>
            <a:r>
              <a:rPr lang="en-US" dirty="0"/>
              <a:t>[ </a:t>
            </a:r>
            <a:r>
              <a:rPr lang="en-US" i="1" dirty="0" err="1"/>
              <a:t>ip</a:t>
            </a:r>
            <a:r>
              <a:rPr lang="en-US" i="1" dirty="0"/>
              <a:t>-address </a:t>
            </a:r>
            <a:r>
              <a:rPr lang="en-US" dirty="0"/>
              <a:t>] EXEC command on some </a:t>
            </a:r>
            <a:r>
              <a:rPr lang="en-US" dirty="0" smtClean="0"/>
              <a:t>of the </a:t>
            </a:r>
            <a:r>
              <a:rPr lang="en-US" dirty="0"/>
              <a:t>routes that go across the autonomous systems to verify that the shortest </a:t>
            </a:r>
            <a:r>
              <a:rPr lang="en-US" dirty="0" smtClean="0"/>
              <a:t>path is </a:t>
            </a:r>
            <a:r>
              <a:rPr lang="en-US" dirty="0"/>
              <a:t>being used for routing. </a:t>
            </a:r>
          </a:p>
          <a:p>
            <a:r>
              <a:rPr lang="en-US" dirty="0" smtClean="0"/>
              <a:t>If </a:t>
            </a:r>
            <a:r>
              <a:rPr lang="en-US" dirty="0"/>
              <a:t>you encounter routing problems, use the </a:t>
            </a:r>
            <a:r>
              <a:rPr lang="en-US" b="1" dirty="0"/>
              <a:t>traceroute </a:t>
            </a:r>
            <a:r>
              <a:rPr lang="en-US" dirty="0"/>
              <a:t>and </a:t>
            </a:r>
            <a:r>
              <a:rPr lang="en-US" b="1" dirty="0"/>
              <a:t>debug </a:t>
            </a:r>
            <a:r>
              <a:rPr lang="en-US" dirty="0"/>
              <a:t>commands </a:t>
            </a:r>
            <a:r>
              <a:rPr lang="en-US" dirty="0" smtClean="0"/>
              <a:t>to observe </a:t>
            </a:r>
            <a:r>
              <a:rPr lang="en-US" dirty="0"/>
              <a:t>the routing update traffic on the boundary routers and on the </a:t>
            </a:r>
            <a:r>
              <a:rPr lang="en-US" dirty="0" smtClean="0"/>
              <a:t>internal routers. </a:t>
            </a:r>
          </a:p>
          <a:p>
            <a:endParaRPr lang="en-US" dirty="0"/>
          </a:p>
        </p:txBody>
      </p:sp>
    </p:spTree>
    <p:extLst>
      <p:ext uri="{BB962C8B-B14F-4D97-AF65-F5344CB8AC3E}">
        <p14:creationId xmlns:p14="http://schemas.microsoft.com/office/powerpoint/2010/main" val="3260242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Controlling Routing Update Traffic</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Controlling Routing Update </a:t>
            </a:r>
            <a:r>
              <a:rPr lang="en-US" dirty="0" smtClean="0"/>
              <a:t>Traffic</a:t>
            </a:r>
            <a:endParaRPr lang="en-US" dirty="0"/>
          </a:p>
        </p:txBody>
      </p:sp>
      <p:sp>
        <p:nvSpPr>
          <p:cNvPr id="3" name="Content Placeholder 2"/>
          <p:cNvSpPr>
            <a:spLocks noGrp="1"/>
          </p:cNvSpPr>
          <p:nvPr>
            <p:ph idx="1"/>
          </p:nvPr>
        </p:nvSpPr>
        <p:spPr/>
        <p:txBody>
          <a:bodyPr/>
          <a:lstStyle/>
          <a:p>
            <a:r>
              <a:rPr lang="en-US" dirty="0" smtClean="0"/>
              <a:t>Describe </a:t>
            </a:r>
            <a:r>
              <a:rPr lang="en-US" dirty="0"/>
              <a:t>the general mechanics and need for route filtering</a:t>
            </a:r>
          </a:p>
          <a:p>
            <a:r>
              <a:rPr lang="en-US" dirty="0" smtClean="0"/>
              <a:t>Identify </a:t>
            </a:r>
            <a:r>
              <a:rPr lang="en-US" dirty="0"/>
              <a:t>how to use and configure distribute lists</a:t>
            </a:r>
          </a:p>
          <a:p>
            <a:r>
              <a:rPr lang="en-US" dirty="0" smtClean="0"/>
              <a:t>Identify </a:t>
            </a:r>
            <a:r>
              <a:rPr lang="en-US" dirty="0"/>
              <a:t>how to use and configure prefix lists</a:t>
            </a:r>
          </a:p>
          <a:p>
            <a:r>
              <a:rPr lang="en-US" dirty="0" smtClean="0"/>
              <a:t>Identify </a:t>
            </a:r>
            <a:r>
              <a:rPr lang="en-US" dirty="0"/>
              <a:t>how to use and configure route maps</a:t>
            </a:r>
          </a:p>
          <a:p>
            <a:r>
              <a:rPr lang="en-US" dirty="0" smtClean="0"/>
              <a:t>Describe </a:t>
            </a:r>
            <a:r>
              <a:rPr lang="en-US" dirty="0"/>
              <a:t>how to modify administrative distance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Filter Routes?</a:t>
            </a:r>
          </a:p>
        </p:txBody>
      </p:sp>
      <p:sp>
        <p:nvSpPr>
          <p:cNvPr id="3" name="Content Placeholder 2"/>
          <p:cNvSpPr>
            <a:spLocks noGrp="1"/>
          </p:cNvSpPr>
          <p:nvPr>
            <p:ph idx="1"/>
          </p:nvPr>
        </p:nvSpPr>
        <p:spPr>
          <a:xfrm>
            <a:off x="279401" y="3749039"/>
            <a:ext cx="8520354" cy="2565700"/>
          </a:xfrm>
        </p:spPr>
        <p:txBody>
          <a:bodyPr>
            <a:normAutofit/>
          </a:bodyPr>
          <a:lstStyle/>
          <a:p>
            <a:endParaRPr lang="en-US" dirty="0"/>
          </a:p>
        </p:txBody>
      </p:sp>
      <p:pic>
        <p:nvPicPr>
          <p:cNvPr id="4" name="Picture 3"/>
          <p:cNvPicPr>
            <a:picLocks noChangeAspect="1"/>
          </p:cNvPicPr>
          <p:nvPr/>
        </p:nvPicPr>
        <p:blipFill>
          <a:blip r:embed="rId3"/>
          <a:stretch>
            <a:fillRect/>
          </a:stretch>
        </p:blipFill>
        <p:spPr>
          <a:xfrm>
            <a:off x="1011757" y="2394645"/>
            <a:ext cx="7055641" cy="2353200"/>
          </a:xfrm>
          <a:prstGeom prst="rect">
            <a:avLst/>
          </a:prstGeom>
        </p:spPr>
      </p:pic>
    </p:spTree>
    <p:extLst>
      <p:ext uri="{BB962C8B-B14F-4D97-AF65-F5344CB8AC3E}">
        <p14:creationId xmlns:p14="http://schemas.microsoft.com/office/powerpoint/2010/main" val="1631380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Filtering Methods</a:t>
            </a:r>
          </a:p>
        </p:txBody>
      </p:sp>
      <p:sp>
        <p:nvSpPr>
          <p:cNvPr id="3" name="Content Placeholder 2"/>
          <p:cNvSpPr>
            <a:spLocks noGrp="1"/>
          </p:cNvSpPr>
          <p:nvPr>
            <p:ph idx="1"/>
          </p:nvPr>
        </p:nvSpPr>
        <p:spPr/>
        <p:txBody>
          <a:bodyPr/>
          <a:lstStyle/>
          <a:p>
            <a:r>
              <a:rPr lang="en-US" b="1" dirty="0" smtClean="0"/>
              <a:t>Distribute lists</a:t>
            </a:r>
          </a:p>
          <a:p>
            <a:pPr lvl="1"/>
            <a:r>
              <a:rPr lang="en-US" dirty="0" smtClean="0"/>
              <a:t>A </a:t>
            </a:r>
            <a:r>
              <a:rPr lang="en-US" dirty="0"/>
              <a:t>distribute list allows an access control lists (ACLs) to be </a:t>
            </a:r>
            <a:r>
              <a:rPr lang="en-US" dirty="0" smtClean="0"/>
              <a:t>applied to </a:t>
            </a:r>
            <a:r>
              <a:rPr lang="en-US" dirty="0"/>
              <a:t>routing updates.</a:t>
            </a:r>
          </a:p>
          <a:p>
            <a:r>
              <a:rPr lang="en-US" b="1" dirty="0" smtClean="0"/>
              <a:t>Prefix lists</a:t>
            </a:r>
          </a:p>
          <a:p>
            <a:pPr lvl="1"/>
            <a:r>
              <a:rPr lang="en-US" dirty="0" smtClean="0"/>
              <a:t>A </a:t>
            </a:r>
            <a:r>
              <a:rPr lang="en-US" dirty="0"/>
              <a:t>prefix list is an alternative to ACLs designed to filter routes. It can </a:t>
            </a:r>
            <a:r>
              <a:rPr lang="en-US" dirty="0" smtClean="0"/>
              <a:t>be used </a:t>
            </a:r>
            <a:r>
              <a:rPr lang="en-US" dirty="0"/>
              <a:t>with distribute lists, route maps, and other commands.</a:t>
            </a:r>
          </a:p>
          <a:p>
            <a:r>
              <a:rPr lang="en-US" b="1" dirty="0" smtClean="0"/>
              <a:t>Route maps</a:t>
            </a:r>
          </a:p>
          <a:p>
            <a:pPr lvl="1"/>
            <a:r>
              <a:rPr lang="en-US" dirty="0" smtClean="0"/>
              <a:t>Route </a:t>
            </a:r>
            <a:r>
              <a:rPr lang="en-US" dirty="0"/>
              <a:t>maps are complex access lists that allow conditions to be </a:t>
            </a:r>
            <a:r>
              <a:rPr lang="en-US" dirty="0" smtClean="0"/>
              <a:t>tested against </a:t>
            </a:r>
            <a:r>
              <a:rPr lang="en-US" dirty="0"/>
              <a:t>a packet or route, and then actions taken to modify attributes of the </a:t>
            </a:r>
            <a:r>
              <a:rPr lang="en-US" dirty="0" smtClean="0"/>
              <a:t>packet or </a:t>
            </a:r>
            <a:r>
              <a:rPr lang="en-US" dirty="0"/>
              <a:t>route.</a:t>
            </a:r>
          </a:p>
        </p:txBody>
      </p:sp>
    </p:spTree>
    <p:extLst>
      <p:ext uri="{BB962C8B-B14F-4D97-AF65-F5344CB8AC3E}">
        <p14:creationId xmlns:p14="http://schemas.microsoft.com/office/powerpoint/2010/main" val="1097901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Distribute Lists</a:t>
            </a:r>
          </a:p>
        </p:txBody>
      </p:sp>
      <p:sp>
        <p:nvSpPr>
          <p:cNvPr id="3" name="Content Placeholder 2"/>
          <p:cNvSpPr>
            <a:spLocks noGrp="1"/>
          </p:cNvSpPr>
          <p:nvPr>
            <p:ph idx="1"/>
          </p:nvPr>
        </p:nvSpPr>
        <p:spPr/>
        <p:txBody>
          <a:bodyPr>
            <a:normAutofit lnSpcReduction="10000"/>
          </a:bodyPr>
          <a:lstStyle/>
          <a:p>
            <a:r>
              <a:rPr lang="en-US" dirty="0" smtClean="0"/>
              <a:t>A </a:t>
            </a:r>
            <a:r>
              <a:rPr lang="en-US" dirty="0"/>
              <a:t>distribute list allows </a:t>
            </a:r>
            <a:r>
              <a:rPr lang="en-US" dirty="0" smtClean="0"/>
              <a:t>an ACL </a:t>
            </a:r>
            <a:r>
              <a:rPr lang="en-US" dirty="0"/>
              <a:t>to be applied to routing </a:t>
            </a:r>
            <a:r>
              <a:rPr lang="en-US" dirty="0" smtClean="0"/>
              <a:t>updates.</a:t>
            </a:r>
          </a:p>
          <a:p>
            <a:r>
              <a:rPr lang="en-US" dirty="0" smtClean="0"/>
              <a:t>Classic </a:t>
            </a:r>
            <a:r>
              <a:rPr lang="en-US" dirty="0"/>
              <a:t>ACLs do not affect traffic that is originated by the router, so applying one to </a:t>
            </a:r>
            <a:r>
              <a:rPr lang="en-US" dirty="0" smtClean="0"/>
              <a:t>an interface </a:t>
            </a:r>
            <a:r>
              <a:rPr lang="en-US" dirty="0"/>
              <a:t>has no effect on the outgoing routing advertisements. </a:t>
            </a:r>
            <a:endParaRPr lang="en-US" dirty="0" smtClean="0"/>
          </a:p>
          <a:p>
            <a:r>
              <a:rPr lang="en-US" dirty="0" smtClean="0"/>
              <a:t>When </a:t>
            </a:r>
            <a:r>
              <a:rPr lang="en-US" dirty="0"/>
              <a:t>you link an </a:t>
            </a:r>
            <a:r>
              <a:rPr lang="en-US" dirty="0" smtClean="0"/>
              <a:t>ACL to </a:t>
            </a:r>
            <a:r>
              <a:rPr lang="en-US" dirty="0"/>
              <a:t>a distribute list, routing updates can be controlled no matter what their source is.</a:t>
            </a:r>
          </a:p>
          <a:p>
            <a:r>
              <a:rPr lang="en-US" dirty="0"/>
              <a:t>ACLs are configured in the global configuration mode and are then associated with </a:t>
            </a:r>
            <a:r>
              <a:rPr lang="en-US" dirty="0" smtClean="0"/>
              <a:t>a distribute </a:t>
            </a:r>
            <a:r>
              <a:rPr lang="en-US" dirty="0"/>
              <a:t>list under the routing protocol. </a:t>
            </a:r>
            <a:endParaRPr lang="en-US" dirty="0" smtClean="0"/>
          </a:p>
          <a:p>
            <a:r>
              <a:rPr lang="en-US" dirty="0" smtClean="0"/>
              <a:t>The </a:t>
            </a:r>
            <a:r>
              <a:rPr lang="en-US" dirty="0"/>
              <a:t>ACL should permit the networks </a:t>
            </a:r>
            <a:r>
              <a:rPr lang="en-US" dirty="0" smtClean="0"/>
              <a:t>that should </a:t>
            </a:r>
            <a:r>
              <a:rPr lang="en-US" dirty="0"/>
              <a:t>be advertised or redistributed and deny the networks that should be filtered</a:t>
            </a:r>
            <a:r>
              <a:rPr lang="en-US" dirty="0" smtClean="0"/>
              <a:t>.</a:t>
            </a:r>
            <a:endParaRPr lang="en-US" dirty="0"/>
          </a:p>
        </p:txBody>
      </p:sp>
    </p:spTree>
    <p:extLst>
      <p:ext uri="{BB962C8B-B14F-4D97-AF65-F5344CB8AC3E}">
        <p14:creationId xmlns:p14="http://schemas.microsoft.com/office/powerpoint/2010/main" val="1670731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Distribute Lists</a:t>
            </a:r>
          </a:p>
        </p:txBody>
      </p:sp>
      <p:sp>
        <p:nvSpPr>
          <p:cNvPr id="3" name="Content Placeholder 2"/>
          <p:cNvSpPr>
            <a:spLocks noGrp="1"/>
          </p:cNvSpPr>
          <p:nvPr>
            <p:ph idx="1"/>
          </p:nvPr>
        </p:nvSpPr>
        <p:spPr/>
        <p:txBody>
          <a:bodyPr/>
          <a:lstStyle/>
          <a:p>
            <a:r>
              <a:rPr lang="en-US" dirty="0"/>
              <a:t>The router then applies the ACL to the routing updates for that protocol. Options in </a:t>
            </a:r>
            <a:r>
              <a:rPr lang="en-US" dirty="0" smtClean="0"/>
              <a:t>the </a:t>
            </a:r>
            <a:r>
              <a:rPr lang="en-US" b="1" dirty="0" smtClean="0"/>
              <a:t>distribute-list </a:t>
            </a:r>
            <a:r>
              <a:rPr lang="en-US" dirty="0"/>
              <a:t>command allow updates to be filtered based on three factors:</a:t>
            </a:r>
          </a:p>
          <a:p>
            <a:pPr lvl="1"/>
            <a:r>
              <a:rPr lang="en-US" dirty="0"/>
              <a:t>Incoming interface</a:t>
            </a:r>
          </a:p>
          <a:p>
            <a:pPr lvl="1"/>
            <a:r>
              <a:rPr lang="en-US" dirty="0"/>
              <a:t>Outgoing interface</a:t>
            </a:r>
          </a:p>
          <a:p>
            <a:pPr lvl="1"/>
            <a:r>
              <a:rPr lang="en-US" dirty="0"/>
              <a:t>Redistribution from another routing </a:t>
            </a:r>
            <a:r>
              <a:rPr lang="en-US" dirty="0" smtClean="0"/>
              <a:t>protocol</a:t>
            </a:r>
            <a:endParaRPr lang="en-US" dirty="0"/>
          </a:p>
          <a:p>
            <a:r>
              <a:rPr lang="en-US" dirty="0"/>
              <a:t>Using a distribute list gives the administrator great flexibility in determining just which routes will be permitted and which will be denied.</a:t>
            </a:r>
          </a:p>
          <a:p>
            <a:endParaRPr lang="en-US" dirty="0"/>
          </a:p>
        </p:txBody>
      </p:sp>
    </p:spTree>
    <p:extLst>
      <p:ext uri="{BB962C8B-B14F-4D97-AF65-F5344CB8AC3E}">
        <p14:creationId xmlns:p14="http://schemas.microsoft.com/office/powerpoint/2010/main" val="630015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Distribute </a:t>
            </a:r>
            <a:r>
              <a:rPr lang="en-US" dirty="0" smtClean="0"/>
              <a:t>Lists [out]</a:t>
            </a:r>
            <a:endParaRPr lang="en-US" dirty="0"/>
          </a:p>
        </p:txBody>
      </p:sp>
      <p:sp>
        <p:nvSpPr>
          <p:cNvPr id="3" name="Content Placeholder 2"/>
          <p:cNvSpPr>
            <a:spLocks noGrp="1"/>
          </p:cNvSpPr>
          <p:nvPr>
            <p:ph idx="1"/>
          </p:nvPr>
        </p:nvSpPr>
        <p:spPr/>
        <p:txBody>
          <a:bodyPr>
            <a:normAutofit lnSpcReduction="10000"/>
          </a:bodyPr>
          <a:lstStyle/>
          <a:p>
            <a:r>
              <a:rPr lang="en-US" sz="2000" b="1" dirty="0">
                <a:latin typeface="Consolas" panose="020B0609020204030204" pitchFamily="49" charset="0"/>
                <a:cs typeface="Consolas" panose="020B0609020204030204" pitchFamily="49" charset="0"/>
              </a:rPr>
              <a:t>distribute-list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access-list-number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name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out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interface-type interface-number </a:t>
            </a:r>
            <a:r>
              <a:rPr lang="en-US" sz="2000" dirty="0" smtClean="0">
                <a:latin typeface="Consolas" panose="020B0609020204030204" pitchFamily="49" charset="0"/>
                <a:cs typeface="Consolas" panose="020B0609020204030204" pitchFamily="49" charset="0"/>
              </a:rPr>
              <a:t>| </a:t>
            </a:r>
            <a:r>
              <a:rPr lang="en-US" sz="2000" i="1" dirty="0" smtClean="0">
                <a:latin typeface="Consolas" panose="020B0609020204030204" pitchFamily="49" charset="0"/>
                <a:cs typeface="Consolas" panose="020B0609020204030204" pitchFamily="49" charset="0"/>
              </a:rPr>
              <a:t>routing </a:t>
            </a:r>
            <a:r>
              <a:rPr lang="en-US" sz="2000" i="1" dirty="0">
                <a:latin typeface="Consolas" panose="020B0609020204030204" pitchFamily="49" charset="0"/>
                <a:cs typeface="Consolas" panose="020B0609020204030204" pitchFamily="49" charset="0"/>
              </a:rPr>
              <a:t>process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autonomous-system-number </a:t>
            </a:r>
            <a:r>
              <a:rPr lang="en-US" sz="2000" dirty="0">
                <a:latin typeface="Consolas" panose="020B0609020204030204" pitchFamily="49" charset="0"/>
                <a:cs typeface="Consolas" panose="020B0609020204030204" pitchFamily="49" charset="0"/>
              </a:rPr>
              <a:t>] command</a:t>
            </a:r>
            <a:r>
              <a:rPr lang="en-US" sz="2000" dirty="0" smtClean="0">
                <a:latin typeface="Consolas" panose="020B0609020204030204" pitchFamily="49" charset="0"/>
                <a:cs typeface="Consolas" panose="020B0609020204030204" pitchFamily="49" charset="0"/>
              </a:rPr>
              <a:t>.</a:t>
            </a: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r>
              <a:rPr lang="en-US" dirty="0" smtClean="0"/>
              <a:t>The </a:t>
            </a:r>
            <a:r>
              <a:rPr lang="en-US" b="1" dirty="0"/>
              <a:t>distribute-list out </a:t>
            </a:r>
            <a:r>
              <a:rPr lang="en-US" dirty="0"/>
              <a:t>command filters updates going </a:t>
            </a:r>
            <a:r>
              <a:rPr lang="en-US" i="1" dirty="0"/>
              <a:t>out </a:t>
            </a:r>
            <a:r>
              <a:rPr lang="en-US" dirty="0"/>
              <a:t>of the interface or </a:t>
            </a:r>
            <a:r>
              <a:rPr lang="en-US" dirty="0" smtClean="0"/>
              <a:t>routing protocol </a:t>
            </a:r>
            <a:r>
              <a:rPr lang="en-US" dirty="0"/>
              <a:t>specified in the command, </a:t>
            </a:r>
            <a:r>
              <a:rPr lang="en-US" i="1" dirty="0"/>
              <a:t>into </a:t>
            </a:r>
            <a:r>
              <a:rPr lang="en-US" dirty="0"/>
              <a:t>the routing process under which it </a:t>
            </a:r>
            <a:r>
              <a:rPr lang="en-US" dirty="0" smtClean="0"/>
              <a:t>is configured</a:t>
            </a:r>
            <a:r>
              <a:rPr lang="en-US" dirty="0"/>
              <a:t>.</a:t>
            </a:r>
            <a:endParaRPr lang="en-US" dirty="0" smtClean="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2"/>
          <a:stretch>
            <a:fillRect/>
          </a:stretch>
        </p:blipFill>
        <p:spPr>
          <a:xfrm>
            <a:off x="834097" y="2296476"/>
            <a:ext cx="7410961" cy="2454960"/>
          </a:xfrm>
          <a:prstGeom prst="rect">
            <a:avLst/>
          </a:prstGeom>
        </p:spPr>
      </p:pic>
    </p:spTree>
    <p:extLst>
      <p:ext uri="{BB962C8B-B14F-4D97-AF65-F5344CB8AC3E}">
        <p14:creationId xmlns:p14="http://schemas.microsoft.com/office/powerpoint/2010/main" val="4007258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Distribute Lists </a:t>
            </a:r>
            <a:r>
              <a:rPr lang="en-US" dirty="0" smtClean="0"/>
              <a:t>[in]</a:t>
            </a:r>
            <a:endParaRPr lang="en-US" dirty="0"/>
          </a:p>
        </p:txBody>
      </p:sp>
      <p:sp>
        <p:nvSpPr>
          <p:cNvPr id="3" name="Content Placeholder 2"/>
          <p:cNvSpPr>
            <a:spLocks noGrp="1"/>
          </p:cNvSpPr>
          <p:nvPr>
            <p:ph idx="1"/>
          </p:nvPr>
        </p:nvSpPr>
        <p:spPr/>
        <p:txBody>
          <a:bodyPr>
            <a:normAutofit/>
          </a:bodyPr>
          <a:lstStyle/>
          <a:p>
            <a:r>
              <a:rPr lang="en-US" sz="2000" b="1" dirty="0">
                <a:latin typeface="Consolas" panose="020B0609020204030204" pitchFamily="49" charset="0"/>
                <a:cs typeface="Consolas" panose="020B0609020204030204" pitchFamily="49" charset="0"/>
              </a:rPr>
              <a:t>distribute-list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access-list-number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name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in [ </a:t>
            </a:r>
            <a:r>
              <a:rPr lang="en-US" sz="2000" i="1" dirty="0">
                <a:latin typeface="Consolas" panose="020B0609020204030204" pitchFamily="49" charset="0"/>
                <a:cs typeface="Consolas" panose="020B0609020204030204" pitchFamily="49" charset="0"/>
              </a:rPr>
              <a:t>interface-type interface-number </a:t>
            </a:r>
            <a:r>
              <a:rPr lang="en-US" sz="2000" b="1" dirty="0" smtClean="0">
                <a:latin typeface="Consolas" panose="020B0609020204030204" pitchFamily="49" charset="0"/>
                <a:cs typeface="Consolas" panose="020B0609020204030204" pitchFamily="49" charset="0"/>
              </a:rPr>
              <a:t>]</a:t>
            </a:r>
          </a:p>
          <a:p>
            <a:endParaRPr lang="en-US" sz="2000" b="1" dirty="0">
              <a:latin typeface="Consolas" panose="020B0609020204030204" pitchFamily="49" charset="0"/>
              <a:cs typeface="Consolas" panose="020B0609020204030204" pitchFamily="49" charset="0"/>
            </a:endParaRPr>
          </a:p>
          <a:p>
            <a:endParaRPr lang="en-US" sz="2000" b="1" dirty="0" smtClean="0">
              <a:latin typeface="Consolas" panose="020B0609020204030204" pitchFamily="49" charset="0"/>
              <a:cs typeface="Consolas" panose="020B0609020204030204" pitchFamily="49" charset="0"/>
            </a:endParaRPr>
          </a:p>
          <a:p>
            <a:endParaRPr lang="en-US" sz="2000" b="1" dirty="0">
              <a:latin typeface="Consolas" panose="020B0609020204030204" pitchFamily="49" charset="0"/>
              <a:cs typeface="Consolas" panose="020B0609020204030204" pitchFamily="49" charset="0"/>
            </a:endParaRPr>
          </a:p>
          <a:p>
            <a:endParaRPr lang="en-US" sz="2000" b="1" dirty="0" smtClean="0">
              <a:latin typeface="Consolas" panose="020B0609020204030204" pitchFamily="49" charset="0"/>
              <a:cs typeface="Consolas" panose="020B0609020204030204" pitchFamily="49" charset="0"/>
            </a:endParaRPr>
          </a:p>
          <a:p>
            <a:endParaRPr lang="en-US" sz="2000" b="1" dirty="0">
              <a:latin typeface="Consolas" panose="020B0609020204030204" pitchFamily="49" charset="0"/>
              <a:cs typeface="Consolas" panose="020B0609020204030204" pitchFamily="49" charset="0"/>
            </a:endParaRPr>
          </a:p>
          <a:p>
            <a:endParaRPr lang="en-US" sz="2000" b="1" dirty="0" smtClean="0">
              <a:latin typeface="Consolas" panose="020B0609020204030204" pitchFamily="49" charset="0"/>
              <a:cs typeface="Consolas" panose="020B0609020204030204" pitchFamily="49" charset="0"/>
            </a:endParaRPr>
          </a:p>
          <a:p>
            <a:endParaRPr lang="en-US" sz="2000" b="1" dirty="0">
              <a:latin typeface="Consolas" panose="020B0609020204030204" pitchFamily="49" charset="0"/>
              <a:cs typeface="Consolas" panose="020B0609020204030204" pitchFamily="49" charset="0"/>
            </a:endParaRPr>
          </a:p>
          <a:p>
            <a:r>
              <a:rPr lang="en-US" dirty="0" smtClean="0"/>
              <a:t>The </a:t>
            </a:r>
            <a:r>
              <a:rPr lang="en-US" b="1" dirty="0"/>
              <a:t>distribute-list in </a:t>
            </a:r>
            <a:r>
              <a:rPr lang="en-US" dirty="0"/>
              <a:t>command filters updates going </a:t>
            </a:r>
            <a:r>
              <a:rPr lang="en-US" i="1" dirty="0"/>
              <a:t>into </a:t>
            </a:r>
            <a:r>
              <a:rPr lang="en-US" dirty="0"/>
              <a:t>the interface specified </a:t>
            </a:r>
            <a:r>
              <a:rPr lang="en-US" dirty="0" smtClean="0"/>
              <a:t>in the </a:t>
            </a:r>
            <a:r>
              <a:rPr lang="en-US" dirty="0"/>
              <a:t>command, </a:t>
            </a:r>
            <a:r>
              <a:rPr lang="en-US" i="1" dirty="0"/>
              <a:t>into </a:t>
            </a:r>
            <a:r>
              <a:rPr lang="en-US" dirty="0"/>
              <a:t>the routing process under which it is configured.</a:t>
            </a:r>
            <a:endParaRPr lang="en-US"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2"/>
          <a:stretch>
            <a:fillRect/>
          </a:stretch>
        </p:blipFill>
        <p:spPr>
          <a:xfrm>
            <a:off x="884857" y="2403313"/>
            <a:ext cx="7309441" cy="1882560"/>
          </a:xfrm>
          <a:prstGeom prst="rect">
            <a:avLst/>
          </a:prstGeom>
        </p:spPr>
      </p:pic>
    </p:spTree>
    <p:extLst>
      <p:ext uri="{BB962C8B-B14F-4D97-AF65-F5344CB8AC3E}">
        <p14:creationId xmlns:p14="http://schemas.microsoft.com/office/powerpoint/2010/main" val="116210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Using Multiple IP Routing Protocols on a Network</a:t>
            </a:r>
            <a:endParaRPr lang="en-US" dirty="0" smtClean="0"/>
          </a:p>
        </p:txBody>
      </p:sp>
      <p:sp>
        <p:nvSpPr>
          <p:cNvPr id="6" name="Content Placeholder 5"/>
          <p:cNvSpPr>
            <a:spLocks noGrp="1"/>
          </p:cNvSpPr>
          <p:nvPr>
            <p:ph idx="1"/>
          </p:nvPr>
        </p:nvSpPr>
        <p:spPr>
          <a:xfrm>
            <a:off x="279401" y="1183341"/>
            <a:ext cx="8520354" cy="2275432"/>
          </a:xfrm>
        </p:spPr>
        <p:txBody>
          <a:bodyPr>
            <a:normAutofit lnSpcReduction="10000"/>
          </a:bodyPr>
          <a:lstStyle/>
          <a:p>
            <a:r>
              <a:rPr lang="en-US" dirty="0"/>
              <a:t>Simple routing protocols work well for simple networks, but as networks grow </a:t>
            </a:r>
            <a:r>
              <a:rPr lang="en-US" dirty="0" smtClean="0"/>
              <a:t>and become </a:t>
            </a:r>
            <a:r>
              <a:rPr lang="en-US" dirty="0"/>
              <a:t>more complex, it may be necessary to change the routing protocols. </a:t>
            </a:r>
            <a:endParaRPr lang="en-US" dirty="0" smtClean="0"/>
          </a:p>
          <a:p>
            <a:r>
              <a:rPr lang="en-US" dirty="0" smtClean="0"/>
              <a:t>Often</a:t>
            </a:r>
            <a:r>
              <a:rPr lang="en-US" dirty="0"/>
              <a:t>, </a:t>
            </a:r>
            <a:r>
              <a:rPr lang="en-US" dirty="0" smtClean="0"/>
              <a:t>the transition </a:t>
            </a:r>
            <a:r>
              <a:rPr lang="en-US" dirty="0"/>
              <a:t>between routing protocols takes place gradually, so there are multiple </a:t>
            </a:r>
            <a:r>
              <a:rPr lang="en-US" dirty="0" smtClean="0"/>
              <a:t>routing protocols </a:t>
            </a:r>
            <a:r>
              <a:rPr lang="en-US" dirty="0"/>
              <a:t>that are operating in the network for variable lengths of time.</a:t>
            </a:r>
            <a:endParaRPr lang="en-US" dirty="0" smtClean="0"/>
          </a:p>
        </p:txBody>
      </p:sp>
      <p:pic>
        <p:nvPicPr>
          <p:cNvPr id="2" name="Picture 1"/>
          <p:cNvPicPr>
            <a:picLocks noChangeAspect="1"/>
          </p:cNvPicPr>
          <p:nvPr/>
        </p:nvPicPr>
        <p:blipFill>
          <a:blip r:embed="rId3"/>
          <a:stretch>
            <a:fillRect/>
          </a:stretch>
        </p:blipFill>
        <p:spPr>
          <a:xfrm>
            <a:off x="2716948" y="3534077"/>
            <a:ext cx="4417781" cy="3204226"/>
          </a:xfrm>
          <a:prstGeom prst="rect">
            <a:avLst/>
          </a:prstGeom>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 List and ACL </a:t>
            </a:r>
            <a:r>
              <a:rPr lang="en-US" dirty="0" smtClean="0"/>
              <a:t>Example [out]</a:t>
            </a:r>
            <a:endParaRPr lang="en-US" dirty="0"/>
          </a:p>
        </p:txBody>
      </p:sp>
      <p:pic>
        <p:nvPicPr>
          <p:cNvPr id="4" name="Content Placeholder 3"/>
          <p:cNvPicPr>
            <a:picLocks noGrp="1" noChangeAspect="1"/>
          </p:cNvPicPr>
          <p:nvPr>
            <p:ph idx="1"/>
          </p:nvPr>
        </p:nvPicPr>
        <p:blipFill>
          <a:blip r:embed="rId3"/>
          <a:stretch>
            <a:fillRect/>
          </a:stretch>
        </p:blipFill>
        <p:spPr>
          <a:xfrm>
            <a:off x="1088567" y="1402809"/>
            <a:ext cx="6903361" cy="2022480"/>
          </a:xfrm>
          <a:prstGeom prst="rect">
            <a:avLst/>
          </a:prstGeom>
        </p:spPr>
      </p:pic>
      <p:pic>
        <p:nvPicPr>
          <p:cNvPr id="5" name="Picture 4"/>
          <p:cNvPicPr>
            <a:picLocks noChangeAspect="1"/>
          </p:cNvPicPr>
          <p:nvPr/>
        </p:nvPicPr>
        <p:blipFill>
          <a:blip r:embed="rId4"/>
          <a:stretch>
            <a:fillRect/>
          </a:stretch>
        </p:blipFill>
        <p:spPr>
          <a:xfrm>
            <a:off x="885528" y="3720061"/>
            <a:ext cx="7309441" cy="2353200"/>
          </a:xfrm>
          <a:prstGeom prst="rect">
            <a:avLst/>
          </a:prstGeom>
        </p:spPr>
      </p:pic>
    </p:spTree>
    <p:extLst>
      <p:ext uri="{BB962C8B-B14F-4D97-AF65-F5344CB8AC3E}">
        <p14:creationId xmlns:p14="http://schemas.microsoft.com/office/powerpoint/2010/main" val="4232822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 List and ACL </a:t>
            </a:r>
            <a:r>
              <a:rPr lang="en-US" dirty="0" smtClean="0"/>
              <a:t>Example [in]</a:t>
            </a:r>
            <a:endParaRPr lang="en-US" dirty="0"/>
          </a:p>
        </p:txBody>
      </p:sp>
      <p:pic>
        <p:nvPicPr>
          <p:cNvPr id="4" name="Content Placeholder 3"/>
          <p:cNvPicPr>
            <a:picLocks noGrp="1" noChangeAspect="1"/>
          </p:cNvPicPr>
          <p:nvPr>
            <p:ph idx="1"/>
          </p:nvPr>
        </p:nvPicPr>
        <p:blipFill>
          <a:blip r:embed="rId3"/>
          <a:stretch>
            <a:fillRect/>
          </a:stretch>
        </p:blipFill>
        <p:spPr>
          <a:xfrm>
            <a:off x="1088567" y="1383655"/>
            <a:ext cx="6903361" cy="2022480"/>
          </a:xfrm>
          <a:prstGeom prst="rect">
            <a:avLst/>
          </a:prstGeom>
        </p:spPr>
      </p:pic>
      <p:pic>
        <p:nvPicPr>
          <p:cNvPr id="6" name="Picture 5"/>
          <p:cNvPicPr>
            <a:picLocks noChangeAspect="1"/>
          </p:cNvPicPr>
          <p:nvPr/>
        </p:nvPicPr>
        <p:blipFill>
          <a:blip r:embed="rId4"/>
          <a:stretch>
            <a:fillRect/>
          </a:stretch>
        </p:blipFill>
        <p:spPr>
          <a:xfrm>
            <a:off x="910908" y="3681753"/>
            <a:ext cx="7258681" cy="2073360"/>
          </a:xfrm>
          <a:prstGeom prst="rect">
            <a:avLst/>
          </a:prstGeom>
        </p:spPr>
      </p:pic>
    </p:spTree>
    <p:extLst>
      <p:ext uri="{BB962C8B-B14F-4D97-AF65-F5344CB8AC3E}">
        <p14:creationId xmlns:p14="http://schemas.microsoft.com/office/powerpoint/2010/main" val="299180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 List Issues</a:t>
            </a:r>
            <a:endParaRPr lang="en-US" dirty="0"/>
          </a:p>
        </p:txBody>
      </p:sp>
      <p:sp>
        <p:nvSpPr>
          <p:cNvPr id="3" name="Content Placeholder 2"/>
          <p:cNvSpPr>
            <a:spLocks noGrp="1"/>
          </p:cNvSpPr>
          <p:nvPr>
            <p:ph idx="1"/>
          </p:nvPr>
        </p:nvSpPr>
        <p:spPr/>
        <p:txBody>
          <a:bodyPr>
            <a:normAutofit/>
          </a:bodyPr>
          <a:lstStyle/>
          <a:p>
            <a:r>
              <a:rPr lang="en-US" dirty="0"/>
              <a:t>Traditionally, route filtering was accomplished using ACLs with the </a:t>
            </a:r>
            <a:r>
              <a:rPr lang="en-US" b="1" dirty="0"/>
              <a:t>distribute-list </a:t>
            </a:r>
            <a:r>
              <a:rPr lang="en-US" dirty="0" smtClean="0"/>
              <a:t>command; however</a:t>
            </a:r>
            <a:r>
              <a:rPr lang="en-US" dirty="0"/>
              <a:t>, using ACLs as route filters for distribute lists has several </a:t>
            </a:r>
            <a:r>
              <a:rPr lang="en-US" dirty="0" smtClean="0"/>
              <a:t>drawbacks, including </a:t>
            </a:r>
            <a:r>
              <a:rPr lang="en-US" dirty="0"/>
              <a:t>the following:</a:t>
            </a:r>
          </a:p>
          <a:p>
            <a:pPr lvl="1"/>
            <a:r>
              <a:rPr lang="en-US" dirty="0" smtClean="0"/>
              <a:t>A </a:t>
            </a:r>
            <a:r>
              <a:rPr lang="en-US" dirty="0"/>
              <a:t>subnet mask cannot be easily matched.</a:t>
            </a:r>
          </a:p>
          <a:p>
            <a:pPr lvl="1"/>
            <a:r>
              <a:rPr lang="en-US" dirty="0" smtClean="0"/>
              <a:t>Access </a:t>
            </a:r>
            <a:r>
              <a:rPr lang="en-US" dirty="0"/>
              <a:t>lists are evaluated sequentially for every IP prefix in the routing update.</a:t>
            </a:r>
          </a:p>
          <a:p>
            <a:pPr lvl="1"/>
            <a:r>
              <a:rPr lang="en-US" dirty="0" smtClean="0"/>
              <a:t>Extended </a:t>
            </a:r>
            <a:r>
              <a:rPr lang="en-US" dirty="0"/>
              <a:t>access lists can be cumbersome to configure</a:t>
            </a:r>
            <a:r>
              <a:rPr lang="en-US" dirty="0" smtClean="0"/>
              <a:t>.</a:t>
            </a:r>
            <a:endParaRPr lang="en-US" dirty="0"/>
          </a:p>
        </p:txBody>
      </p:sp>
    </p:spTree>
    <p:extLst>
      <p:ext uri="{BB962C8B-B14F-4D97-AF65-F5344CB8AC3E}">
        <p14:creationId xmlns:p14="http://schemas.microsoft.com/office/powerpoint/2010/main" val="1362457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 List Characteristics</a:t>
            </a:r>
          </a:p>
        </p:txBody>
      </p:sp>
      <p:sp>
        <p:nvSpPr>
          <p:cNvPr id="3" name="Content Placeholder 2"/>
          <p:cNvSpPr>
            <a:spLocks noGrp="1"/>
          </p:cNvSpPr>
          <p:nvPr>
            <p:ph idx="1"/>
          </p:nvPr>
        </p:nvSpPr>
        <p:spPr/>
        <p:txBody>
          <a:bodyPr/>
          <a:lstStyle/>
          <a:p>
            <a:r>
              <a:rPr lang="en-US" dirty="0"/>
              <a:t>Prefix lists are similar to access lists in many ways. </a:t>
            </a:r>
            <a:endParaRPr lang="en-US" dirty="0" smtClean="0"/>
          </a:p>
          <a:p>
            <a:r>
              <a:rPr lang="en-US" dirty="0" smtClean="0"/>
              <a:t>A </a:t>
            </a:r>
            <a:r>
              <a:rPr lang="en-US" dirty="0"/>
              <a:t>prefix list can consist of any </a:t>
            </a:r>
            <a:r>
              <a:rPr lang="en-US" dirty="0" smtClean="0"/>
              <a:t>number of </a:t>
            </a:r>
            <a:r>
              <a:rPr lang="en-US" dirty="0"/>
              <a:t>lines, each of which indicates a test and a result. </a:t>
            </a:r>
            <a:endParaRPr lang="en-US" dirty="0" smtClean="0"/>
          </a:p>
          <a:p>
            <a:r>
              <a:rPr lang="en-US" dirty="0" smtClean="0"/>
              <a:t>The </a:t>
            </a:r>
            <a:r>
              <a:rPr lang="en-US" dirty="0"/>
              <a:t>router can interpret the </a:t>
            </a:r>
            <a:r>
              <a:rPr lang="en-US" dirty="0" smtClean="0"/>
              <a:t>lines in </a:t>
            </a:r>
            <a:r>
              <a:rPr lang="en-US" dirty="0"/>
              <a:t>the specified order, although Cisco IOS Software optimizes prefix lists for </a:t>
            </a:r>
            <a:r>
              <a:rPr lang="en-US" dirty="0" smtClean="0"/>
              <a:t>processing in </a:t>
            </a:r>
            <a:r>
              <a:rPr lang="en-US" dirty="0"/>
              <a:t>a tree structure. </a:t>
            </a:r>
            <a:endParaRPr lang="en-US" dirty="0" smtClean="0"/>
          </a:p>
          <a:p>
            <a:r>
              <a:rPr lang="en-US" dirty="0" smtClean="0"/>
              <a:t>When </a:t>
            </a:r>
            <a:r>
              <a:rPr lang="en-US" dirty="0"/>
              <a:t>a router evaluates a route against the prefix list, the </a:t>
            </a:r>
            <a:r>
              <a:rPr lang="en-US" dirty="0" smtClean="0"/>
              <a:t>first line </a:t>
            </a:r>
            <a:r>
              <a:rPr lang="en-US" dirty="0"/>
              <a:t>that matches will result in either a “permit” or “deny.” </a:t>
            </a:r>
            <a:endParaRPr lang="en-US" dirty="0" smtClean="0"/>
          </a:p>
          <a:p>
            <a:r>
              <a:rPr lang="en-US" dirty="0" smtClean="0"/>
              <a:t>If </a:t>
            </a:r>
            <a:r>
              <a:rPr lang="en-US" dirty="0"/>
              <a:t>none of the lines in the </a:t>
            </a:r>
            <a:r>
              <a:rPr lang="en-US" dirty="0" smtClean="0"/>
              <a:t>list match</a:t>
            </a:r>
            <a:r>
              <a:rPr lang="en-US" dirty="0"/>
              <a:t>, the result is “implicitly deny.”</a:t>
            </a:r>
          </a:p>
        </p:txBody>
      </p:sp>
    </p:spTree>
    <p:extLst>
      <p:ext uri="{BB962C8B-B14F-4D97-AF65-F5344CB8AC3E}">
        <p14:creationId xmlns:p14="http://schemas.microsoft.com/office/powerpoint/2010/main" val="2165927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Advantages </a:t>
            </a:r>
            <a:r>
              <a:rPr lang="en-US" dirty="0"/>
              <a:t>of </a:t>
            </a:r>
            <a:r>
              <a:rPr lang="en-US" dirty="0" smtClean="0"/>
              <a:t>Using </a:t>
            </a:r>
            <a:r>
              <a:rPr lang="en-US" dirty="0"/>
              <a:t>P</a:t>
            </a:r>
            <a:r>
              <a:rPr lang="en-US" dirty="0" smtClean="0"/>
              <a:t>refix Lists</a:t>
            </a:r>
            <a:endParaRPr lang="en-US" dirty="0"/>
          </a:p>
        </p:txBody>
      </p:sp>
      <p:sp>
        <p:nvSpPr>
          <p:cNvPr id="3" name="Content Placeholder 2"/>
          <p:cNvSpPr>
            <a:spLocks noGrp="1"/>
          </p:cNvSpPr>
          <p:nvPr>
            <p:ph idx="1"/>
          </p:nvPr>
        </p:nvSpPr>
        <p:spPr/>
        <p:txBody>
          <a:bodyPr>
            <a:normAutofit/>
          </a:bodyPr>
          <a:lstStyle/>
          <a:p>
            <a:r>
              <a:rPr lang="en-US" b="1" dirty="0" smtClean="0"/>
              <a:t>Friendlier </a:t>
            </a:r>
            <a:r>
              <a:rPr lang="en-US" b="1" dirty="0"/>
              <a:t>command-line interface </a:t>
            </a:r>
            <a:endParaRPr lang="en-US" dirty="0"/>
          </a:p>
          <a:p>
            <a:r>
              <a:rPr lang="en-US" b="1" dirty="0" smtClean="0"/>
              <a:t>Faster processing</a:t>
            </a:r>
          </a:p>
          <a:p>
            <a:pPr lvl="1"/>
            <a:r>
              <a:rPr lang="en-US" dirty="0" smtClean="0"/>
              <a:t>A </a:t>
            </a:r>
            <a:r>
              <a:rPr lang="en-US" dirty="0"/>
              <a:t>significant performance improvement over access lists in </a:t>
            </a:r>
            <a:r>
              <a:rPr lang="en-US" dirty="0" smtClean="0"/>
              <a:t>loading and </a:t>
            </a:r>
            <a:r>
              <a:rPr lang="en-US" dirty="0"/>
              <a:t>route lookup of large lists. </a:t>
            </a:r>
            <a:endParaRPr lang="en-US" dirty="0" smtClean="0"/>
          </a:p>
          <a:p>
            <a:r>
              <a:rPr lang="en-US" b="1" dirty="0" smtClean="0"/>
              <a:t>Support </a:t>
            </a:r>
            <a:r>
              <a:rPr lang="en-US" b="1" dirty="0"/>
              <a:t>for incremental </a:t>
            </a:r>
            <a:r>
              <a:rPr lang="en-US" b="1" dirty="0" smtClean="0"/>
              <a:t>modifications</a:t>
            </a:r>
          </a:p>
          <a:p>
            <a:pPr lvl="1"/>
            <a:r>
              <a:rPr lang="en-US" dirty="0" smtClean="0"/>
              <a:t>Sequence </a:t>
            </a:r>
            <a:r>
              <a:rPr lang="en-US" dirty="0"/>
              <a:t>numbers are assigned to </a:t>
            </a:r>
            <a:r>
              <a:rPr lang="en-US" b="1" dirty="0" err="1" smtClean="0"/>
              <a:t>ip</a:t>
            </a:r>
            <a:r>
              <a:rPr lang="en-US" b="1" dirty="0"/>
              <a:t> </a:t>
            </a:r>
            <a:r>
              <a:rPr lang="en-US" b="1" dirty="0" smtClean="0"/>
              <a:t>prefix-list </a:t>
            </a:r>
            <a:r>
              <a:rPr lang="en-US" dirty="0"/>
              <a:t>statements, making it easier to edit. </a:t>
            </a:r>
            <a:endParaRPr lang="en-US" dirty="0" smtClean="0"/>
          </a:p>
          <a:p>
            <a:r>
              <a:rPr lang="en-US" b="1" dirty="0" smtClean="0"/>
              <a:t>Greater flexibility</a:t>
            </a:r>
          </a:p>
          <a:p>
            <a:pPr lvl="1"/>
            <a:r>
              <a:rPr lang="en-US" dirty="0" smtClean="0"/>
              <a:t>Routers </a:t>
            </a:r>
            <a:r>
              <a:rPr lang="en-US" dirty="0"/>
              <a:t>match networks in a routing update against the </a:t>
            </a:r>
            <a:r>
              <a:rPr lang="en-US" dirty="0" smtClean="0"/>
              <a:t>prefix list </a:t>
            </a:r>
            <a:r>
              <a:rPr lang="en-US" dirty="0"/>
              <a:t>using as many bits as indicated. A prefix list can specify the exact size of </a:t>
            </a:r>
            <a:r>
              <a:rPr lang="en-US" dirty="0" smtClean="0"/>
              <a:t>the subnet </a:t>
            </a:r>
            <a:r>
              <a:rPr lang="en-US" dirty="0"/>
              <a:t>mask, or it can indicate that the subnet mask must be in a specified range</a:t>
            </a:r>
            <a:r>
              <a:rPr lang="en-US" dirty="0" smtClean="0"/>
              <a:t>.</a:t>
            </a:r>
            <a:endParaRPr lang="en-US" dirty="0"/>
          </a:p>
        </p:txBody>
      </p:sp>
    </p:spTree>
    <p:extLst>
      <p:ext uri="{BB962C8B-B14F-4D97-AF65-F5344CB8AC3E}">
        <p14:creationId xmlns:p14="http://schemas.microsoft.com/office/powerpoint/2010/main" val="3359418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Prefix Lists</a:t>
            </a:r>
          </a:p>
        </p:txBody>
      </p:sp>
      <p:sp>
        <p:nvSpPr>
          <p:cNvPr id="3" name="Content Placeholder 2"/>
          <p:cNvSpPr>
            <a:spLocks noGrp="1"/>
          </p:cNvSpPr>
          <p:nvPr>
            <p:ph idx="1"/>
          </p:nvPr>
        </p:nvSpPr>
        <p:spPr/>
        <p:txBody>
          <a:bodyPr>
            <a:normAutofit/>
          </a:bodyPr>
          <a:lstStyle/>
          <a:p>
            <a:r>
              <a:rPr lang="en-US" sz="2000" b="1" dirty="0" err="1">
                <a:latin typeface="Consolas" panose="020B0609020204030204" pitchFamily="49" charset="0"/>
                <a:cs typeface="Consolas" panose="020B0609020204030204" pitchFamily="49" charset="0"/>
              </a:rPr>
              <a:t>ip</a:t>
            </a:r>
            <a:r>
              <a:rPr lang="en-US" sz="2000" b="1" dirty="0">
                <a:latin typeface="Consolas" panose="020B0609020204030204" pitchFamily="49" charset="0"/>
                <a:cs typeface="Consolas" panose="020B0609020204030204" pitchFamily="49" charset="0"/>
              </a:rPr>
              <a:t> prefix-list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list-name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list-number </a:t>
            </a:r>
            <a:r>
              <a:rPr lang="en-US" sz="2000" dirty="0">
                <a:latin typeface="Consolas" panose="020B0609020204030204" pitchFamily="49" charset="0"/>
                <a:cs typeface="Consolas" panose="020B0609020204030204" pitchFamily="49" charset="0"/>
              </a:rPr>
              <a:t>} [ </a:t>
            </a:r>
            <a:r>
              <a:rPr lang="en-US" sz="2000" b="1" dirty="0" err="1">
                <a:latin typeface="Consolas" panose="020B0609020204030204" pitchFamily="49" charset="0"/>
                <a:cs typeface="Consolas" panose="020B0609020204030204" pitchFamily="49" charset="0"/>
              </a:rPr>
              <a:t>seq</a:t>
            </a:r>
            <a:r>
              <a:rPr lang="en-US" sz="2000" b="1" dirty="0">
                <a:latin typeface="Consolas" panose="020B0609020204030204" pitchFamily="49" charset="0"/>
                <a:cs typeface="Consolas" panose="020B0609020204030204" pitchFamily="49" charset="0"/>
              </a:rPr>
              <a:t> </a:t>
            </a:r>
            <a:r>
              <a:rPr lang="en-US" sz="2000" i="1" dirty="0" err="1">
                <a:latin typeface="Consolas" panose="020B0609020204030204" pitchFamily="49" charset="0"/>
                <a:cs typeface="Consolas" panose="020B0609020204030204" pitchFamily="49" charset="0"/>
              </a:rPr>
              <a:t>seq</a:t>
            </a:r>
            <a:r>
              <a:rPr lang="en-US" sz="2000" i="1" dirty="0">
                <a:latin typeface="Consolas" panose="020B0609020204030204" pitchFamily="49" charset="0"/>
                <a:cs typeface="Consolas" panose="020B0609020204030204" pitchFamily="49" charset="0"/>
              </a:rPr>
              <a:t>-value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deny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permit </a:t>
            </a:r>
            <a:r>
              <a:rPr lang="en-US" sz="2000" dirty="0">
                <a:latin typeface="Consolas" panose="020B0609020204030204" pitchFamily="49" charset="0"/>
                <a:cs typeface="Consolas" panose="020B0609020204030204" pitchFamily="49" charset="0"/>
              </a:rPr>
              <a:t>} </a:t>
            </a:r>
            <a:r>
              <a:rPr lang="en-US" sz="2000" i="1" dirty="0" smtClean="0">
                <a:latin typeface="Consolas" panose="020B0609020204030204" pitchFamily="49" charset="0"/>
                <a:cs typeface="Consolas" panose="020B0609020204030204" pitchFamily="49" charset="0"/>
              </a:rPr>
              <a:t>network/ length </a:t>
            </a:r>
            <a:r>
              <a:rPr lang="en-US" sz="2000" dirty="0">
                <a:latin typeface="Consolas" panose="020B0609020204030204" pitchFamily="49" charset="0"/>
                <a:cs typeface="Consolas" panose="020B0609020204030204" pitchFamily="49" charset="0"/>
              </a:rPr>
              <a:t>[ </a:t>
            </a:r>
            <a:r>
              <a:rPr lang="en-US" sz="2000" b="1" dirty="0" err="1">
                <a:latin typeface="Consolas" panose="020B0609020204030204" pitchFamily="49" charset="0"/>
                <a:cs typeface="Consolas" panose="020B0609020204030204" pitchFamily="49" charset="0"/>
              </a:rPr>
              <a:t>ge</a:t>
            </a:r>
            <a:r>
              <a:rPr lang="en-US" sz="2000" b="1" dirty="0">
                <a:latin typeface="Consolas" panose="020B0609020204030204" pitchFamily="49" charset="0"/>
                <a:cs typeface="Consolas" panose="020B0609020204030204" pitchFamily="49" charset="0"/>
              </a:rPr>
              <a:t> </a:t>
            </a:r>
            <a:r>
              <a:rPr lang="en-US" sz="2000" i="1" dirty="0" err="1">
                <a:latin typeface="Consolas" panose="020B0609020204030204" pitchFamily="49" charset="0"/>
                <a:cs typeface="Consolas" panose="020B0609020204030204" pitchFamily="49" charset="0"/>
              </a:rPr>
              <a:t>ge</a:t>
            </a:r>
            <a:r>
              <a:rPr lang="en-US" sz="2000" i="1" dirty="0">
                <a:latin typeface="Consolas" panose="020B0609020204030204" pitchFamily="49" charset="0"/>
                <a:cs typeface="Consolas" panose="020B0609020204030204" pitchFamily="49" charset="0"/>
              </a:rPr>
              <a:t>-value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le </a:t>
            </a:r>
            <a:r>
              <a:rPr lang="en-US" sz="2000" i="1" dirty="0">
                <a:latin typeface="Consolas" panose="020B0609020204030204" pitchFamily="49" charset="0"/>
                <a:cs typeface="Consolas" panose="020B0609020204030204" pitchFamily="49" charset="0"/>
              </a:rPr>
              <a:t>le-value </a:t>
            </a:r>
            <a:r>
              <a:rPr lang="en-US" sz="2000" dirty="0">
                <a:latin typeface="Consolas" panose="020B0609020204030204" pitchFamily="49" charset="0"/>
                <a:cs typeface="Consolas" panose="020B0609020204030204" pitchFamily="49" charset="0"/>
              </a:rPr>
              <a:t>]</a:t>
            </a:r>
          </a:p>
        </p:txBody>
      </p:sp>
      <p:pic>
        <p:nvPicPr>
          <p:cNvPr id="4" name="Picture 3"/>
          <p:cNvPicPr>
            <a:picLocks noChangeAspect="1"/>
          </p:cNvPicPr>
          <p:nvPr/>
        </p:nvPicPr>
        <p:blipFill>
          <a:blip r:embed="rId2"/>
          <a:stretch>
            <a:fillRect/>
          </a:stretch>
        </p:blipFill>
        <p:spPr>
          <a:xfrm>
            <a:off x="1405300" y="2251681"/>
            <a:ext cx="6268555" cy="4138361"/>
          </a:xfrm>
          <a:prstGeom prst="rect">
            <a:avLst/>
          </a:prstGeom>
        </p:spPr>
      </p:pic>
    </p:spTree>
    <p:extLst>
      <p:ext uri="{BB962C8B-B14F-4D97-AF65-F5344CB8AC3E}">
        <p14:creationId xmlns:p14="http://schemas.microsoft.com/office/powerpoint/2010/main" val="31077257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 List and Prefix List Example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13277" y="1806910"/>
            <a:ext cx="6852601" cy="1997040"/>
          </a:xfrm>
          <a:prstGeom prst="rect">
            <a:avLst/>
          </a:prstGeom>
        </p:spPr>
      </p:pic>
      <p:pic>
        <p:nvPicPr>
          <p:cNvPr id="5" name="Picture 4"/>
          <p:cNvPicPr>
            <a:picLocks noChangeAspect="1"/>
          </p:cNvPicPr>
          <p:nvPr/>
        </p:nvPicPr>
        <p:blipFill>
          <a:blip r:embed="rId3"/>
          <a:stretch>
            <a:fillRect/>
          </a:stretch>
        </p:blipFill>
        <p:spPr>
          <a:xfrm>
            <a:off x="917278" y="4427520"/>
            <a:ext cx="7309441" cy="1653600"/>
          </a:xfrm>
          <a:prstGeom prst="rect">
            <a:avLst/>
          </a:prstGeom>
        </p:spPr>
      </p:pic>
    </p:spTree>
    <p:extLst>
      <p:ext uri="{BB962C8B-B14F-4D97-AF65-F5344CB8AC3E}">
        <p14:creationId xmlns:p14="http://schemas.microsoft.com/office/powerpoint/2010/main" val="3642118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 List Examples</a:t>
            </a:r>
          </a:p>
        </p:txBody>
      </p:sp>
      <p:pic>
        <p:nvPicPr>
          <p:cNvPr id="4" name="Content Placeholder 3"/>
          <p:cNvPicPr>
            <a:picLocks noGrp="1" noChangeAspect="1"/>
          </p:cNvPicPr>
          <p:nvPr>
            <p:ph idx="1"/>
          </p:nvPr>
        </p:nvPicPr>
        <p:blipFill>
          <a:blip r:embed="rId2"/>
          <a:stretch>
            <a:fillRect/>
          </a:stretch>
        </p:blipFill>
        <p:spPr>
          <a:xfrm>
            <a:off x="1897739" y="2840567"/>
            <a:ext cx="5283434" cy="3981074"/>
          </a:xfrm>
          <a:prstGeom prst="rect">
            <a:avLst/>
          </a:prstGeom>
        </p:spPr>
      </p:pic>
      <p:pic>
        <p:nvPicPr>
          <p:cNvPr id="5" name="Picture 4"/>
          <p:cNvPicPr>
            <a:picLocks noChangeAspect="1"/>
          </p:cNvPicPr>
          <p:nvPr/>
        </p:nvPicPr>
        <p:blipFill>
          <a:blip r:embed="rId3"/>
          <a:stretch>
            <a:fillRect/>
          </a:stretch>
        </p:blipFill>
        <p:spPr>
          <a:xfrm>
            <a:off x="1087775" y="894407"/>
            <a:ext cx="6903361" cy="1946160"/>
          </a:xfrm>
          <a:prstGeom prst="rect">
            <a:avLst/>
          </a:prstGeom>
        </p:spPr>
      </p:pic>
    </p:spTree>
    <p:extLst>
      <p:ext uri="{BB962C8B-B14F-4D97-AF65-F5344CB8AC3E}">
        <p14:creationId xmlns:p14="http://schemas.microsoft.com/office/powerpoint/2010/main" val="3053091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Prefix Lists</a:t>
            </a:r>
          </a:p>
        </p:txBody>
      </p:sp>
      <p:pic>
        <p:nvPicPr>
          <p:cNvPr id="4" name="Content Placeholder 3"/>
          <p:cNvPicPr>
            <a:picLocks noGrp="1" noChangeAspect="1"/>
          </p:cNvPicPr>
          <p:nvPr>
            <p:ph idx="1"/>
          </p:nvPr>
        </p:nvPicPr>
        <p:blipFill>
          <a:blip r:embed="rId2"/>
          <a:stretch>
            <a:fillRect/>
          </a:stretch>
        </p:blipFill>
        <p:spPr>
          <a:xfrm>
            <a:off x="884736" y="1306641"/>
            <a:ext cx="7309441" cy="4884481"/>
          </a:xfrm>
          <a:prstGeom prst="rect">
            <a:avLst/>
          </a:prstGeom>
        </p:spPr>
      </p:pic>
    </p:spTree>
    <p:extLst>
      <p:ext uri="{BB962C8B-B14F-4D97-AF65-F5344CB8AC3E}">
        <p14:creationId xmlns:p14="http://schemas.microsoft.com/office/powerpoint/2010/main" val="3549667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Manipulating Redistribution Using ACLs, Prefix Lists, and Distribute Lists</a:t>
            </a:r>
          </a:p>
        </p:txBody>
      </p:sp>
      <p:pic>
        <p:nvPicPr>
          <p:cNvPr id="4" name="Content Placeholder 3"/>
          <p:cNvPicPr>
            <a:picLocks noGrp="1" noChangeAspect="1"/>
          </p:cNvPicPr>
          <p:nvPr>
            <p:ph idx="1"/>
          </p:nvPr>
        </p:nvPicPr>
        <p:blipFill>
          <a:blip r:embed="rId2"/>
          <a:stretch>
            <a:fillRect/>
          </a:stretch>
        </p:blipFill>
        <p:spPr>
          <a:xfrm>
            <a:off x="859356" y="1844789"/>
            <a:ext cx="7360201" cy="3892321"/>
          </a:xfrm>
          <a:prstGeom prst="rect">
            <a:avLst/>
          </a:prstGeom>
        </p:spPr>
      </p:pic>
    </p:spTree>
    <p:extLst>
      <p:ext uri="{BB962C8B-B14F-4D97-AF65-F5344CB8AC3E}">
        <p14:creationId xmlns:p14="http://schemas.microsoft.com/office/powerpoint/2010/main" val="625913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Run Multiple Routing Protocols?</a:t>
            </a:r>
          </a:p>
        </p:txBody>
      </p:sp>
      <p:sp>
        <p:nvSpPr>
          <p:cNvPr id="3" name="Content Placeholder 2"/>
          <p:cNvSpPr>
            <a:spLocks noGrp="1"/>
          </p:cNvSpPr>
          <p:nvPr>
            <p:ph idx="1"/>
          </p:nvPr>
        </p:nvSpPr>
        <p:spPr/>
        <p:txBody>
          <a:bodyPr>
            <a:normAutofit/>
          </a:bodyPr>
          <a:lstStyle/>
          <a:p>
            <a:r>
              <a:rPr lang="en-US" dirty="0" smtClean="0"/>
              <a:t>When </a:t>
            </a:r>
            <a:r>
              <a:rPr lang="en-US" dirty="0"/>
              <a:t>migrating from an older Interior Gateway Protocol (IGP) to a new </a:t>
            </a:r>
            <a:r>
              <a:rPr lang="en-US" dirty="0" smtClean="0"/>
              <a:t>IGP. </a:t>
            </a:r>
          </a:p>
          <a:p>
            <a:r>
              <a:rPr lang="en-US" dirty="0" smtClean="0"/>
              <a:t>The </a:t>
            </a:r>
            <a:r>
              <a:rPr lang="en-US" dirty="0"/>
              <a:t>same applies to company mergers between </a:t>
            </a:r>
            <a:r>
              <a:rPr lang="en-US" dirty="0" smtClean="0"/>
              <a:t>companies that </a:t>
            </a:r>
            <a:r>
              <a:rPr lang="en-US" dirty="0"/>
              <a:t>are each using a different routing protocol.</a:t>
            </a:r>
          </a:p>
          <a:p>
            <a:r>
              <a:rPr lang="en-US" dirty="0" smtClean="0"/>
              <a:t>In </a:t>
            </a:r>
            <a:r>
              <a:rPr lang="en-US" dirty="0"/>
              <a:t>mixed-router vendor environments. </a:t>
            </a:r>
          </a:p>
          <a:p>
            <a:r>
              <a:rPr lang="en-US" dirty="0" smtClean="0"/>
              <a:t>When </a:t>
            </a:r>
            <a:r>
              <a:rPr lang="en-US" dirty="0"/>
              <a:t>the use of a new protocol is desired, but the old routing protocol is </a:t>
            </a:r>
            <a:r>
              <a:rPr lang="en-US" dirty="0" smtClean="0"/>
              <a:t>needed for </a:t>
            </a:r>
            <a:r>
              <a:rPr lang="en-US" dirty="0"/>
              <a:t>host </a:t>
            </a:r>
            <a:r>
              <a:rPr lang="en-US" dirty="0" smtClean="0"/>
              <a:t>systems</a:t>
            </a:r>
            <a:endParaRPr lang="en-US" dirty="0"/>
          </a:p>
          <a:p>
            <a:r>
              <a:rPr lang="en-US" dirty="0" smtClean="0"/>
              <a:t>When </a:t>
            </a:r>
            <a:r>
              <a:rPr lang="en-US" dirty="0"/>
              <a:t>some departments do not want to upgrade their routers to support a </a:t>
            </a:r>
            <a:r>
              <a:rPr lang="en-US" dirty="0" smtClean="0"/>
              <a:t>new routing </a:t>
            </a:r>
            <a:r>
              <a:rPr lang="en-US" dirty="0"/>
              <a:t>protocol.</a:t>
            </a:r>
          </a:p>
        </p:txBody>
      </p:sp>
    </p:spTree>
    <p:extLst>
      <p:ext uri="{BB962C8B-B14F-4D97-AF65-F5344CB8AC3E}">
        <p14:creationId xmlns:p14="http://schemas.microsoft.com/office/powerpoint/2010/main" val="2295976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OSPFv2 Routes into the EIGRP Routing Domain Using an </a:t>
            </a:r>
            <a:r>
              <a:rPr lang="en-US" dirty="0" smtClean="0"/>
              <a:t>ACL and </a:t>
            </a:r>
            <a:r>
              <a:rPr lang="en-US" dirty="0"/>
              <a:t>Distribute List</a:t>
            </a:r>
          </a:p>
        </p:txBody>
      </p:sp>
      <p:pic>
        <p:nvPicPr>
          <p:cNvPr id="4" name="Content Placeholder 3"/>
          <p:cNvPicPr>
            <a:picLocks noGrp="1" noChangeAspect="1"/>
          </p:cNvPicPr>
          <p:nvPr>
            <p:ph idx="1"/>
          </p:nvPr>
        </p:nvPicPr>
        <p:blipFill>
          <a:blip r:embed="rId2"/>
          <a:stretch>
            <a:fillRect/>
          </a:stretch>
        </p:blipFill>
        <p:spPr>
          <a:xfrm>
            <a:off x="885529" y="1852504"/>
            <a:ext cx="7309441" cy="2086080"/>
          </a:xfrm>
          <a:prstGeom prst="rect">
            <a:avLst/>
          </a:prstGeom>
        </p:spPr>
      </p:pic>
      <p:pic>
        <p:nvPicPr>
          <p:cNvPr id="5" name="Picture 4"/>
          <p:cNvPicPr>
            <a:picLocks noChangeAspect="1"/>
          </p:cNvPicPr>
          <p:nvPr/>
        </p:nvPicPr>
        <p:blipFill>
          <a:blip r:embed="rId3"/>
          <a:stretch>
            <a:fillRect/>
          </a:stretch>
        </p:blipFill>
        <p:spPr>
          <a:xfrm>
            <a:off x="885529" y="3938584"/>
            <a:ext cx="7309441" cy="2582160"/>
          </a:xfrm>
          <a:prstGeom prst="rect">
            <a:avLst/>
          </a:prstGeom>
        </p:spPr>
      </p:pic>
    </p:spTree>
    <p:extLst>
      <p:ext uri="{BB962C8B-B14F-4D97-AF65-F5344CB8AC3E}">
        <p14:creationId xmlns:p14="http://schemas.microsoft.com/office/powerpoint/2010/main" val="171231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Redistributing EIGRP Routes into the OSPF Routing Domain Using a </a:t>
            </a:r>
            <a:r>
              <a:rPr lang="en-US" dirty="0" smtClean="0"/>
              <a:t>Prefix List </a:t>
            </a:r>
            <a:r>
              <a:rPr lang="en-US" dirty="0"/>
              <a:t>and Distribute List</a:t>
            </a:r>
          </a:p>
        </p:txBody>
      </p:sp>
      <p:sp>
        <p:nvSpPr>
          <p:cNvPr id="3" name="Content Placeholder 2"/>
          <p:cNvSpPr>
            <a:spLocks noGrp="1"/>
          </p:cNvSpPr>
          <p:nvPr>
            <p:ph idx="1"/>
          </p:nvPr>
        </p:nvSpPr>
        <p:spPr>
          <a:xfrm>
            <a:off x="279401" y="1645920"/>
            <a:ext cx="8520354" cy="4668819"/>
          </a:xfrm>
        </p:spPr>
        <p:txBody>
          <a:bodyPr/>
          <a:lstStyle/>
          <a:p>
            <a:endParaRPr lang="en-US" dirty="0"/>
          </a:p>
        </p:txBody>
      </p:sp>
      <p:pic>
        <p:nvPicPr>
          <p:cNvPr id="6" name="Picture 5"/>
          <p:cNvPicPr>
            <a:picLocks noChangeAspect="1"/>
          </p:cNvPicPr>
          <p:nvPr/>
        </p:nvPicPr>
        <p:blipFill>
          <a:blip r:embed="rId2"/>
          <a:stretch>
            <a:fillRect/>
          </a:stretch>
        </p:blipFill>
        <p:spPr>
          <a:xfrm>
            <a:off x="884857" y="1645920"/>
            <a:ext cx="7309441" cy="1132080"/>
          </a:xfrm>
          <a:prstGeom prst="rect">
            <a:avLst/>
          </a:prstGeom>
        </p:spPr>
      </p:pic>
      <p:pic>
        <p:nvPicPr>
          <p:cNvPr id="7" name="Picture 6"/>
          <p:cNvPicPr>
            <a:picLocks noChangeAspect="1"/>
          </p:cNvPicPr>
          <p:nvPr/>
        </p:nvPicPr>
        <p:blipFill>
          <a:blip r:embed="rId3"/>
          <a:stretch>
            <a:fillRect/>
          </a:stretch>
        </p:blipFill>
        <p:spPr>
          <a:xfrm>
            <a:off x="889143" y="2723040"/>
            <a:ext cx="7309441" cy="1411920"/>
          </a:xfrm>
          <a:prstGeom prst="rect">
            <a:avLst/>
          </a:prstGeom>
        </p:spPr>
      </p:pic>
      <p:pic>
        <p:nvPicPr>
          <p:cNvPr id="8" name="Picture 7"/>
          <p:cNvPicPr>
            <a:picLocks noChangeAspect="1"/>
          </p:cNvPicPr>
          <p:nvPr/>
        </p:nvPicPr>
        <p:blipFill>
          <a:blip r:embed="rId4"/>
          <a:stretch>
            <a:fillRect/>
          </a:stretch>
        </p:blipFill>
        <p:spPr>
          <a:xfrm>
            <a:off x="925835" y="4120892"/>
            <a:ext cx="7258681" cy="2264160"/>
          </a:xfrm>
          <a:prstGeom prst="rect">
            <a:avLst/>
          </a:prstGeom>
        </p:spPr>
      </p:pic>
    </p:spTree>
    <p:extLst>
      <p:ext uri="{BB962C8B-B14F-4D97-AF65-F5344CB8AC3E}">
        <p14:creationId xmlns:p14="http://schemas.microsoft.com/office/powerpoint/2010/main" val="3913599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Route Maps</a:t>
            </a:r>
          </a:p>
        </p:txBody>
      </p:sp>
      <p:sp>
        <p:nvSpPr>
          <p:cNvPr id="3" name="Content Placeholder 2"/>
          <p:cNvSpPr>
            <a:spLocks noGrp="1"/>
          </p:cNvSpPr>
          <p:nvPr>
            <p:ph idx="1"/>
          </p:nvPr>
        </p:nvSpPr>
        <p:spPr/>
        <p:txBody>
          <a:bodyPr>
            <a:normAutofit/>
          </a:bodyPr>
          <a:lstStyle/>
          <a:p>
            <a:r>
              <a:rPr lang="en-US" dirty="0"/>
              <a:t>Route maps are complex access lists that allow some conditions to be tested </a:t>
            </a:r>
            <a:r>
              <a:rPr lang="en-US" dirty="0" smtClean="0"/>
              <a:t>against the </a:t>
            </a:r>
            <a:r>
              <a:rPr lang="en-US" dirty="0"/>
              <a:t>packet or route in question using </a:t>
            </a:r>
            <a:r>
              <a:rPr lang="en-US" b="1" dirty="0"/>
              <a:t>match </a:t>
            </a:r>
            <a:r>
              <a:rPr lang="en-US" dirty="0"/>
              <a:t>commands. </a:t>
            </a:r>
            <a:endParaRPr lang="en-US" dirty="0" smtClean="0"/>
          </a:p>
          <a:p>
            <a:r>
              <a:rPr lang="en-US" dirty="0" smtClean="0"/>
              <a:t>If </a:t>
            </a:r>
            <a:r>
              <a:rPr lang="en-US" dirty="0"/>
              <a:t>the conditions match, </a:t>
            </a:r>
            <a:r>
              <a:rPr lang="en-US" dirty="0" smtClean="0"/>
              <a:t>some actions </a:t>
            </a:r>
            <a:r>
              <a:rPr lang="en-US" dirty="0"/>
              <a:t>can be taken to modify attributes of the packet or route. </a:t>
            </a:r>
            <a:endParaRPr lang="en-US" dirty="0" smtClean="0"/>
          </a:p>
          <a:p>
            <a:r>
              <a:rPr lang="en-US" dirty="0" smtClean="0"/>
              <a:t>These </a:t>
            </a:r>
            <a:r>
              <a:rPr lang="en-US" dirty="0"/>
              <a:t>actions are </a:t>
            </a:r>
            <a:r>
              <a:rPr lang="en-US" dirty="0" smtClean="0"/>
              <a:t>specified by </a:t>
            </a:r>
            <a:r>
              <a:rPr lang="en-US" b="1" dirty="0"/>
              <a:t>set </a:t>
            </a:r>
            <a:r>
              <a:rPr lang="en-US" dirty="0"/>
              <a:t>commands.</a:t>
            </a:r>
          </a:p>
          <a:p>
            <a:r>
              <a:rPr lang="en-US" dirty="0"/>
              <a:t>A collection of </a:t>
            </a:r>
            <a:r>
              <a:rPr lang="en-US" b="1" dirty="0"/>
              <a:t>route-map </a:t>
            </a:r>
            <a:r>
              <a:rPr lang="en-US" dirty="0"/>
              <a:t>statements that have the same route map </a:t>
            </a:r>
            <a:r>
              <a:rPr lang="en-US" u="sng" dirty="0"/>
              <a:t>name</a:t>
            </a:r>
            <a:r>
              <a:rPr lang="en-US" dirty="0"/>
              <a:t> is </a:t>
            </a:r>
            <a:r>
              <a:rPr lang="en-US" dirty="0" smtClean="0"/>
              <a:t>considered one </a:t>
            </a:r>
            <a:r>
              <a:rPr lang="en-US" dirty="0"/>
              <a:t>route map. </a:t>
            </a:r>
            <a:endParaRPr lang="en-US" dirty="0" smtClean="0"/>
          </a:p>
          <a:p>
            <a:r>
              <a:rPr lang="en-US" dirty="0" smtClean="0"/>
              <a:t>Within </a:t>
            </a:r>
            <a:r>
              <a:rPr lang="en-US" dirty="0"/>
              <a:t>a route map, each </a:t>
            </a:r>
            <a:r>
              <a:rPr lang="en-US" b="1" dirty="0"/>
              <a:t>route-map </a:t>
            </a:r>
            <a:r>
              <a:rPr lang="en-US" dirty="0"/>
              <a:t>statement is numbered and </a:t>
            </a:r>
            <a:r>
              <a:rPr lang="en-US" dirty="0" smtClean="0"/>
              <a:t>therefore can </a:t>
            </a:r>
            <a:r>
              <a:rPr lang="en-US" dirty="0"/>
              <a:t>be edited individually.</a:t>
            </a:r>
          </a:p>
          <a:p>
            <a:r>
              <a:rPr lang="en-US" dirty="0"/>
              <a:t>The statements in a route map correspond to the lines of an access list. </a:t>
            </a:r>
          </a:p>
        </p:txBody>
      </p:sp>
    </p:spTree>
    <p:extLst>
      <p:ext uri="{BB962C8B-B14F-4D97-AF65-F5344CB8AC3E}">
        <p14:creationId xmlns:p14="http://schemas.microsoft.com/office/powerpoint/2010/main" val="2772980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Map Applications</a:t>
            </a:r>
          </a:p>
        </p:txBody>
      </p:sp>
      <p:sp>
        <p:nvSpPr>
          <p:cNvPr id="3" name="Content Placeholder 2"/>
          <p:cNvSpPr>
            <a:spLocks noGrp="1"/>
          </p:cNvSpPr>
          <p:nvPr>
            <p:ph idx="1"/>
          </p:nvPr>
        </p:nvSpPr>
        <p:spPr/>
        <p:txBody>
          <a:bodyPr>
            <a:normAutofit lnSpcReduction="10000"/>
          </a:bodyPr>
          <a:lstStyle/>
          <a:p>
            <a:r>
              <a:rPr lang="en-US" b="1" dirty="0" smtClean="0"/>
              <a:t>Route </a:t>
            </a:r>
            <a:r>
              <a:rPr lang="en-US" b="1" dirty="0"/>
              <a:t>filtering during </a:t>
            </a:r>
            <a:r>
              <a:rPr lang="en-US" b="1" dirty="0" smtClean="0"/>
              <a:t>redistribution</a:t>
            </a:r>
          </a:p>
          <a:p>
            <a:pPr lvl="1"/>
            <a:r>
              <a:rPr lang="en-US" dirty="0" smtClean="0"/>
              <a:t>Route </a:t>
            </a:r>
            <a:r>
              <a:rPr lang="en-US" dirty="0"/>
              <a:t>maps offer </a:t>
            </a:r>
            <a:r>
              <a:rPr lang="en-US" dirty="0" smtClean="0"/>
              <a:t>the </a:t>
            </a:r>
            <a:r>
              <a:rPr lang="en-US" dirty="0"/>
              <a:t>benefit of manipulating routing metrics through the </a:t>
            </a:r>
            <a:r>
              <a:rPr lang="en-US" dirty="0" smtClean="0"/>
              <a:t>use of </a:t>
            </a:r>
            <a:r>
              <a:rPr lang="en-US" b="1" dirty="0"/>
              <a:t>set </a:t>
            </a:r>
            <a:r>
              <a:rPr lang="en-US" dirty="0"/>
              <a:t>commands. </a:t>
            </a:r>
            <a:endParaRPr lang="en-US" dirty="0" smtClean="0"/>
          </a:p>
          <a:p>
            <a:pPr lvl="1"/>
            <a:r>
              <a:rPr lang="en-US" dirty="0" smtClean="0"/>
              <a:t>The </a:t>
            </a:r>
            <a:r>
              <a:rPr lang="en-US" dirty="0"/>
              <a:t>route map is applied using the </a:t>
            </a:r>
            <a:r>
              <a:rPr lang="en-US" b="1" dirty="0"/>
              <a:t>redistribute </a:t>
            </a:r>
            <a:r>
              <a:rPr lang="en-US" dirty="0"/>
              <a:t>command.</a:t>
            </a:r>
          </a:p>
          <a:p>
            <a:r>
              <a:rPr lang="en-US" b="1" dirty="0" smtClean="0"/>
              <a:t>Policy-based </a:t>
            </a:r>
            <a:r>
              <a:rPr lang="en-US" b="1" dirty="0"/>
              <a:t>routing (</a:t>
            </a:r>
            <a:r>
              <a:rPr lang="en-US" b="1" dirty="0" smtClean="0"/>
              <a:t>PBR)</a:t>
            </a:r>
          </a:p>
          <a:p>
            <a:pPr lvl="1"/>
            <a:r>
              <a:rPr lang="en-US" dirty="0" smtClean="0"/>
              <a:t>Route </a:t>
            </a:r>
            <a:r>
              <a:rPr lang="en-US" dirty="0"/>
              <a:t>maps can be used to match source and </a:t>
            </a:r>
            <a:r>
              <a:rPr lang="en-US" dirty="0" smtClean="0"/>
              <a:t>destination addresses</a:t>
            </a:r>
            <a:r>
              <a:rPr lang="en-US" dirty="0"/>
              <a:t>, protocol types, and end-user applications. When a match occurs, a </a:t>
            </a:r>
            <a:r>
              <a:rPr lang="en-US" b="1" dirty="0" smtClean="0"/>
              <a:t>set </a:t>
            </a:r>
            <a:r>
              <a:rPr lang="en-US" dirty="0" smtClean="0"/>
              <a:t>command </a:t>
            </a:r>
            <a:r>
              <a:rPr lang="en-US" dirty="0"/>
              <a:t>can be used to define the interface or next-hop address to which the </a:t>
            </a:r>
            <a:r>
              <a:rPr lang="en-US" dirty="0" smtClean="0"/>
              <a:t>packet should </a:t>
            </a:r>
            <a:r>
              <a:rPr lang="en-US" dirty="0"/>
              <a:t>be sent. </a:t>
            </a:r>
            <a:endParaRPr lang="en-US" dirty="0" smtClean="0"/>
          </a:p>
          <a:p>
            <a:pPr lvl="1"/>
            <a:r>
              <a:rPr lang="en-US" dirty="0" smtClean="0"/>
              <a:t>The </a:t>
            </a:r>
            <a:r>
              <a:rPr lang="en-US" dirty="0"/>
              <a:t>route map is applied to an </a:t>
            </a:r>
            <a:r>
              <a:rPr lang="en-US" dirty="0" smtClean="0"/>
              <a:t>interface using </a:t>
            </a:r>
            <a:r>
              <a:rPr lang="en-US" dirty="0"/>
              <a:t>the </a:t>
            </a:r>
            <a:r>
              <a:rPr lang="en-US" b="1" dirty="0" err="1"/>
              <a:t>ip</a:t>
            </a:r>
            <a:r>
              <a:rPr lang="en-US" b="1" dirty="0"/>
              <a:t> policy route-map </a:t>
            </a:r>
            <a:r>
              <a:rPr lang="en-US" dirty="0"/>
              <a:t>interface configuration command.</a:t>
            </a:r>
          </a:p>
          <a:p>
            <a:r>
              <a:rPr lang="en-US" b="1" dirty="0" smtClean="0"/>
              <a:t>BGP</a:t>
            </a:r>
          </a:p>
          <a:p>
            <a:pPr lvl="1"/>
            <a:r>
              <a:rPr lang="en-US" dirty="0" smtClean="0"/>
              <a:t>In </a:t>
            </a:r>
            <a:r>
              <a:rPr lang="en-US" dirty="0"/>
              <a:t>addition to </a:t>
            </a:r>
            <a:r>
              <a:rPr lang="en-US" dirty="0" smtClean="0"/>
              <a:t>filtering, route </a:t>
            </a:r>
            <a:r>
              <a:rPr lang="en-US" dirty="0"/>
              <a:t>maps provide sophisticated manipulation of BGP path attributes. </a:t>
            </a:r>
            <a:r>
              <a:rPr lang="en-US" dirty="0" smtClean="0"/>
              <a:t>The route </a:t>
            </a:r>
            <a:r>
              <a:rPr lang="en-US" dirty="0"/>
              <a:t>map is applied using the BGP </a:t>
            </a:r>
            <a:r>
              <a:rPr lang="en-US" b="1" dirty="0"/>
              <a:t>neighbor </a:t>
            </a:r>
            <a:r>
              <a:rPr lang="en-US" dirty="0"/>
              <a:t>router configuration command</a:t>
            </a:r>
            <a:r>
              <a:rPr lang="en-US" dirty="0" smtClean="0"/>
              <a:t>.</a:t>
            </a:r>
            <a:endParaRPr lang="en-US" dirty="0"/>
          </a:p>
        </p:txBody>
      </p:sp>
    </p:spTree>
    <p:extLst>
      <p:ext uri="{BB962C8B-B14F-4D97-AF65-F5344CB8AC3E}">
        <p14:creationId xmlns:p14="http://schemas.microsoft.com/office/powerpoint/2010/main" val="4898827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Route Maps</a:t>
            </a:r>
          </a:p>
        </p:txBody>
      </p:sp>
      <p:sp>
        <p:nvSpPr>
          <p:cNvPr id="3" name="Content Placeholder 2"/>
          <p:cNvSpPr>
            <a:spLocks noGrp="1"/>
          </p:cNvSpPr>
          <p:nvPr>
            <p:ph idx="1"/>
          </p:nvPr>
        </p:nvSpPr>
        <p:spPr/>
        <p:txBody>
          <a:bodyPr/>
          <a:lstStyle/>
          <a:p>
            <a:pPr marL="0" indent="0">
              <a:buNone/>
            </a:pPr>
            <a:r>
              <a:rPr lang="en-US" b="1" dirty="0"/>
              <a:t>Step 1. </a:t>
            </a:r>
            <a:r>
              <a:rPr lang="en-US" dirty="0"/>
              <a:t>Define the route map using the </a:t>
            </a:r>
            <a:r>
              <a:rPr lang="en-US" b="1" dirty="0"/>
              <a:t>route-map </a:t>
            </a:r>
            <a:r>
              <a:rPr lang="en-US" dirty="0"/>
              <a:t>global configuration command</a:t>
            </a:r>
            <a:r>
              <a:rPr lang="en-US" dirty="0" smtClean="0"/>
              <a:t>.</a:t>
            </a:r>
          </a:p>
          <a:p>
            <a:pPr marL="0" indent="0">
              <a:buNone/>
            </a:pPr>
            <a:endParaRPr lang="en-US" dirty="0"/>
          </a:p>
          <a:p>
            <a:pPr marL="0" indent="0">
              <a:buNone/>
            </a:pPr>
            <a:r>
              <a:rPr lang="en-US" b="1" dirty="0"/>
              <a:t>Step 2. </a:t>
            </a:r>
            <a:r>
              <a:rPr lang="en-US" dirty="0"/>
              <a:t>Define the matching conditions using the </a:t>
            </a:r>
            <a:r>
              <a:rPr lang="en-US" b="1" dirty="0"/>
              <a:t>match </a:t>
            </a:r>
            <a:r>
              <a:rPr lang="en-US" dirty="0"/>
              <a:t>command and optionally </a:t>
            </a:r>
            <a:r>
              <a:rPr lang="en-US" dirty="0" smtClean="0"/>
              <a:t>the action </a:t>
            </a:r>
            <a:r>
              <a:rPr lang="en-US" dirty="0"/>
              <a:t>to be taken when each condition is matched using the </a:t>
            </a:r>
            <a:r>
              <a:rPr lang="en-US" b="1" dirty="0"/>
              <a:t>set </a:t>
            </a:r>
            <a:r>
              <a:rPr lang="en-US" dirty="0" smtClean="0"/>
              <a:t>command.</a:t>
            </a:r>
          </a:p>
          <a:p>
            <a:pPr marL="0" indent="0">
              <a:buNone/>
            </a:pPr>
            <a:endParaRPr lang="en-US" b="1" dirty="0" smtClean="0"/>
          </a:p>
          <a:p>
            <a:pPr marL="0" indent="0">
              <a:buNone/>
            </a:pPr>
            <a:r>
              <a:rPr lang="en-US" b="1" dirty="0" smtClean="0"/>
              <a:t>Step </a:t>
            </a:r>
            <a:r>
              <a:rPr lang="en-US" b="1" dirty="0"/>
              <a:t>3. </a:t>
            </a:r>
            <a:r>
              <a:rPr lang="en-US" dirty="0"/>
              <a:t>Apply the route map.</a:t>
            </a:r>
          </a:p>
        </p:txBody>
      </p:sp>
    </p:spTree>
    <p:extLst>
      <p:ext uri="{BB962C8B-B14F-4D97-AF65-F5344CB8AC3E}">
        <p14:creationId xmlns:p14="http://schemas.microsoft.com/office/powerpoint/2010/main" val="1243194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the </a:t>
            </a:r>
            <a:r>
              <a:rPr lang="en-US" dirty="0" smtClean="0"/>
              <a:t>Route Map</a:t>
            </a:r>
            <a:endParaRPr lang="en-US" dirty="0"/>
          </a:p>
        </p:txBody>
      </p:sp>
      <p:sp>
        <p:nvSpPr>
          <p:cNvPr id="3" name="Content Placeholder 2"/>
          <p:cNvSpPr>
            <a:spLocks noGrp="1"/>
          </p:cNvSpPr>
          <p:nvPr>
            <p:ph idx="1"/>
          </p:nvPr>
        </p:nvSpPr>
        <p:spPr/>
        <p:txBody>
          <a:bodyPr>
            <a:normAutofit/>
          </a:bodyPr>
          <a:lstStyle/>
          <a:p>
            <a:r>
              <a:rPr lang="en-US" sz="2000" b="1" dirty="0">
                <a:latin typeface="Consolas" panose="020B0609020204030204" pitchFamily="49" charset="0"/>
                <a:cs typeface="Consolas" panose="020B0609020204030204" pitchFamily="49" charset="0"/>
              </a:rPr>
              <a:t>route-map </a:t>
            </a:r>
            <a:r>
              <a:rPr lang="en-US" sz="2000" i="1" dirty="0">
                <a:latin typeface="Consolas" panose="020B0609020204030204" pitchFamily="49" charset="0"/>
                <a:cs typeface="Consolas" panose="020B0609020204030204" pitchFamily="49" charset="0"/>
              </a:rPr>
              <a:t>map-tag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permit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deny </a:t>
            </a:r>
            <a:r>
              <a:rPr lang="en-US" sz="2000" dirty="0">
                <a:latin typeface="Consolas" panose="020B0609020204030204" pitchFamily="49" charset="0"/>
                <a:cs typeface="Consolas" panose="020B0609020204030204" pitchFamily="49" charset="0"/>
              </a:rPr>
              <a:t>] [ </a:t>
            </a:r>
            <a:r>
              <a:rPr lang="en-US" sz="2000" i="1" dirty="0">
                <a:latin typeface="Consolas" panose="020B0609020204030204" pitchFamily="49" charset="0"/>
                <a:cs typeface="Consolas" panose="020B0609020204030204" pitchFamily="49" charset="0"/>
              </a:rPr>
              <a:t>sequence-number </a:t>
            </a:r>
            <a:r>
              <a:rPr lang="en-US" sz="2000" dirty="0">
                <a:latin typeface="Consolas" panose="020B0609020204030204" pitchFamily="49" charset="0"/>
                <a:cs typeface="Consolas" panose="020B0609020204030204" pitchFamily="49" charset="0"/>
              </a:rPr>
              <a:t>]</a:t>
            </a:r>
          </a:p>
        </p:txBody>
      </p:sp>
      <p:pic>
        <p:nvPicPr>
          <p:cNvPr id="4" name="Picture 3"/>
          <p:cNvPicPr>
            <a:picLocks noChangeAspect="1"/>
          </p:cNvPicPr>
          <p:nvPr/>
        </p:nvPicPr>
        <p:blipFill>
          <a:blip r:embed="rId2"/>
          <a:stretch>
            <a:fillRect/>
          </a:stretch>
        </p:blipFill>
        <p:spPr>
          <a:xfrm>
            <a:off x="866519" y="2093400"/>
            <a:ext cx="7410961" cy="2671200"/>
          </a:xfrm>
          <a:prstGeom prst="rect">
            <a:avLst/>
          </a:prstGeom>
        </p:spPr>
      </p:pic>
    </p:spTree>
    <p:extLst>
      <p:ext uri="{BB962C8B-B14F-4D97-AF65-F5344CB8AC3E}">
        <p14:creationId xmlns:p14="http://schemas.microsoft.com/office/powerpoint/2010/main" val="36396159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Route Map Rules</a:t>
            </a:r>
            <a:endParaRPr lang="en-US" dirty="0"/>
          </a:p>
        </p:txBody>
      </p:sp>
      <p:sp>
        <p:nvSpPr>
          <p:cNvPr id="3" name="Content Placeholder 2"/>
          <p:cNvSpPr>
            <a:spLocks noGrp="1"/>
          </p:cNvSpPr>
          <p:nvPr>
            <p:ph idx="1"/>
          </p:nvPr>
        </p:nvSpPr>
        <p:spPr/>
        <p:txBody>
          <a:bodyPr>
            <a:noAutofit/>
          </a:bodyPr>
          <a:lstStyle/>
          <a:p>
            <a:r>
              <a:rPr lang="en-US" sz="1800" dirty="0"/>
              <a:t>Route map sequence numbers do not automatically increment. When the sequence-number parameter of the route-map command is not used, the following occurs:</a:t>
            </a:r>
          </a:p>
          <a:p>
            <a:pPr lvl="1"/>
            <a:r>
              <a:rPr lang="en-US" sz="1400" dirty="0"/>
              <a:t>If no other entry is already defined with the supplied route-map map-tag , an entry is created, with the sequence-number set to 10.</a:t>
            </a:r>
          </a:p>
          <a:p>
            <a:pPr lvl="1"/>
            <a:r>
              <a:rPr lang="en-US" sz="1400" dirty="0"/>
              <a:t>If only one entry is already defined with the supplied route-map tag, that entry is the default entry for the route-map command, and the sequence-number of the entry is unchanged. </a:t>
            </a:r>
          </a:p>
          <a:p>
            <a:pPr lvl="1"/>
            <a:r>
              <a:rPr lang="en-US" sz="1400" dirty="0" smtClean="0"/>
              <a:t>If </a:t>
            </a:r>
            <a:r>
              <a:rPr lang="en-US" sz="1400" dirty="0"/>
              <a:t>more than one entry is already defined with the supplied route-map tag, an error message is </a:t>
            </a:r>
            <a:r>
              <a:rPr lang="en-US" sz="1400" dirty="0" smtClean="0"/>
              <a:t>displayed</a:t>
            </a:r>
            <a:r>
              <a:rPr lang="en-US" sz="1400" dirty="0"/>
              <a:t>, indicating that the sequence-number is required.</a:t>
            </a:r>
          </a:p>
          <a:p>
            <a:pPr lvl="1"/>
            <a:r>
              <a:rPr lang="en-US" sz="1400" dirty="0" smtClean="0"/>
              <a:t>If </a:t>
            </a:r>
            <a:r>
              <a:rPr lang="en-US" sz="1400" dirty="0"/>
              <a:t>the no route-map map-tag command is specified (without the sequence-number parameter), the whole route map is deleted.</a:t>
            </a:r>
          </a:p>
          <a:p>
            <a:r>
              <a:rPr lang="en-US" sz="1800" dirty="0"/>
              <a:t>Like an access list, an implicit deny any appears at the end of a route map. The consequences of this deny depend on how the route map is being used.</a:t>
            </a:r>
          </a:p>
          <a:p>
            <a:r>
              <a:rPr lang="en-US" sz="1800" dirty="0"/>
              <a:t>The match condition route map configuration commands are used to define the conditions to be checked. The set condition route map configuration commands are used to define the actions to be followed if there is a match and the action to be taken is permit.</a:t>
            </a:r>
          </a:p>
          <a:p>
            <a:r>
              <a:rPr lang="en-US" sz="1800" dirty="0"/>
              <a:t>A route-map statement without any match statements will be considered matched.</a:t>
            </a:r>
          </a:p>
        </p:txBody>
      </p:sp>
    </p:spTree>
    <p:extLst>
      <p:ext uri="{BB962C8B-B14F-4D97-AF65-F5344CB8AC3E}">
        <p14:creationId xmlns:p14="http://schemas.microsoft.com/office/powerpoint/2010/main" val="22370414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of the route-map Command</a:t>
            </a:r>
          </a:p>
        </p:txBody>
      </p:sp>
      <p:pic>
        <p:nvPicPr>
          <p:cNvPr id="5" name="Content Placeholder 4"/>
          <p:cNvPicPr>
            <a:picLocks noGrp="1" noChangeAspect="1"/>
          </p:cNvPicPr>
          <p:nvPr>
            <p:ph idx="1"/>
          </p:nvPr>
        </p:nvPicPr>
        <p:blipFill>
          <a:blip r:embed="rId2"/>
          <a:stretch>
            <a:fillRect/>
          </a:stretch>
        </p:blipFill>
        <p:spPr>
          <a:xfrm>
            <a:off x="833976" y="1548321"/>
            <a:ext cx="7410961" cy="4401121"/>
          </a:xfrm>
          <a:prstGeom prst="rect">
            <a:avLst/>
          </a:prstGeom>
        </p:spPr>
      </p:pic>
    </p:spTree>
    <p:extLst>
      <p:ext uri="{BB962C8B-B14F-4D97-AF65-F5344CB8AC3E}">
        <p14:creationId xmlns:p14="http://schemas.microsoft.com/office/powerpoint/2010/main" val="41814177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the </a:t>
            </a:r>
            <a:r>
              <a:rPr lang="en-US" dirty="0" smtClean="0"/>
              <a:t>Matching Conditions</a:t>
            </a:r>
            <a:endParaRPr lang="en-US" dirty="0"/>
          </a:p>
        </p:txBody>
      </p:sp>
      <p:pic>
        <p:nvPicPr>
          <p:cNvPr id="4" name="Content Placeholder 3"/>
          <p:cNvPicPr>
            <a:picLocks noGrp="1" noChangeAspect="1"/>
          </p:cNvPicPr>
          <p:nvPr>
            <p:ph idx="1"/>
          </p:nvPr>
        </p:nvPicPr>
        <p:blipFill>
          <a:blip r:embed="rId3"/>
          <a:stretch>
            <a:fillRect/>
          </a:stretch>
        </p:blipFill>
        <p:spPr>
          <a:xfrm>
            <a:off x="1223890" y="1108037"/>
            <a:ext cx="6774133" cy="2393055"/>
          </a:xfrm>
          <a:prstGeom prst="rect">
            <a:avLst/>
          </a:prstGeom>
        </p:spPr>
      </p:pic>
      <p:pic>
        <p:nvPicPr>
          <p:cNvPr id="5" name="Picture 4"/>
          <p:cNvPicPr>
            <a:picLocks noChangeAspect="1"/>
          </p:cNvPicPr>
          <p:nvPr/>
        </p:nvPicPr>
        <p:blipFill>
          <a:blip r:embed="rId4"/>
          <a:stretch>
            <a:fillRect/>
          </a:stretch>
        </p:blipFill>
        <p:spPr>
          <a:xfrm>
            <a:off x="1223890" y="3501092"/>
            <a:ext cx="6774133" cy="3017843"/>
          </a:xfrm>
          <a:prstGeom prst="rect">
            <a:avLst/>
          </a:prstGeom>
        </p:spPr>
      </p:pic>
    </p:spTree>
    <p:extLst>
      <p:ext uri="{BB962C8B-B14F-4D97-AF65-F5344CB8AC3E}">
        <p14:creationId xmlns:p14="http://schemas.microsoft.com/office/powerpoint/2010/main" val="27812326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the </a:t>
            </a:r>
            <a:r>
              <a:rPr lang="en-US" dirty="0" smtClean="0"/>
              <a:t>Set Actions</a:t>
            </a:r>
            <a:endParaRPr lang="en-US" dirty="0"/>
          </a:p>
        </p:txBody>
      </p:sp>
      <p:pic>
        <p:nvPicPr>
          <p:cNvPr id="5" name="Content Placeholder 4"/>
          <p:cNvPicPr>
            <a:picLocks noGrp="1" noChangeAspect="1"/>
          </p:cNvPicPr>
          <p:nvPr>
            <p:ph idx="1"/>
          </p:nvPr>
        </p:nvPicPr>
        <p:blipFill>
          <a:blip r:embed="rId2"/>
          <a:stretch>
            <a:fillRect/>
          </a:stretch>
        </p:blipFill>
        <p:spPr>
          <a:xfrm>
            <a:off x="986104" y="1182688"/>
            <a:ext cx="7106704" cy="5132387"/>
          </a:xfrm>
          <a:prstGeom prst="rect">
            <a:avLst/>
          </a:prstGeom>
        </p:spPr>
      </p:pic>
    </p:spTree>
    <p:extLst>
      <p:ext uri="{BB962C8B-B14F-4D97-AF65-F5344CB8AC3E}">
        <p14:creationId xmlns:p14="http://schemas.microsoft.com/office/powerpoint/2010/main" val="1392771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Multiple Routing Protocols</a:t>
            </a:r>
          </a:p>
        </p:txBody>
      </p:sp>
      <p:sp>
        <p:nvSpPr>
          <p:cNvPr id="3" name="Content Placeholder 2"/>
          <p:cNvSpPr>
            <a:spLocks noGrp="1"/>
          </p:cNvSpPr>
          <p:nvPr>
            <p:ph idx="1"/>
          </p:nvPr>
        </p:nvSpPr>
        <p:spPr/>
        <p:txBody>
          <a:bodyPr/>
          <a:lstStyle/>
          <a:p>
            <a:r>
              <a:rPr lang="en-US" dirty="0"/>
              <a:t>When running multiple routing protocols, a router may learn of a route from different </a:t>
            </a:r>
            <a:r>
              <a:rPr lang="en-US" dirty="0" smtClean="0"/>
              <a:t>routing sources</a:t>
            </a:r>
            <a:r>
              <a:rPr lang="en-US" dirty="0"/>
              <a:t>. If a router learns of a specific destination from two different routing </a:t>
            </a:r>
            <a:r>
              <a:rPr lang="en-US" dirty="0" smtClean="0"/>
              <a:t>domains, the </a:t>
            </a:r>
            <a:r>
              <a:rPr lang="en-US" dirty="0"/>
              <a:t>route with the lowest administrative distance would get installed in routing table.</a:t>
            </a:r>
          </a:p>
        </p:txBody>
      </p:sp>
    </p:spTree>
    <p:extLst>
      <p:ext uri="{BB962C8B-B14F-4D97-AF65-F5344CB8AC3E}">
        <p14:creationId xmlns:p14="http://schemas.microsoft.com/office/powerpoint/2010/main" val="3967700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the </a:t>
            </a:r>
            <a:r>
              <a:rPr lang="en-US" dirty="0" smtClean="0"/>
              <a:t>Set Actions</a:t>
            </a:r>
            <a:endParaRPr lang="en-US" dirty="0"/>
          </a:p>
        </p:txBody>
      </p:sp>
      <p:pic>
        <p:nvPicPr>
          <p:cNvPr id="6" name="Content Placeholder 5"/>
          <p:cNvPicPr>
            <a:picLocks noGrp="1" noChangeAspect="1"/>
          </p:cNvPicPr>
          <p:nvPr>
            <p:ph idx="1"/>
          </p:nvPr>
        </p:nvPicPr>
        <p:blipFill>
          <a:blip r:embed="rId2"/>
          <a:stretch>
            <a:fillRect/>
          </a:stretch>
        </p:blipFill>
        <p:spPr>
          <a:xfrm>
            <a:off x="1458789" y="1182688"/>
            <a:ext cx="6161335" cy="5132387"/>
          </a:xfrm>
          <a:prstGeom prst="rect">
            <a:avLst/>
          </a:prstGeom>
        </p:spPr>
      </p:pic>
    </p:spTree>
    <p:extLst>
      <p:ext uri="{BB962C8B-B14F-4D97-AF65-F5344CB8AC3E}">
        <p14:creationId xmlns:p14="http://schemas.microsoft.com/office/powerpoint/2010/main" val="24448031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Route Maps with Redistribution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87897" y="1454950"/>
            <a:ext cx="6903361" cy="2022480"/>
          </a:xfrm>
          <a:prstGeom prst="rect">
            <a:avLst/>
          </a:prstGeom>
        </p:spPr>
      </p:pic>
      <p:pic>
        <p:nvPicPr>
          <p:cNvPr id="5" name="Picture 4"/>
          <p:cNvPicPr>
            <a:picLocks noChangeAspect="1"/>
          </p:cNvPicPr>
          <p:nvPr/>
        </p:nvPicPr>
        <p:blipFill>
          <a:blip r:embed="rId3"/>
          <a:stretch>
            <a:fillRect/>
          </a:stretch>
        </p:blipFill>
        <p:spPr>
          <a:xfrm>
            <a:off x="1087897" y="3749039"/>
            <a:ext cx="7309441" cy="2365920"/>
          </a:xfrm>
          <a:prstGeom prst="rect">
            <a:avLst/>
          </a:prstGeom>
        </p:spPr>
      </p:pic>
    </p:spTree>
    <p:extLst>
      <p:ext uri="{BB962C8B-B14F-4D97-AF65-F5344CB8AC3E}">
        <p14:creationId xmlns:p14="http://schemas.microsoft.com/office/powerpoint/2010/main" val="41206577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Manipulating Redistribution Using Route Maps</a:t>
            </a:r>
          </a:p>
        </p:txBody>
      </p:sp>
      <p:sp>
        <p:nvSpPr>
          <p:cNvPr id="3" name="Content Placeholder 2"/>
          <p:cNvSpPr>
            <a:spLocks noGrp="1"/>
          </p:cNvSpPr>
          <p:nvPr>
            <p:ph idx="1"/>
          </p:nvPr>
        </p:nvSpPr>
        <p:spPr>
          <a:xfrm>
            <a:off x="279401" y="4019900"/>
            <a:ext cx="8520354" cy="2294839"/>
          </a:xfrm>
        </p:spPr>
        <p:txBody>
          <a:bodyPr>
            <a:normAutofit lnSpcReduction="10000"/>
          </a:bodyPr>
          <a:lstStyle/>
          <a:p>
            <a:r>
              <a:rPr lang="en-US" dirty="0" smtClean="0"/>
              <a:t>R1 </a:t>
            </a:r>
            <a:r>
              <a:rPr lang="en-US" dirty="0"/>
              <a:t>and R4 will be configured to support mutual redistribution without any </a:t>
            </a:r>
            <a:r>
              <a:rPr lang="en-US" dirty="0" smtClean="0"/>
              <a:t>filtering mechanism</a:t>
            </a:r>
            <a:r>
              <a:rPr lang="en-US" dirty="0"/>
              <a:t>.</a:t>
            </a:r>
          </a:p>
          <a:p>
            <a:r>
              <a:rPr lang="en-US" dirty="0" smtClean="0">
                <a:solidFill>
                  <a:schemeClr val="bg1">
                    <a:lumMod val="50000"/>
                  </a:schemeClr>
                </a:solidFill>
              </a:rPr>
              <a:t>R1 </a:t>
            </a:r>
            <a:r>
              <a:rPr lang="en-US" dirty="0">
                <a:solidFill>
                  <a:schemeClr val="bg1">
                    <a:lumMod val="50000"/>
                  </a:schemeClr>
                </a:solidFill>
              </a:rPr>
              <a:t>and R4 will be configured to support mutual redistribution using route maps.</a:t>
            </a:r>
          </a:p>
          <a:p>
            <a:r>
              <a:rPr lang="en-US" dirty="0" smtClean="0">
                <a:solidFill>
                  <a:schemeClr val="bg1">
                    <a:lumMod val="50000"/>
                  </a:schemeClr>
                </a:solidFill>
              </a:rPr>
              <a:t>Change </a:t>
            </a:r>
            <a:r>
              <a:rPr lang="en-US" dirty="0">
                <a:solidFill>
                  <a:schemeClr val="bg1">
                    <a:lumMod val="50000"/>
                  </a:schemeClr>
                </a:solidFill>
              </a:rPr>
              <a:t>administrative distance for certain routes to enable optimal routing.</a:t>
            </a:r>
          </a:p>
        </p:txBody>
      </p:sp>
      <p:pic>
        <p:nvPicPr>
          <p:cNvPr id="4" name="Picture 3"/>
          <p:cNvPicPr>
            <a:picLocks noChangeAspect="1"/>
          </p:cNvPicPr>
          <p:nvPr/>
        </p:nvPicPr>
        <p:blipFill>
          <a:blip r:embed="rId2"/>
          <a:stretch>
            <a:fillRect/>
          </a:stretch>
        </p:blipFill>
        <p:spPr>
          <a:xfrm>
            <a:off x="859477" y="1183340"/>
            <a:ext cx="7360201" cy="2836560"/>
          </a:xfrm>
          <a:prstGeom prst="rect">
            <a:avLst/>
          </a:prstGeom>
        </p:spPr>
      </p:pic>
    </p:spTree>
    <p:extLst>
      <p:ext uri="{BB962C8B-B14F-4D97-AF65-F5344CB8AC3E}">
        <p14:creationId xmlns:p14="http://schemas.microsoft.com/office/powerpoint/2010/main" val="39165748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Mutual Redistribution Without </a:t>
            </a:r>
            <a:r>
              <a:rPr lang="en-US" dirty="0" smtClean="0"/>
              <a:t>Filters</a:t>
            </a:r>
            <a:endParaRPr lang="en-US" dirty="0"/>
          </a:p>
        </p:txBody>
      </p:sp>
      <p:pic>
        <p:nvPicPr>
          <p:cNvPr id="6" name="Content Placeholder 5"/>
          <p:cNvPicPr>
            <a:picLocks noGrp="1" noChangeAspect="1"/>
          </p:cNvPicPr>
          <p:nvPr>
            <p:ph idx="1"/>
          </p:nvPr>
        </p:nvPicPr>
        <p:blipFill>
          <a:blip r:embed="rId2"/>
          <a:stretch>
            <a:fillRect/>
          </a:stretch>
        </p:blipFill>
        <p:spPr>
          <a:xfrm>
            <a:off x="279400" y="1750363"/>
            <a:ext cx="8520113" cy="1664254"/>
          </a:xfrm>
          <a:prstGeom prst="rect">
            <a:avLst/>
          </a:prstGeom>
        </p:spPr>
      </p:pic>
      <p:pic>
        <p:nvPicPr>
          <p:cNvPr id="8" name="Picture 7"/>
          <p:cNvPicPr>
            <a:picLocks noChangeAspect="1"/>
          </p:cNvPicPr>
          <p:nvPr/>
        </p:nvPicPr>
        <p:blipFill>
          <a:blip r:embed="rId3"/>
          <a:stretch>
            <a:fillRect/>
          </a:stretch>
        </p:blipFill>
        <p:spPr>
          <a:xfrm>
            <a:off x="279400" y="4056943"/>
            <a:ext cx="8521700" cy="1640122"/>
          </a:xfrm>
          <a:prstGeom prst="rect">
            <a:avLst/>
          </a:prstGeom>
        </p:spPr>
      </p:pic>
    </p:spTree>
    <p:extLst>
      <p:ext uri="{BB962C8B-B14F-4D97-AF65-F5344CB8AC3E}">
        <p14:creationId xmlns:p14="http://schemas.microsoft.com/office/powerpoint/2010/main" val="16773003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Redistributed Routes</a:t>
            </a:r>
          </a:p>
        </p:txBody>
      </p:sp>
      <p:sp>
        <p:nvSpPr>
          <p:cNvPr id="3" name="Content Placeholder 2"/>
          <p:cNvSpPr>
            <a:spLocks noGrp="1"/>
          </p:cNvSpPr>
          <p:nvPr>
            <p:ph idx="1"/>
          </p:nvPr>
        </p:nvSpPr>
        <p:spPr/>
        <p:txBody>
          <a:bodyPr/>
          <a:lstStyle/>
          <a:p>
            <a:endParaRPr lang="en-US"/>
          </a:p>
        </p:txBody>
      </p:sp>
      <p:grpSp>
        <p:nvGrpSpPr>
          <p:cNvPr id="6" name="Group 5"/>
          <p:cNvGrpSpPr/>
          <p:nvPr/>
        </p:nvGrpSpPr>
        <p:grpSpPr>
          <a:xfrm>
            <a:off x="1161939" y="1183340"/>
            <a:ext cx="6755277" cy="5287433"/>
            <a:chOff x="-363033" y="309106"/>
            <a:chExt cx="9847442" cy="7707706"/>
          </a:xfrm>
        </p:grpSpPr>
        <p:pic>
          <p:nvPicPr>
            <p:cNvPr id="4" name="Picture 3"/>
            <p:cNvPicPr>
              <a:picLocks noChangeAspect="1"/>
            </p:cNvPicPr>
            <p:nvPr/>
          </p:nvPicPr>
          <p:blipFill>
            <a:blip r:embed="rId3"/>
            <a:stretch>
              <a:fillRect/>
            </a:stretch>
          </p:blipFill>
          <p:spPr>
            <a:xfrm>
              <a:off x="-363033" y="309106"/>
              <a:ext cx="9847442" cy="3637921"/>
            </a:xfrm>
            <a:prstGeom prst="rect">
              <a:avLst/>
            </a:prstGeom>
          </p:spPr>
        </p:pic>
        <p:pic>
          <p:nvPicPr>
            <p:cNvPr id="5" name="Picture 4"/>
            <p:cNvPicPr>
              <a:picLocks noChangeAspect="1"/>
            </p:cNvPicPr>
            <p:nvPr/>
          </p:nvPicPr>
          <p:blipFill>
            <a:blip r:embed="rId4"/>
            <a:stretch>
              <a:fillRect/>
            </a:stretch>
          </p:blipFill>
          <p:spPr>
            <a:xfrm>
              <a:off x="-351721" y="3933691"/>
              <a:ext cx="9796682" cy="4083121"/>
            </a:xfrm>
            <a:prstGeom prst="rect">
              <a:avLst/>
            </a:prstGeom>
          </p:spPr>
        </p:pic>
      </p:grpSp>
    </p:spTree>
    <p:extLst>
      <p:ext uri="{BB962C8B-B14F-4D97-AF65-F5344CB8AC3E}">
        <p14:creationId xmlns:p14="http://schemas.microsoft.com/office/powerpoint/2010/main" val="1105660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Manipulating Redistribution Using Route Maps</a:t>
            </a:r>
          </a:p>
        </p:txBody>
      </p:sp>
      <p:sp>
        <p:nvSpPr>
          <p:cNvPr id="3" name="Content Placeholder 2"/>
          <p:cNvSpPr>
            <a:spLocks noGrp="1"/>
          </p:cNvSpPr>
          <p:nvPr>
            <p:ph idx="1"/>
          </p:nvPr>
        </p:nvSpPr>
        <p:spPr>
          <a:xfrm>
            <a:off x="279401" y="4019900"/>
            <a:ext cx="8520354" cy="2294839"/>
          </a:xfrm>
        </p:spPr>
        <p:txBody>
          <a:bodyPr>
            <a:normAutofit lnSpcReduction="10000"/>
          </a:bodyPr>
          <a:lstStyle/>
          <a:p>
            <a:r>
              <a:rPr lang="en-US" dirty="0" smtClean="0">
                <a:solidFill>
                  <a:schemeClr val="bg1">
                    <a:lumMod val="50000"/>
                  </a:schemeClr>
                </a:solidFill>
              </a:rPr>
              <a:t>R1 </a:t>
            </a:r>
            <a:r>
              <a:rPr lang="en-US" dirty="0">
                <a:solidFill>
                  <a:schemeClr val="bg1">
                    <a:lumMod val="50000"/>
                  </a:schemeClr>
                </a:solidFill>
              </a:rPr>
              <a:t>and R4 will be configured to support mutual redistribution without any </a:t>
            </a:r>
            <a:r>
              <a:rPr lang="en-US" dirty="0" smtClean="0">
                <a:solidFill>
                  <a:schemeClr val="bg1">
                    <a:lumMod val="50000"/>
                  </a:schemeClr>
                </a:solidFill>
              </a:rPr>
              <a:t>filtering mechanism</a:t>
            </a:r>
            <a:r>
              <a:rPr lang="en-US" dirty="0">
                <a:solidFill>
                  <a:schemeClr val="bg1">
                    <a:lumMod val="50000"/>
                  </a:schemeClr>
                </a:solidFill>
              </a:rPr>
              <a:t>.</a:t>
            </a:r>
          </a:p>
          <a:p>
            <a:r>
              <a:rPr lang="en-US" dirty="0" smtClean="0">
                <a:solidFill>
                  <a:schemeClr val="tx1">
                    <a:lumMod val="95000"/>
                    <a:lumOff val="5000"/>
                  </a:schemeClr>
                </a:solidFill>
              </a:rPr>
              <a:t>R1 </a:t>
            </a:r>
            <a:r>
              <a:rPr lang="en-US" dirty="0">
                <a:solidFill>
                  <a:schemeClr val="tx1">
                    <a:lumMod val="95000"/>
                    <a:lumOff val="5000"/>
                  </a:schemeClr>
                </a:solidFill>
              </a:rPr>
              <a:t>and R4 will be configured to support mutual redistribution using route maps.</a:t>
            </a:r>
          </a:p>
          <a:p>
            <a:r>
              <a:rPr lang="en-US" dirty="0" smtClean="0">
                <a:solidFill>
                  <a:schemeClr val="bg1">
                    <a:lumMod val="50000"/>
                  </a:schemeClr>
                </a:solidFill>
              </a:rPr>
              <a:t>Change </a:t>
            </a:r>
            <a:r>
              <a:rPr lang="en-US" dirty="0">
                <a:solidFill>
                  <a:schemeClr val="bg1">
                    <a:lumMod val="50000"/>
                  </a:schemeClr>
                </a:solidFill>
              </a:rPr>
              <a:t>administrative distance for certain routes to enable optimal routing.</a:t>
            </a:r>
          </a:p>
        </p:txBody>
      </p:sp>
      <p:pic>
        <p:nvPicPr>
          <p:cNvPr id="4" name="Picture 3"/>
          <p:cNvPicPr>
            <a:picLocks noChangeAspect="1"/>
          </p:cNvPicPr>
          <p:nvPr/>
        </p:nvPicPr>
        <p:blipFill>
          <a:blip r:embed="rId2"/>
          <a:stretch>
            <a:fillRect/>
          </a:stretch>
        </p:blipFill>
        <p:spPr>
          <a:xfrm>
            <a:off x="859477" y="1183340"/>
            <a:ext cx="7360201" cy="2836560"/>
          </a:xfrm>
          <a:prstGeom prst="rect">
            <a:avLst/>
          </a:prstGeom>
        </p:spPr>
      </p:pic>
    </p:spTree>
    <p:extLst>
      <p:ext uri="{BB962C8B-B14F-4D97-AF65-F5344CB8AC3E}">
        <p14:creationId xmlns:p14="http://schemas.microsoft.com/office/powerpoint/2010/main" val="41449010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Redistribution with Route Maps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69422" y="1164982"/>
            <a:ext cx="8079572" cy="2296015"/>
          </a:xfrm>
          <a:prstGeom prst="rect">
            <a:avLst/>
          </a:prstGeom>
        </p:spPr>
      </p:pic>
      <p:pic>
        <p:nvPicPr>
          <p:cNvPr id="5" name="Picture 4"/>
          <p:cNvPicPr>
            <a:picLocks noChangeAspect="1"/>
          </p:cNvPicPr>
          <p:nvPr/>
        </p:nvPicPr>
        <p:blipFill>
          <a:blip r:embed="rId3"/>
          <a:stretch>
            <a:fillRect/>
          </a:stretch>
        </p:blipFill>
        <p:spPr>
          <a:xfrm>
            <a:off x="669422" y="3573829"/>
            <a:ext cx="8079572" cy="2316888"/>
          </a:xfrm>
          <a:prstGeom prst="rect">
            <a:avLst/>
          </a:prstGeom>
        </p:spPr>
      </p:pic>
    </p:spTree>
    <p:extLst>
      <p:ext uri="{BB962C8B-B14F-4D97-AF65-F5344CB8AC3E}">
        <p14:creationId xmlns:p14="http://schemas.microsoft.com/office/powerpoint/2010/main" val="40044957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Redistribution with Route Maps</a:t>
            </a: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520615" y="1723291"/>
            <a:ext cx="8037925" cy="1575901"/>
          </a:xfrm>
          <a:prstGeom prst="rect">
            <a:avLst/>
          </a:prstGeom>
        </p:spPr>
      </p:pic>
      <p:pic>
        <p:nvPicPr>
          <p:cNvPr id="7" name="Picture 6"/>
          <p:cNvPicPr>
            <a:picLocks noChangeAspect="1"/>
          </p:cNvPicPr>
          <p:nvPr/>
        </p:nvPicPr>
        <p:blipFill>
          <a:blip r:embed="rId3"/>
          <a:stretch>
            <a:fillRect/>
          </a:stretch>
        </p:blipFill>
        <p:spPr>
          <a:xfrm>
            <a:off x="520615" y="4154344"/>
            <a:ext cx="8037923" cy="1513282"/>
          </a:xfrm>
          <a:prstGeom prst="rect">
            <a:avLst/>
          </a:prstGeom>
        </p:spPr>
      </p:pic>
    </p:spTree>
    <p:extLst>
      <p:ext uri="{BB962C8B-B14F-4D97-AF65-F5344CB8AC3E}">
        <p14:creationId xmlns:p14="http://schemas.microsoft.com/office/powerpoint/2010/main" val="11326693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Redistributed Routes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5526" y="1769666"/>
            <a:ext cx="8328103" cy="3958746"/>
          </a:xfrm>
          <a:prstGeom prst="rect">
            <a:avLst/>
          </a:prstGeom>
        </p:spPr>
      </p:pic>
    </p:spTree>
    <p:extLst>
      <p:ext uri="{BB962C8B-B14F-4D97-AF65-F5344CB8AC3E}">
        <p14:creationId xmlns:p14="http://schemas.microsoft.com/office/powerpoint/2010/main" val="8947596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Administrative Distance to Enable Optimal Routing</a:t>
            </a:r>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bwMode="auto">
          <a:xfrm>
            <a:off x="279401" y="4019900"/>
            <a:ext cx="8520354" cy="2294839"/>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lnSpcReduction="10000"/>
          </a:bodyPr>
          <a:lst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565150" indent="17621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4pPr>
            <a:lvl5pPr marL="744538" indent="16986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solidFill>
                  <a:schemeClr val="bg1">
                    <a:lumMod val="50000"/>
                  </a:schemeClr>
                </a:solidFill>
              </a:rPr>
              <a:t>R1 and R4 will be configured to support mutual redistribution without any filtering mechanism.</a:t>
            </a:r>
          </a:p>
          <a:p>
            <a:r>
              <a:rPr lang="en-US" kern="0" dirty="0" smtClean="0">
                <a:solidFill>
                  <a:schemeClr val="bg1">
                    <a:lumMod val="50000"/>
                  </a:schemeClr>
                </a:solidFill>
              </a:rPr>
              <a:t>R1 and R4 will be configured to support mutual redistribution using route maps.</a:t>
            </a:r>
          </a:p>
          <a:p>
            <a:r>
              <a:rPr lang="en-US" kern="0" dirty="0" smtClean="0">
                <a:solidFill>
                  <a:schemeClr val="tx1">
                    <a:lumMod val="95000"/>
                    <a:lumOff val="5000"/>
                  </a:schemeClr>
                </a:solidFill>
              </a:rPr>
              <a:t>Change administrative distance for certain routes to enable optimal routing.</a:t>
            </a:r>
            <a:endParaRPr lang="en-US" kern="0" dirty="0">
              <a:solidFill>
                <a:schemeClr val="tx1">
                  <a:lumMod val="95000"/>
                  <a:lumOff val="5000"/>
                </a:schemeClr>
              </a:solidFill>
            </a:endParaRPr>
          </a:p>
        </p:txBody>
      </p:sp>
      <p:pic>
        <p:nvPicPr>
          <p:cNvPr id="5" name="Picture 4"/>
          <p:cNvPicPr>
            <a:picLocks noChangeAspect="1"/>
          </p:cNvPicPr>
          <p:nvPr/>
        </p:nvPicPr>
        <p:blipFill>
          <a:blip r:embed="rId2"/>
          <a:stretch>
            <a:fillRect/>
          </a:stretch>
        </p:blipFill>
        <p:spPr>
          <a:xfrm>
            <a:off x="859477" y="1183340"/>
            <a:ext cx="7360201" cy="2836560"/>
          </a:xfrm>
          <a:prstGeom prst="rect">
            <a:avLst/>
          </a:prstGeom>
        </p:spPr>
      </p:pic>
    </p:spTree>
    <p:extLst>
      <p:ext uri="{BB962C8B-B14F-4D97-AF65-F5344CB8AC3E}">
        <p14:creationId xmlns:p14="http://schemas.microsoft.com/office/powerpoint/2010/main" val="326907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Distance</a:t>
            </a:r>
          </a:p>
        </p:txBody>
      </p:sp>
      <p:sp>
        <p:nvSpPr>
          <p:cNvPr id="3" name="Content Placeholder 2"/>
          <p:cNvSpPr>
            <a:spLocks noGrp="1"/>
          </p:cNvSpPr>
          <p:nvPr>
            <p:ph idx="1"/>
          </p:nvPr>
        </p:nvSpPr>
        <p:spPr/>
        <p:txBody>
          <a:bodyPr/>
          <a:lstStyle/>
          <a:p>
            <a:r>
              <a:rPr lang="en-US" dirty="0"/>
              <a:t>The administrative distance is used to rate a routing protocol’s believability (also </a:t>
            </a:r>
            <a:r>
              <a:rPr lang="en-US" dirty="0" smtClean="0"/>
              <a:t>called its </a:t>
            </a:r>
            <a:r>
              <a:rPr lang="en-US" dirty="0"/>
              <a:t>trustworthiness). Each routing protocol is prioritized in order from most to </a:t>
            </a:r>
            <a:r>
              <a:rPr lang="en-US" dirty="0" smtClean="0"/>
              <a:t>least believable </a:t>
            </a:r>
            <a:r>
              <a:rPr lang="en-US" dirty="0"/>
              <a:t>using an assigned value called the </a:t>
            </a:r>
            <a:r>
              <a:rPr lang="en-US" i="1" dirty="0"/>
              <a:t>administrative </a:t>
            </a:r>
            <a:r>
              <a:rPr lang="en-US" i="1" dirty="0" smtClean="0"/>
              <a:t>distance</a:t>
            </a:r>
            <a:r>
              <a:rPr lang="en-US" dirty="0" smtClean="0"/>
              <a:t>.</a:t>
            </a:r>
            <a:endParaRPr lang="en-US" dirty="0"/>
          </a:p>
        </p:txBody>
      </p:sp>
      <p:pic>
        <p:nvPicPr>
          <p:cNvPr id="4" name="Picture 3"/>
          <p:cNvPicPr>
            <a:picLocks noChangeAspect="1"/>
          </p:cNvPicPr>
          <p:nvPr/>
        </p:nvPicPr>
        <p:blipFill>
          <a:blip r:embed="rId2"/>
          <a:stretch>
            <a:fillRect/>
          </a:stretch>
        </p:blipFill>
        <p:spPr>
          <a:xfrm>
            <a:off x="866519" y="3443454"/>
            <a:ext cx="7410961" cy="1144800"/>
          </a:xfrm>
          <a:prstGeom prst="rect">
            <a:avLst/>
          </a:prstGeom>
        </p:spPr>
      </p:pic>
      <p:pic>
        <p:nvPicPr>
          <p:cNvPr id="5" name="Picture 4"/>
          <p:cNvPicPr>
            <a:picLocks noChangeAspect="1"/>
          </p:cNvPicPr>
          <p:nvPr/>
        </p:nvPicPr>
        <p:blipFill>
          <a:blip r:embed="rId3"/>
          <a:stretch>
            <a:fillRect/>
          </a:stretch>
        </p:blipFill>
        <p:spPr>
          <a:xfrm>
            <a:off x="917278" y="4547310"/>
            <a:ext cx="7309441" cy="1717200"/>
          </a:xfrm>
          <a:prstGeom prst="rect">
            <a:avLst/>
          </a:prstGeom>
        </p:spPr>
      </p:pic>
    </p:spTree>
    <p:extLst>
      <p:ext uri="{BB962C8B-B14F-4D97-AF65-F5344CB8AC3E}">
        <p14:creationId xmlns:p14="http://schemas.microsoft.com/office/powerpoint/2010/main" val="13676451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 R1 Routing Table</a:t>
            </a:r>
            <a:endParaRPr lang="en-US" dirty="0"/>
          </a:p>
        </p:txBody>
      </p:sp>
      <p:pic>
        <p:nvPicPr>
          <p:cNvPr id="5" name="Content Placeholder 4"/>
          <p:cNvPicPr>
            <a:picLocks noGrp="1" noChangeAspect="1"/>
          </p:cNvPicPr>
          <p:nvPr>
            <p:ph idx="1"/>
          </p:nvPr>
        </p:nvPicPr>
        <p:blipFill>
          <a:blip r:embed="rId3"/>
          <a:stretch>
            <a:fillRect/>
          </a:stretch>
        </p:blipFill>
        <p:spPr>
          <a:xfrm>
            <a:off x="2130903" y="1182688"/>
            <a:ext cx="4817107" cy="5132387"/>
          </a:xfrm>
          <a:prstGeom prst="rect">
            <a:avLst/>
          </a:prstGeom>
        </p:spPr>
      </p:pic>
    </p:spTree>
    <p:extLst>
      <p:ext uri="{BB962C8B-B14F-4D97-AF65-F5344CB8AC3E}">
        <p14:creationId xmlns:p14="http://schemas.microsoft.com/office/powerpoint/2010/main" val="22685315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External Route Administrative </a:t>
            </a:r>
            <a:r>
              <a:rPr lang="en-US" dirty="0" smtClean="0"/>
              <a:t>Distance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45588" y="1183340"/>
            <a:ext cx="7444551" cy="2458683"/>
          </a:xfrm>
          <a:prstGeom prst="rect">
            <a:avLst/>
          </a:prstGeom>
        </p:spPr>
      </p:pic>
      <p:pic>
        <p:nvPicPr>
          <p:cNvPr id="7" name="Picture 6"/>
          <p:cNvPicPr>
            <a:picLocks noChangeAspect="1"/>
          </p:cNvPicPr>
          <p:nvPr/>
        </p:nvPicPr>
        <p:blipFill>
          <a:blip r:embed="rId3"/>
          <a:stretch>
            <a:fillRect/>
          </a:stretch>
        </p:blipFill>
        <p:spPr>
          <a:xfrm>
            <a:off x="745588" y="3675944"/>
            <a:ext cx="7444551" cy="2856004"/>
          </a:xfrm>
          <a:prstGeom prst="rect">
            <a:avLst/>
          </a:prstGeom>
        </p:spPr>
      </p:pic>
    </p:spTree>
    <p:extLst>
      <p:ext uri="{BB962C8B-B14F-4D97-AF65-F5344CB8AC3E}">
        <p14:creationId xmlns:p14="http://schemas.microsoft.com/office/powerpoint/2010/main" val="26871937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Manipulating Redistribution Using Route Tagging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2637" y="1582898"/>
            <a:ext cx="8273881" cy="4731841"/>
          </a:xfrm>
          <a:prstGeom prst="rect">
            <a:avLst/>
          </a:prstGeom>
        </p:spPr>
      </p:pic>
    </p:spTree>
    <p:extLst>
      <p:ext uri="{BB962C8B-B14F-4D97-AF65-F5344CB8AC3E}">
        <p14:creationId xmlns:p14="http://schemas.microsoft.com/office/powerpoint/2010/main" val="1444333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Manipulating Redistribution Using Route Tagging</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9400" y="1632880"/>
            <a:ext cx="8623495" cy="1640121"/>
          </a:xfrm>
          <a:prstGeom prst="rect">
            <a:avLst/>
          </a:prstGeom>
        </p:spPr>
      </p:pic>
      <p:pic>
        <p:nvPicPr>
          <p:cNvPr id="6" name="Picture 5"/>
          <p:cNvPicPr>
            <a:picLocks noChangeAspect="1"/>
          </p:cNvPicPr>
          <p:nvPr/>
        </p:nvPicPr>
        <p:blipFill>
          <a:blip r:embed="rId3"/>
          <a:stretch>
            <a:fillRect/>
          </a:stretch>
        </p:blipFill>
        <p:spPr>
          <a:xfrm>
            <a:off x="279400" y="3427119"/>
            <a:ext cx="8579271" cy="2393690"/>
          </a:xfrm>
          <a:prstGeom prst="rect">
            <a:avLst/>
          </a:prstGeom>
        </p:spPr>
      </p:pic>
    </p:spTree>
    <p:extLst>
      <p:ext uri="{BB962C8B-B14F-4D97-AF65-F5344CB8AC3E}">
        <p14:creationId xmlns:p14="http://schemas.microsoft.com/office/powerpoint/2010/main" val="22824075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Caveats of Redistribution</a:t>
            </a:r>
          </a:p>
        </p:txBody>
      </p:sp>
      <p:sp>
        <p:nvSpPr>
          <p:cNvPr id="3" name="Content Placeholder 2"/>
          <p:cNvSpPr>
            <a:spLocks noGrp="1"/>
          </p:cNvSpPr>
          <p:nvPr>
            <p:ph idx="1"/>
          </p:nvPr>
        </p:nvSpPr>
        <p:spPr/>
        <p:txBody>
          <a:bodyPr>
            <a:normAutofit/>
          </a:bodyPr>
          <a:lstStyle/>
          <a:p>
            <a:r>
              <a:rPr lang="en-US" dirty="0"/>
              <a:t>Redistribution of routing information adds to the complexity of a network and </a:t>
            </a:r>
            <a:r>
              <a:rPr lang="en-US" dirty="0" smtClean="0"/>
              <a:t>increases the </a:t>
            </a:r>
            <a:r>
              <a:rPr lang="en-US" dirty="0"/>
              <a:t>potential for routing confusion, so you should use it only when necessary</a:t>
            </a:r>
            <a:r>
              <a:rPr lang="en-US" dirty="0" smtClean="0"/>
              <a:t>.</a:t>
            </a:r>
          </a:p>
          <a:p>
            <a:r>
              <a:rPr lang="en-US" dirty="0"/>
              <a:t>The key issues that arise when you are using redistribution are as follows</a:t>
            </a:r>
            <a:r>
              <a:rPr lang="en-US" dirty="0" smtClean="0"/>
              <a:t>:</a:t>
            </a:r>
          </a:p>
          <a:p>
            <a:pPr lvl="1"/>
            <a:r>
              <a:rPr lang="en-US" b="1" dirty="0" smtClean="0"/>
              <a:t>Routing loops</a:t>
            </a:r>
          </a:p>
          <a:p>
            <a:pPr lvl="1"/>
            <a:r>
              <a:rPr lang="en-US" b="1" dirty="0" smtClean="0"/>
              <a:t>Incompatible </a:t>
            </a:r>
            <a:r>
              <a:rPr lang="en-US" b="1" dirty="0"/>
              <a:t>routing </a:t>
            </a:r>
            <a:r>
              <a:rPr lang="en-US" b="1" dirty="0" smtClean="0"/>
              <a:t>information</a:t>
            </a:r>
          </a:p>
          <a:p>
            <a:pPr lvl="1"/>
            <a:r>
              <a:rPr lang="en-US" b="1" dirty="0" smtClean="0"/>
              <a:t>Inconsistent </a:t>
            </a:r>
            <a:r>
              <a:rPr lang="en-US" b="1" dirty="0"/>
              <a:t>convergence </a:t>
            </a:r>
            <a:r>
              <a:rPr lang="en-US" b="1" dirty="0" smtClean="0"/>
              <a:t>time</a:t>
            </a:r>
            <a:endParaRPr lang="en-US" dirty="0"/>
          </a:p>
        </p:txBody>
      </p:sp>
    </p:spTree>
    <p:extLst>
      <p:ext uri="{BB962C8B-B14F-4D97-AF65-F5344CB8AC3E}">
        <p14:creationId xmlns:p14="http://schemas.microsoft.com/office/powerpoint/2010/main" val="9859371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pPr marL="0" indent="0">
              <a:buNone/>
            </a:pPr>
            <a:r>
              <a:rPr lang="en-US" dirty="0"/>
              <a:t>This chapter covered how to support multiple routing protocols by using </a:t>
            </a:r>
            <a:r>
              <a:rPr lang="en-US" dirty="0" smtClean="0"/>
              <a:t>redistribution and </a:t>
            </a:r>
            <a:r>
              <a:rPr lang="en-US" dirty="0"/>
              <a:t>route filtering techniques, through discussion of the following topics:</a:t>
            </a:r>
          </a:p>
          <a:p>
            <a:r>
              <a:rPr lang="en-US" dirty="0" smtClean="0"/>
              <a:t>Reasons </a:t>
            </a:r>
            <a:r>
              <a:rPr lang="en-US" dirty="0"/>
              <a:t>for using more than one routing protocol (migration, host system </a:t>
            </a:r>
            <a:r>
              <a:rPr lang="en-US" dirty="0" smtClean="0"/>
              <a:t>needs, mixed-vendor </a:t>
            </a:r>
            <a:r>
              <a:rPr lang="en-US" dirty="0"/>
              <a:t>environment, political and geographic borders, Multiprotocol </a:t>
            </a:r>
            <a:r>
              <a:rPr lang="en-US" dirty="0" smtClean="0"/>
              <a:t>Label Switching </a:t>
            </a:r>
            <a:r>
              <a:rPr lang="en-US" dirty="0"/>
              <a:t>[MPLS] virtual private networks [VPNs]).</a:t>
            </a:r>
          </a:p>
          <a:p>
            <a:r>
              <a:rPr lang="en-US" dirty="0" smtClean="0"/>
              <a:t>Routing </a:t>
            </a:r>
            <a:r>
              <a:rPr lang="en-US" dirty="0"/>
              <a:t>information can be exchanged between them (referred to as redistribution</a:t>
            </a:r>
            <a:r>
              <a:rPr lang="en-US" dirty="0" smtClean="0"/>
              <a:t>), and </a:t>
            </a:r>
            <a:r>
              <a:rPr lang="en-US" dirty="0"/>
              <a:t>how Cisco routers operate in a multiple routing protocol environment</a:t>
            </a:r>
            <a:r>
              <a:rPr lang="en-US" dirty="0" smtClean="0"/>
              <a:t>.</a:t>
            </a:r>
          </a:p>
          <a:p>
            <a:r>
              <a:rPr lang="en-US" dirty="0" smtClean="0"/>
              <a:t>Route </a:t>
            </a:r>
            <a:r>
              <a:rPr lang="en-US" dirty="0"/>
              <a:t>redistribution is always performed </a:t>
            </a:r>
            <a:r>
              <a:rPr lang="en-US" i="1" dirty="0"/>
              <a:t>outbound </a:t>
            </a:r>
            <a:r>
              <a:rPr lang="en-US" dirty="0"/>
              <a:t>. The router doing </a:t>
            </a:r>
            <a:r>
              <a:rPr lang="en-US" dirty="0" smtClean="0"/>
              <a:t>redistribution does </a:t>
            </a:r>
            <a:r>
              <a:rPr lang="en-US" dirty="0"/>
              <a:t>not change its routing table.</a:t>
            </a:r>
          </a:p>
          <a:p>
            <a:endParaRPr lang="en-US" dirty="0"/>
          </a:p>
        </p:txBody>
      </p:sp>
    </p:spTree>
    <p:extLst>
      <p:ext uri="{BB962C8B-B14F-4D97-AF65-F5344CB8AC3E}">
        <p14:creationId xmlns:p14="http://schemas.microsoft.com/office/powerpoint/2010/main" val="2065322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smtClean="0"/>
              <a:t>A </a:t>
            </a:r>
            <a:r>
              <a:rPr lang="en-US" dirty="0"/>
              <a:t>router assigns a seed metric to redistributed routes using the </a:t>
            </a:r>
            <a:r>
              <a:rPr lang="en-US" b="1" dirty="0"/>
              <a:t>default-metric </a:t>
            </a:r>
            <a:r>
              <a:rPr lang="en-US" dirty="0" err="1" smtClean="0"/>
              <a:t>routercconfiguration</a:t>
            </a:r>
            <a:r>
              <a:rPr lang="en-US" dirty="0" smtClean="0"/>
              <a:t> </a:t>
            </a:r>
            <a:r>
              <a:rPr lang="en-US" dirty="0"/>
              <a:t>command or the </a:t>
            </a:r>
            <a:r>
              <a:rPr lang="en-US" b="1" dirty="0"/>
              <a:t>redistribute </a:t>
            </a:r>
            <a:r>
              <a:rPr lang="en-US" dirty="0"/>
              <a:t>command with the </a:t>
            </a:r>
            <a:r>
              <a:rPr lang="en-US" b="1" dirty="0"/>
              <a:t>metric </a:t>
            </a:r>
            <a:r>
              <a:rPr lang="en-US" dirty="0"/>
              <a:t>parameter.</a:t>
            </a:r>
          </a:p>
          <a:p>
            <a:r>
              <a:rPr lang="en-US" dirty="0" smtClean="0"/>
              <a:t>The </a:t>
            </a:r>
            <a:r>
              <a:rPr lang="en-US" dirty="0"/>
              <a:t>redistribution techniques, one-point and multipoint:</a:t>
            </a:r>
          </a:p>
          <a:p>
            <a:pPr lvl="1"/>
            <a:r>
              <a:rPr lang="en-US" dirty="0" smtClean="0"/>
              <a:t>The </a:t>
            </a:r>
            <a:r>
              <a:rPr lang="en-US" dirty="0"/>
              <a:t>two methods of one-point route redistribution are one-way and </a:t>
            </a:r>
            <a:r>
              <a:rPr lang="en-US" dirty="0" smtClean="0"/>
              <a:t>two-way. Suboptimal </a:t>
            </a:r>
            <a:r>
              <a:rPr lang="en-US" dirty="0"/>
              <a:t>routing is a possible issue with these techniques.</a:t>
            </a:r>
          </a:p>
          <a:p>
            <a:pPr lvl="1"/>
            <a:r>
              <a:rPr lang="en-US" dirty="0" smtClean="0"/>
              <a:t>The </a:t>
            </a:r>
            <a:r>
              <a:rPr lang="en-US" dirty="0"/>
              <a:t>two methods of multipoint route redistribution are one-way and </a:t>
            </a:r>
            <a:r>
              <a:rPr lang="en-US" dirty="0" smtClean="0"/>
              <a:t>two-way. Multipoint </a:t>
            </a:r>
            <a:r>
              <a:rPr lang="en-US" dirty="0"/>
              <a:t>redistribution is likely to introduce potential routing loops</a:t>
            </a:r>
            <a:r>
              <a:rPr lang="en-US" dirty="0" smtClean="0"/>
              <a:t>.</a:t>
            </a:r>
          </a:p>
        </p:txBody>
      </p:sp>
    </p:spTree>
    <p:extLst>
      <p:ext uri="{BB962C8B-B14F-4D97-AF65-F5344CB8AC3E}">
        <p14:creationId xmlns:p14="http://schemas.microsoft.com/office/powerpoint/2010/main" val="7441063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smtClean="0"/>
              <a:t>To </a:t>
            </a:r>
            <a:r>
              <a:rPr lang="en-US" dirty="0"/>
              <a:t>prevent routing issues, use one of the following options:</a:t>
            </a:r>
          </a:p>
          <a:p>
            <a:pPr lvl="1"/>
            <a:r>
              <a:rPr lang="en-US" dirty="0" smtClean="0"/>
              <a:t>Redistribute </a:t>
            </a:r>
            <a:r>
              <a:rPr lang="en-US" dirty="0"/>
              <a:t>a default route from the core autonomous system into the </a:t>
            </a:r>
            <a:r>
              <a:rPr lang="en-US" dirty="0" smtClean="0"/>
              <a:t>edge autonomous </a:t>
            </a:r>
            <a:r>
              <a:rPr lang="en-US" dirty="0"/>
              <a:t>system, and redistribute routes from the edge routing </a:t>
            </a:r>
            <a:r>
              <a:rPr lang="en-US" dirty="0" smtClean="0"/>
              <a:t>protocols into </a:t>
            </a:r>
            <a:r>
              <a:rPr lang="en-US" dirty="0"/>
              <a:t>the core routing protocol</a:t>
            </a:r>
            <a:r>
              <a:rPr lang="en-US" dirty="0" smtClean="0"/>
              <a:t>.</a:t>
            </a:r>
          </a:p>
          <a:p>
            <a:pPr lvl="1"/>
            <a:r>
              <a:rPr lang="en-US" dirty="0" smtClean="0"/>
              <a:t>Redistribute </a:t>
            </a:r>
            <a:r>
              <a:rPr lang="en-US" dirty="0"/>
              <a:t>multiple static routes about the core autonomous system </a:t>
            </a:r>
            <a:r>
              <a:rPr lang="en-US" dirty="0" smtClean="0"/>
              <a:t>networks into </a:t>
            </a:r>
            <a:r>
              <a:rPr lang="en-US" dirty="0"/>
              <a:t>the edge autonomous system, and redistribute routes from the edge </a:t>
            </a:r>
            <a:r>
              <a:rPr lang="en-US" dirty="0" smtClean="0"/>
              <a:t>routing protocols </a:t>
            </a:r>
            <a:r>
              <a:rPr lang="en-US" dirty="0"/>
              <a:t>into the core routing protocol.</a:t>
            </a:r>
          </a:p>
          <a:p>
            <a:pPr lvl="1"/>
            <a:r>
              <a:rPr lang="en-US" dirty="0" smtClean="0"/>
              <a:t>Redistribute </a:t>
            </a:r>
            <a:r>
              <a:rPr lang="en-US" dirty="0"/>
              <a:t>routes from the core autonomous system into the edge </a:t>
            </a:r>
            <a:r>
              <a:rPr lang="en-US" dirty="0" smtClean="0"/>
              <a:t>autonomous system </a:t>
            </a:r>
            <a:r>
              <a:rPr lang="en-US" dirty="0"/>
              <a:t>with filtering to block out inappropriate routes.</a:t>
            </a:r>
          </a:p>
          <a:p>
            <a:pPr lvl="1"/>
            <a:r>
              <a:rPr lang="en-US" dirty="0" smtClean="0"/>
              <a:t>Redistribute </a:t>
            </a:r>
            <a:r>
              <a:rPr lang="en-US" dirty="0"/>
              <a:t>all routes from the core autonomous system into the edge </a:t>
            </a:r>
            <a:r>
              <a:rPr lang="en-US" dirty="0" smtClean="0"/>
              <a:t>autonomous system</a:t>
            </a:r>
            <a:r>
              <a:rPr lang="en-US" dirty="0"/>
              <a:t>, and from the edge autonomous system into the core </a:t>
            </a:r>
            <a:r>
              <a:rPr lang="en-US" dirty="0" smtClean="0"/>
              <a:t>autonomous system</a:t>
            </a:r>
            <a:r>
              <a:rPr lang="en-US" dirty="0"/>
              <a:t>, and then modify the administrative distance associated with </a:t>
            </a:r>
            <a:r>
              <a:rPr lang="en-US" dirty="0" smtClean="0"/>
              <a:t>redistributed routes </a:t>
            </a:r>
            <a:r>
              <a:rPr lang="en-US" dirty="0"/>
              <a:t>so that they are not the selected routes when multiple routes </a:t>
            </a:r>
            <a:r>
              <a:rPr lang="en-US" dirty="0" smtClean="0"/>
              <a:t>exist for </a:t>
            </a:r>
            <a:r>
              <a:rPr lang="en-US" dirty="0"/>
              <a:t>the same destination.</a:t>
            </a:r>
          </a:p>
          <a:p>
            <a:pPr lvl="1"/>
            <a:endParaRPr lang="en-US" dirty="0"/>
          </a:p>
        </p:txBody>
      </p:sp>
    </p:spTree>
    <p:extLst>
      <p:ext uri="{BB962C8B-B14F-4D97-AF65-F5344CB8AC3E}">
        <p14:creationId xmlns:p14="http://schemas.microsoft.com/office/powerpoint/2010/main" val="34369513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smtClean="0"/>
              <a:t>Configuration </a:t>
            </a:r>
            <a:r>
              <a:rPr lang="en-US" dirty="0"/>
              <a:t>of redistribution between various IP routing protocols:</a:t>
            </a:r>
          </a:p>
          <a:p>
            <a:pPr lvl="1"/>
            <a:r>
              <a:rPr lang="en-US" dirty="0" smtClean="0"/>
              <a:t>To </a:t>
            </a:r>
            <a:r>
              <a:rPr lang="en-US" dirty="0"/>
              <a:t>redistribute into EIGRP, use the </a:t>
            </a:r>
            <a:r>
              <a:rPr lang="en-US" b="1" dirty="0" err="1"/>
              <a:t>redistribu</a:t>
            </a:r>
            <a:r>
              <a:rPr lang="en-US" b="1" dirty="0"/>
              <a:t> </a:t>
            </a:r>
            <a:r>
              <a:rPr lang="en-US" b="1" dirty="0" err="1"/>
              <a:t>te</a:t>
            </a:r>
            <a:r>
              <a:rPr lang="en-US" b="1" dirty="0"/>
              <a:t> </a:t>
            </a:r>
            <a:r>
              <a:rPr lang="en-US" i="1" dirty="0"/>
              <a:t>protocol </a:t>
            </a:r>
            <a:r>
              <a:rPr lang="en-US" dirty="0"/>
              <a:t>[ </a:t>
            </a:r>
            <a:r>
              <a:rPr lang="en-US" i="1" dirty="0"/>
              <a:t>process-id </a:t>
            </a:r>
            <a:r>
              <a:rPr lang="en-US" dirty="0"/>
              <a:t>] [ </a:t>
            </a:r>
            <a:r>
              <a:rPr lang="en-US" b="1" dirty="0" smtClean="0"/>
              <a:t>match </a:t>
            </a:r>
            <a:r>
              <a:rPr lang="en-US" i="1" dirty="0" smtClean="0"/>
              <a:t>route-type </a:t>
            </a:r>
            <a:r>
              <a:rPr lang="en-US" dirty="0"/>
              <a:t>] [ </a:t>
            </a:r>
            <a:r>
              <a:rPr lang="en-US" b="1" dirty="0"/>
              <a:t>metric </a:t>
            </a:r>
            <a:r>
              <a:rPr lang="en-US" i="1" dirty="0"/>
              <a:t>metric-value </a:t>
            </a:r>
            <a:r>
              <a:rPr lang="en-US" dirty="0"/>
              <a:t>] [ </a:t>
            </a:r>
            <a:r>
              <a:rPr lang="en-US" b="1" dirty="0"/>
              <a:t>route-map </a:t>
            </a:r>
            <a:r>
              <a:rPr lang="en-US" i="1" dirty="0"/>
              <a:t>map-tag </a:t>
            </a:r>
            <a:r>
              <a:rPr lang="en-US" dirty="0"/>
              <a:t>] router </a:t>
            </a:r>
            <a:r>
              <a:rPr lang="en-US" dirty="0" smtClean="0"/>
              <a:t>configuration command</a:t>
            </a:r>
            <a:r>
              <a:rPr lang="en-US" dirty="0"/>
              <a:t>.</a:t>
            </a:r>
          </a:p>
          <a:p>
            <a:pPr lvl="1"/>
            <a:r>
              <a:rPr lang="en-US" dirty="0" smtClean="0"/>
              <a:t>To </a:t>
            </a:r>
            <a:r>
              <a:rPr lang="en-US" dirty="0"/>
              <a:t>redistribute into OSPF, use the </a:t>
            </a:r>
            <a:r>
              <a:rPr lang="en-US" b="1" dirty="0"/>
              <a:t>redistribute </a:t>
            </a:r>
            <a:r>
              <a:rPr lang="en-US" i="1" dirty="0"/>
              <a:t>protocol </a:t>
            </a:r>
            <a:r>
              <a:rPr lang="en-US" dirty="0"/>
              <a:t>[ </a:t>
            </a:r>
            <a:r>
              <a:rPr lang="en-US" i="1" dirty="0"/>
              <a:t>process-id </a:t>
            </a:r>
            <a:r>
              <a:rPr lang="en-US" dirty="0"/>
              <a:t>] [ </a:t>
            </a:r>
            <a:r>
              <a:rPr lang="en-US" b="1" dirty="0" smtClean="0"/>
              <a:t>metric	</a:t>
            </a:r>
            <a:r>
              <a:rPr lang="en-US" i="1" dirty="0" smtClean="0"/>
              <a:t>metric-value </a:t>
            </a:r>
            <a:r>
              <a:rPr lang="en-US" dirty="0"/>
              <a:t>] [ </a:t>
            </a:r>
            <a:r>
              <a:rPr lang="en-US" b="1" dirty="0"/>
              <a:t>metric-type </a:t>
            </a:r>
            <a:r>
              <a:rPr lang="en-US" i="1" dirty="0"/>
              <a:t>type-value </a:t>
            </a:r>
            <a:r>
              <a:rPr lang="en-US" dirty="0"/>
              <a:t>] [ </a:t>
            </a:r>
            <a:r>
              <a:rPr lang="en-US" b="1" dirty="0"/>
              <a:t>route-map </a:t>
            </a:r>
            <a:r>
              <a:rPr lang="en-US" i="1" dirty="0"/>
              <a:t>map-tag </a:t>
            </a:r>
            <a:r>
              <a:rPr lang="en-US" dirty="0"/>
              <a:t>] [ </a:t>
            </a:r>
            <a:r>
              <a:rPr lang="en-US" b="1" dirty="0"/>
              <a:t>subnets </a:t>
            </a:r>
            <a:r>
              <a:rPr lang="en-US" dirty="0"/>
              <a:t>] [ </a:t>
            </a:r>
            <a:r>
              <a:rPr lang="en-US" b="1" dirty="0"/>
              <a:t>tag </a:t>
            </a:r>
            <a:r>
              <a:rPr lang="en-US" i="1" dirty="0" err="1" smtClean="0"/>
              <a:t>tagvalue</a:t>
            </a:r>
            <a:r>
              <a:rPr lang="en-US" i="1" dirty="0"/>
              <a:t>	</a:t>
            </a:r>
            <a:r>
              <a:rPr lang="en-US" dirty="0" smtClean="0"/>
              <a:t>] </a:t>
            </a:r>
            <a:r>
              <a:rPr lang="en-US" dirty="0"/>
              <a:t>router configuration command.</a:t>
            </a:r>
          </a:p>
          <a:p>
            <a:r>
              <a:rPr lang="en-US" dirty="0" smtClean="0"/>
              <a:t>Using </a:t>
            </a:r>
            <a:r>
              <a:rPr lang="en-US" dirty="0"/>
              <a:t>the </a:t>
            </a:r>
            <a:r>
              <a:rPr lang="en-US" b="1" dirty="0"/>
              <a:t>show </a:t>
            </a:r>
            <a:r>
              <a:rPr lang="en-US" b="1" dirty="0" err="1"/>
              <a:t>ip</a:t>
            </a:r>
            <a:r>
              <a:rPr lang="en-US" b="1" dirty="0"/>
              <a:t> route </a:t>
            </a:r>
            <a:r>
              <a:rPr lang="en-US" dirty="0"/>
              <a:t>[ </a:t>
            </a:r>
            <a:r>
              <a:rPr lang="en-US" i="1" dirty="0" err="1"/>
              <a:t>ip</a:t>
            </a:r>
            <a:r>
              <a:rPr lang="en-US" i="1" dirty="0"/>
              <a:t>-address </a:t>
            </a:r>
            <a:r>
              <a:rPr lang="en-US" dirty="0"/>
              <a:t>] and </a:t>
            </a:r>
            <a:r>
              <a:rPr lang="en-US" b="1" dirty="0"/>
              <a:t>traceroute </a:t>
            </a:r>
            <a:r>
              <a:rPr lang="en-US" dirty="0"/>
              <a:t>[ </a:t>
            </a:r>
            <a:r>
              <a:rPr lang="en-US" i="1" dirty="0" err="1"/>
              <a:t>ip</a:t>
            </a:r>
            <a:r>
              <a:rPr lang="en-US" i="1" dirty="0"/>
              <a:t>-address </a:t>
            </a:r>
            <a:r>
              <a:rPr lang="en-US" dirty="0"/>
              <a:t>] commands </a:t>
            </a:r>
            <a:r>
              <a:rPr lang="en-US" dirty="0" smtClean="0"/>
              <a:t>to verify </a:t>
            </a:r>
            <a:r>
              <a:rPr lang="en-US" dirty="0"/>
              <a:t>route redistribution</a:t>
            </a:r>
            <a:r>
              <a:rPr lang="en-US" dirty="0" smtClean="0"/>
              <a:t>.</a:t>
            </a:r>
            <a:endParaRPr lang="en-US" dirty="0"/>
          </a:p>
        </p:txBody>
      </p:sp>
    </p:spTree>
    <p:extLst>
      <p:ext uri="{BB962C8B-B14F-4D97-AF65-F5344CB8AC3E}">
        <p14:creationId xmlns:p14="http://schemas.microsoft.com/office/powerpoint/2010/main" val="13951319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smtClean="0"/>
              <a:t>Distribute </a:t>
            </a:r>
            <a:r>
              <a:rPr lang="en-US" dirty="0"/>
              <a:t>lists, allowing an access list to be applied to routing updates:</a:t>
            </a:r>
          </a:p>
          <a:p>
            <a:pPr lvl="1"/>
            <a:r>
              <a:rPr lang="en-US" dirty="0" smtClean="0"/>
              <a:t>The </a:t>
            </a:r>
            <a:r>
              <a:rPr lang="en-US" b="1" dirty="0"/>
              <a:t>distribute-list </a:t>
            </a:r>
            <a:r>
              <a:rPr lang="en-US" dirty="0"/>
              <a:t>{ </a:t>
            </a:r>
            <a:r>
              <a:rPr lang="en-US" i="1" dirty="0"/>
              <a:t>access-list-number </a:t>
            </a:r>
            <a:r>
              <a:rPr lang="en-US" dirty="0"/>
              <a:t>| </a:t>
            </a:r>
            <a:r>
              <a:rPr lang="en-US" i="1" dirty="0"/>
              <a:t>name </a:t>
            </a:r>
            <a:r>
              <a:rPr lang="en-US" dirty="0"/>
              <a:t>} </a:t>
            </a:r>
            <a:r>
              <a:rPr lang="en-US" b="1" dirty="0"/>
              <a:t>out </a:t>
            </a:r>
            <a:r>
              <a:rPr lang="en-US" dirty="0"/>
              <a:t>[ </a:t>
            </a:r>
            <a:r>
              <a:rPr lang="en-US" i="1" dirty="0"/>
              <a:t>interface-name </a:t>
            </a:r>
            <a:r>
              <a:rPr lang="en-US" dirty="0"/>
              <a:t>] router </a:t>
            </a:r>
            <a:r>
              <a:rPr lang="en-US" dirty="0" smtClean="0"/>
              <a:t>configuration command </a:t>
            </a:r>
            <a:r>
              <a:rPr lang="en-US" dirty="0"/>
              <a:t>assigns the access list to filter outgoing routing updates. </a:t>
            </a:r>
            <a:r>
              <a:rPr lang="en-US" dirty="0" smtClean="0"/>
              <a:t>This command </a:t>
            </a:r>
            <a:r>
              <a:rPr lang="en-US" dirty="0"/>
              <a:t>filters updates going out of the interface or routing protocol </a:t>
            </a:r>
            <a:r>
              <a:rPr lang="en-US" dirty="0" smtClean="0"/>
              <a:t>specified in </a:t>
            </a:r>
            <a:r>
              <a:rPr lang="en-US" dirty="0"/>
              <a:t>the command, into the routing process under which it is configured.</a:t>
            </a:r>
          </a:p>
          <a:p>
            <a:pPr lvl="1"/>
            <a:r>
              <a:rPr lang="en-US" dirty="0" smtClean="0"/>
              <a:t>The </a:t>
            </a:r>
            <a:r>
              <a:rPr lang="en-US" b="1" dirty="0"/>
              <a:t>distribute-list </a:t>
            </a:r>
            <a:r>
              <a:rPr lang="en-US" dirty="0"/>
              <a:t>{ </a:t>
            </a:r>
            <a:r>
              <a:rPr lang="en-US" i="1" dirty="0"/>
              <a:t>access-list-number </a:t>
            </a:r>
            <a:r>
              <a:rPr lang="en-US" dirty="0"/>
              <a:t>| </a:t>
            </a:r>
            <a:r>
              <a:rPr lang="en-US" i="1" dirty="0"/>
              <a:t>name </a:t>
            </a:r>
            <a:r>
              <a:rPr lang="en-US" dirty="0"/>
              <a:t>} [ </a:t>
            </a:r>
            <a:r>
              <a:rPr lang="en-US" b="1" dirty="0"/>
              <a:t>route-map </a:t>
            </a:r>
            <a:r>
              <a:rPr lang="en-US" i="1" dirty="0"/>
              <a:t>map-tag </a:t>
            </a:r>
            <a:r>
              <a:rPr lang="en-US" dirty="0"/>
              <a:t>] </a:t>
            </a:r>
            <a:r>
              <a:rPr lang="en-US" b="1" dirty="0"/>
              <a:t>in </a:t>
            </a:r>
            <a:r>
              <a:rPr lang="en-US" dirty="0"/>
              <a:t>[ </a:t>
            </a:r>
            <a:r>
              <a:rPr lang="en-US" i="1" dirty="0" smtClean="0"/>
              <a:t>interface-type </a:t>
            </a:r>
            <a:r>
              <a:rPr lang="en-US" i="1" dirty="0"/>
              <a:t>interface-number </a:t>
            </a:r>
            <a:r>
              <a:rPr lang="en-US" dirty="0"/>
              <a:t>] router configuration command assigns the </a:t>
            </a:r>
            <a:r>
              <a:rPr lang="en-US" dirty="0" smtClean="0"/>
              <a:t>access list </a:t>
            </a:r>
            <a:r>
              <a:rPr lang="en-US" dirty="0"/>
              <a:t>to filter routing updates coming in through an interface. This command </a:t>
            </a:r>
            <a:r>
              <a:rPr lang="en-US" dirty="0" smtClean="0"/>
              <a:t>filters updates </a:t>
            </a:r>
            <a:r>
              <a:rPr lang="en-US" dirty="0"/>
              <a:t>going into the interface specified in the command, into the </a:t>
            </a:r>
            <a:r>
              <a:rPr lang="en-US" dirty="0" smtClean="0"/>
              <a:t>routing process </a:t>
            </a:r>
            <a:r>
              <a:rPr lang="en-US" dirty="0"/>
              <a:t>under which it is configured</a:t>
            </a:r>
            <a:r>
              <a:rPr lang="en-US" dirty="0" smtClean="0"/>
              <a:t>.</a:t>
            </a:r>
            <a:endParaRPr lang="en-US" dirty="0"/>
          </a:p>
        </p:txBody>
      </p:sp>
    </p:spTree>
    <p:extLst>
      <p:ext uri="{BB962C8B-B14F-4D97-AF65-F5344CB8AC3E}">
        <p14:creationId xmlns:p14="http://schemas.microsoft.com/office/powerpoint/2010/main" val="3223667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Routing Protocols Solutions</a:t>
            </a:r>
          </a:p>
        </p:txBody>
      </p:sp>
      <p:sp>
        <p:nvSpPr>
          <p:cNvPr id="3" name="Content Placeholder 2"/>
          <p:cNvSpPr>
            <a:spLocks noGrp="1"/>
          </p:cNvSpPr>
          <p:nvPr>
            <p:ph idx="1"/>
          </p:nvPr>
        </p:nvSpPr>
        <p:spPr/>
        <p:txBody>
          <a:bodyPr/>
          <a:lstStyle/>
          <a:p>
            <a:r>
              <a:rPr lang="en-US" dirty="0"/>
              <a:t>Careful routing protocol design and traffic optimization solutions should be </a:t>
            </a:r>
            <a:r>
              <a:rPr lang="en-US" dirty="0" smtClean="0"/>
              <a:t>implemented when </a:t>
            </a:r>
            <a:r>
              <a:rPr lang="en-US" dirty="0"/>
              <a:t>supporting complex multiprotocol networks. </a:t>
            </a:r>
            <a:endParaRPr lang="en-US" dirty="0" smtClean="0"/>
          </a:p>
          <a:p>
            <a:r>
              <a:rPr lang="en-US" dirty="0" smtClean="0"/>
              <a:t>These </a:t>
            </a:r>
            <a:r>
              <a:rPr lang="en-US" dirty="0"/>
              <a:t>solutions include </a:t>
            </a:r>
            <a:r>
              <a:rPr lang="en-US" dirty="0" smtClean="0"/>
              <a:t>the following</a:t>
            </a:r>
            <a:r>
              <a:rPr lang="en-US" dirty="0"/>
              <a:t>:</a:t>
            </a:r>
          </a:p>
          <a:p>
            <a:pPr lvl="1"/>
            <a:r>
              <a:rPr lang="en-US" dirty="0" smtClean="0"/>
              <a:t>Summarization (Chapter 2 &amp; 3)</a:t>
            </a:r>
            <a:endParaRPr lang="en-US" dirty="0"/>
          </a:p>
          <a:p>
            <a:pPr lvl="1"/>
            <a:r>
              <a:rPr lang="en-US" dirty="0" smtClean="0"/>
              <a:t>Redistribution </a:t>
            </a:r>
            <a:r>
              <a:rPr lang="en-US" dirty="0"/>
              <a:t>between routing protocols</a:t>
            </a:r>
          </a:p>
          <a:p>
            <a:pPr lvl="1"/>
            <a:r>
              <a:rPr lang="en-US" dirty="0" smtClean="0"/>
              <a:t>Route </a:t>
            </a:r>
            <a:r>
              <a:rPr lang="en-US" dirty="0"/>
              <a:t>filtering</a:t>
            </a:r>
          </a:p>
        </p:txBody>
      </p:sp>
    </p:spTree>
    <p:extLst>
      <p:ext uri="{BB962C8B-B14F-4D97-AF65-F5344CB8AC3E}">
        <p14:creationId xmlns:p14="http://schemas.microsoft.com/office/powerpoint/2010/main" val="3074054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smtClean="0"/>
              <a:t>Prefix </a:t>
            </a:r>
            <a:r>
              <a:rPr lang="en-US" dirty="0"/>
              <a:t>lists can be used with distribute lists as an alternative to ACLs, with </a:t>
            </a:r>
            <a:r>
              <a:rPr lang="en-US" dirty="0" smtClean="0"/>
              <a:t>improvements in </a:t>
            </a:r>
            <a:r>
              <a:rPr lang="en-US" dirty="0"/>
              <a:t>performance, support for incremental modifications, a more </a:t>
            </a:r>
            <a:r>
              <a:rPr lang="en-US" dirty="0" err="1" smtClean="0"/>
              <a:t>userfriendly</a:t>
            </a:r>
            <a:r>
              <a:rPr lang="en-US" dirty="0"/>
              <a:t> </a:t>
            </a:r>
            <a:r>
              <a:rPr lang="en-US" dirty="0" smtClean="0"/>
              <a:t>command-line </a:t>
            </a:r>
            <a:r>
              <a:rPr lang="en-US" dirty="0"/>
              <a:t>interface, and greater flexibility. Prefix lists are </a:t>
            </a:r>
            <a:r>
              <a:rPr lang="en-US" dirty="0" smtClean="0"/>
              <a:t>configured with </a:t>
            </a:r>
            <a:r>
              <a:rPr lang="en-US" dirty="0"/>
              <a:t>the </a:t>
            </a:r>
            <a:r>
              <a:rPr lang="en-US" b="1" dirty="0" err="1"/>
              <a:t>ip</a:t>
            </a:r>
            <a:r>
              <a:rPr lang="en-US" b="1" dirty="0"/>
              <a:t> prefix-list </a:t>
            </a:r>
            <a:r>
              <a:rPr lang="en-US" dirty="0"/>
              <a:t>{ </a:t>
            </a:r>
            <a:r>
              <a:rPr lang="en-US" i="1" dirty="0"/>
              <a:t>list-name </a:t>
            </a:r>
            <a:r>
              <a:rPr lang="en-US" dirty="0"/>
              <a:t>| </a:t>
            </a:r>
            <a:r>
              <a:rPr lang="en-US" i="1" dirty="0"/>
              <a:t>list-number </a:t>
            </a:r>
            <a:r>
              <a:rPr lang="en-US" dirty="0"/>
              <a:t>} [ </a:t>
            </a:r>
            <a:r>
              <a:rPr lang="en-US" b="1" dirty="0" err="1"/>
              <a:t>seq</a:t>
            </a:r>
            <a:r>
              <a:rPr lang="en-US" b="1" dirty="0"/>
              <a:t> </a:t>
            </a:r>
            <a:r>
              <a:rPr lang="en-US" i="1" dirty="0" err="1"/>
              <a:t>seq</a:t>
            </a:r>
            <a:r>
              <a:rPr lang="en-US" i="1" dirty="0"/>
              <a:t>-value </a:t>
            </a:r>
            <a:r>
              <a:rPr lang="en-US" dirty="0"/>
              <a:t>] { </a:t>
            </a:r>
            <a:r>
              <a:rPr lang="en-US" b="1" dirty="0"/>
              <a:t>deny </a:t>
            </a:r>
            <a:r>
              <a:rPr lang="en-US" dirty="0"/>
              <a:t>| </a:t>
            </a:r>
            <a:r>
              <a:rPr lang="en-US" b="1" dirty="0"/>
              <a:t>permit </a:t>
            </a:r>
            <a:r>
              <a:rPr lang="en-US" dirty="0" smtClean="0"/>
              <a:t>} </a:t>
            </a:r>
            <a:r>
              <a:rPr lang="en-US" i="1" dirty="0" smtClean="0"/>
              <a:t>network </a:t>
            </a:r>
            <a:r>
              <a:rPr lang="en-US" dirty="0"/>
              <a:t>/ </a:t>
            </a:r>
            <a:r>
              <a:rPr lang="en-US" i="1" dirty="0"/>
              <a:t>length </a:t>
            </a:r>
            <a:r>
              <a:rPr lang="en-US" dirty="0"/>
              <a:t>[ </a:t>
            </a:r>
            <a:r>
              <a:rPr lang="en-US" b="1" dirty="0" err="1"/>
              <a:t>ge</a:t>
            </a:r>
            <a:r>
              <a:rPr lang="en-US" b="1" dirty="0"/>
              <a:t> </a:t>
            </a:r>
            <a:r>
              <a:rPr lang="en-US" i="1" dirty="0" err="1"/>
              <a:t>ge</a:t>
            </a:r>
            <a:r>
              <a:rPr lang="en-US" i="1" dirty="0"/>
              <a:t>-value </a:t>
            </a:r>
            <a:r>
              <a:rPr lang="en-US" dirty="0"/>
              <a:t>] [ </a:t>
            </a:r>
            <a:r>
              <a:rPr lang="en-US" b="1" dirty="0"/>
              <a:t>le </a:t>
            </a:r>
            <a:r>
              <a:rPr lang="en-US" i="1" dirty="0"/>
              <a:t>le-value </a:t>
            </a:r>
            <a:r>
              <a:rPr lang="en-US" dirty="0"/>
              <a:t>] global configuration command.</a:t>
            </a:r>
          </a:p>
          <a:p>
            <a:r>
              <a:rPr lang="en-US" dirty="0" smtClean="0"/>
              <a:t>Whether </a:t>
            </a:r>
            <a:r>
              <a:rPr lang="en-US" dirty="0"/>
              <a:t>a prefix in a prefix list is permitted or denied is based on the following rules:</a:t>
            </a:r>
          </a:p>
          <a:p>
            <a:pPr lvl="1"/>
            <a:r>
              <a:rPr lang="en-US" dirty="0" smtClean="0"/>
              <a:t>An </a:t>
            </a:r>
            <a:r>
              <a:rPr lang="en-US" dirty="0"/>
              <a:t>empty prefix list permits all prefixes.</a:t>
            </a:r>
          </a:p>
          <a:p>
            <a:pPr lvl="1"/>
            <a:r>
              <a:rPr lang="en-US" dirty="0" smtClean="0"/>
              <a:t>If </a:t>
            </a:r>
            <a:r>
              <a:rPr lang="en-US" dirty="0"/>
              <a:t>a prefix is permitted, the route is used. If a prefix is denied, the route is </a:t>
            </a:r>
            <a:r>
              <a:rPr lang="en-US" dirty="0" smtClean="0"/>
              <a:t>not used</a:t>
            </a:r>
            <a:r>
              <a:rPr lang="en-US" dirty="0"/>
              <a:t>.</a:t>
            </a:r>
          </a:p>
          <a:p>
            <a:pPr lvl="1"/>
            <a:r>
              <a:rPr lang="en-US" dirty="0" smtClean="0"/>
              <a:t>Prefix </a:t>
            </a:r>
            <a:r>
              <a:rPr lang="en-US" dirty="0"/>
              <a:t>lists consist of statements with sequence numbers. The router begins </a:t>
            </a:r>
            <a:r>
              <a:rPr lang="en-US" dirty="0" smtClean="0"/>
              <a:t>the search </a:t>
            </a:r>
            <a:r>
              <a:rPr lang="en-US" dirty="0"/>
              <a:t>for a match at the top of the prefix list, which is the statement with </a:t>
            </a:r>
            <a:r>
              <a:rPr lang="en-US" dirty="0" smtClean="0"/>
              <a:t>the lowest </a:t>
            </a:r>
            <a:r>
              <a:rPr lang="en-US" dirty="0"/>
              <a:t>sequence number</a:t>
            </a:r>
            <a:r>
              <a:rPr lang="en-US" dirty="0" smtClean="0"/>
              <a:t>.</a:t>
            </a:r>
            <a:endParaRPr lang="en-US" dirty="0"/>
          </a:p>
        </p:txBody>
      </p:sp>
    </p:spTree>
    <p:extLst>
      <p:ext uri="{BB962C8B-B14F-4D97-AF65-F5344CB8AC3E}">
        <p14:creationId xmlns:p14="http://schemas.microsoft.com/office/powerpoint/2010/main" val="9520595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pPr lvl="1"/>
            <a:r>
              <a:rPr lang="en-US" dirty="0" smtClean="0"/>
              <a:t>When </a:t>
            </a:r>
            <a:r>
              <a:rPr lang="en-US" dirty="0"/>
              <a:t>a match occurs, the router does not need to go through the rest of the </a:t>
            </a:r>
            <a:r>
              <a:rPr lang="en-US" dirty="0" smtClean="0"/>
              <a:t>prefix list</a:t>
            </a:r>
            <a:r>
              <a:rPr lang="en-US" dirty="0"/>
              <a:t>. For efficiency, you might want to put the most common matches (</a:t>
            </a:r>
            <a:r>
              <a:rPr lang="en-US" dirty="0" smtClean="0"/>
              <a:t>permits or </a:t>
            </a:r>
            <a:r>
              <a:rPr lang="en-US" dirty="0"/>
              <a:t>denies) near the top of the list by specifying a lower sequence number.</a:t>
            </a:r>
          </a:p>
          <a:p>
            <a:pPr lvl="1"/>
            <a:r>
              <a:rPr lang="en-US" dirty="0" smtClean="0"/>
              <a:t>An </a:t>
            </a:r>
            <a:r>
              <a:rPr lang="en-US" dirty="0"/>
              <a:t>implicit </a:t>
            </a:r>
            <a:r>
              <a:rPr lang="en-US" b="1" dirty="0"/>
              <a:t>deny </a:t>
            </a:r>
            <a:r>
              <a:rPr lang="en-US" dirty="0" smtClean="0"/>
              <a:t>Is </a:t>
            </a:r>
            <a:r>
              <a:rPr lang="en-US" dirty="0"/>
              <a:t>assumed if a given prefix does not match any entries in </a:t>
            </a:r>
            <a:r>
              <a:rPr lang="en-US" dirty="0" smtClean="0"/>
              <a:t>a prefix </a:t>
            </a:r>
            <a:r>
              <a:rPr lang="en-US" dirty="0"/>
              <a:t>list.</a:t>
            </a:r>
          </a:p>
          <a:p>
            <a:r>
              <a:rPr lang="en-US" dirty="0" smtClean="0"/>
              <a:t>Prefix </a:t>
            </a:r>
            <a:r>
              <a:rPr lang="en-US" dirty="0"/>
              <a:t>list sequence numbers:</a:t>
            </a:r>
          </a:p>
          <a:p>
            <a:pPr lvl="1"/>
            <a:r>
              <a:rPr lang="en-US" dirty="0" smtClean="0"/>
              <a:t>Sequence </a:t>
            </a:r>
            <a:r>
              <a:rPr lang="en-US" dirty="0"/>
              <a:t>numbers are generated automatically, unless you disable this </a:t>
            </a:r>
            <a:r>
              <a:rPr lang="en-US" dirty="0" smtClean="0"/>
              <a:t>automatic generation</a:t>
            </a:r>
            <a:r>
              <a:rPr lang="en-US" dirty="0"/>
              <a:t>.</a:t>
            </a:r>
          </a:p>
          <a:p>
            <a:pPr lvl="1"/>
            <a:r>
              <a:rPr lang="en-US" dirty="0" smtClean="0"/>
              <a:t>A </a:t>
            </a:r>
            <a:r>
              <a:rPr lang="en-US" dirty="0"/>
              <a:t>prefix list is an ordered list. The sequence number is significant when a </a:t>
            </a:r>
            <a:r>
              <a:rPr lang="en-US" dirty="0" smtClean="0"/>
              <a:t>given prefix </a:t>
            </a:r>
            <a:r>
              <a:rPr lang="en-US" dirty="0"/>
              <a:t>is matched by multiple entries of a prefix list, in which case the one </a:t>
            </a:r>
            <a:r>
              <a:rPr lang="en-US" dirty="0" smtClean="0"/>
              <a:t>with the </a:t>
            </a:r>
            <a:r>
              <a:rPr lang="en-US" dirty="0"/>
              <a:t>smallest sequence number is considered the real match</a:t>
            </a:r>
            <a:r>
              <a:rPr lang="en-US" dirty="0" smtClean="0"/>
              <a:t>.</a:t>
            </a:r>
            <a:endParaRPr lang="en-US" dirty="0"/>
          </a:p>
        </p:txBody>
      </p:sp>
    </p:spTree>
    <p:extLst>
      <p:ext uri="{BB962C8B-B14F-4D97-AF65-F5344CB8AC3E}">
        <p14:creationId xmlns:p14="http://schemas.microsoft.com/office/powerpoint/2010/main" val="24056659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pPr lvl="1"/>
            <a:r>
              <a:rPr lang="en-US" dirty="0" smtClean="0"/>
              <a:t>The </a:t>
            </a:r>
            <a:r>
              <a:rPr lang="en-US" dirty="0"/>
              <a:t>evaluation of a prefix list starts with the lowest sequence number and </a:t>
            </a:r>
            <a:r>
              <a:rPr lang="en-US" dirty="0" smtClean="0"/>
              <a:t>continues down </a:t>
            </a:r>
            <a:r>
              <a:rPr lang="en-US" dirty="0"/>
              <a:t>the list until a match is found, in which case the </a:t>
            </a:r>
            <a:r>
              <a:rPr lang="en-US" b="1" dirty="0"/>
              <a:t>permit </a:t>
            </a:r>
            <a:r>
              <a:rPr lang="en-US" dirty="0"/>
              <a:t>or </a:t>
            </a:r>
            <a:r>
              <a:rPr lang="en-US" b="1" dirty="0"/>
              <a:t>deny </a:t>
            </a:r>
            <a:r>
              <a:rPr lang="en-US" dirty="0" smtClean="0"/>
              <a:t>statement is </a:t>
            </a:r>
            <a:r>
              <a:rPr lang="en-US" dirty="0"/>
              <a:t>applied to that network and the remainder of the list is not evaluated.</a:t>
            </a:r>
          </a:p>
          <a:p>
            <a:r>
              <a:rPr lang="en-US" dirty="0" smtClean="0"/>
              <a:t>Using </a:t>
            </a:r>
            <a:r>
              <a:rPr lang="en-US" dirty="0"/>
              <a:t>route maps for route filtering during redistribution, PBR, and BGP.</a:t>
            </a:r>
          </a:p>
          <a:p>
            <a:r>
              <a:rPr lang="en-US" dirty="0" smtClean="0"/>
              <a:t>The </a:t>
            </a:r>
            <a:r>
              <a:rPr lang="en-US" dirty="0"/>
              <a:t>characteristics of route maps, configured using the </a:t>
            </a:r>
            <a:r>
              <a:rPr lang="en-US" b="1" dirty="0"/>
              <a:t>route-map </a:t>
            </a:r>
            <a:r>
              <a:rPr lang="en-US" i="1" dirty="0"/>
              <a:t>map-tag </a:t>
            </a:r>
            <a:r>
              <a:rPr lang="en-US" dirty="0"/>
              <a:t>[ </a:t>
            </a:r>
            <a:r>
              <a:rPr lang="en-US" b="1" dirty="0" smtClean="0"/>
              <a:t>permit </a:t>
            </a:r>
            <a:r>
              <a:rPr lang="en-US" dirty="0" smtClean="0"/>
              <a:t>| </a:t>
            </a:r>
            <a:r>
              <a:rPr lang="en-US" b="1" dirty="0"/>
              <a:t>deny </a:t>
            </a:r>
            <a:r>
              <a:rPr lang="en-US" dirty="0"/>
              <a:t>] [ </a:t>
            </a:r>
            <a:r>
              <a:rPr lang="en-US" i="1" dirty="0"/>
              <a:t>sequence-number </a:t>
            </a:r>
            <a:r>
              <a:rPr lang="en-US" dirty="0"/>
              <a:t>] global configuration command:</a:t>
            </a:r>
          </a:p>
          <a:p>
            <a:r>
              <a:rPr lang="en-US" dirty="0" smtClean="0"/>
              <a:t>Route </a:t>
            </a:r>
            <a:r>
              <a:rPr lang="en-US" dirty="0"/>
              <a:t>maps allow some conditions to be tested against the packet or route </a:t>
            </a:r>
            <a:r>
              <a:rPr lang="en-US" dirty="0" smtClean="0"/>
              <a:t>in question </a:t>
            </a:r>
            <a:r>
              <a:rPr lang="en-US" dirty="0"/>
              <a:t>using </a:t>
            </a:r>
            <a:r>
              <a:rPr lang="en-US" b="1" dirty="0"/>
              <a:t>match </a:t>
            </a:r>
            <a:r>
              <a:rPr lang="en-US" dirty="0"/>
              <a:t>commands. If the conditions match, some actions can </a:t>
            </a:r>
            <a:r>
              <a:rPr lang="en-US" dirty="0" smtClean="0"/>
              <a:t>be taken </a:t>
            </a:r>
            <a:r>
              <a:rPr lang="en-US" dirty="0"/>
              <a:t>to modify attributes of the packet or route; these actions are specified </a:t>
            </a:r>
            <a:r>
              <a:rPr lang="en-US" dirty="0" smtClean="0"/>
              <a:t>by </a:t>
            </a:r>
            <a:r>
              <a:rPr lang="en-US" b="1" dirty="0" smtClean="0"/>
              <a:t>set </a:t>
            </a:r>
            <a:r>
              <a:rPr lang="en-US" dirty="0"/>
              <a:t>commands.</a:t>
            </a:r>
          </a:p>
          <a:p>
            <a:r>
              <a:rPr lang="en-US" dirty="0"/>
              <a:t>􀁑􀀃 A collection of </a:t>
            </a:r>
            <a:r>
              <a:rPr lang="en-US" b="1" dirty="0"/>
              <a:t>route-map </a:t>
            </a:r>
            <a:r>
              <a:rPr lang="en-US" dirty="0"/>
              <a:t>statements that have the same route map name is</a:t>
            </a:r>
          </a:p>
          <a:p>
            <a:r>
              <a:rPr lang="en-US" dirty="0"/>
              <a:t>considered one route map.</a:t>
            </a:r>
          </a:p>
          <a:p>
            <a:r>
              <a:rPr lang="en-US" dirty="0"/>
              <a:t>􀁑􀀃 Within a route map, each </a:t>
            </a:r>
            <a:r>
              <a:rPr lang="en-US" b="1" dirty="0"/>
              <a:t>route-map </a:t>
            </a:r>
            <a:r>
              <a:rPr lang="en-US" dirty="0"/>
              <a:t>statement is numbered and therefore can</a:t>
            </a:r>
          </a:p>
          <a:p>
            <a:r>
              <a:rPr lang="en-US" dirty="0"/>
              <a:t>be edited individually.</a:t>
            </a:r>
          </a:p>
          <a:p>
            <a:r>
              <a:rPr lang="en-US" dirty="0"/>
              <a:t>􀁑􀀃 The default for the </a:t>
            </a:r>
            <a:r>
              <a:rPr lang="en-US" b="1" dirty="0"/>
              <a:t>route-map </a:t>
            </a:r>
            <a:r>
              <a:rPr lang="en-US" dirty="0"/>
              <a:t>command is </a:t>
            </a:r>
            <a:r>
              <a:rPr lang="en-US" b="1" dirty="0"/>
              <a:t>permit </a:t>
            </a:r>
            <a:r>
              <a:rPr lang="en-US" dirty="0"/>
              <a:t>, with a </a:t>
            </a:r>
            <a:r>
              <a:rPr lang="en-US" i="1" dirty="0"/>
              <a:t>sequence-number</a:t>
            </a:r>
          </a:p>
          <a:p>
            <a:r>
              <a:rPr lang="en-US" dirty="0"/>
              <a:t>of 10.</a:t>
            </a:r>
          </a:p>
          <a:p>
            <a:r>
              <a:rPr lang="en-US" dirty="0"/>
              <a:t>􀁑􀀃 Only one condition listed on the same </a:t>
            </a:r>
            <a:r>
              <a:rPr lang="en-US" b="1" dirty="0"/>
              <a:t>match </a:t>
            </a:r>
            <a:r>
              <a:rPr lang="en-US" dirty="0"/>
              <a:t>statement must match for the</a:t>
            </a:r>
          </a:p>
          <a:p>
            <a:r>
              <a:rPr lang="en-US" dirty="0"/>
              <a:t>entire statement to be considered a match. However, all </a:t>
            </a:r>
            <a:r>
              <a:rPr lang="en-US" b="1" dirty="0"/>
              <a:t>match </a:t>
            </a:r>
            <a:r>
              <a:rPr lang="en-US" dirty="0"/>
              <a:t>statements</a:t>
            </a:r>
          </a:p>
          <a:p>
            <a:r>
              <a:rPr lang="en-US" dirty="0"/>
              <a:t>within a </a:t>
            </a:r>
            <a:r>
              <a:rPr lang="en-US" b="1" dirty="0"/>
              <a:t>route-map </a:t>
            </a:r>
            <a:r>
              <a:rPr lang="en-US" dirty="0"/>
              <a:t>statement must match for the route map to be considered</a:t>
            </a:r>
          </a:p>
          <a:p>
            <a:r>
              <a:rPr lang="en-US" dirty="0"/>
              <a:t>matched.</a:t>
            </a:r>
          </a:p>
          <a:p>
            <a:r>
              <a:rPr lang="en-US" dirty="0"/>
              <a:t>􀁑􀀃 When used with a </a:t>
            </a:r>
            <a:r>
              <a:rPr lang="en-US" b="1" dirty="0"/>
              <a:t>redistribute </a:t>
            </a:r>
            <a:r>
              <a:rPr lang="en-US" dirty="0"/>
              <a:t>command, a </a:t>
            </a:r>
            <a:r>
              <a:rPr lang="en-US" b="1" dirty="0"/>
              <a:t>route-map </a:t>
            </a:r>
            <a:r>
              <a:rPr lang="en-US" dirty="0"/>
              <a:t>statement with </a:t>
            </a:r>
            <a:r>
              <a:rPr lang="en-US" b="1" dirty="0"/>
              <a:t>permit</a:t>
            </a:r>
          </a:p>
          <a:p>
            <a:r>
              <a:rPr lang="en-US" dirty="0"/>
              <a:t>indicates that the matched route is to be redistributed, and a </a:t>
            </a:r>
            <a:r>
              <a:rPr lang="en-US" b="1" dirty="0"/>
              <a:t>route-map </a:t>
            </a:r>
            <a:r>
              <a:rPr lang="en-US" dirty="0"/>
              <a:t>statement</a:t>
            </a:r>
          </a:p>
          <a:p>
            <a:r>
              <a:rPr lang="en-US" dirty="0"/>
              <a:t>with </a:t>
            </a:r>
            <a:r>
              <a:rPr lang="en-US" b="1" dirty="0"/>
              <a:t>deny </a:t>
            </a:r>
            <a:r>
              <a:rPr lang="en-US" dirty="0"/>
              <a:t>indicates that the matched route is not to be redistributed.</a:t>
            </a:r>
          </a:p>
        </p:txBody>
      </p:sp>
    </p:spTree>
    <p:extLst>
      <p:ext uri="{BB962C8B-B14F-4D97-AF65-F5344CB8AC3E}">
        <p14:creationId xmlns:p14="http://schemas.microsoft.com/office/powerpoint/2010/main" val="9843801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smtClean="0"/>
              <a:t>A </a:t>
            </a:r>
            <a:r>
              <a:rPr lang="en-US" dirty="0"/>
              <a:t>collection of </a:t>
            </a:r>
            <a:r>
              <a:rPr lang="en-US" b="1" dirty="0"/>
              <a:t>route-map </a:t>
            </a:r>
            <a:r>
              <a:rPr lang="en-US" dirty="0"/>
              <a:t>statements that have the same route map name </a:t>
            </a:r>
            <a:r>
              <a:rPr lang="en-US" dirty="0" smtClean="0"/>
              <a:t>is considered </a:t>
            </a:r>
            <a:r>
              <a:rPr lang="en-US" dirty="0"/>
              <a:t>one route map.</a:t>
            </a:r>
          </a:p>
          <a:p>
            <a:r>
              <a:rPr lang="en-US" dirty="0" smtClean="0"/>
              <a:t>Within </a:t>
            </a:r>
            <a:r>
              <a:rPr lang="en-US" dirty="0"/>
              <a:t>a route map, each </a:t>
            </a:r>
            <a:r>
              <a:rPr lang="en-US" b="1" dirty="0"/>
              <a:t>route-map </a:t>
            </a:r>
            <a:r>
              <a:rPr lang="en-US" dirty="0"/>
              <a:t>statement is numbered and therefore </a:t>
            </a:r>
            <a:r>
              <a:rPr lang="en-US" dirty="0" smtClean="0"/>
              <a:t>can be </a:t>
            </a:r>
            <a:r>
              <a:rPr lang="en-US" dirty="0"/>
              <a:t>edited individually.</a:t>
            </a:r>
          </a:p>
          <a:p>
            <a:r>
              <a:rPr lang="en-US" dirty="0" smtClean="0"/>
              <a:t>The </a:t>
            </a:r>
            <a:r>
              <a:rPr lang="en-US" dirty="0"/>
              <a:t>default for the </a:t>
            </a:r>
            <a:r>
              <a:rPr lang="en-US" b="1" dirty="0"/>
              <a:t>route-map </a:t>
            </a:r>
            <a:r>
              <a:rPr lang="en-US" dirty="0"/>
              <a:t>command is </a:t>
            </a:r>
            <a:r>
              <a:rPr lang="en-US" b="1" dirty="0"/>
              <a:t>permit </a:t>
            </a:r>
            <a:r>
              <a:rPr lang="en-US" dirty="0"/>
              <a:t>, with a </a:t>
            </a:r>
            <a:r>
              <a:rPr lang="en-US" i="1" dirty="0" smtClean="0"/>
              <a:t>sequence-number </a:t>
            </a:r>
            <a:r>
              <a:rPr lang="en-US" dirty="0" smtClean="0"/>
              <a:t>of </a:t>
            </a:r>
            <a:r>
              <a:rPr lang="en-US" dirty="0"/>
              <a:t>10.</a:t>
            </a:r>
          </a:p>
          <a:p>
            <a:r>
              <a:rPr lang="en-US" dirty="0" smtClean="0"/>
              <a:t>Only </a:t>
            </a:r>
            <a:r>
              <a:rPr lang="en-US" dirty="0"/>
              <a:t>one condition listed on the same </a:t>
            </a:r>
            <a:r>
              <a:rPr lang="en-US" b="1" dirty="0"/>
              <a:t>match </a:t>
            </a:r>
            <a:r>
              <a:rPr lang="en-US" dirty="0"/>
              <a:t>statement must match for </a:t>
            </a:r>
            <a:r>
              <a:rPr lang="en-US" dirty="0" smtClean="0"/>
              <a:t>the entire </a:t>
            </a:r>
            <a:r>
              <a:rPr lang="en-US" dirty="0"/>
              <a:t>statement to be considered a match. However, all </a:t>
            </a:r>
            <a:r>
              <a:rPr lang="en-US" b="1" dirty="0"/>
              <a:t>match </a:t>
            </a:r>
            <a:r>
              <a:rPr lang="en-US" dirty="0" smtClean="0"/>
              <a:t>statements within </a:t>
            </a:r>
            <a:r>
              <a:rPr lang="en-US" dirty="0"/>
              <a:t>a </a:t>
            </a:r>
            <a:r>
              <a:rPr lang="en-US" b="1" dirty="0"/>
              <a:t>route-map </a:t>
            </a:r>
            <a:r>
              <a:rPr lang="en-US" dirty="0"/>
              <a:t>statement must match for the route map to be </a:t>
            </a:r>
            <a:r>
              <a:rPr lang="en-US" dirty="0" smtClean="0"/>
              <a:t>considered matched.</a:t>
            </a:r>
            <a:endParaRPr lang="en-US" dirty="0"/>
          </a:p>
        </p:txBody>
      </p:sp>
    </p:spTree>
    <p:extLst>
      <p:ext uri="{BB962C8B-B14F-4D97-AF65-F5344CB8AC3E}">
        <p14:creationId xmlns:p14="http://schemas.microsoft.com/office/powerpoint/2010/main" val="21329115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4 </a:t>
            </a:r>
            <a:r>
              <a:rPr lang="en-US" dirty="0"/>
              <a:t>Summary</a:t>
            </a:r>
          </a:p>
        </p:txBody>
      </p:sp>
      <p:sp>
        <p:nvSpPr>
          <p:cNvPr id="3" name="Content Placeholder 2"/>
          <p:cNvSpPr>
            <a:spLocks noGrp="1"/>
          </p:cNvSpPr>
          <p:nvPr>
            <p:ph idx="1"/>
          </p:nvPr>
        </p:nvSpPr>
        <p:spPr/>
        <p:txBody>
          <a:bodyPr>
            <a:noAutofit/>
          </a:bodyPr>
          <a:lstStyle/>
          <a:p>
            <a:r>
              <a:rPr lang="en-US" dirty="0" smtClean="0"/>
              <a:t>When </a:t>
            </a:r>
            <a:r>
              <a:rPr lang="en-US" dirty="0"/>
              <a:t>used with a </a:t>
            </a:r>
            <a:r>
              <a:rPr lang="en-US" b="1" dirty="0"/>
              <a:t>redistribute </a:t>
            </a:r>
            <a:r>
              <a:rPr lang="en-US" dirty="0"/>
              <a:t>command, a </a:t>
            </a:r>
            <a:r>
              <a:rPr lang="en-US" b="1" dirty="0"/>
              <a:t>route-map </a:t>
            </a:r>
            <a:r>
              <a:rPr lang="en-US" dirty="0"/>
              <a:t>statement with </a:t>
            </a:r>
            <a:r>
              <a:rPr lang="en-US" b="1" dirty="0" smtClean="0"/>
              <a:t>permit </a:t>
            </a:r>
            <a:r>
              <a:rPr lang="en-US" dirty="0" smtClean="0"/>
              <a:t>indicates </a:t>
            </a:r>
            <a:r>
              <a:rPr lang="en-US" dirty="0"/>
              <a:t>that the matched route is to be redistributed, and a </a:t>
            </a:r>
            <a:r>
              <a:rPr lang="en-US" b="1" dirty="0"/>
              <a:t>route-map </a:t>
            </a:r>
            <a:r>
              <a:rPr lang="en-US" dirty="0" smtClean="0"/>
              <a:t>statement with </a:t>
            </a:r>
            <a:r>
              <a:rPr lang="en-US" b="1" dirty="0"/>
              <a:t>deny </a:t>
            </a:r>
            <a:r>
              <a:rPr lang="en-US" dirty="0"/>
              <a:t>indicates that the matched route is not to be redistributed.</a:t>
            </a:r>
          </a:p>
        </p:txBody>
      </p:sp>
    </p:spTree>
    <p:extLst>
      <p:ext uri="{BB962C8B-B14F-4D97-AF65-F5344CB8AC3E}">
        <p14:creationId xmlns:p14="http://schemas.microsoft.com/office/powerpoint/2010/main" val="35774934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 ROUTE Lab 4.1-Redistribution EIGRP OSPF</a:t>
            </a:r>
          </a:p>
          <a:p>
            <a:r>
              <a:rPr lang="en-US" b="1" dirty="0" smtClean="0"/>
              <a:t>CCNPv7 ROUTE Lab 4.2-Controlling Routing Updates</a:t>
            </a:r>
          </a:p>
          <a:p>
            <a:r>
              <a:rPr lang="en-US" b="1" dirty="0" smtClean="0"/>
              <a:t>CCNPv7 ROUTE Lab 4.3-Redistribution EIGRP for IPv6 and  OSPFv3</a:t>
            </a:r>
            <a:endParaRPr lang="en-US" b="1" dirty="0"/>
          </a:p>
        </p:txBody>
      </p:sp>
      <p:sp>
        <p:nvSpPr>
          <p:cNvPr id="5" name="Title 4"/>
          <p:cNvSpPr>
            <a:spLocks noGrp="1"/>
          </p:cNvSpPr>
          <p:nvPr>
            <p:ph type="title"/>
          </p:nvPr>
        </p:nvSpPr>
        <p:spPr/>
        <p:txBody>
          <a:bodyPr/>
          <a:lstStyle/>
          <a:p>
            <a:r>
              <a:rPr lang="en-US" dirty="0" smtClean="0"/>
              <a:t>Chapter 4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2861330999"/>
      </p:ext>
    </p:extLst>
  </p:cSld>
  <p:clrMapOvr>
    <a:masterClrMapping/>
  </p:clrMapOvr>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8696</TotalTime>
  <Pages>28</Pages>
  <Words>5980</Words>
  <Application>Microsoft Office PowerPoint</Application>
  <PresentationFormat>On-screen Show (4:3)</PresentationFormat>
  <Paragraphs>415</Paragraphs>
  <Slides>97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Consolas</vt:lpstr>
      <vt:lpstr>Courier New</vt:lpstr>
      <vt:lpstr>Times New Roman</vt:lpstr>
      <vt:lpstr>Wingdings</vt:lpstr>
      <vt:lpstr>CCNP Instructor PPT</vt:lpstr>
      <vt:lpstr>Chapter 4:  Manipulating Routing Updates</vt:lpstr>
      <vt:lpstr>Chapter 4 Objectives</vt:lpstr>
      <vt:lpstr>Using Multiple IP Routing Protocols on a Network</vt:lpstr>
      <vt:lpstr>Using Multiple IP Routing Protocols on a Network</vt:lpstr>
      <vt:lpstr>Using Multiple IP Routing Protocols on a Network</vt:lpstr>
      <vt:lpstr>Why Run Multiple Routing Protocols?</vt:lpstr>
      <vt:lpstr>Running Multiple Routing Protocols</vt:lpstr>
      <vt:lpstr>Administrative Distance</vt:lpstr>
      <vt:lpstr>Multiple Routing Protocols Solutions</vt:lpstr>
      <vt:lpstr>PowerPoint Presentation</vt:lpstr>
      <vt:lpstr>Implementing Route Redistribution</vt:lpstr>
      <vt:lpstr>Defining Route Redistribution</vt:lpstr>
      <vt:lpstr>Planning to Redistribute Routes</vt:lpstr>
      <vt:lpstr>Redistributing Routes</vt:lpstr>
      <vt:lpstr>Redistributing Routes</vt:lpstr>
      <vt:lpstr>Seed Metrics</vt:lpstr>
      <vt:lpstr>Default Seed Metrics</vt:lpstr>
      <vt:lpstr>Default Seed Metrics</vt:lpstr>
      <vt:lpstr>Redistributing RIP Routes into OSPF</vt:lpstr>
      <vt:lpstr>Redistributing RIP Routes into OSPF</vt:lpstr>
      <vt:lpstr>Configuring and Verifying Basic Redistribution in IPv4 and IPv6</vt:lpstr>
      <vt:lpstr>Redistributing OSPFv2 Routes into the EIGRP Routing Domain</vt:lpstr>
      <vt:lpstr>Redistributing OSPFv2 Routes into the EIGRP Routing Domain</vt:lpstr>
      <vt:lpstr>Verifying Redistributed OSPF Routes on R2</vt:lpstr>
      <vt:lpstr>Redistributing OSPFv3 Routes into the EIGRP for IPv6 Routing Domain</vt:lpstr>
      <vt:lpstr>Redistributing Connected Routes into EIGRP for IPv6</vt:lpstr>
      <vt:lpstr>Redistributing EIGRP Routes into the OSPFv2 Routing Domain</vt:lpstr>
      <vt:lpstr>Redistributing EIGRP Routes into OSPF</vt:lpstr>
      <vt:lpstr>OSPF Metric-Type</vt:lpstr>
      <vt:lpstr>Redistributing EIGRP Routes into OSPF as External Type 1 Routes</vt:lpstr>
      <vt:lpstr>Redistributing EIGRP for IPv6 Routes into OSPFv3</vt:lpstr>
      <vt:lpstr>Types of Redistribution Techniques</vt:lpstr>
      <vt:lpstr>Types of Redistribution Techniques</vt:lpstr>
      <vt:lpstr>Types of Redistribution Techniques</vt:lpstr>
      <vt:lpstr>Types of Redistribution Techniques</vt:lpstr>
      <vt:lpstr>Redistribution Problems</vt:lpstr>
      <vt:lpstr>Two-Way Multipoint Redistribution Issue</vt:lpstr>
      <vt:lpstr>Two-Way Multipoint Redistribution Issue</vt:lpstr>
      <vt:lpstr>Two-Way Multipoint Redistribution Issue</vt:lpstr>
      <vt:lpstr>Preventing Routing Loops in a Redistribution Environment</vt:lpstr>
      <vt:lpstr>Verifying Redistribution Operation</vt:lpstr>
      <vt:lpstr>PowerPoint Presentation</vt:lpstr>
      <vt:lpstr>Controlling Routing Update Traffic</vt:lpstr>
      <vt:lpstr>Why Filter Routes?</vt:lpstr>
      <vt:lpstr>Route Filtering Methods</vt:lpstr>
      <vt:lpstr>Using Distribute Lists</vt:lpstr>
      <vt:lpstr>Using Distribute Lists</vt:lpstr>
      <vt:lpstr>Configuring Distribute Lists [out]</vt:lpstr>
      <vt:lpstr>Configuring Distribute Lists [in]</vt:lpstr>
      <vt:lpstr>Distribute List and ACL Example [out]</vt:lpstr>
      <vt:lpstr>Distribute List and ACL Example [in]</vt:lpstr>
      <vt:lpstr>Distribute List Issues</vt:lpstr>
      <vt:lpstr>Prefix List Characteristics</vt:lpstr>
      <vt:lpstr>The Advantages of Using Prefix Lists</vt:lpstr>
      <vt:lpstr>Configuring Prefix Lists</vt:lpstr>
      <vt:lpstr>Distribute List and Prefix List Example</vt:lpstr>
      <vt:lpstr>Prefix List Examples</vt:lpstr>
      <vt:lpstr>Verifying Prefix Lists</vt:lpstr>
      <vt:lpstr>Manipulating Redistribution Using ACLs, Prefix Lists, and Distribute Lists</vt:lpstr>
      <vt:lpstr>Redistributing OSPFv2 Routes into the EIGRP Routing Domain Using an ACL and Distribute List</vt:lpstr>
      <vt:lpstr>Redistributing EIGRP Routes into the OSPF Routing Domain Using a Prefix List and Distribute List</vt:lpstr>
      <vt:lpstr>Understanding Route Maps</vt:lpstr>
      <vt:lpstr>Route Map Applications</vt:lpstr>
      <vt:lpstr>Configuring Route Maps</vt:lpstr>
      <vt:lpstr>Define the Route Map</vt:lpstr>
      <vt:lpstr>Route Map Rules</vt:lpstr>
      <vt:lpstr>Demonstration of the route-map Command</vt:lpstr>
      <vt:lpstr>Define the Matching Conditions</vt:lpstr>
      <vt:lpstr>Define the Set Actions</vt:lpstr>
      <vt:lpstr>Define the Set Actions</vt:lpstr>
      <vt:lpstr>Using Route Maps with Redistribution</vt:lpstr>
      <vt:lpstr>Manipulating Redistribution Using Route Maps</vt:lpstr>
      <vt:lpstr>Mutual Redistribution Without Filters</vt:lpstr>
      <vt:lpstr>Verifying Redistributed Routes</vt:lpstr>
      <vt:lpstr>Manipulating Redistribution Using Route Maps</vt:lpstr>
      <vt:lpstr>Mutual Redistribution with Route Maps</vt:lpstr>
      <vt:lpstr>Mutual Redistribution with Route Maps</vt:lpstr>
      <vt:lpstr>Verifying Redistributed Routes</vt:lpstr>
      <vt:lpstr>Change Administrative Distance to Enable Optimal Routing</vt:lpstr>
      <vt:lpstr>Examine R1 Routing Table</vt:lpstr>
      <vt:lpstr>Changing External Route Administrative Distance</vt:lpstr>
      <vt:lpstr>Manipulating Redistribution Using Route Tagging</vt:lpstr>
      <vt:lpstr>Manipulating Redistribution Using Route Tagging</vt:lpstr>
      <vt:lpstr>Caveats of Redistribution</vt:lpstr>
      <vt:lpstr>Chapter 4 Summary</vt:lpstr>
      <vt:lpstr>Chapter 4 Summary</vt:lpstr>
      <vt:lpstr>Chapter 4 Summary</vt:lpstr>
      <vt:lpstr>Chapter 4 Summary</vt:lpstr>
      <vt:lpstr>Chapter 4 Summary</vt:lpstr>
      <vt:lpstr>Chapter 4 Summary</vt:lpstr>
      <vt:lpstr>Chapter 4 Summary</vt:lpstr>
      <vt:lpstr>Chapter 4 Summary</vt:lpstr>
      <vt:lpstr>Chapter 4 Summary</vt:lpstr>
      <vt:lpstr>Chapter 4 Summary</vt:lpstr>
      <vt:lpstr>Chapter 4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460</cp:revision>
  <cp:lastPrinted>1999-01-27T00:54:54Z</cp:lastPrinted>
  <dcterms:created xsi:type="dcterms:W3CDTF">2010-07-05T20:10:47Z</dcterms:created>
  <dcterms:modified xsi:type="dcterms:W3CDTF">2016-04-13T04:14:41Z</dcterms:modified>
</cp:coreProperties>
</file>