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157"/>
  </p:notesMasterIdLst>
  <p:handoutMasterIdLst>
    <p:handoutMasterId r:id="rId158"/>
  </p:handoutMasterIdLst>
  <p:sldIdLst>
    <p:sldId id="500" r:id="rId2"/>
    <p:sldId id="541" r:id="rId3"/>
    <p:sldId id="813" r:id="rId4"/>
    <p:sldId id="692" r:id="rId5"/>
    <p:sldId id="819" r:id="rId6"/>
    <p:sldId id="820" r:id="rId7"/>
    <p:sldId id="821" r:id="rId8"/>
    <p:sldId id="822" r:id="rId9"/>
    <p:sldId id="823" r:id="rId10"/>
    <p:sldId id="824" r:id="rId11"/>
    <p:sldId id="825" r:id="rId12"/>
    <p:sldId id="826" r:id="rId13"/>
    <p:sldId id="827" r:id="rId14"/>
    <p:sldId id="828" r:id="rId15"/>
    <p:sldId id="829" r:id="rId16"/>
    <p:sldId id="830" r:id="rId17"/>
    <p:sldId id="831" r:id="rId18"/>
    <p:sldId id="832" r:id="rId19"/>
    <p:sldId id="907" r:id="rId20"/>
    <p:sldId id="833" r:id="rId21"/>
    <p:sldId id="834" r:id="rId22"/>
    <p:sldId id="835" r:id="rId23"/>
    <p:sldId id="836" r:id="rId24"/>
    <p:sldId id="837" r:id="rId25"/>
    <p:sldId id="838" r:id="rId26"/>
    <p:sldId id="839" r:id="rId27"/>
    <p:sldId id="840" r:id="rId28"/>
    <p:sldId id="841" r:id="rId29"/>
    <p:sldId id="842" r:id="rId30"/>
    <p:sldId id="843" r:id="rId31"/>
    <p:sldId id="844" r:id="rId32"/>
    <p:sldId id="845" r:id="rId33"/>
    <p:sldId id="846" r:id="rId34"/>
    <p:sldId id="847" r:id="rId35"/>
    <p:sldId id="848" r:id="rId36"/>
    <p:sldId id="849" r:id="rId37"/>
    <p:sldId id="850" r:id="rId38"/>
    <p:sldId id="851" r:id="rId39"/>
    <p:sldId id="852" r:id="rId40"/>
    <p:sldId id="853" r:id="rId41"/>
    <p:sldId id="854" r:id="rId42"/>
    <p:sldId id="856" r:id="rId43"/>
    <p:sldId id="855" r:id="rId44"/>
    <p:sldId id="857" r:id="rId45"/>
    <p:sldId id="858" r:id="rId46"/>
    <p:sldId id="859" r:id="rId47"/>
    <p:sldId id="860" r:id="rId48"/>
    <p:sldId id="861" r:id="rId49"/>
    <p:sldId id="862" r:id="rId50"/>
    <p:sldId id="863" r:id="rId51"/>
    <p:sldId id="864" r:id="rId52"/>
    <p:sldId id="908" r:id="rId53"/>
    <p:sldId id="865" r:id="rId54"/>
    <p:sldId id="866" r:id="rId55"/>
    <p:sldId id="867" r:id="rId56"/>
    <p:sldId id="868" r:id="rId57"/>
    <p:sldId id="869" r:id="rId58"/>
    <p:sldId id="870" r:id="rId59"/>
    <p:sldId id="871" r:id="rId60"/>
    <p:sldId id="872" r:id="rId61"/>
    <p:sldId id="873" r:id="rId62"/>
    <p:sldId id="875" r:id="rId63"/>
    <p:sldId id="874" r:id="rId64"/>
    <p:sldId id="876" r:id="rId65"/>
    <p:sldId id="877" r:id="rId66"/>
    <p:sldId id="878" r:id="rId67"/>
    <p:sldId id="879" r:id="rId68"/>
    <p:sldId id="880" r:id="rId69"/>
    <p:sldId id="881" r:id="rId70"/>
    <p:sldId id="882" r:id="rId71"/>
    <p:sldId id="883" r:id="rId72"/>
    <p:sldId id="884" r:id="rId73"/>
    <p:sldId id="885" r:id="rId74"/>
    <p:sldId id="886" r:id="rId75"/>
    <p:sldId id="887" r:id="rId76"/>
    <p:sldId id="889" r:id="rId77"/>
    <p:sldId id="888" r:id="rId78"/>
    <p:sldId id="890" r:id="rId79"/>
    <p:sldId id="891" r:id="rId80"/>
    <p:sldId id="892" r:id="rId81"/>
    <p:sldId id="893" r:id="rId82"/>
    <p:sldId id="894" r:id="rId83"/>
    <p:sldId id="895" r:id="rId84"/>
    <p:sldId id="896" r:id="rId85"/>
    <p:sldId id="897" r:id="rId86"/>
    <p:sldId id="898" r:id="rId87"/>
    <p:sldId id="899" r:id="rId88"/>
    <p:sldId id="815" r:id="rId89"/>
    <p:sldId id="900" r:id="rId90"/>
    <p:sldId id="901" r:id="rId91"/>
    <p:sldId id="902" r:id="rId92"/>
    <p:sldId id="903" r:id="rId93"/>
    <p:sldId id="930" r:id="rId94"/>
    <p:sldId id="931" r:id="rId95"/>
    <p:sldId id="904" r:id="rId96"/>
    <p:sldId id="905" r:id="rId97"/>
    <p:sldId id="765" r:id="rId98"/>
    <p:sldId id="779" r:id="rId99"/>
    <p:sldId id="909" r:id="rId100"/>
    <p:sldId id="910" r:id="rId101"/>
    <p:sldId id="911" r:id="rId102"/>
    <p:sldId id="912" r:id="rId103"/>
    <p:sldId id="913" r:id="rId104"/>
    <p:sldId id="914" r:id="rId105"/>
    <p:sldId id="915" r:id="rId106"/>
    <p:sldId id="932" r:id="rId107"/>
    <p:sldId id="916" r:id="rId108"/>
    <p:sldId id="917" r:id="rId109"/>
    <p:sldId id="918" r:id="rId110"/>
    <p:sldId id="919" r:id="rId111"/>
    <p:sldId id="920" r:id="rId112"/>
    <p:sldId id="921" r:id="rId113"/>
    <p:sldId id="922" r:id="rId114"/>
    <p:sldId id="923" r:id="rId115"/>
    <p:sldId id="924" r:id="rId116"/>
    <p:sldId id="925" r:id="rId117"/>
    <p:sldId id="926" r:id="rId118"/>
    <p:sldId id="927" r:id="rId119"/>
    <p:sldId id="928" r:id="rId120"/>
    <p:sldId id="929" r:id="rId121"/>
    <p:sldId id="933" r:id="rId122"/>
    <p:sldId id="934" r:id="rId123"/>
    <p:sldId id="935" r:id="rId124"/>
    <p:sldId id="906" r:id="rId125"/>
    <p:sldId id="949" r:id="rId126"/>
    <p:sldId id="936" r:id="rId127"/>
    <p:sldId id="937" r:id="rId128"/>
    <p:sldId id="938" r:id="rId129"/>
    <p:sldId id="939" r:id="rId130"/>
    <p:sldId id="940" r:id="rId131"/>
    <p:sldId id="941" r:id="rId132"/>
    <p:sldId id="942" r:id="rId133"/>
    <p:sldId id="943" r:id="rId134"/>
    <p:sldId id="944" r:id="rId135"/>
    <p:sldId id="945" r:id="rId136"/>
    <p:sldId id="946" r:id="rId137"/>
    <p:sldId id="947" r:id="rId138"/>
    <p:sldId id="948" r:id="rId139"/>
    <p:sldId id="950" r:id="rId140"/>
    <p:sldId id="951" r:id="rId141"/>
    <p:sldId id="952" r:id="rId142"/>
    <p:sldId id="957" r:id="rId143"/>
    <p:sldId id="953" r:id="rId144"/>
    <p:sldId id="954" r:id="rId145"/>
    <p:sldId id="958" r:id="rId146"/>
    <p:sldId id="955" r:id="rId147"/>
    <p:sldId id="956" r:id="rId148"/>
    <p:sldId id="959" r:id="rId149"/>
    <p:sldId id="960" r:id="rId150"/>
    <p:sldId id="818" r:id="rId151"/>
    <p:sldId id="961" r:id="rId152"/>
    <p:sldId id="962" r:id="rId153"/>
    <p:sldId id="817" r:id="rId154"/>
    <p:sldId id="681" r:id="rId155"/>
    <p:sldId id="963" r:id="rId156"/>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9">
          <p15:clr>
            <a:srgbClr val="A4A3A4"/>
          </p15:clr>
        </p15:guide>
        <p15:guide id="2" pos="176">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5109" autoAdjust="0"/>
  </p:normalViewPr>
  <p:slideViewPr>
    <p:cSldViewPr snapToGrid="0" showGuides="1">
      <p:cViewPr varScale="1">
        <p:scale>
          <a:sx n="66" d="100"/>
          <a:sy n="66" d="100"/>
        </p:scale>
        <p:origin x="1665" y="24"/>
      </p:cViewPr>
      <p:guideLst>
        <p:guide orient="horz" pos="2169"/>
        <p:guide pos="176"/>
      </p:guideLst>
    </p:cSldViewPr>
  </p:slideViewPr>
  <p:notesTextViewPr>
    <p:cViewPr>
      <p:scale>
        <a:sx n="100" d="100"/>
        <a:sy n="100" d="100"/>
      </p:scale>
      <p:origin x="0" y="0"/>
    </p:cViewPr>
  </p:notesTextViewPr>
  <p:sorterViewPr>
    <p:cViewPr>
      <p:scale>
        <a:sx n="66" d="100"/>
        <a:sy n="66" d="100"/>
      </p:scale>
      <p:origin x="0" y="519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t>
            </a:r>
            <a:r>
              <a:rPr lang="en-US" b="1" smtClean="0"/>
              <a:t>Academy Program</a:t>
            </a:r>
            <a:endParaRPr lang="en-US" b="1" dirty="0" smtClean="0"/>
          </a:p>
          <a:p>
            <a:pPr>
              <a:buFontTx/>
              <a:buNone/>
            </a:pPr>
            <a:r>
              <a:rPr lang="en-US" b="1" dirty="0" smtClean="0"/>
              <a:t>CCNP</a:t>
            </a:r>
            <a:r>
              <a:rPr lang="en-US" b="1" baseline="0" dirty="0" smtClean="0"/>
              <a:t> ROUTE: Implementing IP Routing</a:t>
            </a:r>
            <a:endParaRPr lang="en-US" b="1" dirty="0" smtClean="0"/>
          </a:p>
          <a:p>
            <a:pPr>
              <a:buFontTx/>
              <a:buNone/>
            </a:pPr>
            <a:r>
              <a:rPr lang="en-US" sz="1300" b="1" dirty="0" smtClean="0"/>
              <a:t>Chapter 1: Routing Services</a:t>
            </a:r>
            <a:r>
              <a:rPr lang="en-US" b="1" dirty="0" smtClean="0"/>
              <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6991843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103</a:t>
            </a:fld>
            <a:endParaRPr lang="en-US" dirty="0"/>
          </a:p>
        </p:txBody>
      </p:sp>
    </p:spTree>
    <p:extLst>
      <p:ext uri="{BB962C8B-B14F-4D97-AF65-F5344CB8AC3E}">
        <p14:creationId xmlns:p14="http://schemas.microsoft.com/office/powerpoint/2010/main" val="294729875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104</a:t>
            </a:fld>
            <a:endParaRPr lang="en-US" dirty="0"/>
          </a:p>
        </p:txBody>
      </p:sp>
    </p:spTree>
    <p:extLst>
      <p:ext uri="{BB962C8B-B14F-4D97-AF65-F5344CB8AC3E}">
        <p14:creationId xmlns:p14="http://schemas.microsoft.com/office/powerpoint/2010/main" val="371807179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The OSPF virtual link feature should be used only in very specific cases, for temporary connections or for backup after a failure. Virtual links should not be used as a primary backbone design feature.</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105</a:t>
            </a:fld>
            <a:endParaRPr lang="en-US" dirty="0"/>
          </a:p>
        </p:txBody>
      </p:sp>
    </p:spTree>
    <p:extLst>
      <p:ext uri="{BB962C8B-B14F-4D97-AF65-F5344CB8AC3E}">
        <p14:creationId xmlns:p14="http://schemas.microsoft.com/office/powerpoint/2010/main" val="2673692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107</a:t>
            </a:fld>
            <a:endParaRPr lang="en-US" dirty="0"/>
          </a:p>
        </p:txBody>
      </p:sp>
    </p:spTree>
    <p:extLst>
      <p:ext uri="{BB962C8B-B14F-4D97-AF65-F5344CB8AC3E}">
        <p14:creationId xmlns:p14="http://schemas.microsoft.com/office/powerpoint/2010/main" val="35807019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108</a:t>
            </a:fld>
            <a:endParaRPr lang="en-US" dirty="0"/>
          </a:p>
        </p:txBody>
      </p:sp>
    </p:spTree>
    <p:extLst>
      <p:ext uri="{BB962C8B-B14F-4D97-AF65-F5344CB8AC3E}">
        <p14:creationId xmlns:p14="http://schemas.microsoft.com/office/powerpoint/2010/main" val="3520492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109</a:t>
            </a:fld>
            <a:endParaRPr lang="en-US" dirty="0"/>
          </a:p>
        </p:txBody>
      </p:sp>
    </p:spTree>
    <p:extLst>
      <p:ext uri="{BB962C8B-B14F-4D97-AF65-F5344CB8AC3E}">
        <p14:creationId xmlns:p14="http://schemas.microsoft.com/office/powerpoint/2010/main" val="39749307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110</a:t>
            </a:fld>
            <a:endParaRPr lang="en-US" dirty="0"/>
          </a:p>
        </p:txBody>
      </p:sp>
    </p:spTree>
    <p:extLst>
      <p:ext uri="{BB962C8B-B14F-4D97-AF65-F5344CB8AC3E}">
        <p14:creationId xmlns:p14="http://schemas.microsoft.com/office/powerpoint/2010/main" val="34648371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111</a:t>
            </a:fld>
            <a:endParaRPr lang="en-US" dirty="0"/>
          </a:p>
        </p:txBody>
      </p:sp>
    </p:spTree>
    <p:extLst>
      <p:ext uri="{BB962C8B-B14F-4D97-AF65-F5344CB8AC3E}">
        <p14:creationId xmlns:p14="http://schemas.microsoft.com/office/powerpoint/2010/main" val="371020426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112</a:t>
            </a:fld>
            <a:endParaRPr lang="en-US" dirty="0"/>
          </a:p>
        </p:txBody>
      </p:sp>
    </p:spTree>
    <p:extLst>
      <p:ext uri="{BB962C8B-B14F-4D97-AF65-F5344CB8AC3E}">
        <p14:creationId xmlns:p14="http://schemas.microsoft.com/office/powerpoint/2010/main" val="32401555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113</a:t>
            </a:fld>
            <a:endParaRPr lang="en-US" dirty="0"/>
          </a:p>
        </p:txBody>
      </p:sp>
    </p:spTree>
    <p:extLst>
      <p:ext uri="{BB962C8B-B14F-4D97-AF65-F5344CB8AC3E}">
        <p14:creationId xmlns:p14="http://schemas.microsoft.com/office/powerpoint/2010/main" val="852262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12347532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114</a:t>
            </a:fld>
            <a:endParaRPr lang="en-US" dirty="0"/>
          </a:p>
        </p:txBody>
      </p:sp>
    </p:spTree>
    <p:extLst>
      <p:ext uri="{BB962C8B-B14F-4D97-AF65-F5344CB8AC3E}">
        <p14:creationId xmlns:p14="http://schemas.microsoft.com/office/powerpoint/2010/main" val="353607453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115</a:t>
            </a:fld>
            <a:endParaRPr lang="en-US" dirty="0"/>
          </a:p>
        </p:txBody>
      </p:sp>
    </p:spTree>
    <p:extLst>
      <p:ext uri="{BB962C8B-B14F-4D97-AF65-F5344CB8AC3E}">
        <p14:creationId xmlns:p14="http://schemas.microsoft.com/office/powerpoint/2010/main" val="11693647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116</a:t>
            </a:fld>
            <a:endParaRPr lang="en-US" dirty="0"/>
          </a:p>
        </p:txBody>
      </p:sp>
    </p:spTree>
    <p:extLst>
      <p:ext uri="{BB962C8B-B14F-4D97-AF65-F5344CB8AC3E}">
        <p14:creationId xmlns:p14="http://schemas.microsoft.com/office/powerpoint/2010/main" val="2725418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117</a:t>
            </a:fld>
            <a:endParaRPr lang="en-US" dirty="0"/>
          </a:p>
        </p:txBody>
      </p:sp>
    </p:spTree>
    <p:extLst>
      <p:ext uri="{BB962C8B-B14F-4D97-AF65-F5344CB8AC3E}">
        <p14:creationId xmlns:p14="http://schemas.microsoft.com/office/powerpoint/2010/main" val="28737847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118</a:t>
            </a:fld>
            <a:endParaRPr lang="en-US" dirty="0"/>
          </a:p>
        </p:txBody>
      </p:sp>
    </p:spTree>
    <p:extLst>
      <p:ext uri="{BB962C8B-B14F-4D97-AF65-F5344CB8AC3E}">
        <p14:creationId xmlns:p14="http://schemas.microsoft.com/office/powerpoint/2010/main" val="12557016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baseline="0" dirty="0" smtClean="0">
                <a:solidFill>
                  <a:schemeClr val="tx1"/>
                </a:solidFill>
                <a:latin typeface="Arial" charset="0"/>
                <a:ea typeface="+mn-ea"/>
                <a:cs typeface="+mn-cs"/>
              </a:rPr>
              <a:t>The leaf router (R3) in the totally stubby area has the smallest possible routing table. Only the intra-area routes are maintained. </a:t>
            </a:r>
            <a:r>
              <a:rPr lang="en-US" sz="1200" b="0" i="0" u="none" strike="noStrike" kern="1200" baseline="0" dirty="0" err="1" smtClean="0">
                <a:solidFill>
                  <a:schemeClr val="tx1"/>
                </a:solidFill>
                <a:latin typeface="Arial" charset="0"/>
                <a:ea typeface="+mn-ea"/>
                <a:cs typeface="+mn-cs"/>
              </a:rPr>
              <a:t>Interarea</a:t>
            </a:r>
            <a:r>
              <a:rPr lang="en-US" sz="1200" b="0" i="0" u="none" strike="noStrike" kern="1200" baseline="0" dirty="0" smtClean="0">
                <a:solidFill>
                  <a:schemeClr val="tx1"/>
                </a:solidFill>
                <a:latin typeface="Arial" charset="0"/>
                <a:ea typeface="+mn-ea"/>
                <a:cs typeface="+mn-cs"/>
              </a:rPr>
              <a:t> and external routes are not visible in the routing tables for each stub area, but are accessible via the intra-area default routes for that stub area.</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119</a:t>
            </a:fld>
            <a:endParaRPr lang="en-US" dirty="0"/>
          </a:p>
        </p:txBody>
      </p:sp>
    </p:spTree>
    <p:extLst>
      <p:ext uri="{BB962C8B-B14F-4D97-AF65-F5344CB8AC3E}">
        <p14:creationId xmlns:p14="http://schemas.microsoft.com/office/powerpoint/2010/main" val="380356823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120</a:t>
            </a:fld>
            <a:endParaRPr lang="en-US" dirty="0"/>
          </a:p>
        </p:txBody>
      </p:sp>
    </p:spTree>
    <p:extLst>
      <p:ext uri="{BB962C8B-B14F-4D97-AF65-F5344CB8AC3E}">
        <p14:creationId xmlns:p14="http://schemas.microsoft.com/office/powerpoint/2010/main" val="280783130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There are two ways to advertise a default route into a standard area. You can advertise 0.0.0.0/0 into the OSPF domain when the advertising router already has a default route.</a:t>
            </a:r>
          </a:p>
          <a:p>
            <a:r>
              <a:rPr lang="en-US" sz="1200" b="0" i="0" u="none" strike="noStrike" kern="1200" baseline="0" dirty="0" smtClean="0">
                <a:solidFill>
                  <a:schemeClr val="tx1"/>
                </a:solidFill>
                <a:latin typeface="Arial" charset="0"/>
                <a:ea typeface="+mn-ea"/>
                <a:cs typeface="+mn-cs"/>
              </a:rPr>
              <a:t>Use the </a:t>
            </a:r>
            <a:r>
              <a:rPr lang="en-US" sz="1200" b="1" i="0" u="none" strike="noStrike" kern="1200" baseline="0" dirty="0" smtClean="0">
                <a:solidFill>
                  <a:schemeClr val="tx1"/>
                </a:solidFill>
                <a:latin typeface="Arial" charset="0"/>
                <a:ea typeface="+mn-ea"/>
                <a:cs typeface="+mn-cs"/>
              </a:rPr>
              <a:t>default-information originate </a:t>
            </a:r>
            <a:r>
              <a:rPr lang="en-US" sz="1200" b="0" i="0" u="none" strike="noStrike" kern="1200" baseline="0" dirty="0" smtClean="0">
                <a:solidFill>
                  <a:schemeClr val="tx1"/>
                </a:solidFill>
                <a:latin typeface="Arial" charset="0"/>
                <a:ea typeface="+mn-ea"/>
                <a:cs typeface="+mn-cs"/>
              </a:rPr>
              <a:t>command to allow the ASBR to originate a type 5 default route inside the OSPF autonomous system. The default route must be in the routing table otherwise it will not be propagated by OSPF.</a:t>
            </a:r>
          </a:p>
          <a:p>
            <a:r>
              <a:rPr lang="en-US" sz="1200" b="0" i="0" u="none" strike="noStrike" kern="1200" baseline="0" dirty="0" smtClean="0">
                <a:solidFill>
                  <a:schemeClr val="tx1"/>
                </a:solidFill>
                <a:latin typeface="Arial" charset="0"/>
                <a:ea typeface="+mn-ea"/>
                <a:cs typeface="+mn-cs"/>
              </a:rPr>
              <a:t>You can use different keywords in the configuration command to configure dependency on IP routing table entries. To advertise 0.0.0.0/0 regardless of whether the advertising router already has a default route, add the keyword </a:t>
            </a:r>
            <a:r>
              <a:rPr lang="en-US" sz="1200" b="1" i="0" u="none" strike="noStrike" kern="1200" baseline="0" dirty="0" smtClean="0">
                <a:solidFill>
                  <a:schemeClr val="tx1"/>
                </a:solidFill>
                <a:latin typeface="Arial" charset="0"/>
                <a:ea typeface="+mn-ea"/>
                <a:cs typeface="+mn-cs"/>
              </a:rPr>
              <a:t>always </a:t>
            </a:r>
            <a:r>
              <a:rPr lang="en-US" sz="1200" b="0" i="0" u="none" strike="noStrike" kern="1200" baseline="0" dirty="0" smtClean="0">
                <a:solidFill>
                  <a:schemeClr val="tx1"/>
                </a:solidFill>
                <a:latin typeface="Arial" charset="0"/>
                <a:ea typeface="+mn-ea"/>
                <a:cs typeface="+mn-cs"/>
              </a:rPr>
              <a:t>to the </a:t>
            </a:r>
            <a:r>
              <a:rPr lang="en-US" sz="1200" b="1" i="0" u="none" strike="noStrike" kern="1200" baseline="0" dirty="0" smtClean="0">
                <a:solidFill>
                  <a:schemeClr val="tx1"/>
                </a:solidFill>
                <a:latin typeface="Arial" charset="0"/>
                <a:ea typeface="+mn-ea"/>
                <a:cs typeface="+mn-cs"/>
              </a:rPr>
              <a:t>default-information originate </a:t>
            </a:r>
            <a:r>
              <a:rPr lang="en-US" sz="1200" b="0" i="0" u="none" strike="noStrike" kern="1200" baseline="0" dirty="0" smtClean="0">
                <a:solidFill>
                  <a:schemeClr val="tx1"/>
                </a:solidFill>
                <a:latin typeface="Arial" charset="0"/>
                <a:ea typeface="+mn-ea"/>
                <a:cs typeface="+mn-cs"/>
              </a:rPr>
              <a:t>command. The default route will be propagated by OSPF whether or not there is a default route.</a:t>
            </a:r>
          </a:p>
          <a:p>
            <a:r>
              <a:rPr lang="en-US" sz="1200" b="0" i="0" u="none" strike="noStrike" kern="1200" baseline="0" dirty="0" smtClean="0">
                <a:solidFill>
                  <a:schemeClr val="tx1"/>
                </a:solidFill>
                <a:latin typeface="Arial" charset="0"/>
                <a:ea typeface="+mn-ea"/>
                <a:cs typeface="+mn-cs"/>
              </a:rPr>
              <a:t>Whenever you use the </a:t>
            </a:r>
            <a:r>
              <a:rPr lang="en-US" sz="1200" b="1" i="0" u="none" strike="noStrike" kern="1200" baseline="0" dirty="0" smtClean="0">
                <a:solidFill>
                  <a:schemeClr val="tx1"/>
                </a:solidFill>
                <a:latin typeface="Arial" charset="0"/>
                <a:ea typeface="+mn-ea"/>
                <a:cs typeface="+mn-cs"/>
              </a:rPr>
              <a:t>redistribute </a:t>
            </a:r>
            <a:r>
              <a:rPr lang="en-US" sz="1200" b="0" i="0" u="none" strike="noStrike" kern="1200" baseline="0" dirty="0" smtClean="0">
                <a:solidFill>
                  <a:schemeClr val="tx1"/>
                </a:solidFill>
                <a:latin typeface="Arial" charset="0"/>
                <a:ea typeface="+mn-ea"/>
                <a:cs typeface="+mn-cs"/>
              </a:rPr>
              <a:t>or the </a:t>
            </a:r>
            <a:r>
              <a:rPr lang="en-US" sz="1200" b="1" i="0" u="none" strike="noStrike" kern="1200" baseline="0" dirty="0" smtClean="0">
                <a:solidFill>
                  <a:schemeClr val="tx1"/>
                </a:solidFill>
                <a:latin typeface="Arial" charset="0"/>
                <a:ea typeface="+mn-ea"/>
                <a:cs typeface="+mn-cs"/>
              </a:rPr>
              <a:t>default-information </a:t>
            </a:r>
            <a:r>
              <a:rPr lang="en-US" sz="1200" b="0" i="0" u="none" strike="noStrike" kern="1200" baseline="0" dirty="0" smtClean="0">
                <a:solidFill>
                  <a:schemeClr val="tx1"/>
                </a:solidFill>
                <a:latin typeface="Arial" charset="0"/>
                <a:ea typeface="+mn-ea"/>
                <a:cs typeface="+mn-cs"/>
              </a:rPr>
              <a:t>command to redistribute routes into an OSPF routing domain, the router automatically becomes an ASBR. You can also use a route map to define dependency on any condition inside the route map. The </a:t>
            </a:r>
            <a:r>
              <a:rPr lang="en-US" sz="1200" b="1" i="0" u="none" strike="noStrike" kern="1200" baseline="0" dirty="0" smtClean="0">
                <a:solidFill>
                  <a:schemeClr val="tx1"/>
                </a:solidFill>
                <a:latin typeface="Arial" charset="0"/>
                <a:ea typeface="+mn-ea"/>
                <a:cs typeface="+mn-cs"/>
              </a:rPr>
              <a:t>metric </a:t>
            </a:r>
            <a:r>
              <a:rPr lang="en-US" sz="1200" b="0" i="0" u="none" strike="noStrike" kern="1200" baseline="0" dirty="0" smtClean="0">
                <a:solidFill>
                  <a:schemeClr val="tx1"/>
                </a:solidFill>
                <a:latin typeface="Arial" charset="0"/>
                <a:ea typeface="+mn-ea"/>
                <a:cs typeface="+mn-cs"/>
              </a:rPr>
              <a:t>and </a:t>
            </a:r>
            <a:r>
              <a:rPr lang="en-US" sz="1200" b="0" i="1" u="none" strike="noStrike" kern="1200" baseline="0" dirty="0" smtClean="0">
                <a:solidFill>
                  <a:schemeClr val="tx1"/>
                </a:solidFill>
                <a:latin typeface="Arial" charset="0"/>
                <a:ea typeface="+mn-ea"/>
                <a:cs typeface="+mn-cs"/>
              </a:rPr>
              <a:t>metric-type </a:t>
            </a:r>
            <a:r>
              <a:rPr lang="en-US" sz="1200" b="0" i="0" u="none" strike="noStrike" kern="1200" baseline="0" dirty="0" smtClean="0">
                <a:solidFill>
                  <a:schemeClr val="tx1"/>
                </a:solidFill>
                <a:latin typeface="Arial" charset="0"/>
                <a:ea typeface="+mn-ea"/>
                <a:cs typeface="+mn-cs"/>
              </a:rPr>
              <a:t>options allow you to specify the OSPF cost and metric type of the injected external route.</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122</a:t>
            </a:fld>
            <a:endParaRPr lang="en-US" dirty="0"/>
          </a:p>
        </p:txBody>
      </p:sp>
    </p:spTree>
    <p:extLst>
      <p:ext uri="{BB962C8B-B14F-4D97-AF65-F5344CB8AC3E}">
        <p14:creationId xmlns:p14="http://schemas.microsoft.com/office/powerpoint/2010/main" val="249039856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OSPF process for IPv6 does not require an IPv4 address to be configured on the router, but it does require a 32-bit value for the router ID, which uses IPv4 address notation.</a:t>
            </a:r>
          </a:p>
          <a:p>
            <a:r>
              <a:rPr lang="en-US" sz="1200" b="0" i="0" u="none" strike="noStrike" kern="1200" baseline="0" dirty="0" smtClean="0">
                <a:solidFill>
                  <a:schemeClr val="tx1"/>
                </a:solidFill>
                <a:latin typeface="Arial" charset="0"/>
                <a:ea typeface="+mn-ea"/>
                <a:cs typeface="+mn-cs"/>
              </a:rPr>
              <a:t>The router ID is defined using the </a:t>
            </a:r>
            <a:r>
              <a:rPr lang="en-US" sz="1200" b="1" i="0" u="none" strike="noStrike" kern="1200" baseline="0" dirty="0" smtClean="0">
                <a:solidFill>
                  <a:schemeClr val="tx1"/>
                </a:solidFill>
                <a:latin typeface="Arial" charset="0"/>
                <a:ea typeface="+mn-ea"/>
                <a:cs typeface="+mn-cs"/>
              </a:rPr>
              <a:t>router-id </a:t>
            </a:r>
            <a:r>
              <a:rPr lang="en-US" sz="1200" b="0" i="0" u="none" strike="noStrike" kern="1200" baseline="0" dirty="0" smtClean="0">
                <a:solidFill>
                  <a:schemeClr val="tx1"/>
                </a:solidFill>
                <a:latin typeface="Arial" charset="0"/>
                <a:ea typeface="+mn-ea"/>
                <a:cs typeface="+mn-cs"/>
              </a:rPr>
              <a:t>command. If the router ID is not specifically configured, the system will try to dynamically choose an ID from the currently active IPv4 addresses, using the same process as OSPFv2 does for IPv4. If there is no active IPv4 address, the process will fail to start.</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129</a:t>
            </a:fld>
            <a:endParaRPr lang="en-US" dirty="0"/>
          </a:p>
        </p:txBody>
      </p:sp>
    </p:spTree>
    <p:extLst>
      <p:ext uri="{BB962C8B-B14F-4D97-AF65-F5344CB8AC3E}">
        <p14:creationId xmlns:p14="http://schemas.microsoft.com/office/powerpoint/2010/main" val="14717436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713" marR="0"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Running single OSPFv3 for both IPv4 and IPv6 is supported since Cisco IOS Software Release 15.1(3)S.</a:t>
            </a:r>
          </a:p>
          <a:p>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136</a:t>
            </a:fld>
            <a:endParaRPr lang="en-US" dirty="0"/>
          </a:p>
        </p:txBody>
      </p:sp>
    </p:spTree>
    <p:extLst>
      <p:ext uri="{BB962C8B-B14F-4D97-AF65-F5344CB8AC3E}">
        <p14:creationId xmlns:p14="http://schemas.microsoft.com/office/powerpoint/2010/main" val="308327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03019124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router ID is displayed in the router configuration mode that is valid globally for all address families.</a:t>
            </a:r>
          </a:p>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smtClean="0">
                <a:solidFill>
                  <a:schemeClr val="tx1"/>
                </a:solidFill>
                <a:latin typeface="Arial" charset="0"/>
                <a:ea typeface="+mn-ea"/>
                <a:cs typeface="+mn-cs"/>
              </a:rPr>
              <a:t>address-family ipv6 unicast </a:t>
            </a:r>
            <a:r>
              <a:rPr lang="en-US" sz="1200" b="0" i="0" u="none" strike="noStrike" kern="1200" baseline="0" dirty="0" smtClean="0">
                <a:solidFill>
                  <a:schemeClr val="tx1"/>
                </a:solidFill>
                <a:latin typeface="Arial" charset="0"/>
                <a:ea typeface="+mn-ea"/>
                <a:cs typeface="+mn-cs"/>
              </a:rPr>
              <a:t>has been automatically created on R1. Cisco IOS Software has parsed the previous old-style OSPFv3 configuration and found that the OSPF process was enabled only for IPv6. </a:t>
            </a:r>
          </a:p>
          <a:p>
            <a:r>
              <a:rPr lang="en-US" sz="1200" b="0" i="0" u="none" strike="noStrike" kern="1200" baseline="0" dirty="0" smtClean="0">
                <a:solidFill>
                  <a:schemeClr val="tx1"/>
                </a:solidFill>
                <a:latin typeface="Arial" charset="0"/>
                <a:ea typeface="+mn-ea"/>
                <a:cs typeface="+mn-cs"/>
              </a:rPr>
              <a:t>Consequently, when you chose the new-style configuration, the IPv6 address family has been instantiated and the IPv4 address family does not show in the configuration.</a:t>
            </a:r>
          </a:p>
          <a:p>
            <a:r>
              <a:rPr lang="en-US" sz="1200" b="0" i="0" u="none" strike="noStrike" kern="1200" baseline="0" dirty="0" smtClean="0">
                <a:solidFill>
                  <a:schemeClr val="tx1"/>
                </a:solidFill>
                <a:latin typeface="Arial" charset="0"/>
                <a:ea typeface="+mn-ea"/>
                <a:cs typeface="+mn-cs"/>
              </a:rPr>
              <a:t>The passive-interface configuration is actually a setting that is valid per address family.</a:t>
            </a:r>
          </a:p>
          <a:p>
            <a:r>
              <a:rPr lang="en-US" sz="1200" b="0" i="0" u="none" strike="noStrike" kern="1200" baseline="0" dirty="0" smtClean="0">
                <a:solidFill>
                  <a:schemeClr val="tx1"/>
                </a:solidFill>
                <a:latin typeface="Arial" charset="0"/>
                <a:ea typeface="+mn-ea"/>
                <a:cs typeface="+mn-cs"/>
              </a:rPr>
              <a:t>You can have dissimilar settings for IPv4 and IPv6. Therefore this command has been placed in the address family </a:t>
            </a:r>
            <a:r>
              <a:rPr lang="en-US" sz="1200" b="0" i="0" u="none" strike="noStrike" kern="1200" baseline="0" dirty="0" err="1" smtClean="0">
                <a:solidFill>
                  <a:schemeClr val="tx1"/>
                </a:solidFill>
                <a:latin typeface="Arial" charset="0"/>
                <a:ea typeface="+mn-ea"/>
                <a:cs typeface="+mn-cs"/>
              </a:rPr>
              <a:t>submode</a:t>
            </a:r>
            <a:r>
              <a:rPr lang="en-US" sz="1200" b="0" i="0" u="none" strike="noStrike" kern="1200" baseline="0" dirty="0" smtClean="0">
                <a:solidFill>
                  <a:schemeClr val="tx1"/>
                </a:solidFill>
                <a:latin typeface="Arial" charset="0"/>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137</a:t>
            </a:fld>
            <a:endParaRPr lang="en-US" dirty="0"/>
          </a:p>
        </p:txBody>
      </p:sp>
    </p:spTree>
    <p:extLst>
      <p:ext uri="{BB962C8B-B14F-4D97-AF65-F5344CB8AC3E}">
        <p14:creationId xmlns:p14="http://schemas.microsoft.com/office/powerpoint/2010/main" val="91753826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With the OSPFv3 address families feature, you may have two device processes per interface, but only one process per AF. If the IPv4 AF is used, an IPv4 address must first be configured on the interface. For IPv6 AF it is enough, if only IPv6 is enabled on the interface, as OSPFv3 uses link-local addresses. A single IPv4 or IPv6 OSPFv3 process running multiple instances on the same interface is not supported.</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139</a:t>
            </a:fld>
            <a:endParaRPr lang="en-US" dirty="0"/>
          </a:p>
        </p:txBody>
      </p:sp>
    </p:spTree>
    <p:extLst>
      <p:ext uri="{BB962C8B-B14F-4D97-AF65-F5344CB8AC3E}">
        <p14:creationId xmlns:p14="http://schemas.microsoft.com/office/powerpoint/2010/main" val="339003247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On the NBMA links, such as the interface Serial 2/0 in this scenario, you need to define the OSPF neighbor. In the new-style OSPFv3 you must configure the IPv6 link-local address of the peer as the OSPF neighbor. Both address families use IPv6 as the underlying transport.</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140</a:t>
            </a:fld>
            <a:endParaRPr lang="en-US" dirty="0"/>
          </a:p>
        </p:txBody>
      </p:sp>
    </p:spTree>
    <p:extLst>
      <p:ext uri="{BB962C8B-B14F-4D97-AF65-F5344CB8AC3E}">
        <p14:creationId xmlns:p14="http://schemas.microsoft.com/office/powerpoint/2010/main" val="237867987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.A router maintains a single OSPFv3 database, which contains various LSAs. Some LSAs carry IPv4-related information, others carry IPv6-related information, and others carry mixed information.</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142</a:t>
            </a:fld>
            <a:endParaRPr lang="en-US" dirty="0"/>
          </a:p>
        </p:txBody>
      </p:sp>
    </p:spTree>
    <p:extLst>
      <p:ext uri="{BB962C8B-B14F-4D97-AF65-F5344CB8AC3E}">
        <p14:creationId xmlns:p14="http://schemas.microsoft.com/office/powerpoint/2010/main" val="29389149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OSPFv3 database for R1 is examined in Example 3-83</a:t>
            </a:r>
            <a:endParaRPr lang="en-US" dirty="0"/>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143</a:t>
            </a:fld>
            <a:endParaRPr lang="en-US" dirty="0"/>
          </a:p>
        </p:txBody>
      </p:sp>
    </p:spTree>
    <p:extLst>
      <p:ext uri="{BB962C8B-B14F-4D97-AF65-F5344CB8AC3E}">
        <p14:creationId xmlns:p14="http://schemas.microsoft.com/office/powerpoint/2010/main" val="189252987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150</a:t>
            </a:fld>
            <a:endParaRPr lang="en-US" dirty="0"/>
          </a:p>
        </p:txBody>
      </p:sp>
    </p:spTree>
    <p:extLst>
      <p:ext uri="{BB962C8B-B14F-4D97-AF65-F5344CB8AC3E}">
        <p14:creationId xmlns:p14="http://schemas.microsoft.com/office/powerpoint/2010/main" val="92368072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154</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04329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The optimal number of routers per area varies based on factors such as network stability, but in general it is recommended to have no more than 50 routers per single area.</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53580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b="1" dirty="0" smtClean="0"/>
              <a:t>Type 3: Link-State Request (LSR) packet </a:t>
            </a:r>
            <a:r>
              <a:rPr lang="en-US" sz="1100" dirty="0" smtClean="0"/>
              <a:t>It is sent only to the directly connected neighbors who have previously requested LSAs in the form of LSR packet. In case of flooding, neighbor routers are responsible for re-encapsulation of received LSA information in new LSU packets.</a:t>
            </a:r>
          </a:p>
          <a:p>
            <a:pPr marL="236538" marR="0" indent="-244475" algn="l" defTabSz="1020763" rtl="0" eaLnBrk="0" fontAlgn="base" latinLnBrk="0" hangingPunct="0">
              <a:lnSpc>
                <a:spcPct val="100000"/>
              </a:lnSpc>
              <a:spcBef>
                <a:spcPts val="0"/>
              </a:spcBef>
              <a:spcAft>
                <a:spcPts val="600"/>
              </a:spcAft>
              <a:buClrTx/>
              <a:buSzPct val="100000"/>
              <a:buFontTx/>
              <a:buChar char="•"/>
              <a:tabLst/>
              <a:defRPr/>
            </a:pPr>
            <a:endParaRPr lang="en-US" sz="1100" dirty="0" smtClean="0"/>
          </a:p>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b="1" dirty="0" smtClean="0"/>
              <a:t>Type 5: Link-State Acknowledgment (</a:t>
            </a:r>
            <a:r>
              <a:rPr lang="en-US" sz="1100" b="1" dirty="0" err="1" smtClean="0"/>
              <a:t>LSAck</a:t>
            </a:r>
            <a:r>
              <a:rPr lang="en-US" sz="1100" b="1" dirty="0" smtClean="0"/>
              <a:t>) packet </a:t>
            </a:r>
            <a:r>
              <a:rPr lang="en-US" sz="1100" dirty="0" smtClean="0"/>
              <a:t>: Each LSA received must be explicitly acknowledged. Multiple LSAs can be acknowledged in a single </a:t>
            </a:r>
            <a:r>
              <a:rPr lang="en-US" sz="1100" dirty="0" err="1" smtClean="0"/>
              <a:t>LSAck</a:t>
            </a:r>
            <a:r>
              <a:rPr lang="en-US" sz="1100" dirty="0" smtClean="0"/>
              <a:t> packet.</a:t>
            </a:r>
          </a:p>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77710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69309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To enable the OSPF process on the router, use the </a:t>
            </a:r>
            <a:r>
              <a:rPr lang="en-US" sz="1200" b="1" i="0" u="none" strike="noStrike" kern="1200" baseline="0" dirty="0" smtClean="0">
                <a:solidFill>
                  <a:schemeClr val="tx1"/>
                </a:solidFill>
                <a:latin typeface="Arial" charset="0"/>
                <a:ea typeface="+mn-ea"/>
                <a:cs typeface="+mn-cs"/>
              </a:rPr>
              <a:t>router </a:t>
            </a:r>
            <a:r>
              <a:rPr lang="en-US" sz="1200" b="1" i="0" u="none" strike="noStrike" kern="1200" baseline="0" dirty="0" err="1" smtClean="0">
                <a:solidFill>
                  <a:schemeClr val="tx1"/>
                </a:solidFill>
                <a:latin typeface="Arial" charset="0"/>
                <a:ea typeface="+mn-ea"/>
                <a:cs typeface="+mn-cs"/>
              </a:rPr>
              <a:t>ospf</a:t>
            </a:r>
            <a:r>
              <a:rPr lang="en-US" sz="1200" b="1" i="0" u="none" strike="noStrike" kern="1200" baseline="0" dirty="0" smtClean="0">
                <a:solidFill>
                  <a:schemeClr val="tx1"/>
                </a:solidFill>
                <a:latin typeface="Arial" charset="0"/>
                <a:ea typeface="+mn-ea"/>
                <a:cs typeface="+mn-cs"/>
              </a:rPr>
              <a:t> </a:t>
            </a:r>
            <a:r>
              <a:rPr lang="en-US" sz="1200" b="0" i="1" u="none" strike="noStrike" kern="1200" baseline="0" dirty="0" smtClean="0">
                <a:solidFill>
                  <a:schemeClr val="tx1"/>
                </a:solidFill>
                <a:latin typeface="Arial" charset="0"/>
                <a:ea typeface="+mn-ea"/>
                <a:cs typeface="+mn-cs"/>
              </a:rPr>
              <a:t>process-id </a:t>
            </a:r>
            <a:r>
              <a:rPr lang="en-US" sz="1200" b="0" i="0" u="none" strike="noStrike" kern="1200" baseline="0" dirty="0" smtClean="0">
                <a:solidFill>
                  <a:schemeClr val="tx1"/>
                </a:solidFill>
                <a:latin typeface="Arial" charset="0"/>
                <a:ea typeface="+mn-ea"/>
                <a:cs typeface="+mn-cs"/>
              </a:rPr>
              <a:t>command. Process ID numbers between neighbors do not need to match for the routers to establish an OSPF adjacency. The OSPF process number ID is an internally used identification parameter for an OSPF routing process and only has local significance. However, it is good practice to make the process ID number the same on all routers. If necessary, you can specify multiple OSPF routing processes on a router, but you need to know the implications of doing so. Multiple OSPF processes on the same router is not common and beyond the scope of this book.</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234624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If the address ranges specified for different areas overlap, IOS will adopt the first area in the </a:t>
            </a:r>
            <a:r>
              <a:rPr lang="en-US" sz="1200" b="1" i="0" u="none" strike="noStrike" kern="1200" baseline="0" dirty="0" smtClean="0">
                <a:solidFill>
                  <a:schemeClr val="tx1"/>
                </a:solidFill>
                <a:latin typeface="Arial" charset="0"/>
                <a:ea typeface="+mn-ea"/>
                <a:cs typeface="+mn-cs"/>
              </a:rPr>
              <a:t>network </a:t>
            </a:r>
            <a:r>
              <a:rPr lang="en-US" sz="1200" b="0" i="0" u="none" strike="noStrike" kern="1200" baseline="0" dirty="0" smtClean="0">
                <a:solidFill>
                  <a:schemeClr val="tx1"/>
                </a:solidFill>
                <a:latin typeface="Arial" charset="0"/>
                <a:ea typeface="+mn-ea"/>
                <a:cs typeface="+mn-cs"/>
              </a:rPr>
              <a:t>command list and ignore subsequent overlapping portions. To avoid conflicts, you must pay special attention to ensure that address ranges do not overlap.</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3352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112713" marR="0" lvl="1" indent="-112713" algn="l" defTabSz="1020763" rtl="0" eaLnBrk="0" fontAlgn="base" latinLnBrk="0" hangingPunct="0">
              <a:lnSpc>
                <a:spcPct val="90000"/>
              </a:lnSpc>
              <a:spcBef>
                <a:spcPct val="50000"/>
              </a:spcBef>
              <a:spcAft>
                <a:spcPct val="0"/>
              </a:spcAft>
              <a:buClrTx/>
              <a:buSzPct val="100000"/>
              <a:buFontTx/>
              <a:buChar char="•"/>
              <a:tabLst/>
              <a:defRPr/>
            </a:pPr>
            <a:r>
              <a:rPr lang="en-US" dirty="0" smtClean="0"/>
              <a:t>You can configure an arbitrary value in the IPv4 address format, but this value must be unique. If the IPv4 address specified with the </a:t>
            </a:r>
            <a:r>
              <a:rPr lang="en-US" b="1" dirty="0" smtClean="0"/>
              <a:t>router-id </a:t>
            </a:r>
            <a:r>
              <a:rPr lang="en-US" dirty="0" smtClean="0"/>
              <a:t>command overlaps with the router ID of another already-active OSPF process, the </a:t>
            </a:r>
            <a:r>
              <a:rPr lang="en-US" b="1" dirty="0" smtClean="0"/>
              <a:t>router-id </a:t>
            </a:r>
            <a:r>
              <a:rPr lang="en-US" dirty="0" smtClean="0"/>
              <a:t>command fails.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OSPF router ID is a fundamental parameter for the OSPF process. For the OSPF process to start, Cisco IOS must be able to identify a unique OSPF router ID. Similar to EIGRP, the OSPF router ID is a 32-bit value expressed as an IPv4 address. At least one primary IPv4 address on an interface in the up/up state must be configured for a router to be able to choose router ID; otherwise, an error message is logged, and the OSPF process does not start.</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21434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Once an OSPF router ID is selected, it is not changed even if the interface that is used to select it changed its operational state or its IP address. To change the OSPF router ID, you must reset the OSPF process with the </a:t>
            </a:r>
            <a:r>
              <a:rPr lang="en-US" sz="1200" b="1" i="0" u="none" strike="noStrike" kern="1200" baseline="0" dirty="0" smtClean="0">
                <a:solidFill>
                  <a:schemeClr val="tx1"/>
                </a:solidFill>
                <a:latin typeface="Arial" charset="0"/>
                <a:ea typeface="+mn-ea"/>
                <a:cs typeface="+mn-cs"/>
              </a:rPr>
              <a:t>clear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ospf</a:t>
            </a:r>
            <a:r>
              <a:rPr lang="en-US" sz="1200" b="1" i="0" u="none" strike="noStrike" kern="1200" baseline="0" dirty="0" smtClean="0">
                <a:solidFill>
                  <a:schemeClr val="tx1"/>
                </a:solidFill>
                <a:latin typeface="Arial" charset="0"/>
                <a:ea typeface="+mn-ea"/>
                <a:cs typeface="+mn-cs"/>
              </a:rPr>
              <a:t> process </a:t>
            </a:r>
            <a:r>
              <a:rPr lang="en-US" sz="1200" b="0" i="0" u="none" strike="noStrike" kern="1200" baseline="0" dirty="0" smtClean="0">
                <a:solidFill>
                  <a:schemeClr val="tx1"/>
                </a:solidFill>
                <a:latin typeface="Arial" charset="0"/>
                <a:ea typeface="+mn-ea"/>
                <a:cs typeface="+mn-cs"/>
              </a:rPr>
              <a:t>command or reload the router. In production networks, the OSPF router ID cannot be changed easily. Changing the OSPF router ID requires reset of all OSPF adjacencies, resulting in a temporary routing outage. The router also has to originate new copies of all originating LSAs with the new router ID. You can either clear the specific OSPF process by specifying the process ID, or you can reset all OSPF processes by using the </a:t>
            </a:r>
            <a:r>
              <a:rPr lang="en-US" sz="1200" b="1" i="0" u="none" strike="noStrike" kern="1200" baseline="0" dirty="0" smtClean="0">
                <a:solidFill>
                  <a:schemeClr val="tx1"/>
                </a:solidFill>
                <a:latin typeface="Arial" charset="0"/>
                <a:ea typeface="+mn-ea"/>
                <a:cs typeface="+mn-cs"/>
              </a:rPr>
              <a:t>clear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ospf</a:t>
            </a:r>
            <a:r>
              <a:rPr lang="en-US" sz="1200" b="1" i="0" u="none" strike="noStrike" kern="1200" baseline="0" dirty="0" smtClean="0">
                <a:solidFill>
                  <a:schemeClr val="tx1"/>
                </a:solidFill>
                <a:latin typeface="Arial" charset="0"/>
                <a:ea typeface="+mn-ea"/>
                <a:cs typeface="+mn-cs"/>
              </a:rPr>
              <a:t> process </a:t>
            </a:r>
            <a:r>
              <a:rPr lang="en-US" sz="1200" b="0" i="0" u="none" strike="noStrike" kern="1200" baseline="0" dirty="0" smtClean="0">
                <a:solidFill>
                  <a:schemeClr val="tx1"/>
                </a:solidFill>
                <a:latin typeface="Arial" charset="0"/>
                <a:ea typeface="+mn-ea"/>
                <a:cs typeface="+mn-cs"/>
              </a:rPr>
              <a:t>command.</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571619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634878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16977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b="1" dirty="0" smtClean="0"/>
              <a:t>State : </a:t>
            </a:r>
            <a:r>
              <a:rPr lang="en-US" sz="1100" dirty="0" smtClean="0"/>
              <a:t>OSPF neighbor establishment process and denotes that the local router has established full neighbor adjacency with the remote OSPF neighbor. DR means that DR/BDR election process has been completed and that the remote router with the router ID 1.1.1.1 has been elected as the designated router (DR).</a:t>
            </a:r>
          </a:p>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b="1" dirty="0" smtClean="0"/>
              <a:t>Dead Time : </a:t>
            </a:r>
            <a:r>
              <a:rPr lang="en-US" sz="1100" dirty="0" smtClean="0"/>
              <a:t>Represents value of the dead timer. When this timer expires, the router terminates the neighbor relationship. Each time a router receives an OSPF Hello packet from a specific neighbor, it resets the dead timer back to its full value.</a:t>
            </a:r>
          </a:p>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504042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Output of the </a:t>
            </a:r>
            <a:r>
              <a:rPr lang="en-US" sz="1200" b="1" i="0" u="none" strike="noStrike" kern="1200" baseline="0" dirty="0" smtClean="0">
                <a:solidFill>
                  <a:schemeClr val="tx1"/>
                </a:solidFill>
                <a:latin typeface="Arial" charset="0"/>
                <a:ea typeface="+mn-ea"/>
                <a:cs typeface="+mn-cs"/>
              </a:rPr>
              <a:t>show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ospf</a:t>
            </a:r>
            <a:r>
              <a:rPr lang="en-US" sz="1200" b="1" i="0" u="none" strike="noStrike" kern="1200" baseline="0" dirty="0" smtClean="0">
                <a:solidFill>
                  <a:schemeClr val="tx1"/>
                </a:solidFill>
                <a:latin typeface="Arial" charset="0"/>
                <a:ea typeface="+mn-ea"/>
                <a:cs typeface="+mn-cs"/>
              </a:rPr>
              <a:t> interface </a:t>
            </a:r>
            <a:r>
              <a:rPr lang="en-US" sz="1200" b="0" i="0" u="none" strike="noStrike" kern="1200" baseline="0" dirty="0" smtClean="0">
                <a:solidFill>
                  <a:schemeClr val="tx1"/>
                </a:solidFill>
                <a:latin typeface="Arial" charset="0"/>
                <a:ea typeface="+mn-ea"/>
                <a:cs typeface="+mn-cs"/>
              </a:rPr>
              <a:t>command shows you all interfaces enabled in the OSPF process. For each enabled interface, you can see detailed information such as OSPF area ID, OSPF process ID, and how the interface was included into the OSPF process. In the output, you can see that both interfaces on both routers were included via the </a:t>
            </a:r>
            <a:r>
              <a:rPr lang="en-US" sz="1200" b="1" i="0" u="none" strike="noStrike" kern="1200" baseline="0" dirty="0" smtClean="0">
                <a:solidFill>
                  <a:schemeClr val="tx1"/>
                </a:solidFill>
                <a:latin typeface="Arial" charset="0"/>
                <a:ea typeface="+mn-ea"/>
                <a:cs typeface="+mn-cs"/>
              </a:rPr>
              <a:t>network </a:t>
            </a:r>
            <a:r>
              <a:rPr lang="en-US" sz="1200" b="0" i="0" u="none" strike="noStrike" kern="1200" baseline="0" dirty="0" smtClean="0">
                <a:solidFill>
                  <a:schemeClr val="tx1"/>
                </a:solidFill>
                <a:latin typeface="Arial" charset="0"/>
                <a:ea typeface="+mn-ea"/>
                <a:cs typeface="+mn-cs"/>
              </a:rPr>
              <a:t>statement, configured with the </a:t>
            </a:r>
            <a:r>
              <a:rPr lang="en-US" sz="1200" b="1" i="0" u="none" strike="noStrike" kern="1200" baseline="0" dirty="0" smtClean="0">
                <a:solidFill>
                  <a:schemeClr val="tx1"/>
                </a:solidFill>
                <a:latin typeface="Arial" charset="0"/>
                <a:ea typeface="+mn-ea"/>
                <a:cs typeface="+mn-cs"/>
              </a:rPr>
              <a:t>network </a:t>
            </a:r>
            <a:r>
              <a:rPr lang="en-US" sz="1200" b="0" i="0" u="none" strike="noStrike" kern="1200" baseline="0" dirty="0" smtClean="0">
                <a:solidFill>
                  <a:schemeClr val="tx1"/>
                </a:solidFill>
                <a:latin typeface="Arial" charset="0"/>
                <a:ea typeface="+mn-ea"/>
                <a:cs typeface="+mn-cs"/>
              </a:rPr>
              <a:t>command.</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306204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Among the routes originated within the OSPF autonomous system, OSPF clearly distinguishes two types of routes: intra-area routes and </a:t>
            </a:r>
            <a:r>
              <a:rPr lang="en-US" sz="1200" b="0" i="0" u="none" strike="noStrike" kern="1200" baseline="0" dirty="0" err="1" smtClean="0">
                <a:solidFill>
                  <a:schemeClr val="tx1"/>
                </a:solidFill>
                <a:latin typeface="Arial" charset="0"/>
                <a:ea typeface="+mn-ea"/>
                <a:cs typeface="+mn-cs"/>
              </a:rPr>
              <a:t>interarea</a:t>
            </a:r>
            <a:r>
              <a:rPr lang="en-US" sz="1200" b="0" i="0" u="none" strike="noStrike" kern="1200" baseline="0" dirty="0" smtClean="0">
                <a:solidFill>
                  <a:schemeClr val="tx1"/>
                </a:solidFill>
                <a:latin typeface="Arial" charset="0"/>
                <a:ea typeface="+mn-ea"/>
                <a:cs typeface="+mn-cs"/>
              </a:rPr>
              <a:t> routes.</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To change this default behavior, you can optionally change OSPF network type on the loopback interface from the default loopback to point-</a:t>
            </a:r>
            <a:r>
              <a:rPr lang="en-US" sz="1200" b="0" i="0" u="none" strike="noStrike" kern="1200" baseline="0" dirty="0" err="1" smtClean="0">
                <a:solidFill>
                  <a:schemeClr val="tx1"/>
                </a:solidFill>
                <a:latin typeface="Arial" charset="0"/>
                <a:ea typeface="+mn-ea"/>
                <a:cs typeface="+mn-cs"/>
              </a:rPr>
              <a:t>topoint</a:t>
            </a:r>
            <a:r>
              <a:rPr lang="en-US" sz="1200" b="0" i="0" u="none" strike="noStrike" kern="1200" baseline="0" dirty="0" smtClean="0">
                <a:solidFill>
                  <a:schemeClr val="tx1"/>
                </a:solidFill>
                <a:latin typeface="Arial" charset="0"/>
                <a:ea typeface="+mn-ea"/>
                <a:cs typeface="+mn-cs"/>
              </a:rPr>
              <a:t> using the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ospf</a:t>
            </a:r>
            <a:r>
              <a:rPr lang="en-US" sz="1200" b="1" i="0" u="none" strike="noStrike" kern="1200" baseline="0" dirty="0" smtClean="0">
                <a:solidFill>
                  <a:schemeClr val="tx1"/>
                </a:solidFill>
                <a:latin typeface="Arial" charset="0"/>
                <a:ea typeface="+mn-ea"/>
                <a:cs typeface="+mn-cs"/>
              </a:rPr>
              <a:t> network point-to-point </a:t>
            </a:r>
            <a:r>
              <a:rPr lang="en-US" sz="1200" b="0" i="0" u="none" strike="noStrike" kern="1200" baseline="0" dirty="0" smtClean="0">
                <a:solidFill>
                  <a:schemeClr val="tx1"/>
                </a:solidFill>
                <a:latin typeface="Arial" charset="0"/>
                <a:ea typeface="+mn-ea"/>
                <a:cs typeface="+mn-cs"/>
              </a:rPr>
              <a:t>interface command.</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417973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The </a:t>
            </a:r>
            <a:r>
              <a:rPr lang="en-US" sz="1200" b="1" i="0" u="none" strike="noStrike" kern="1200" baseline="0" dirty="0" smtClean="0">
                <a:solidFill>
                  <a:schemeClr val="tx1"/>
                </a:solidFill>
                <a:latin typeface="Arial" charset="0"/>
                <a:ea typeface="+mn-ea"/>
                <a:cs typeface="+mn-cs"/>
              </a:rPr>
              <a:t>show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ospf</a:t>
            </a:r>
            <a:r>
              <a:rPr lang="en-US" sz="1200" b="1" i="0" u="none" strike="noStrike" kern="1200" baseline="0" dirty="0" smtClean="0">
                <a:solidFill>
                  <a:schemeClr val="tx1"/>
                </a:solidFill>
                <a:latin typeface="Arial" charset="0"/>
                <a:ea typeface="+mn-ea"/>
                <a:cs typeface="+mn-cs"/>
              </a:rPr>
              <a:t> route </a:t>
            </a:r>
            <a:r>
              <a:rPr lang="en-US" sz="1200" b="0" i="0" u="none" strike="noStrike" kern="1200" baseline="0" dirty="0" smtClean="0">
                <a:solidFill>
                  <a:schemeClr val="tx1"/>
                </a:solidFill>
                <a:latin typeface="Arial" charset="0"/>
                <a:ea typeface="+mn-ea"/>
                <a:cs typeface="+mn-cs"/>
              </a:rPr>
              <a:t>command clearly separates the lists of intra-area and inter-area routes. In addition, output of the command displays essential information about ABRs, including the router ID, IPv4 address in the current area, interface that advertises routes into the area, and the area ID.</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027561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r>
              <a:rPr lang="en-US" sz="1100" dirty="0" smtClean="0"/>
              <a:t>On broadcast links, OSPF neighbors first determine the designated router (DR) and backup designated router (BDR) roles, which optimize the exchange of information in broadcast segments. In the next step, routers start to exchange content of OSPF databases. The first phase of this process is to determine master/slave relationship and choose the initial sequence number for adjacency formation. To accomplish this, routers exchange DBD packets. When the router receives the initial DBD packet it transitions the state of the neighbor from which this packet is received to </a:t>
            </a:r>
            <a:r>
              <a:rPr lang="en-US" sz="1100" dirty="0" err="1" smtClean="0"/>
              <a:t>ExStart</a:t>
            </a:r>
            <a:r>
              <a:rPr lang="en-US" sz="1100" dirty="0" smtClean="0"/>
              <a:t> state, populates its Database Summary list with the LSAs that describe content of the neighbor’s database, and sends its own empty DBD packet. In the DBD exchange process, the router with the higher router ID will become master, and it will be the only router that can increment sequence numbers. With master/slave selection complete, database exchange can start</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41506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29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512384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30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Only LSAs are sent to the DR/BDR. The normal routing of packets on the </a:t>
            </a:r>
            <a:r>
              <a:rPr lang="en-US" sz="1200" b="0" i="0" u="none" strike="noStrike" kern="1200" baseline="0" smtClean="0">
                <a:solidFill>
                  <a:schemeClr val="tx1"/>
                </a:solidFill>
                <a:latin typeface="Arial" charset="0"/>
                <a:ea typeface="+mn-ea"/>
                <a:cs typeface="+mn-cs"/>
              </a:rPr>
              <a:t>segment will go </a:t>
            </a:r>
            <a:r>
              <a:rPr lang="en-US" sz="1200" b="0" i="0" u="none" strike="noStrike" kern="1200" baseline="0" dirty="0" smtClean="0">
                <a:solidFill>
                  <a:schemeClr val="tx1"/>
                </a:solidFill>
                <a:latin typeface="Arial" charset="0"/>
                <a:ea typeface="+mn-ea"/>
                <a:cs typeface="+mn-cs"/>
              </a:rPr>
              <a:t>to the best next-hop router.</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370240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31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414564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32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914815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33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r>
              <a:rPr lang="en-US" sz="1100" dirty="0" smtClean="0"/>
              <a:t>The Designated Router and Backup Designate Router fields are populated with a list of routers claiming to be DR and BDR. </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15764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34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015503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35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75106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36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626000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37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3481660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38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6637163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39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65516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222225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5441173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64465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5214821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597603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011395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To OSPF, the Layer 3 MPLS VPN backbone looks like a standard corporate backbone that runs standard IP routing software. Routing updates are exchanged between the customer routers and the PE routers that appear as normal routers in the customer network. OSPF is enabled on proper interfaces by using the </a:t>
            </a:r>
            <a:r>
              <a:rPr lang="en-US" sz="1200" b="1" i="0" u="none" strike="noStrike" kern="1200" baseline="0" dirty="0" smtClean="0">
                <a:solidFill>
                  <a:schemeClr val="tx1"/>
                </a:solidFill>
                <a:latin typeface="Arial" charset="0"/>
                <a:ea typeface="+mn-ea"/>
                <a:cs typeface="+mn-cs"/>
              </a:rPr>
              <a:t>network </a:t>
            </a:r>
            <a:r>
              <a:rPr lang="en-US" sz="1200" b="0" i="0" u="none" strike="noStrike" kern="1200" baseline="0" dirty="0" smtClean="0">
                <a:solidFill>
                  <a:schemeClr val="tx1"/>
                </a:solidFill>
                <a:latin typeface="Arial" charset="0"/>
                <a:ea typeface="+mn-ea"/>
                <a:cs typeface="+mn-cs"/>
              </a:rPr>
              <a:t>command. The standard design rules that are used for enterprise Layer 3 MPLS VPN backbones can be applied to the design of the customer network. The service provider routers are hidden from the customer view, and CE routers are unaware of MPLS VPN. Therefore, the internal topology of the Layer 3 MPLS backbone is totally transparent to the customer. The PE routers receive IPv4 routing updates from the CE routers and install them in the appropriate virtual routing and forwarding (VRF) table. This part of the configuration, and operation, is the responsibility of a service provider.</a:t>
            </a:r>
          </a:p>
          <a:p>
            <a:r>
              <a:rPr lang="en-US" sz="1200" b="0" i="0" u="none" strike="noStrike" kern="1200" baseline="0" dirty="0" smtClean="0">
                <a:solidFill>
                  <a:schemeClr val="tx1"/>
                </a:solidFill>
                <a:latin typeface="Arial" charset="0"/>
                <a:ea typeface="+mn-ea"/>
                <a:cs typeface="+mn-cs"/>
              </a:rPr>
              <a:t>The PE-CE can have any OSPF network type: point-to-point, broadcast, or even </a:t>
            </a:r>
            <a:r>
              <a:rPr lang="en-US" sz="1200" b="0" i="0" u="none" strike="noStrike" kern="1200" baseline="0" dirty="0" err="1" smtClean="0">
                <a:solidFill>
                  <a:schemeClr val="tx1"/>
                </a:solidFill>
                <a:latin typeface="Arial" charset="0"/>
                <a:ea typeface="+mn-ea"/>
                <a:cs typeface="+mn-cs"/>
              </a:rPr>
              <a:t>nonbroadcast</a:t>
            </a:r>
            <a:r>
              <a:rPr lang="en-US" sz="1200" b="0" i="0" u="none" strike="noStrike" kern="1200" baseline="0" dirty="0" smtClean="0">
                <a:solidFill>
                  <a:schemeClr val="tx1"/>
                </a:solidFill>
                <a:latin typeface="Arial" charset="0"/>
                <a:ea typeface="+mn-ea"/>
                <a:cs typeface="+mn-cs"/>
              </a:rPr>
              <a:t> </a:t>
            </a:r>
            <a:r>
              <a:rPr lang="en-US" sz="1200" b="0" i="0" u="none" strike="noStrike" kern="1200" baseline="0" dirty="0" err="1" smtClean="0">
                <a:solidFill>
                  <a:schemeClr val="tx1"/>
                </a:solidFill>
                <a:latin typeface="Arial" charset="0"/>
                <a:ea typeface="+mn-ea"/>
                <a:cs typeface="+mn-cs"/>
              </a:rPr>
              <a:t>multiaccess</a:t>
            </a:r>
            <a:r>
              <a:rPr lang="en-US"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The only difference between a PE-CE design and a regular OSPF design is that the customer has to agree with the service provider about the OSPF parameters (area ID, authentication password, and so on); usually, these parameters are governed by the service provider.</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In a MPLS L2 VPN a neighbor relationship is established between R1 and R2 directly, and it behaves in the same way as on a regular Ethernet broadcast network.</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814638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970842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6727453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8082340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9513228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1517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382655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432077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52</a:t>
            </a:fld>
            <a:endParaRPr lang="en-US" dirty="0"/>
          </a:p>
        </p:txBody>
      </p:sp>
    </p:spTree>
    <p:extLst>
      <p:ext uri="{BB962C8B-B14F-4D97-AF65-F5344CB8AC3E}">
        <p14:creationId xmlns:p14="http://schemas.microsoft.com/office/powerpoint/2010/main" val="2956635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4572594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883711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100" b="1" dirty="0" smtClean="0"/>
              <a:t>Type 1, Router LSA: </a:t>
            </a:r>
            <a:r>
              <a:rPr lang="en-US" sz="1100" dirty="0" smtClean="0"/>
              <a:t>Every router generates router link advertisements for each area to which it belongs. Router link advertisements describe the state of the router links to the area and are flooded only within that particular area. For all types of LSAs, there are 20-byte LSA headers. One of the fields of the LSA header is the link-state ID. The link-state ID of the type 1 LSA is the originating router ID.</a:t>
            </a:r>
          </a:p>
          <a:p>
            <a:r>
              <a:rPr lang="en-US" sz="1100" b="1" dirty="0" smtClean="0"/>
              <a:t>Type 2, Network LSA: </a:t>
            </a:r>
            <a:r>
              <a:rPr lang="en-US" sz="1100" dirty="0" smtClean="0"/>
              <a:t>DRs generate network link advertisements for multi-access networks. Network link advertisements describe the set of routers that are attached to a particular </a:t>
            </a:r>
            <a:r>
              <a:rPr lang="en-US" sz="1100" dirty="0" err="1" smtClean="0"/>
              <a:t>multiaccess</a:t>
            </a:r>
            <a:r>
              <a:rPr lang="en-US" sz="1100" dirty="0" smtClean="0"/>
              <a:t> network. Network link advertisements are flooded in the area that contains the network. The link-state ID of the type 2 LSA is the IP interface address of the DR.</a:t>
            </a:r>
          </a:p>
          <a:p>
            <a:r>
              <a:rPr lang="en-US" sz="1100" b="1" dirty="0" smtClean="0"/>
              <a:t>Type 3, Summary LSA: </a:t>
            </a:r>
            <a:r>
              <a:rPr lang="en-US" sz="1100" dirty="0" smtClean="0"/>
              <a:t>An ABR takes the information that it learned in one area and describes and summarizes it for another area in the summary link advertisement. This summarization is not on by default. The link-state ID of the type 3 LSA is the destination network number.</a:t>
            </a:r>
          </a:p>
          <a:p>
            <a:r>
              <a:rPr lang="en-US" sz="1100" b="1" dirty="0" smtClean="0"/>
              <a:t>Type 4, ASBR Summary LSA: </a:t>
            </a:r>
            <a:r>
              <a:rPr lang="en-US" sz="1100" dirty="0" smtClean="0"/>
              <a:t>The ASBR summary link advertisement informs the rest of the OSPF domain how to get to the ASBR. The link-state ID includes the router ID of the described ASBR.</a:t>
            </a:r>
          </a:p>
          <a:p>
            <a:r>
              <a:rPr lang="en-US" sz="1100" b="1" dirty="0" smtClean="0"/>
              <a:t>Type 5, Autonomous System LSA: </a:t>
            </a:r>
            <a:r>
              <a:rPr lang="en-US" sz="1100" dirty="0" smtClean="0"/>
              <a:t>Autonomous system external link advertisements, which are generated by ASBRs, describe routes to destinations that are external to the autonomous system. They get flooded everywhere, except into special areas. The link-state ID of the type 5 LSA is the external network number.</a:t>
            </a:r>
          </a:p>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1869061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5727550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9048891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918503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7210993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The OSPF database contains all LSAs that describe the network topology. The </a:t>
            </a:r>
            <a:r>
              <a:rPr lang="en-US" sz="1200" b="1" i="0" u="none" strike="noStrike" kern="1200" baseline="0" dirty="0" smtClean="0">
                <a:solidFill>
                  <a:schemeClr val="tx1"/>
                </a:solidFill>
                <a:latin typeface="Arial" charset="0"/>
                <a:ea typeface="+mn-ea"/>
                <a:cs typeface="+mn-cs"/>
              </a:rPr>
              <a:t>show </a:t>
            </a:r>
            <a:r>
              <a:rPr lang="en-US" sz="1200" b="1" i="0" u="none" strike="noStrike" kern="1200" baseline="0" dirty="0" err="1" smtClean="0">
                <a:solidFill>
                  <a:schemeClr val="tx1"/>
                </a:solidFill>
                <a:latin typeface="Arial" charset="0"/>
                <a:ea typeface="+mn-ea"/>
                <a:cs typeface="+mn-cs"/>
              </a:rPr>
              <a:t>ip</a:t>
            </a:r>
            <a:r>
              <a:rPr lang="en-US" sz="1200" b="1" i="0" u="none" strike="noStrike" kern="1200" baseline="0" dirty="0" smtClean="0">
                <a:solidFill>
                  <a:schemeClr val="tx1"/>
                </a:solidFill>
                <a:latin typeface="Arial" charset="0"/>
                <a:ea typeface="+mn-ea"/>
                <a:cs typeface="+mn-cs"/>
              </a:rPr>
              <a:t> </a:t>
            </a:r>
            <a:r>
              <a:rPr lang="en-US" sz="1200" b="1" i="0" u="none" strike="noStrike" kern="1200" baseline="0" dirty="0" err="1" smtClean="0">
                <a:solidFill>
                  <a:schemeClr val="tx1"/>
                </a:solidFill>
                <a:latin typeface="Arial" charset="0"/>
                <a:ea typeface="+mn-ea"/>
                <a:cs typeface="+mn-cs"/>
              </a:rPr>
              <a:t>ospf</a:t>
            </a:r>
            <a:r>
              <a:rPr lang="en-US" sz="1200" b="1" i="0" u="none" strike="noStrike" kern="1200" baseline="0" dirty="0" smtClean="0">
                <a:solidFill>
                  <a:schemeClr val="tx1"/>
                </a:solidFill>
                <a:latin typeface="Arial" charset="0"/>
                <a:ea typeface="+mn-ea"/>
                <a:cs typeface="+mn-cs"/>
              </a:rPr>
              <a:t> database </a:t>
            </a:r>
            <a:r>
              <a:rPr lang="en-US" sz="1200" b="0" i="0" u="none" strike="noStrike" kern="1200" baseline="0" dirty="0" smtClean="0">
                <a:solidFill>
                  <a:schemeClr val="tx1"/>
                </a:solidFill>
                <a:latin typeface="Arial" charset="0"/>
                <a:ea typeface="+mn-ea"/>
                <a:cs typeface="+mn-cs"/>
              </a:rPr>
              <a:t>command displays the content of the LSDB and verifies information about specific LSAs.</a:t>
            </a:r>
          </a:p>
          <a:p>
            <a:r>
              <a:rPr lang="en-US" sz="1200" b="0" i="0" u="none" strike="noStrike" kern="1200" baseline="0" dirty="0" smtClean="0">
                <a:solidFill>
                  <a:schemeClr val="tx1"/>
                </a:solidFill>
                <a:latin typeface="Arial" charset="0"/>
                <a:ea typeface="+mn-ea"/>
                <a:cs typeface="+mn-cs"/>
              </a:rPr>
              <a:t>The output reveals the presence of different LSA types. For each LSA type, you can see which router advertised it, the age of the LSA, and the value of the link ID.</a:t>
            </a:r>
          </a:p>
          <a:p>
            <a:r>
              <a:rPr lang="en-US" sz="1200" b="0" i="0" u="none" strike="noStrike" kern="1200" baseline="0" dirty="0" smtClean="0">
                <a:solidFill>
                  <a:schemeClr val="tx1"/>
                </a:solidFill>
                <a:latin typeface="Arial" charset="0"/>
                <a:ea typeface="+mn-ea"/>
                <a:cs typeface="+mn-cs"/>
              </a:rPr>
              <a:t>In Example 3-26 , notice two different type 1 LSAs, or router link advertisements, generated by routers with router ID 1.1.1.1 and 4.4.4.4.</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The content of the displayed LSA reveals that R1 is an ABR with two links.</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039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7244559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2601887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9354860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5937124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8449656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3802352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021619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6142116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28437182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69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1090943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dirty="0" smtClean="0"/>
              <a:t>In the figure, the ASBR sends a type 1 router LSA with a bit (known as the </a:t>
            </a:r>
            <a:r>
              <a:rPr lang="en-US" sz="1100" i="1" dirty="0" smtClean="0"/>
              <a:t>external bit </a:t>
            </a:r>
            <a:r>
              <a:rPr lang="en-US" sz="1100" dirty="0" smtClean="0"/>
              <a:t>) that is set to identify itself as an ASBR. When the ABR (identified with the border bit in the router LSA) receives this type 1 LSA, it builds a type 4 LSA and floods it to the backbone, area 0. Subsequent ABRs regenerate a type 4 LSA to flood it into their areas.</a:t>
            </a:r>
          </a:p>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83131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165953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An external LSA on R4 describes the external network 10.0.0.0 with the subnet mask /16. The LSA is advertised by the R3 with a router ID 3.3.3.3. The zero forwarding address tells the rest of the routers in the OSPF domain that ASBR itself is the gateway to get to the external routes.</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6519281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dirty="0" smtClean="0"/>
              <a:t>Because of the flooding scope and depending on the number of external networks, the default lack of route summarization can also be a major issue with external LSAs. Therefore, you should consider summarization of external network numbers at the ASBR to reduce flooding problems.</a:t>
            </a:r>
          </a:p>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21940352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r>
              <a:rPr lang="en-US" sz="1100" dirty="0" smtClean="0"/>
              <a:t>Each LSA includes the link-state age variable, which counts the age of the LSA packet. When a network change occurs, the LSA’s advertising router generates an updated LSA to reflect the change in the network topology. </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80317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080717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1770601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27677813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4777704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78</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6310758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79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1558796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059979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4810391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0290549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69244278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8120402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5293539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Analyzing the topology in the Figure 3-21 from R1’s perspective, notice that it can reach intra-area network A either via ABR1 or ABR2. The autonomous system path through ABR1 is associated with the lower cost, so it will be selected as the best path.</a:t>
            </a:r>
          </a:p>
          <a:p>
            <a:r>
              <a:rPr lang="en-US" sz="1200" b="0" i="0" u="none" strike="noStrike" kern="1200" baseline="0" dirty="0" smtClean="0">
                <a:solidFill>
                  <a:schemeClr val="tx1"/>
                </a:solidFill>
                <a:latin typeface="Arial" charset="0"/>
                <a:ea typeface="+mn-ea"/>
                <a:cs typeface="+mn-cs"/>
              </a:rPr>
              <a:t>In a scenario where two paths would have the same lowest total cost, both routes would be selected as the best paths and inserted in the routing table. As a result, a router would perform equal-cost load balancing.</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42279645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Router R1, in Figure 3-22 , learns about network B from both ABRs. ABR2 in type 2 LSA reports the lowest cost to reach network B as 6, while ABR1 reports the cost of 21.</a:t>
            </a:r>
          </a:p>
          <a:p>
            <a:r>
              <a:rPr lang="en-US" sz="1200" b="0" i="0" u="none" strike="noStrike" kern="1200" baseline="0" dirty="0" smtClean="0">
                <a:solidFill>
                  <a:schemeClr val="tx1"/>
                </a:solidFill>
                <a:latin typeface="Arial" charset="0"/>
                <a:ea typeface="+mn-ea"/>
                <a:cs typeface="+mn-cs"/>
              </a:rPr>
              <a:t>Router R1 determines the lowest cost to reach both ABRs and adds this cost to the one received in LSA. Router R1 selects the route via ABR2 as the total lowest cost route and tries to install it into the routing table.</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24229773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87</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In the example topology in Figure 3-23 , ABR1 learns about network B directly from a router R4 and also from the ABR2. Even though the </a:t>
            </a:r>
            <a:r>
              <a:rPr lang="en-US" sz="1200" b="0" i="0" u="none" strike="noStrike" kern="1200" baseline="0" dirty="0" err="1" smtClean="0">
                <a:solidFill>
                  <a:schemeClr val="tx1"/>
                </a:solidFill>
                <a:latin typeface="Arial" charset="0"/>
                <a:ea typeface="+mn-ea"/>
                <a:cs typeface="+mn-cs"/>
              </a:rPr>
              <a:t>interarea</a:t>
            </a:r>
            <a:r>
              <a:rPr lang="en-US" sz="1200" b="0" i="0" u="none" strike="noStrike" kern="1200" baseline="0" dirty="0" smtClean="0">
                <a:solidFill>
                  <a:schemeClr val="tx1"/>
                </a:solidFill>
                <a:latin typeface="Arial" charset="0"/>
                <a:ea typeface="+mn-ea"/>
                <a:cs typeface="+mn-cs"/>
              </a:rPr>
              <a:t> path has a cost of 16, the intra-area path with a total cost of 21 is selected as the best path</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16854583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88</a:t>
            </a:fld>
            <a:endParaRPr lang="en-US" dirty="0"/>
          </a:p>
        </p:txBody>
      </p:sp>
    </p:spTree>
    <p:extLst>
      <p:ext uri="{BB962C8B-B14F-4D97-AF65-F5344CB8AC3E}">
        <p14:creationId xmlns:p14="http://schemas.microsoft.com/office/powerpoint/2010/main" val="23277870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89</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9628324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90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10780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10</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41859421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91</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dirty="0" smtClean="0"/>
              <a:t>If the OSPF design includes many ABRs or ASBRs, suboptimal routing is possible. This is one of the drawbacks of summarization.</a:t>
            </a:r>
          </a:p>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1511692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92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dirty="0" smtClean="0"/>
              <a:t>Without route summarization, every specific-link LSA is propagated into the OSPF backbone and beyond, causing unnecessary network traffic and router overhead.</a:t>
            </a:r>
          </a:p>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dirty="0" smtClean="0"/>
              <a:t>Summarization prevents every router from having to rerun the SPF algorithm, increases the stability of the network, and reduces unnecessary LSA flooding. </a:t>
            </a:r>
          </a:p>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dirty="0" smtClean="0"/>
              <a:t>Also, if a network link fails, the topology change is not propagated into the backbone (and other areas by way of the backbone). </a:t>
            </a:r>
          </a:p>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dirty="0" smtClean="0"/>
              <a:t>Specific-link LSA flooding outside the area does not occur.</a:t>
            </a:r>
          </a:p>
          <a:p>
            <a:pPr marL="236538" marR="0" indent="-244475" algn="l" defTabSz="1020763" rtl="0" eaLnBrk="0" fontAlgn="base" latinLnBrk="0" hangingPunct="0">
              <a:lnSpc>
                <a:spcPct val="100000"/>
              </a:lnSpc>
              <a:spcBef>
                <a:spcPts val="0"/>
              </a:spcBef>
              <a:spcAft>
                <a:spcPts val="600"/>
              </a:spcAft>
              <a:buClrTx/>
              <a:buSzPct val="100000"/>
              <a:buFontTx/>
              <a:buChar char="•"/>
              <a:tabLst/>
              <a:defRPr/>
            </a:pPr>
            <a:r>
              <a:rPr lang="en-US" sz="1100" dirty="0" smtClean="0"/>
              <a:t>Receiving a type 3 LSA into its area does not cause a router to run the SPF algorithm.</a:t>
            </a:r>
          </a:p>
          <a:p>
            <a:pPr marL="236538" marR="0" indent="-244475" algn="l" defTabSz="1020763" rtl="0" eaLnBrk="0" fontAlgn="base" latinLnBrk="0" hangingPunct="0">
              <a:lnSpc>
                <a:spcPct val="100000"/>
              </a:lnSpc>
              <a:spcBef>
                <a:spcPts val="0"/>
              </a:spcBef>
              <a:spcAft>
                <a:spcPts val="600"/>
              </a:spcAft>
              <a:buClrTx/>
              <a:buSzPct val="100000"/>
              <a:buFontTx/>
              <a:buChar char="•"/>
              <a:tabLst/>
              <a:defRPr/>
            </a:pPr>
            <a:endParaRPr lang="en-US" sz="1100" dirty="0" smtClean="0"/>
          </a:p>
          <a:p>
            <a:pPr marL="236538" marR="0" indent="-244475" algn="l" defTabSz="1020763" rtl="0" eaLnBrk="0" fontAlgn="base" latinLnBrk="0" hangingPunct="0">
              <a:lnSpc>
                <a:spcPct val="100000"/>
              </a:lnSpc>
              <a:spcBef>
                <a:spcPts val="0"/>
              </a:spcBef>
              <a:spcAft>
                <a:spcPts val="600"/>
              </a:spcAft>
              <a:buClrTx/>
              <a:buSzPct val="100000"/>
              <a:buFontTx/>
              <a:buChar char="•"/>
              <a:tabLst/>
              <a:defRPr/>
            </a:pPr>
            <a:endParaRPr lang="en-US" sz="1100" dirty="0" smtClean="0"/>
          </a:p>
          <a:p>
            <a:pPr marL="236538" marR="0" indent="-244475" algn="l" defTabSz="1020763" rtl="0" eaLnBrk="0" fontAlgn="base" latinLnBrk="0" hangingPunct="0">
              <a:lnSpc>
                <a:spcPct val="100000"/>
              </a:lnSpc>
              <a:spcBef>
                <a:spcPts val="0"/>
              </a:spcBef>
              <a:spcAft>
                <a:spcPts val="600"/>
              </a:spcAft>
              <a:buClrTx/>
              <a:buSzPct val="100000"/>
              <a:buFontTx/>
              <a:buChar char="•"/>
              <a:tabLst/>
              <a:defRPr/>
            </a:pPr>
            <a:endParaRPr lang="en-US" sz="1100" dirty="0" smtClean="0"/>
          </a:p>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0938773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95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6141219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96</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5534417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97</a:t>
            </a:fld>
            <a:endParaRPr lang="en-US" dirty="0"/>
          </a:p>
        </p:txBody>
      </p:sp>
    </p:spTree>
    <p:extLst>
      <p:ext uri="{BB962C8B-B14F-4D97-AF65-F5344CB8AC3E}">
        <p14:creationId xmlns:p14="http://schemas.microsoft.com/office/powerpoint/2010/main" val="37110952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98</a:t>
            </a:fld>
            <a:endParaRPr lang="en-US" dirty="0"/>
          </a:p>
        </p:txBody>
      </p:sp>
    </p:spTree>
    <p:extLst>
      <p:ext uri="{BB962C8B-B14F-4D97-AF65-F5344CB8AC3E}">
        <p14:creationId xmlns:p14="http://schemas.microsoft.com/office/powerpoint/2010/main" val="146580654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99</a:t>
            </a:fld>
            <a:endParaRPr lang="en-US" dirty="0"/>
          </a:p>
        </p:txBody>
      </p:sp>
    </p:spTree>
    <p:extLst>
      <p:ext uri="{BB962C8B-B14F-4D97-AF65-F5344CB8AC3E}">
        <p14:creationId xmlns:p14="http://schemas.microsoft.com/office/powerpoint/2010/main" val="12186269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100</a:t>
            </a:fld>
            <a:endParaRPr lang="en-US" dirty="0"/>
          </a:p>
        </p:txBody>
      </p:sp>
    </p:spTree>
    <p:extLst>
      <p:ext uri="{BB962C8B-B14F-4D97-AF65-F5344CB8AC3E}">
        <p14:creationId xmlns:p14="http://schemas.microsoft.com/office/powerpoint/2010/main" val="148801995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101</a:t>
            </a:fld>
            <a:endParaRPr lang="en-US" dirty="0"/>
          </a:p>
        </p:txBody>
      </p:sp>
    </p:spTree>
    <p:extLst>
      <p:ext uri="{BB962C8B-B14F-4D97-AF65-F5344CB8AC3E}">
        <p14:creationId xmlns:p14="http://schemas.microsoft.com/office/powerpoint/2010/main" val="14517627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102</a:t>
            </a:fld>
            <a:endParaRPr lang="en-US" dirty="0"/>
          </a:p>
        </p:txBody>
      </p:sp>
    </p:spTree>
    <p:extLst>
      <p:ext uri="{BB962C8B-B14F-4D97-AF65-F5344CB8AC3E}">
        <p14:creationId xmlns:p14="http://schemas.microsoft.com/office/powerpoint/2010/main" val="3433239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C0C0C4"/>
                </a:solidFill>
              </a:rPr>
              <a:t>© </a:t>
            </a:r>
            <a:r>
              <a:rPr lang="en-US" sz="700" dirty="0" smtClean="0">
                <a:solidFill>
                  <a:srgbClr val="C0C0C4"/>
                </a:solidFill>
              </a:rPr>
              <a:t>2007 – 2016, </a:t>
            </a:r>
            <a:r>
              <a:rPr lang="en-US" sz="700" dirty="0">
                <a:solidFill>
                  <a:srgbClr val="C0C0C4"/>
                </a:solidFill>
              </a:rPr>
              <a:t>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ROUTE v7 Chapter </a:t>
            </a:r>
            <a:r>
              <a:rPr lang="en-US" sz="700" dirty="0">
                <a:solidFill>
                  <a:schemeClr val="tx1"/>
                </a:solidFill>
              </a:rPr>
              <a:t>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dirty="0" smtClean="0">
                <a:solidFill>
                  <a:schemeClr val="tx1"/>
                </a:solidFill>
              </a:rPr>
              <a:t>Chapter 3</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dirty="0" smtClean="0"/>
              <a:t>Body Text</a:t>
            </a:r>
          </a:p>
          <a:p>
            <a:pPr lvl="1"/>
            <a:r>
              <a:rPr lang="en-US" dirty="0" smtClean="0"/>
              <a:t>Second Level</a:t>
            </a:r>
          </a:p>
          <a:p>
            <a:pPr lvl="2"/>
            <a:r>
              <a:rPr lang="en-US" dirty="0" smtClean="0"/>
              <a:t>Third Level</a:t>
            </a:r>
          </a:p>
        </p:txBody>
      </p:sp>
      <p:sp>
        <p:nvSpPr>
          <p:cNvPr id="1289224" name="Rectangle 8"/>
          <p:cNvSpPr>
            <a:spLocks noChangeArrowheads="1"/>
          </p:cNvSpPr>
          <p:nvPr/>
        </p:nvSpPr>
        <p:spPr bwMode="auto">
          <a:xfrm>
            <a:off x="4498975" y="6670675"/>
            <a:ext cx="2347913" cy="190500"/>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defRPr/>
            </a:pPr>
            <a:r>
              <a:rPr lang="en-US" sz="700" dirty="0">
                <a:solidFill>
                  <a:srgbClr val="D3D3D3"/>
                </a:solidFill>
              </a:rPr>
              <a:t>© </a:t>
            </a:r>
            <a:r>
              <a:rPr lang="en-US" sz="700" dirty="0" smtClean="0">
                <a:solidFill>
                  <a:srgbClr val="D3D3D3"/>
                </a:solidFill>
              </a:rPr>
              <a:t>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5"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image" Target="../media/image84.emf"/></Relationships>
</file>

<file path=ppt/slides/_rels/slide102.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image" Target="../media/image87.emf"/></Relationships>
</file>

<file path=ppt/slides/_rels/slide10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image" Target="../media/image89.emf"/></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emf"/><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110.xml"/><Relationship Id="rId1" Type="http://schemas.openxmlformats.org/officeDocument/2006/relationships/slideLayout" Target="../slideLayouts/slideLayout4.xml"/><Relationship Id="rId4" Type="http://schemas.openxmlformats.org/officeDocument/2006/relationships/image" Target="../media/image97.emf"/></Relationships>
</file>

<file path=ppt/slides/_rels/slide11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111.xml"/><Relationship Id="rId1" Type="http://schemas.openxmlformats.org/officeDocument/2006/relationships/slideLayout" Target="../slideLayouts/slideLayout4.xml"/><Relationship Id="rId4" Type="http://schemas.openxmlformats.org/officeDocument/2006/relationships/image" Target="../media/image99.emf"/></Relationships>
</file>

<file path=ppt/slides/_rels/slide116.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notesSlide" Target="../notesSlides/notesSlide114.xml"/><Relationship Id="rId1" Type="http://schemas.openxmlformats.org/officeDocument/2006/relationships/slideLayout" Target="../slideLayouts/slideLayout4.xml"/><Relationship Id="rId4" Type="http://schemas.openxmlformats.org/officeDocument/2006/relationships/image" Target="../media/image103.emf"/></Relationships>
</file>

<file path=ppt/slides/_rels/slide119.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115.xml"/><Relationship Id="rId1" Type="http://schemas.openxmlformats.org/officeDocument/2006/relationships/slideLayout" Target="../slideLayouts/slideLayout4.xml"/><Relationship Id="rId4" Type="http://schemas.openxmlformats.org/officeDocument/2006/relationships/image" Target="../media/image10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117.xml"/><Relationship Id="rId1" Type="http://schemas.openxmlformats.org/officeDocument/2006/relationships/slideLayout" Target="../slideLayouts/slideLayout4.xml"/><Relationship Id="rId4" Type="http://schemas.openxmlformats.org/officeDocument/2006/relationships/image" Target="../media/image109.emf"/></Relationships>
</file>

<file path=ppt/slides/_rels/slide123.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118.xml"/><Relationship Id="rId1" Type="http://schemas.openxmlformats.org/officeDocument/2006/relationships/slideLayout" Target="../slideLayouts/slideLayout4.xml"/><Relationship Id="rId4" Type="http://schemas.openxmlformats.org/officeDocument/2006/relationships/image" Target="../media/image113.emf"/></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image" Target="../media/image114.emf"/><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image" Target="../media/image116.emf"/><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image" Target="../media/image117.emf"/><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120.xml"/><Relationship Id="rId1" Type="http://schemas.openxmlformats.org/officeDocument/2006/relationships/slideLayout" Target="../slideLayouts/slideLayout4.xml"/><Relationship Id="rId4" Type="http://schemas.openxmlformats.org/officeDocument/2006/relationships/image" Target="../media/image120.emf"/></Relationships>
</file>

<file path=ppt/slides/_rels/slide138.x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emf"/><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image" Target="../media/image131.emf"/><Relationship Id="rId2" Type="http://schemas.openxmlformats.org/officeDocument/2006/relationships/image" Target="../media/image130.emf"/><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3" Type="http://schemas.openxmlformats.org/officeDocument/2006/relationships/image" Target="../media/image133.emf"/><Relationship Id="rId2" Type="http://schemas.openxmlformats.org/officeDocument/2006/relationships/image" Target="../media/image132.emf"/><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26.xml"/><Relationship Id="rId1" Type="http://schemas.openxmlformats.org/officeDocument/2006/relationships/slideLayout" Target="../slideLayouts/slideLayout18.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6.emf"/></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4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39.emf"/></Relationships>
</file>

<file path=ppt/slides/_rels/slide5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4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49.emf"/></Relationships>
</file>

<file path=ppt/slides/_rels/slide68.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60.emf"/></Relationships>
</file>

<file path=ppt/slides/_rels/slide8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63.emf"/></Relationships>
</file>

<file path=ppt/slides/_rels/slide84.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s>
</file>

<file path=ppt/slides/_rels/slide85.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77.emf"/></Relationships>
</file>

<file path=ppt/slides/_rels/slide97.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image" Target="../media/image80.emf"/></Relationships>
</file>

<file path=ppt/slides/_rels/slide99.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image" Target="../media/image7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en-US" sz="2800" dirty="0" smtClean="0"/>
              <a:t>Chapter 3: </a:t>
            </a:r>
            <a:br>
              <a:rPr lang="en-US" sz="2800" dirty="0" smtClean="0"/>
            </a:br>
            <a:r>
              <a:rPr lang="en-US" sz="2800" dirty="0" smtClean="0"/>
              <a:t>Open Short Path First</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6788150" cy="658812"/>
          </a:xfrm>
        </p:spPr>
        <p:txBody>
          <a:bodyPr/>
          <a:lstStyle/>
          <a:p>
            <a:r>
              <a:rPr lang="en-US" sz="2400" dirty="0" smtClean="0"/>
              <a:t>CCNP  ROUTE: Implementing IP Routing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Operation Overview</a:t>
            </a:r>
            <a:endParaRPr lang="en-US" dirty="0" smtClean="0"/>
          </a:p>
        </p:txBody>
      </p:sp>
      <p:sp>
        <p:nvSpPr>
          <p:cNvPr id="6" name="Content Placeholder 5"/>
          <p:cNvSpPr>
            <a:spLocks noGrp="1"/>
          </p:cNvSpPr>
          <p:nvPr>
            <p:ph idx="1"/>
          </p:nvPr>
        </p:nvSpPr>
        <p:spPr/>
        <p:txBody>
          <a:bodyPr>
            <a:normAutofit/>
          </a:bodyPr>
          <a:lstStyle/>
          <a:p>
            <a:pPr marL="457200" indent="-457200">
              <a:buFont typeface="+mj-lt"/>
              <a:buAutoNum type="arabicPeriod"/>
            </a:pPr>
            <a:r>
              <a:rPr lang="en-US" b="1" dirty="0" smtClean="0"/>
              <a:t>Establish </a:t>
            </a:r>
            <a:r>
              <a:rPr lang="en-US" b="1" dirty="0"/>
              <a:t>neighbor </a:t>
            </a:r>
            <a:r>
              <a:rPr lang="en-US" b="1" dirty="0" smtClean="0"/>
              <a:t>adjacencies</a:t>
            </a:r>
          </a:p>
          <a:p>
            <a:r>
              <a:rPr lang="en-US" dirty="0" smtClean="0"/>
              <a:t>OSPF-enabled </a:t>
            </a:r>
            <a:r>
              <a:rPr lang="en-US" dirty="0"/>
              <a:t>routers must form adjacencies </a:t>
            </a:r>
            <a:r>
              <a:rPr lang="en-US" dirty="0" smtClean="0"/>
              <a:t>with their </a:t>
            </a:r>
            <a:r>
              <a:rPr lang="en-US" dirty="0"/>
              <a:t>neighbor before they can share information with that neighbor. </a:t>
            </a:r>
            <a:endParaRPr lang="en-US" dirty="0" smtClean="0"/>
          </a:p>
          <a:p>
            <a:r>
              <a:rPr lang="en-US" dirty="0" smtClean="0"/>
              <a:t>An OSPF enabled router </a:t>
            </a:r>
            <a:r>
              <a:rPr lang="en-US" dirty="0"/>
              <a:t>sends Hello packets out all OSPF-enabled interfaces to </a:t>
            </a:r>
            <a:r>
              <a:rPr lang="en-US" dirty="0" smtClean="0"/>
              <a:t>determine whether </a:t>
            </a:r>
            <a:r>
              <a:rPr lang="en-US" dirty="0"/>
              <a:t>neighbors are present on those links. </a:t>
            </a:r>
            <a:endParaRPr lang="en-US" dirty="0" smtClean="0"/>
          </a:p>
          <a:p>
            <a:r>
              <a:rPr lang="en-US" dirty="0" smtClean="0"/>
              <a:t>If </a:t>
            </a:r>
            <a:r>
              <a:rPr lang="en-US" dirty="0"/>
              <a:t>a neighbor is present, the </a:t>
            </a:r>
            <a:r>
              <a:rPr lang="en-US" dirty="0" smtClean="0"/>
              <a:t>OSPF enabled</a:t>
            </a:r>
            <a:r>
              <a:rPr lang="en-US" dirty="0"/>
              <a:t> </a:t>
            </a:r>
            <a:r>
              <a:rPr lang="en-US" dirty="0" smtClean="0"/>
              <a:t>router </a:t>
            </a:r>
            <a:r>
              <a:rPr lang="en-US" dirty="0"/>
              <a:t>attempts to establish a neighbor adjacency with that neighbor.</a:t>
            </a:r>
            <a:endParaRPr lang="en-US" dirty="0" smtClean="0"/>
          </a:p>
        </p:txBody>
      </p:sp>
    </p:spTree>
    <p:extLst>
      <p:ext uri="{BB962C8B-B14F-4D97-AF65-F5344CB8AC3E}">
        <p14:creationId xmlns:p14="http://schemas.microsoft.com/office/powerpoint/2010/main" val="3902125530"/>
      </p:ext>
    </p:extLst>
  </p:cSld>
  <p:clrMapOvr>
    <a:masterClrMapping/>
  </p:clrMapOvr>
  <p:transition spd="med"/>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Route Summarization</a:t>
            </a:r>
          </a:p>
        </p:txBody>
      </p:sp>
      <p:pic>
        <p:nvPicPr>
          <p:cNvPr id="7" name="Content Placeholder 6"/>
          <p:cNvPicPr>
            <a:picLocks noGrp="1" noChangeAspect="1"/>
          </p:cNvPicPr>
          <p:nvPr>
            <p:ph idx="1"/>
          </p:nvPr>
        </p:nvPicPr>
        <p:blipFill>
          <a:blip r:embed="rId3"/>
          <a:stretch>
            <a:fillRect/>
          </a:stretch>
        </p:blipFill>
        <p:spPr>
          <a:xfrm>
            <a:off x="985086" y="1182688"/>
            <a:ext cx="7108741" cy="5132387"/>
          </a:xfrm>
          <a:prstGeom prst="rect">
            <a:avLst/>
          </a:prstGeom>
        </p:spPr>
      </p:pic>
    </p:spTree>
    <p:extLst>
      <p:ext uri="{BB962C8B-B14F-4D97-AF65-F5344CB8AC3E}">
        <p14:creationId xmlns:p14="http://schemas.microsoft.com/office/powerpoint/2010/main" val="90968935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Route Summarization</a:t>
            </a:r>
          </a:p>
        </p:txBody>
      </p:sp>
      <p:sp>
        <p:nvSpPr>
          <p:cNvPr id="3" name="Content Placeholder 2"/>
          <p:cNvSpPr>
            <a:spLocks noGrp="1"/>
          </p:cNvSpPr>
          <p:nvPr>
            <p:ph idx="1"/>
          </p:nvPr>
        </p:nvSpPr>
        <p:spPr/>
        <p:txBody>
          <a:bodyPr/>
          <a:lstStyle/>
          <a:p>
            <a:endParaRPr lang="en-US" dirty="0"/>
          </a:p>
        </p:txBody>
      </p:sp>
      <p:grpSp>
        <p:nvGrpSpPr>
          <p:cNvPr id="7" name="Group 6"/>
          <p:cNvGrpSpPr/>
          <p:nvPr/>
        </p:nvGrpSpPr>
        <p:grpSpPr>
          <a:xfrm>
            <a:off x="935617" y="2432519"/>
            <a:ext cx="7207921" cy="2633040"/>
            <a:chOff x="1091607" y="1595663"/>
            <a:chExt cx="7207921" cy="2633040"/>
          </a:xfrm>
        </p:grpSpPr>
        <p:pic>
          <p:nvPicPr>
            <p:cNvPr id="5" name="Picture 4"/>
            <p:cNvPicPr>
              <a:picLocks noChangeAspect="1"/>
            </p:cNvPicPr>
            <p:nvPr/>
          </p:nvPicPr>
          <p:blipFill>
            <a:blip r:embed="rId3"/>
            <a:stretch>
              <a:fillRect/>
            </a:stretch>
          </p:blipFill>
          <p:spPr>
            <a:xfrm>
              <a:off x="1091607" y="1595663"/>
              <a:ext cx="7207921" cy="750480"/>
            </a:xfrm>
            <a:prstGeom prst="rect">
              <a:avLst/>
            </a:prstGeom>
          </p:spPr>
        </p:pic>
        <p:pic>
          <p:nvPicPr>
            <p:cNvPr id="6" name="Picture 5"/>
            <p:cNvPicPr>
              <a:picLocks noChangeAspect="1"/>
            </p:cNvPicPr>
            <p:nvPr/>
          </p:nvPicPr>
          <p:blipFill>
            <a:blip r:embed="rId4"/>
            <a:stretch>
              <a:fillRect/>
            </a:stretch>
          </p:blipFill>
          <p:spPr>
            <a:xfrm>
              <a:off x="1091607" y="2346143"/>
              <a:ext cx="7207921" cy="1882560"/>
            </a:xfrm>
            <a:prstGeom prst="rect">
              <a:avLst/>
            </a:prstGeom>
          </p:spPr>
        </p:pic>
      </p:grpSp>
    </p:spTree>
    <p:extLst>
      <p:ext uri="{BB962C8B-B14F-4D97-AF65-F5344CB8AC3E}">
        <p14:creationId xmlns:p14="http://schemas.microsoft.com/office/powerpoint/2010/main" val="39039634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Route Summarization</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942659" y="1940759"/>
            <a:ext cx="7258681" cy="2976481"/>
          </a:xfrm>
          <a:prstGeom prst="rect">
            <a:avLst/>
          </a:prstGeom>
        </p:spPr>
      </p:pic>
    </p:spTree>
    <p:extLst>
      <p:ext uri="{BB962C8B-B14F-4D97-AF65-F5344CB8AC3E}">
        <p14:creationId xmlns:p14="http://schemas.microsoft.com/office/powerpoint/2010/main" val="14659030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Route Summarization</a:t>
            </a:r>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910237" y="1300439"/>
            <a:ext cx="7258681" cy="4897200"/>
            <a:chOff x="1090940" y="1183340"/>
            <a:chExt cx="7258681" cy="4897200"/>
          </a:xfrm>
        </p:grpSpPr>
        <p:pic>
          <p:nvPicPr>
            <p:cNvPr id="4" name="Picture 3"/>
            <p:cNvPicPr>
              <a:picLocks noChangeAspect="1"/>
            </p:cNvPicPr>
            <p:nvPr/>
          </p:nvPicPr>
          <p:blipFill>
            <a:blip r:embed="rId3"/>
            <a:stretch>
              <a:fillRect/>
            </a:stretch>
          </p:blipFill>
          <p:spPr>
            <a:xfrm>
              <a:off x="1090940" y="1183340"/>
              <a:ext cx="7258681" cy="2442240"/>
            </a:xfrm>
            <a:prstGeom prst="rect">
              <a:avLst/>
            </a:prstGeom>
          </p:spPr>
        </p:pic>
        <p:pic>
          <p:nvPicPr>
            <p:cNvPr id="5" name="Picture 4"/>
            <p:cNvPicPr>
              <a:picLocks noChangeAspect="1"/>
            </p:cNvPicPr>
            <p:nvPr/>
          </p:nvPicPr>
          <p:blipFill>
            <a:blip r:embed="rId4"/>
            <a:stretch>
              <a:fillRect/>
            </a:stretch>
          </p:blipFill>
          <p:spPr>
            <a:xfrm>
              <a:off x="1090940" y="3625580"/>
              <a:ext cx="7258681" cy="2454960"/>
            </a:xfrm>
            <a:prstGeom prst="rect">
              <a:avLst/>
            </a:prstGeom>
          </p:spPr>
        </p:pic>
      </p:grpSp>
    </p:spTree>
    <p:extLst>
      <p:ext uri="{BB962C8B-B14F-4D97-AF65-F5344CB8AC3E}">
        <p14:creationId xmlns:p14="http://schemas.microsoft.com/office/powerpoint/2010/main" val="205040442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Summarization on </a:t>
            </a:r>
            <a:r>
              <a:rPr lang="en-US" dirty="0" smtClean="0"/>
              <a:t>ASBR’s</a:t>
            </a:r>
            <a:endParaRPr lang="en-US" dirty="0"/>
          </a:p>
        </p:txBody>
      </p:sp>
      <p:sp>
        <p:nvSpPr>
          <p:cNvPr id="3" name="Content Placeholder 2"/>
          <p:cNvSpPr>
            <a:spLocks noGrp="1"/>
          </p:cNvSpPr>
          <p:nvPr>
            <p:ph idx="1"/>
          </p:nvPr>
        </p:nvSpPr>
        <p:spPr>
          <a:xfrm>
            <a:off x="280746" y="5714254"/>
            <a:ext cx="8520354" cy="5131399"/>
          </a:xfrm>
        </p:spPr>
        <p:txBody>
          <a:bodyPr>
            <a:normAutofit/>
          </a:bodyPr>
          <a:lstStyle/>
          <a:p>
            <a:r>
              <a:rPr lang="en-US" sz="1300" b="1" dirty="0">
                <a:latin typeface="Consolas" panose="020B0609020204030204" pitchFamily="49" charset="0"/>
                <a:cs typeface="Consolas" panose="020B0609020204030204" pitchFamily="49" charset="0"/>
              </a:rPr>
              <a:t>summary-address </a:t>
            </a:r>
            <a:r>
              <a:rPr lang="en-US" sz="1300" dirty="0">
                <a:latin typeface="Consolas" panose="020B0609020204030204" pitchFamily="49" charset="0"/>
                <a:cs typeface="Consolas" panose="020B0609020204030204" pitchFamily="49" charset="0"/>
              </a:rPr>
              <a:t>{{ </a:t>
            </a:r>
            <a:r>
              <a:rPr lang="en-US" sz="1300" i="1" dirty="0" err="1">
                <a:latin typeface="Consolas" panose="020B0609020204030204" pitchFamily="49" charset="0"/>
                <a:cs typeface="Consolas" panose="020B0609020204030204" pitchFamily="49" charset="0"/>
              </a:rPr>
              <a:t>ip</a:t>
            </a:r>
            <a:r>
              <a:rPr lang="en-US" sz="1300" i="1" dirty="0">
                <a:latin typeface="Consolas" panose="020B0609020204030204" pitchFamily="49" charset="0"/>
                <a:cs typeface="Consolas" panose="020B0609020204030204" pitchFamily="49" charset="0"/>
              </a:rPr>
              <a:t>-address mask </a:t>
            </a:r>
            <a:r>
              <a:rPr lang="en-US" sz="1300" dirty="0">
                <a:latin typeface="Consolas" panose="020B0609020204030204" pitchFamily="49" charset="0"/>
                <a:cs typeface="Consolas" panose="020B0609020204030204" pitchFamily="49" charset="0"/>
              </a:rPr>
              <a:t>} | { </a:t>
            </a:r>
            <a:r>
              <a:rPr lang="en-US" sz="1300" i="1" dirty="0">
                <a:latin typeface="Consolas" panose="020B0609020204030204" pitchFamily="49" charset="0"/>
                <a:cs typeface="Consolas" panose="020B0609020204030204" pitchFamily="49" charset="0"/>
              </a:rPr>
              <a:t>prefix mask </a:t>
            </a:r>
            <a:r>
              <a:rPr lang="en-US" sz="1300" dirty="0">
                <a:latin typeface="Consolas" panose="020B0609020204030204" pitchFamily="49" charset="0"/>
                <a:cs typeface="Consolas" panose="020B0609020204030204" pitchFamily="49" charset="0"/>
              </a:rPr>
              <a:t>}} [ </a:t>
            </a:r>
            <a:r>
              <a:rPr lang="en-US" sz="1300" b="1" dirty="0">
                <a:latin typeface="Consolas" panose="020B0609020204030204" pitchFamily="49" charset="0"/>
                <a:cs typeface="Consolas" panose="020B0609020204030204" pitchFamily="49" charset="0"/>
              </a:rPr>
              <a:t>not-advertise </a:t>
            </a:r>
            <a:r>
              <a:rPr lang="en-US" sz="1300" dirty="0">
                <a:latin typeface="Consolas" panose="020B0609020204030204" pitchFamily="49" charset="0"/>
                <a:cs typeface="Consolas" panose="020B0609020204030204" pitchFamily="49" charset="0"/>
              </a:rPr>
              <a:t>] [ </a:t>
            </a:r>
            <a:r>
              <a:rPr lang="en-US" sz="1300" b="1" dirty="0">
                <a:latin typeface="Consolas" panose="020B0609020204030204" pitchFamily="49" charset="0"/>
                <a:cs typeface="Consolas" panose="020B0609020204030204" pitchFamily="49" charset="0"/>
              </a:rPr>
              <a:t>tag </a:t>
            </a:r>
            <a:r>
              <a:rPr lang="en-US" sz="1300" i="1" dirty="0" err="1">
                <a:latin typeface="Consolas" panose="020B0609020204030204" pitchFamily="49" charset="0"/>
                <a:cs typeface="Consolas" panose="020B0609020204030204" pitchFamily="49" charset="0"/>
              </a:rPr>
              <a:t>tag</a:t>
            </a:r>
            <a:r>
              <a:rPr lang="en-US" sz="1300" i="1" dirty="0">
                <a:latin typeface="Consolas" panose="020B0609020204030204" pitchFamily="49" charset="0"/>
                <a:cs typeface="Consolas" panose="020B0609020204030204" pitchFamily="49" charset="0"/>
              </a:rPr>
              <a:t> </a:t>
            </a:r>
            <a:r>
              <a:rPr lang="en-US" sz="1300" dirty="0">
                <a:latin typeface="Consolas" panose="020B0609020204030204" pitchFamily="49" charset="0"/>
                <a:cs typeface="Consolas" panose="020B0609020204030204" pitchFamily="49" charset="0"/>
              </a:rPr>
              <a:t>]</a:t>
            </a:r>
          </a:p>
        </p:txBody>
      </p:sp>
      <p:pic>
        <p:nvPicPr>
          <p:cNvPr id="4" name="Picture 3"/>
          <p:cNvPicPr>
            <a:picLocks noChangeAspect="1"/>
          </p:cNvPicPr>
          <p:nvPr/>
        </p:nvPicPr>
        <p:blipFill>
          <a:blip r:embed="rId3"/>
          <a:stretch>
            <a:fillRect/>
          </a:stretch>
        </p:blipFill>
        <p:spPr>
          <a:xfrm>
            <a:off x="4524839" y="901630"/>
            <a:ext cx="4619161" cy="1564560"/>
          </a:xfrm>
          <a:prstGeom prst="rect">
            <a:avLst/>
          </a:prstGeom>
        </p:spPr>
      </p:pic>
      <p:pic>
        <p:nvPicPr>
          <p:cNvPr id="5" name="Picture 4"/>
          <p:cNvPicPr>
            <a:picLocks noChangeAspect="1"/>
          </p:cNvPicPr>
          <p:nvPr/>
        </p:nvPicPr>
        <p:blipFill>
          <a:blip r:embed="rId4"/>
          <a:stretch>
            <a:fillRect/>
          </a:stretch>
        </p:blipFill>
        <p:spPr>
          <a:xfrm>
            <a:off x="633741" y="2541493"/>
            <a:ext cx="7258681" cy="3027361"/>
          </a:xfrm>
          <a:prstGeom prst="rect">
            <a:avLst/>
          </a:prstGeom>
        </p:spPr>
      </p:pic>
    </p:spTree>
    <p:extLst>
      <p:ext uri="{BB962C8B-B14F-4D97-AF65-F5344CB8AC3E}">
        <p14:creationId xmlns:p14="http://schemas.microsoft.com/office/powerpoint/2010/main" val="39172121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OSPF Virtual Links</a:t>
            </a:r>
          </a:p>
        </p:txBody>
      </p:sp>
      <p:sp>
        <p:nvSpPr>
          <p:cNvPr id="3" name="Content Placeholder 2"/>
          <p:cNvSpPr>
            <a:spLocks noGrp="1"/>
          </p:cNvSpPr>
          <p:nvPr>
            <p:ph idx="1"/>
          </p:nvPr>
        </p:nvSpPr>
        <p:spPr>
          <a:xfrm>
            <a:off x="279400" y="1009183"/>
            <a:ext cx="8520354" cy="5193909"/>
          </a:xfrm>
        </p:spPr>
        <p:txBody>
          <a:bodyPr>
            <a:normAutofit/>
          </a:bodyPr>
          <a:lstStyle/>
          <a:p>
            <a:r>
              <a:rPr lang="en-US" dirty="0"/>
              <a:t>OSPF’s two-tiered area hierarchy requires that if more than one area is configured, </a:t>
            </a:r>
            <a:r>
              <a:rPr lang="en-US" dirty="0" smtClean="0"/>
              <a:t>one of </a:t>
            </a:r>
            <a:r>
              <a:rPr lang="en-US" dirty="0"/>
              <a:t>the areas must be area 0, the backbone area. </a:t>
            </a:r>
            <a:endParaRPr lang="en-US" dirty="0" smtClean="0"/>
          </a:p>
          <a:p>
            <a:r>
              <a:rPr lang="en-US" dirty="0" smtClean="0"/>
              <a:t>All </a:t>
            </a:r>
            <a:r>
              <a:rPr lang="en-US" dirty="0"/>
              <a:t>other areas must be directly </a:t>
            </a:r>
            <a:r>
              <a:rPr lang="en-US" dirty="0" smtClean="0"/>
              <a:t>connected to </a:t>
            </a:r>
            <a:r>
              <a:rPr lang="en-US" dirty="0"/>
              <a:t>area 0, and area 0 must be contiguous. </a:t>
            </a:r>
            <a:endParaRPr lang="en-US" dirty="0" smtClean="0"/>
          </a:p>
          <a:p>
            <a:r>
              <a:rPr lang="en-US" dirty="0" smtClean="0"/>
              <a:t>OSPF </a:t>
            </a:r>
            <a:r>
              <a:rPr lang="en-US" dirty="0"/>
              <a:t>expects all </a:t>
            </a:r>
            <a:r>
              <a:rPr lang="en-US" dirty="0" err="1"/>
              <a:t>nonbackbone</a:t>
            </a:r>
            <a:r>
              <a:rPr lang="en-US" dirty="0"/>
              <a:t> areas </a:t>
            </a:r>
            <a:r>
              <a:rPr lang="en-US" dirty="0" smtClean="0"/>
              <a:t>to inject </a:t>
            </a:r>
            <a:r>
              <a:rPr lang="en-US" dirty="0"/>
              <a:t>routes into the backbone, so that the routes can be distributed to other areas</a:t>
            </a:r>
            <a:r>
              <a:rPr lang="en-US" dirty="0" smtClean="0"/>
              <a:t>.</a:t>
            </a:r>
          </a:p>
          <a:p>
            <a:r>
              <a:rPr lang="en-US" dirty="0"/>
              <a:t>A virtual link is a link that allows </a:t>
            </a:r>
            <a:r>
              <a:rPr lang="en-US" dirty="0" err="1"/>
              <a:t>discontiguous</a:t>
            </a:r>
            <a:r>
              <a:rPr lang="en-US" dirty="0"/>
              <a:t> area 0s to be connected, or a </a:t>
            </a:r>
            <a:r>
              <a:rPr lang="en-US" dirty="0" smtClean="0"/>
              <a:t>disconnected area </a:t>
            </a:r>
            <a:r>
              <a:rPr lang="en-US" dirty="0"/>
              <a:t>to be connected to area 0, via a transit area.</a:t>
            </a:r>
          </a:p>
        </p:txBody>
      </p:sp>
    </p:spTree>
    <p:extLst>
      <p:ext uri="{BB962C8B-B14F-4D97-AF65-F5344CB8AC3E}">
        <p14:creationId xmlns:p14="http://schemas.microsoft.com/office/powerpoint/2010/main" val="35533032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OSPF Virtual Links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9400" y="1183340"/>
            <a:ext cx="6446521" cy="2289600"/>
          </a:xfrm>
          <a:prstGeom prst="rect">
            <a:avLst/>
          </a:prstGeom>
        </p:spPr>
      </p:pic>
      <p:pic>
        <p:nvPicPr>
          <p:cNvPr id="5" name="Picture 4"/>
          <p:cNvPicPr>
            <a:picLocks noChangeAspect="1"/>
          </p:cNvPicPr>
          <p:nvPr/>
        </p:nvPicPr>
        <p:blipFill>
          <a:blip r:embed="rId3"/>
          <a:stretch>
            <a:fillRect/>
          </a:stretch>
        </p:blipFill>
        <p:spPr>
          <a:xfrm>
            <a:off x="1591834" y="3472940"/>
            <a:ext cx="7207921" cy="2772960"/>
          </a:xfrm>
          <a:prstGeom prst="rect">
            <a:avLst/>
          </a:prstGeom>
        </p:spPr>
      </p:pic>
    </p:spTree>
    <p:extLst>
      <p:ext uri="{BB962C8B-B14F-4D97-AF65-F5344CB8AC3E}">
        <p14:creationId xmlns:p14="http://schemas.microsoft.com/office/powerpoint/2010/main" val="25315005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a:t>
            </a:r>
            <a:r>
              <a:rPr lang="en-US" dirty="0" smtClean="0"/>
              <a:t>Links Issues</a:t>
            </a:r>
            <a:endParaRPr lang="en-US" dirty="0"/>
          </a:p>
        </p:txBody>
      </p:sp>
      <p:sp>
        <p:nvSpPr>
          <p:cNvPr id="3" name="Content Placeholder 2"/>
          <p:cNvSpPr>
            <a:spLocks noGrp="1"/>
          </p:cNvSpPr>
          <p:nvPr>
            <p:ph idx="1"/>
          </p:nvPr>
        </p:nvSpPr>
        <p:spPr/>
        <p:txBody>
          <a:bodyPr>
            <a:normAutofit/>
          </a:bodyPr>
          <a:lstStyle/>
          <a:p>
            <a:r>
              <a:rPr lang="en-US" dirty="0"/>
              <a:t>The OSPF virtual link feature </a:t>
            </a:r>
            <a:r>
              <a:rPr lang="en-US" dirty="0" smtClean="0"/>
              <a:t>should be </a:t>
            </a:r>
            <a:r>
              <a:rPr lang="en-US" dirty="0"/>
              <a:t>used only in very specific cases, for temporary connections or for backup after a failure.</a:t>
            </a:r>
          </a:p>
          <a:p>
            <a:r>
              <a:rPr lang="en-US" dirty="0"/>
              <a:t>Virtual links should not be used as a primary backbone design feature.</a:t>
            </a:r>
          </a:p>
          <a:p>
            <a:r>
              <a:rPr lang="en-US" dirty="0"/>
              <a:t>The virtual link relies on the stability of the </a:t>
            </a:r>
            <a:r>
              <a:rPr lang="en-US" dirty="0" smtClean="0"/>
              <a:t>underlying </a:t>
            </a:r>
            <a:r>
              <a:rPr lang="en-US" dirty="0"/>
              <a:t>intra-area routing. </a:t>
            </a:r>
            <a:endParaRPr lang="en-US" dirty="0" smtClean="0"/>
          </a:p>
          <a:p>
            <a:r>
              <a:rPr lang="en-US" dirty="0" smtClean="0"/>
              <a:t>Virtual links cannot </a:t>
            </a:r>
            <a:r>
              <a:rPr lang="en-US" dirty="0"/>
              <a:t>go through more than one area, nor through stub areas. </a:t>
            </a:r>
            <a:endParaRPr lang="en-US" dirty="0" smtClean="0"/>
          </a:p>
          <a:p>
            <a:r>
              <a:rPr lang="en-US" dirty="0" smtClean="0"/>
              <a:t>If </a:t>
            </a:r>
            <a:r>
              <a:rPr lang="en-US" dirty="0"/>
              <a:t>a virtual link needs to be attached to the </a:t>
            </a:r>
            <a:r>
              <a:rPr lang="en-US" dirty="0" smtClean="0"/>
              <a:t>backbone across </a:t>
            </a:r>
            <a:r>
              <a:rPr lang="en-US" dirty="0"/>
              <a:t>two </a:t>
            </a:r>
            <a:r>
              <a:rPr lang="en-US" dirty="0" err="1"/>
              <a:t>nonbackbone</a:t>
            </a:r>
            <a:r>
              <a:rPr lang="en-US" dirty="0"/>
              <a:t> areas, two virtual links are required, one per area.</a:t>
            </a:r>
          </a:p>
        </p:txBody>
      </p:sp>
    </p:spTree>
    <p:extLst>
      <p:ext uri="{BB962C8B-B14F-4D97-AF65-F5344CB8AC3E}">
        <p14:creationId xmlns:p14="http://schemas.microsoft.com/office/powerpoint/2010/main" val="22262294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Links </a:t>
            </a:r>
            <a:r>
              <a:rPr lang="en-US" dirty="0" smtClean="0"/>
              <a:t>Configuration Issues</a:t>
            </a:r>
            <a:endParaRPr lang="en-US" dirty="0"/>
          </a:p>
        </p:txBody>
      </p:sp>
      <p:sp>
        <p:nvSpPr>
          <p:cNvPr id="3" name="Content Placeholder 2"/>
          <p:cNvSpPr>
            <a:spLocks noGrp="1"/>
          </p:cNvSpPr>
          <p:nvPr>
            <p:ph idx="1"/>
          </p:nvPr>
        </p:nvSpPr>
        <p:spPr/>
        <p:txBody>
          <a:bodyPr>
            <a:normAutofit/>
          </a:bodyPr>
          <a:lstStyle/>
          <a:p>
            <a:r>
              <a:rPr lang="en-US" dirty="0"/>
              <a:t>The OSPF database treats the </a:t>
            </a:r>
            <a:r>
              <a:rPr lang="en-US" dirty="0" smtClean="0"/>
              <a:t>virtual link </a:t>
            </a:r>
            <a:r>
              <a:rPr lang="en-US" dirty="0"/>
              <a:t>between ABR1 and ABR2 as a direct link. </a:t>
            </a:r>
            <a:endParaRPr lang="en-US" dirty="0" smtClean="0"/>
          </a:p>
          <a:p>
            <a:r>
              <a:rPr lang="en-US" dirty="0" smtClean="0"/>
              <a:t>For </a:t>
            </a:r>
            <a:r>
              <a:rPr lang="en-US" dirty="0"/>
              <a:t>greater stability, loopback </a:t>
            </a:r>
            <a:r>
              <a:rPr lang="en-US" dirty="0" smtClean="0"/>
              <a:t>interfaces are </a:t>
            </a:r>
            <a:r>
              <a:rPr lang="en-US" dirty="0"/>
              <a:t>used as router IDs, and virtual links are created using these loopback addresses</a:t>
            </a:r>
            <a:r>
              <a:rPr lang="en-US" dirty="0" smtClean="0"/>
              <a:t>.</a:t>
            </a:r>
            <a:r>
              <a:rPr lang="en-US" dirty="0"/>
              <a:t> </a:t>
            </a:r>
            <a:endParaRPr lang="en-US" dirty="0" smtClean="0"/>
          </a:p>
          <a:p>
            <a:r>
              <a:rPr lang="en-US" dirty="0" smtClean="0"/>
              <a:t>The </a:t>
            </a:r>
            <a:r>
              <a:rPr lang="en-US" dirty="0"/>
              <a:t>hello protocol works over virtual links as it does over standard links, in </a:t>
            </a:r>
            <a:r>
              <a:rPr lang="en-US" dirty="0" smtClean="0"/>
              <a:t>10-second intervals</a:t>
            </a:r>
            <a:r>
              <a:rPr lang="en-US" dirty="0"/>
              <a:t>. </a:t>
            </a:r>
            <a:endParaRPr lang="en-US" dirty="0" smtClean="0"/>
          </a:p>
          <a:p>
            <a:r>
              <a:rPr lang="en-US" dirty="0" smtClean="0"/>
              <a:t>An </a:t>
            </a:r>
            <a:r>
              <a:rPr lang="en-US" dirty="0"/>
              <a:t>LSA usually </a:t>
            </a:r>
            <a:r>
              <a:rPr lang="en-US" dirty="0" smtClean="0"/>
              <a:t>refreshes every </a:t>
            </a:r>
            <a:r>
              <a:rPr lang="en-US" dirty="0"/>
              <a:t>30 minutes. However, LSAs learned through a virtual link have the </a:t>
            </a:r>
            <a:r>
              <a:rPr lang="en-US" dirty="0" err="1" smtClean="0"/>
              <a:t>DoNotAge</a:t>
            </a:r>
            <a:r>
              <a:rPr lang="en-US" dirty="0"/>
              <a:t> </a:t>
            </a:r>
            <a:r>
              <a:rPr lang="en-US" dirty="0" smtClean="0"/>
              <a:t>(DNA</a:t>
            </a:r>
            <a:r>
              <a:rPr lang="en-US" dirty="0"/>
              <a:t>) option set so that the LSA does not age out. This DNA technique is required </a:t>
            </a:r>
            <a:r>
              <a:rPr lang="en-US" dirty="0" smtClean="0"/>
              <a:t>to prevent </a:t>
            </a:r>
            <a:r>
              <a:rPr lang="en-US" dirty="0"/>
              <a:t>excessive flooding over the virtual link.</a:t>
            </a:r>
          </a:p>
        </p:txBody>
      </p:sp>
    </p:spTree>
    <p:extLst>
      <p:ext uri="{BB962C8B-B14F-4D97-AF65-F5344CB8AC3E}">
        <p14:creationId xmlns:p14="http://schemas.microsoft.com/office/powerpoint/2010/main" val="170082936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Virtual Links</a:t>
            </a:r>
          </a:p>
        </p:txBody>
      </p:sp>
      <p:pic>
        <p:nvPicPr>
          <p:cNvPr id="4" name="Content Placeholder 3"/>
          <p:cNvPicPr>
            <a:picLocks noGrp="1" noChangeAspect="1"/>
          </p:cNvPicPr>
          <p:nvPr>
            <p:ph idx="1"/>
          </p:nvPr>
        </p:nvPicPr>
        <p:blipFill>
          <a:blip r:embed="rId3"/>
          <a:stretch>
            <a:fillRect/>
          </a:stretch>
        </p:blipFill>
        <p:spPr>
          <a:xfrm>
            <a:off x="1342369" y="1108037"/>
            <a:ext cx="6395761" cy="3930481"/>
          </a:xfrm>
          <a:prstGeom prst="rect">
            <a:avLst/>
          </a:prstGeom>
        </p:spPr>
      </p:pic>
      <p:sp>
        <p:nvSpPr>
          <p:cNvPr id="5" name="Rectangle 4"/>
          <p:cNvSpPr/>
          <p:nvPr/>
        </p:nvSpPr>
        <p:spPr>
          <a:xfrm>
            <a:off x="279400" y="5245646"/>
            <a:ext cx="8521700" cy="978729"/>
          </a:xfrm>
          <a:prstGeom prst="rect">
            <a:avLst/>
          </a:prstGeom>
        </p:spPr>
        <p:txBody>
          <a:bodyPr wrap="square">
            <a:spAutoFit/>
          </a:bodyPr>
          <a:lstStyle/>
          <a:p>
            <a:pPr algn="l"/>
            <a:r>
              <a:rPr lang="en-US" sz="1600" b="1" dirty="0">
                <a:latin typeface="Consolas" panose="020B0609020204030204" pitchFamily="49" charset="0"/>
                <a:cs typeface="Consolas" panose="020B0609020204030204" pitchFamily="49" charset="0"/>
              </a:rPr>
              <a:t>area </a:t>
            </a:r>
            <a:r>
              <a:rPr lang="en-US" sz="1600" i="1" dirty="0">
                <a:latin typeface="Consolas" panose="020B0609020204030204" pitchFamily="49" charset="0"/>
                <a:cs typeface="Consolas" panose="020B0609020204030204" pitchFamily="49" charset="0"/>
              </a:rPr>
              <a:t>area-id </a:t>
            </a:r>
            <a:r>
              <a:rPr lang="en-US" sz="1600" b="1" dirty="0">
                <a:latin typeface="Consolas" panose="020B0609020204030204" pitchFamily="49" charset="0"/>
                <a:cs typeface="Consolas" panose="020B0609020204030204" pitchFamily="49" charset="0"/>
              </a:rPr>
              <a:t>virtual-link </a:t>
            </a:r>
            <a:r>
              <a:rPr lang="en-US" sz="1600" i="1" dirty="0">
                <a:latin typeface="Consolas" panose="020B0609020204030204" pitchFamily="49" charset="0"/>
                <a:cs typeface="Consolas" panose="020B0609020204030204" pitchFamily="49" charset="0"/>
              </a:rPr>
              <a:t>router-id </a:t>
            </a:r>
            <a:r>
              <a:rPr lang="en-US" sz="1600" dirty="0">
                <a:latin typeface="Consolas" panose="020B0609020204030204" pitchFamily="49" charset="0"/>
                <a:cs typeface="Consolas" panose="020B0609020204030204" pitchFamily="49" charset="0"/>
              </a:rPr>
              <a:t>[ </a:t>
            </a:r>
            <a:r>
              <a:rPr lang="en-US" sz="1600" b="1" dirty="0">
                <a:latin typeface="Consolas" panose="020B0609020204030204" pitchFamily="49" charset="0"/>
                <a:cs typeface="Consolas" panose="020B0609020204030204" pitchFamily="49" charset="0"/>
              </a:rPr>
              <a:t>authentication </a:t>
            </a:r>
            <a:r>
              <a:rPr lang="en-US" sz="1600" dirty="0">
                <a:latin typeface="Consolas" panose="020B0609020204030204" pitchFamily="49" charset="0"/>
                <a:cs typeface="Consolas" panose="020B0609020204030204" pitchFamily="49" charset="0"/>
              </a:rPr>
              <a:t>[ </a:t>
            </a:r>
            <a:r>
              <a:rPr lang="en-US" sz="1600" b="1" dirty="0">
                <a:latin typeface="Consolas" panose="020B0609020204030204" pitchFamily="49" charset="0"/>
                <a:cs typeface="Consolas" panose="020B0609020204030204" pitchFamily="49" charset="0"/>
              </a:rPr>
              <a:t>message-digest </a:t>
            </a:r>
            <a:r>
              <a:rPr lang="en-US" sz="1600" dirty="0">
                <a:latin typeface="Consolas" panose="020B0609020204030204" pitchFamily="49" charset="0"/>
                <a:cs typeface="Consolas" panose="020B0609020204030204" pitchFamily="49" charset="0"/>
              </a:rPr>
              <a:t>| </a:t>
            </a:r>
            <a:r>
              <a:rPr lang="en-US" sz="1600" b="1" dirty="0">
                <a:latin typeface="Consolas" panose="020B0609020204030204" pitchFamily="49" charset="0"/>
                <a:cs typeface="Consolas" panose="020B0609020204030204" pitchFamily="49" charset="0"/>
              </a:rPr>
              <a:t>null </a:t>
            </a:r>
            <a:r>
              <a:rPr lang="en-US" sz="1600" dirty="0" smtClean="0">
                <a:latin typeface="Consolas" panose="020B0609020204030204" pitchFamily="49" charset="0"/>
                <a:cs typeface="Consolas" panose="020B0609020204030204" pitchFamily="49" charset="0"/>
              </a:rPr>
              <a:t>]][ </a:t>
            </a:r>
            <a:r>
              <a:rPr lang="en-US" sz="1600" b="1" dirty="0">
                <a:latin typeface="Consolas" panose="020B0609020204030204" pitchFamily="49" charset="0"/>
                <a:cs typeface="Consolas" panose="020B0609020204030204" pitchFamily="49" charset="0"/>
              </a:rPr>
              <a:t>hello-interval </a:t>
            </a:r>
            <a:r>
              <a:rPr lang="en-US" sz="1600" i="1" dirty="0">
                <a:latin typeface="Consolas" panose="020B0609020204030204" pitchFamily="49" charset="0"/>
                <a:cs typeface="Consolas" panose="020B0609020204030204" pitchFamily="49" charset="0"/>
              </a:rPr>
              <a:t>seconds </a:t>
            </a:r>
            <a:r>
              <a:rPr lang="en-US" sz="1600" dirty="0">
                <a:latin typeface="Consolas" panose="020B0609020204030204" pitchFamily="49" charset="0"/>
                <a:cs typeface="Consolas" panose="020B0609020204030204" pitchFamily="49" charset="0"/>
              </a:rPr>
              <a:t>] [ </a:t>
            </a:r>
            <a:r>
              <a:rPr lang="en-US" sz="1600" b="1" dirty="0">
                <a:latin typeface="Consolas" panose="020B0609020204030204" pitchFamily="49" charset="0"/>
                <a:cs typeface="Consolas" panose="020B0609020204030204" pitchFamily="49" charset="0"/>
              </a:rPr>
              <a:t>retransmit-interval </a:t>
            </a:r>
            <a:r>
              <a:rPr lang="en-US" sz="1600" i="1" dirty="0">
                <a:latin typeface="Consolas" panose="020B0609020204030204" pitchFamily="49" charset="0"/>
                <a:cs typeface="Consolas" panose="020B0609020204030204" pitchFamily="49" charset="0"/>
              </a:rPr>
              <a:t>seconds </a:t>
            </a:r>
            <a:r>
              <a:rPr lang="en-US" sz="1600" dirty="0">
                <a:latin typeface="Consolas" panose="020B0609020204030204" pitchFamily="49" charset="0"/>
                <a:cs typeface="Consolas" panose="020B0609020204030204" pitchFamily="49" charset="0"/>
              </a:rPr>
              <a:t>] [ </a:t>
            </a:r>
            <a:r>
              <a:rPr lang="en-US" sz="1600" b="1" dirty="0" err="1" smtClean="0">
                <a:latin typeface="Consolas" panose="020B0609020204030204" pitchFamily="49" charset="0"/>
                <a:cs typeface="Consolas" panose="020B0609020204030204" pitchFamily="49" charset="0"/>
              </a:rPr>
              <a:t>transmitdelay</a:t>
            </a:r>
            <a:r>
              <a:rPr lang="en-US" sz="1600" b="1" dirty="0" smtClean="0">
                <a:latin typeface="Consolas" panose="020B0609020204030204" pitchFamily="49" charset="0"/>
                <a:cs typeface="Consolas" panose="020B0609020204030204" pitchFamily="49" charset="0"/>
              </a:rPr>
              <a:t> </a:t>
            </a:r>
            <a:r>
              <a:rPr lang="en-US" sz="1600" i="1" dirty="0" smtClean="0">
                <a:latin typeface="Consolas" panose="020B0609020204030204" pitchFamily="49" charset="0"/>
                <a:cs typeface="Consolas" panose="020B0609020204030204" pitchFamily="49" charset="0"/>
              </a:rPr>
              <a:t>seconds </a:t>
            </a:r>
            <a:r>
              <a:rPr lang="en-US" sz="1600" dirty="0">
                <a:latin typeface="Consolas" panose="020B0609020204030204" pitchFamily="49" charset="0"/>
                <a:cs typeface="Consolas" panose="020B0609020204030204" pitchFamily="49" charset="0"/>
              </a:rPr>
              <a:t>] [ </a:t>
            </a:r>
            <a:r>
              <a:rPr lang="en-US" sz="1600" b="1" dirty="0">
                <a:latin typeface="Consolas" panose="020B0609020204030204" pitchFamily="49" charset="0"/>
                <a:cs typeface="Consolas" panose="020B0609020204030204" pitchFamily="49" charset="0"/>
              </a:rPr>
              <a:t>dead-interval </a:t>
            </a:r>
            <a:r>
              <a:rPr lang="en-US" sz="1600" i="1" dirty="0">
                <a:latin typeface="Consolas" panose="020B0609020204030204" pitchFamily="49" charset="0"/>
                <a:cs typeface="Consolas" panose="020B0609020204030204" pitchFamily="49" charset="0"/>
              </a:rPr>
              <a:t>seconds </a:t>
            </a:r>
            <a:r>
              <a:rPr lang="en-US" sz="1600" dirty="0">
                <a:latin typeface="Consolas" panose="020B0609020204030204" pitchFamily="49" charset="0"/>
                <a:cs typeface="Consolas" panose="020B0609020204030204" pitchFamily="49" charset="0"/>
              </a:rPr>
              <a:t>] [[ </a:t>
            </a:r>
            <a:r>
              <a:rPr lang="en-US" sz="1600" b="1" dirty="0">
                <a:latin typeface="Consolas" panose="020B0609020204030204" pitchFamily="49" charset="0"/>
                <a:cs typeface="Consolas" panose="020B0609020204030204" pitchFamily="49" charset="0"/>
              </a:rPr>
              <a:t>authentication-key</a:t>
            </a:r>
          </a:p>
          <a:p>
            <a:pPr algn="l"/>
            <a:r>
              <a:rPr lang="en-US" sz="1600" i="1" dirty="0">
                <a:latin typeface="Consolas" panose="020B0609020204030204" pitchFamily="49" charset="0"/>
                <a:cs typeface="Consolas" panose="020B0609020204030204" pitchFamily="49" charset="0"/>
              </a:rPr>
              <a:t>key </a:t>
            </a:r>
            <a:r>
              <a:rPr lang="en-US" sz="1600" dirty="0">
                <a:latin typeface="Consolas" panose="020B0609020204030204" pitchFamily="49" charset="0"/>
                <a:cs typeface="Consolas" panose="020B0609020204030204" pitchFamily="49" charset="0"/>
              </a:rPr>
              <a:t>] | [ </a:t>
            </a:r>
            <a:r>
              <a:rPr lang="en-US" sz="1600" b="1" dirty="0">
                <a:latin typeface="Consolas" panose="020B0609020204030204" pitchFamily="49" charset="0"/>
                <a:cs typeface="Consolas" panose="020B0609020204030204" pitchFamily="49" charset="0"/>
              </a:rPr>
              <a:t>message-digest-key </a:t>
            </a:r>
            <a:r>
              <a:rPr lang="en-US" sz="1600" i="1" dirty="0">
                <a:latin typeface="Consolas" panose="020B0609020204030204" pitchFamily="49" charset="0"/>
                <a:cs typeface="Consolas" panose="020B0609020204030204" pitchFamily="49" charset="0"/>
              </a:rPr>
              <a:t>key-id </a:t>
            </a:r>
            <a:r>
              <a:rPr lang="en-US" sz="1600" b="1" dirty="0">
                <a:latin typeface="Consolas" panose="020B0609020204030204" pitchFamily="49" charset="0"/>
                <a:cs typeface="Consolas" panose="020B0609020204030204" pitchFamily="49" charset="0"/>
              </a:rPr>
              <a:t>md5 </a:t>
            </a:r>
            <a:r>
              <a:rPr lang="en-US" sz="1600" i="1" dirty="0">
                <a:latin typeface="Consolas" panose="020B0609020204030204" pitchFamily="49" charset="0"/>
                <a:cs typeface="Consolas" panose="020B0609020204030204" pitchFamily="49" charset="0"/>
              </a:rPr>
              <a:t>key </a:t>
            </a:r>
            <a:r>
              <a:rPr lang="en-US" sz="1600" dirty="0">
                <a:latin typeface="Consolas" panose="020B0609020204030204" pitchFamily="49" charset="0"/>
                <a:cs typeface="Consolas" panose="020B0609020204030204" pitchFamily="49" charset="0"/>
              </a:rPr>
              <a:t>]]</a:t>
            </a:r>
            <a:endParaRPr lang="en-US" sz="5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3234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Operation Overview</a:t>
            </a:r>
            <a:endParaRPr lang="en-US" dirty="0" smtClean="0"/>
          </a:p>
        </p:txBody>
      </p:sp>
      <p:sp>
        <p:nvSpPr>
          <p:cNvPr id="6" name="Content Placeholder 5"/>
          <p:cNvSpPr>
            <a:spLocks noGrp="1"/>
          </p:cNvSpPr>
          <p:nvPr>
            <p:ph idx="1"/>
          </p:nvPr>
        </p:nvSpPr>
        <p:spPr/>
        <p:txBody>
          <a:bodyPr>
            <a:normAutofit fontScale="92500" lnSpcReduction="20000"/>
          </a:bodyPr>
          <a:lstStyle/>
          <a:p>
            <a:pPr marL="457200" indent="-457200">
              <a:buFont typeface="+mj-lt"/>
              <a:buAutoNum type="arabicPeriod" startAt="2"/>
            </a:pPr>
            <a:r>
              <a:rPr lang="en-US" b="1" dirty="0" smtClean="0"/>
              <a:t>Exchange </a:t>
            </a:r>
            <a:r>
              <a:rPr lang="en-US" b="1" dirty="0"/>
              <a:t>link-state </a:t>
            </a:r>
            <a:r>
              <a:rPr lang="en-US" b="1" dirty="0" smtClean="0"/>
              <a:t>advertisements</a:t>
            </a:r>
          </a:p>
          <a:p>
            <a:r>
              <a:rPr lang="en-US" dirty="0" smtClean="0"/>
              <a:t>After </a:t>
            </a:r>
            <a:r>
              <a:rPr lang="en-US" dirty="0"/>
              <a:t>adjacencies are established, routers </a:t>
            </a:r>
            <a:r>
              <a:rPr lang="en-US" dirty="0" smtClean="0"/>
              <a:t>then exchange </a:t>
            </a:r>
            <a:r>
              <a:rPr lang="en-US" dirty="0"/>
              <a:t>link-state advertisements (LSAs). </a:t>
            </a:r>
            <a:endParaRPr lang="en-US" dirty="0" smtClean="0"/>
          </a:p>
          <a:p>
            <a:r>
              <a:rPr lang="en-US" dirty="0" smtClean="0"/>
              <a:t>LSAs </a:t>
            </a:r>
            <a:r>
              <a:rPr lang="en-US" dirty="0"/>
              <a:t>contain the state and cost of </a:t>
            </a:r>
            <a:r>
              <a:rPr lang="en-US" dirty="0" smtClean="0"/>
              <a:t>each directly </a:t>
            </a:r>
            <a:r>
              <a:rPr lang="en-US" dirty="0"/>
              <a:t>connected link. </a:t>
            </a:r>
            <a:endParaRPr lang="en-US" dirty="0" smtClean="0"/>
          </a:p>
          <a:p>
            <a:r>
              <a:rPr lang="en-US" dirty="0" smtClean="0"/>
              <a:t>Routers </a:t>
            </a:r>
            <a:r>
              <a:rPr lang="en-US" dirty="0"/>
              <a:t>flood their LSAs to adjacent neighbors. </a:t>
            </a:r>
            <a:r>
              <a:rPr lang="en-US" dirty="0" smtClean="0"/>
              <a:t>Adjacent neighbors </a:t>
            </a:r>
            <a:r>
              <a:rPr lang="en-US" dirty="0"/>
              <a:t>receiving the LSA immediately flood the LSA to other directly </a:t>
            </a:r>
            <a:r>
              <a:rPr lang="en-US" dirty="0" smtClean="0"/>
              <a:t>connected neighbors</a:t>
            </a:r>
            <a:r>
              <a:rPr lang="en-US" dirty="0"/>
              <a:t>, until all routers in the area have all LSAs.</a:t>
            </a:r>
          </a:p>
          <a:p>
            <a:pPr marL="457200" indent="-457200">
              <a:buFont typeface="+mj-lt"/>
              <a:buAutoNum type="arabicPeriod" startAt="3"/>
            </a:pPr>
            <a:r>
              <a:rPr lang="en-US" b="1" dirty="0" smtClean="0"/>
              <a:t>Build </a:t>
            </a:r>
            <a:r>
              <a:rPr lang="en-US" b="1" dirty="0"/>
              <a:t>the topology </a:t>
            </a:r>
            <a:r>
              <a:rPr lang="en-US" b="1" dirty="0" smtClean="0"/>
              <a:t>table</a:t>
            </a:r>
          </a:p>
          <a:p>
            <a:r>
              <a:rPr lang="en-US" dirty="0" smtClean="0"/>
              <a:t>After </a:t>
            </a:r>
            <a:r>
              <a:rPr lang="en-US" dirty="0"/>
              <a:t>the LSAs are received, OSPF-enabled routers </a:t>
            </a:r>
            <a:r>
              <a:rPr lang="en-US" dirty="0" smtClean="0"/>
              <a:t>build the </a:t>
            </a:r>
            <a:r>
              <a:rPr lang="en-US" dirty="0"/>
              <a:t>topology table (LSDB) based on the received LSAs. </a:t>
            </a:r>
            <a:endParaRPr lang="en-US" dirty="0" smtClean="0"/>
          </a:p>
          <a:p>
            <a:r>
              <a:rPr lang="en-US" dirty="0" smtClean="0"/>
              <a:t>This </a:t>
            </a:r>
            <a:r>
              <a:rPr lang="en-US" dirty="0"/>
              <a:t>database </a:t>
            </a:r>
            <a:r>
              <a:rPr lang="en-US" dirty="0" smtClean="0"/>
              <a:t>eventually holds </a:t>
            </a:r>
            <a:r>
              <a:rPr lang="en-US" dirty="0"/>
              <a:t>all the information about the topology of the network. </a:t>
            </a:r>
            <a:endParaRPr lang="en-US" dirty="0" smtClean="0"/>
          </a:p>
          <a:p>
            <a:r>
              <a:rPr lang="en-US" dirty="0" smtClean="0"/>
              <a:t>It </a:t>
            </a:r>
            <a:r>
              <a:rPr lang="en-US" dirty="0"/>
              <a:t>is important that </a:t>
            </a:r>
            <a:r>
              <a:rPr lang="en-US" dirty="0" smtClean="0"/>
              <a:t>all routers </a:t>
            </a:r>
            <a:r>
              <a:rPr lang="en-US" dirty="0"/>
              <a:t>in the area have the same information in their LSDBs</a:t>
            </a:r>
            <a:r>
              <a:rPr lang="en-US" dirty="0" smtClean="0"/>
              <a:t>.</a:t>
            </a:r>
            <a:endParaRPr lang="en-US" dirty="0"/>
          </a:p>
        </p:txBody>
      </p:sp>
    </p:spTree>
    <p:extLst>
      <p:ext uri="{BB962C8B-B14F-4D97-AF65-F5344CB8AC3E}">
        <p14:creationId xmlns:p14="http://schemas.microsoft.com/office/powerpoint/2010/main" val="390399803"/>
      </p:ext>
    </p:extLst>
  </p:cSld>
  <p:clrMapOvr>
    <a:masterClrMapping/>
  </p:clrMapOvr>
  <p:transition spd="med"/>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Virtual Links</a:t>
            </a:r>
          </a:p>
        </p:txBody>
      </p:sp>
      <p:pic>
        <p:nvPicPr>
          <p:cNvPr id="5" name="Content Placeholder 4"/>
          <p:cNvPicPr>
            <a:picLocks noGrp="1" noChangeAspect="1"/>
          </p:cNvPicPr>
          <p:nvPr>
            <p:ph idx="1"/>
          </p:nvPr>
        </p:nvPicPr>
        <p:blipFill>
          <a:blip r:embed="rId3"/>
          <a:stretch>
            <a:fillRect/>
          </a:stretch>
        </p:blipFill>
        <p:spPr>
          <a:xfrm>
            <a:off x="884736" y="1325721"/>
            <a:ext cx="7309441" cy="4846321"/>
          </a:xfrm>
          <a:prstGeom prst="rect">
            <a:avLst/>
          </a:prstGeom>
        </p:spPr>
      </p:pic>
    </p:spTree>
    <p:extLst>
      <p:ext uri="{BB962C8B-B14F-4D97-AF65-F5344CB8AC3E}">
        <p14:creationId xmlns:p14="http://schemas.microsoft.com/office/powerpoint/2010/main" val="227135556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Virtual Links</a:t>
            </a:r>
          </a:p>
        </p:txBody>
      </p:sp>
      <p:pic>
        <p:nvPicPr>
          <p:cNvPr id="4" name="Content Placeholder 3"/>
          <p:cNvPicPr>
            <a:picLocks noGrp="1" noChangeAspect="1"/>
          </p:cNvPicPr>
          <p:nvPr>
            <p:ph idx="1"/>
          </p:nvPr>
        </p:nvPicPr>
        <p:blipFill>
          <a:blip r:embed="rId3"/>
          <a:stretch>
            <a:fillRect/>
          </a:stretch>
        </p:blipFill>
        <p:spPr>
          <a:xfrm>
            <a:off x="1085964" y="1182688"/>
            <a:ext cx="6906984" cy="5132387"/>
          </a:xfrm>
          <a:prstGeom prst="rect">
            <a:avLst/>
          </a:prstGeom>
        </p:spPr>
      </p:pic>
    </p:spTree>
    <p:extLst>
      <p:ext uri="{BB962C8B-B14F-4D97-AF65-F5344CB8AC3E}">
        <p14:creationId xmlns:p14="http://schemas.microsoft.com/office/powerpoint/2010/main" val="2242411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OSPF </a:t>
            </a:r>
            <a:r>
              <a:rPr lang="en-US" dirty="0"/>
              <a:t>Stub Areas</a:t>
            </a:r>
          </a:p>
        </p:txBody>
      </p:sp>
      <p:sp>
        <p:nvSpPr>
          <p:cNvPr id="3" name="Content Placeholder 2"/>
          <p:cNvSpPr>
            <a:spLocks noGrp="1"/>
          </p:cNvSpPr>
          <p:nvPr>
            <p:ph idx="1"/>
          </p:nvPr>
        </p:nvSpPr>
        <p:spPr/>
        <p:txBody>
          <a:bodyPr>
            <a:normAutofit/>
          </a:bodyPr>
          <a:lstStyle/>
          <a:p>
            <a:r>
              <a:rPr lang="en-US" dirty="0"/>
              <a:t>The stub and totally stubby areas are </a:t>
            </a:r>
            <a:r>
              <a:rPr lang="en-US" dirty="0" smtClean="0"/>
              <a:t>deployed to </a:t>
            </a:r>
            <a:r>
              <a:rPr lang="en-US" dirty="0"/>
              <a:t>reduce the size of the OSPF database and routing table:</a:t>
            </a:r>
          </a:p>
          <a:p>
            <a:pPr lvl="1"/>
            <a:r>
              <a:rPr lang="en-US" b="1" dirty="0" smtClean="0"/>
              <a:t>Stub </a:t>
            </a:r>
            <a:r>
              <a:rPr lang="en-US" b="1" dirty="0"/>
              <a:t>area: </a:t>
            </a:r>
            <a:r>
              <a:rPr lang="en-US" dirty="0"/>
              <a:t>This area type does not accept information about routes external </a:t>
            </a:r>
            <a:r>
              <a:rPr lang="en-US" dirty="0" smtClean="0"/>
              <a:t>to the </a:t>
            </a:r>
            <a:r>
              <a:rPr lang="en-US" dirty="0"/>
              <a:t>autonomous system, such as routes from non-OSPF sources. If routers need </a:t>
            </a:r>
            <a:r>
              <a:rPr lang="en-US" dirty="0" smtClean="0"/>
              <a:t>to route </a:t>
            </a:r>
            <a:r>
              <a:rPr lang="en-US" dirty="0"/>
              <a:t>to networks outside the autonomous system, they use a default route, </a:t>
            </a:r>
            <a:r>
              <a:rPr lang="en-US" dirty="0" smtClean="0"/>
              <a:t>indicated as </a:t>
            </a:r>
            <a:r>
              <a:rPr lang="en-US" dirty="0"/>
              <a:t>0.0.0.0. Stub areas cannot contain ASBRs (except that the ABRs may also </a:t>
            </a:r>
            <a:r>
              <a:rPr lang="en-US" dirty="0" smtClean="0"/>
              <a:t>be ASBRs</a:t>
            </a:r>
            <a:r>
              <a:rPr lang="en-US" dirty="0"/>
              <a:t>). The stub area does not accept external routes.</a:t>
            </a:r>
          </a:p>
          <a:p>
            <a:pPr lvl="1"/>
            <a:r>
              <a:rPr lang="en-US" b="1" dirty="0" smtClean="0"/>
              <a:t>Totally </a:t>
            </a:r>
            <a:r>
              <a:rPr lang="en-US" b="1" dirty="0"/>
              <a:t>stubby area: </a:t>
            </a:r>
            <a:r>
              <a:rPr lang="en-US" dirty="0"/>
              <a:t>This Cisco proprietary area type does not accept </a:t>
            </a:r>
            <a:r>
              <a:rPr lang="en-US" dirty="0" smtClean="0"/>
              <a:t>external autonomous </a:t>
            </a:r>
            <a:r>
              <a:rPr lang="en-US" dirty="0"/>
              <a:t>system routes or summary routes from other areas internal to </a:t>
            </a:r>
            <a:r>
              <a:rPr lang="en-US" dirty="0" smtClean="0"/>
              <a:t>the autonomous </a:t>
            </a:r>
            <a:r>
              <a:rPr lang="en-US" dirty="0"/>
              <a:t>system. If a router needs to send a packet to a network external to </a:t>
            </a:r>
            <a:r>
              <a:rPr lang="en-US" dirty="0" smtClean="0"/>
              <a:t>the area</a:t>
            </a:r>
            <a:r>
              <a:rPr lang="en-US" dirty="0"/>
              <a:t>, it sends the packet using a default route. Totally stubby areas cannot </a:t>
            </a:r>
            <a:r>
              <a:rPr lang="en-US" dirty="0" smtClean="0"/>
              <a:t>contain ASBRs </a:t>
            </a:r>
            <a:r>
              <a:rPr lang="en-US" dirty="0"/>
              <a:t>(except that the ABRs may also be ASBRs). A totally stubby area does </a:t>
            </a:r>
            <a:r>
              <a:rPr lang="en-US" dirty="0" smtClean="0"/>
              <a:t>not accept </a:t>
            </a:r>
            <a:r>
              <a:rPr lang="en-US" dirty="0"/>
              <a:t>external or </a:t>
            </a:r>
            <a:r>
              <a:rPr lang="en-US" dirty="0" err="1"/>
              <a:t>interarea</a:t>
            </a:r>
            <a:r>
              <a:rPr lang="en-US" dirty="0"/>
              <a:t> routes.</a:t>
            </a:r>
          </a:p>
        </p:txBody>
      </p:sp>
    </p:spTree>
    <p:extLst>
      <p:ext uri="{BB962C8B-B14F-4D97-AF65-F5344CB8AC3E}">
        <p14:creationId xmlns:p14="http://schemas.microsoft.com/office/powerpoint/2010/main" val="280704181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Stub Areas</a:t>
            </a:r>
          </a:p>
        </p:txBody>
      </p:sp>
      <p:pic>
        <p:nvPicPr>
          <p:cNvPr id="4" name="Content Placeholder 3"/>
          <p:cNvPicPr>
            <a:picLocks noGrp="1" noChangeAspect="1"/>
          </p:cNvPicPr>
          <p:nvPr>
            <p:ph idx="1"/>
          </p:nvPr>
        </p:nvPicPr>
        <p:blipFill>
          <a:blip r:embed="rId3"/>
          <a:stretch>
            <a:fillRect/>
          </a:stretch>
        </p:blipFill>
        <p:spPr>
          <a:xfrm>
            <a:off x="757836" y="1624641"/>
            <a:ext cx="7563241" cy="4248481"/>
          </a:xfrm>
          <a:prstGeom prst="rect">
            <a:avLst/>
          </a:prstGeom>
        </p:spPr>
      </p:pic>
    </p:spTree>
    <p:extLst>
      <p:ext uri="{BB962C8B-B14F-4D97-AF65-F5344CB8AC3E}">
        <p14:creationId xmlns:p14="http://schemas.microsoft.com/office/powerpoint/2010/main" val="28679486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Stub </a:t>
            </a:r>
            <a:r>
              <a:rPr lang="en-US" dirty="0" smtClean="0"/>
              <a:t>Areas</a:t>
            </a:r>
            <a:endParaRPr lang="en-US" dirty="0"/>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958004" y="1183340"/>
            <a:ext cx="7163147" cy="5434923"/>
            <a:chOff x="942659" y="1272959"/>
            <a:chExt cx="7309441" cy="5545921"/>
          </a:xfrm>
        </p:grpSpPr>
        <p:pic>
          <p:nvPicPr>
            <p:cNvPr id="4" name="Picture 3"/>
            <p:cNvPicPr>
              <a:picLocks noChangeAspect="1"/>
            </p:cNvPicPr>
            <p:nvPr/>
          </p:nvPicPr>
          <p:blipFill>
            <a:blip r:embed="rId3"/>
            <a:stretch>
              <a:fillRect/>
            </a:stretch>
          </p:blipFill>
          <p:spPr>
            <a:xfrm>
              <a:off x="942659" y="1272959"/>
              <a:ext cx="7258681" cy="4312081"/>
            </a:xfrm>
            <a:prstGeom prst="rect">
              <a:avLst/>
            </a:prstGeom>
          </p:spPr>
        </p:pic>
        <p:pic>
          <p:nvPicPr>
            <p:cNvPr id="5" name="Picture 4"/>
            <p:cNvPicPr>
              <a:picLocks noChangeAspect="1"/>
            </p:cNvPicPr>
            <p:nvPr/>
          </p:nvPicPr>
          <p:blipFill>
            <a:blip r:embed="rId4"/>
            <a:stretch>
              <a:fillRect/>
            </a:stretch>
          </p:blipFill>
          <p:spPr>
            <a:xfrm>
              <a:off x="942659" y="5585040"/>
              <a:ext cx="7309441" cy="1233840"/>
            </a:xfrm>
            <a:prstGeom prst="rect">
              <a:avLst/>
            </a:prstGeom>
          </p:spPr>
        </p:pic>
      </p:grpSp>
    </p:spTree>
    <p:extLst>
      <p:ext uri="{BB962C8B-B14F-4D97-AF65-F5344CB8AC3E}">
        <p14:creationId xmlns:p14="http://schemas.microsoft.com/office/powerpoint/2010/main" val="314059418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Stub Areas</a:t>
            </a:r>
          </a:p>
        </p:txBody>
      </p:sp>
      <p:sp>
        <p:nvSpPr>
          <p:cNvPr id="3" name="Content Placeholder 2"/>
          <p:cNvSpPr>
            <a:spLocks noGrp="1"/>
          </p:cNvSpPr>
          <p:nvPr>
            <p:ph idx="1"/>
          </p:nvPr>
        </p:nvSpPr>
        <p:spPr>
          <a:xfrm>
            <a:off x="279400" y="3514042"/>
            <a:ext cx="8520354" cy="2919103"/>
          </a:xfrm>
        </p:spPr>
        <p:txBody>
          <a:bodyPr>
            <a:normAutofit fontScale="77500" lnSpcReduction="20000"/>
          </a:bodyPr>
          <a:lstStyle/>
          <a:p>
            <a:r>
              <a:rPr lang="en-US" dirty="0"/>
              <a:t>Configuring a stub area reduces the size of the LSDB inside the area, resulting in </a:t>
            </a:r>
            <a:r>
              <a:rPr lang="en-US" dirty="0" smtClean="0"/>
              <a:t>reduced memory </a:t>
            </a:r>
            <a:r>
              <a:rPr lang="en-US" dirty="0"/>
              <a:t>requirements for routers in that area. External network LSAs (type 5), such </a:t>
            </a:r>
            <a:r>
              <a:rPr lang="en-US" dirty="0" smtClean="0"/>
              <a:t>as those </a:t>
            </a:r>
            <a:r>
              <a:rPr lang="en-US" dirty="0"/>
              <a:t>that are redistributed from other routing protocols into OSPF, are not </a:t>
            </a:r>
            <a:r>
              <a:rPr lang="en-US" dirty="0" smtClean="0"/>
              <a:t>permitted to </a:t>
            </a:r>
            <a:r>
              <a:rPr lang="en-US" dirty="0"/>
              <a:t>flood into a stub area.</a:t>
            </a:r>
          </a:p>
          <a:p>
            <a:r>
              <a:rPr lang="en-US" dirty="0"/>
              <a:t>The </a:t>
            </a:r>
            <a:r>
              <a:rPr lang="en-US" b="1" dirty="0"/>
              <a:t>area stub </a:t>
            </a:r>
            <a:r>
              <a:rPr lang="en-US" dirty="0"/>
              <a:t>router configuration mode command is used to define an area as a </a:t>
            </a:r>
            <a:r>
              <a:rPr lang="en-US" dirty="0" smtClean="0"/>
              <a:t>stub area</a:t>
            </a:r>
            <a:r>
              <a:rPr lang="en-US" dirty="0"/>
              <a:t>. Each router in the stub area must be configured with the </a:t>
            </a:r>
            <a:r>
              <a:rPr lang="en-US" b="1" dirty="0"/>
              <a:t>area stub </a:t>
            </a:r>
            <a:r>
              <a:rPr lang="en-US" dirty="0"/>
              <a:t>command. The</a:t>
            </a:r>
          </a:p>
          <a:p>
            <a:r>
              <a:rPr lang="en-US" dirty="0"/>
              <a:t>Hello packets that are exchanged between OSPF routers contain a stub area flag </a:t>
            </a:r>
            <a:r>
              <a:rPr lang="en-US" dirty="0" smtClean="0"/>
              <a:t>that must </a:t>
            </a:r>
            <a:r>
              <a:rPr lang="en-US" dirty="0"/>
              <a:t>match on neighboring routers. Until the </a:t>
            </a:r>
            <a:r>
              <a:rPr lang="en-US" b="1" dirty="0"/>
              <a:t>area 1 stub </a:t>
            </a:r>
            <a:r>
              <a:rPr lang="en-US" dirty="0"/>
              <a:t>command is enabled on R2 </a:t>
            </a:r>
            <a:r>
              <a:rPr lang="en-US" dirty="0" smtClean="0"/>
              <a:t>in this </a:t>
            </a:r>
            <a:r>
              <a:rPr lang="en-US" dirty="0"/>
              <a:t>scenario, the adjacency between R1 and R2 will be down.</a:t>
            </a:r>
          </a:p>
        </p:txBody>
      </p:sp>
      <p:pic>
        <p:nvPicPr>
          <p:cNvPr id="5" name="Picture 4"/>
          <p:cNvPicPr>
            <a:picLocks noChangeAspect="1"/>
          </p:cNvPicPr>
          <p:nvPr/>
        </p:nvPicPr>
        <p:blipFill>
          <a:blip r:embed="rId3"/>
          <a:stretch>
            <a:fillRect/>
          </a:stretch>
        </p:blipFill>
        <p:spPr>
          <a:xfrm>
            <a:off x="872500" y="991820"/>
            <a:ext cx="7309441" cy="1068480"/>
          </a:xfrm>
          <a:prstGeom prst="rect">
            <a:avLst/>
          </a:prstGeom>
        </p:spPr>
      </p:pic>
      <p:pic>
        <p:nvPicPr>
          <p:cNvPr id="7" name="Picture 6"/>
          <p:cNvPicPr>
            <a:picLocks noChangeAspect="1"/>
          </p:cNvPicPr>
          <p:nvPr/>
        </p:nvPicPr>
        <p:blipFill>
          <a:blip r:embed="rId4"/>
          <a:stretch>
            <a:fillRect/>
          </a:stretch>
        </p:blipFill>
        <p:spPr>
          <a:xfrm>
            <a:off x="904922" y="2079214"/>
            <a:ext cx="7309441" cy="1068480"/>
          </a:xfrm>
          <a:prstGeom prst="rect">
            <a:avLst/>
          </a:prstGeom>
        </p:spPr>
      </p:pic>
    </p:spTree>
    <p:extLst>
      <p:ext uri="{BB962C8B-B14F-4D97-AF65-F5344CB8AC3E}">
        <p14:creationId xmlns:p14="http://schemas.microsoft.com/office/powerpoint/2010/main" val="300652723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Stub Areas</a:t>
            </a:r>
          </a:p>
        </p:txBody>
      </p:sp>
      <p:pic>
        <p:nvPicPr>
          <p:cNvPr id="5" name="Content Placeholder 4"/>
          <p:cNvPicPr>
            <a:picLocks noGrp="1" noChangeAspect="1"/>
          </p:cNvPicPr>
          <p:nvPr>
            <p:ph idx="1"/>
          </p:nvPr>
        </p:nvPicPr>
        <p:blipFill>
          <a:blip r:embed="rId3"/>
          <a:stretch>
            <a:fillRect/>
          </a:stretch>
        </p:blipFill>
        <p:spPr>
          <a:xfrm>
            <a:off x="1085681" y="1182688"/>
            <a:ext cx="6907550" cy="5132387"/>
          </a:xfrm>
          <a:prstGeom prst="rect">
            <a:avLst/>
          </a:prstGeom>
        </p:spPr>
      </p:pic>
    </p:spTree>
    <p:extLst>
      <p:ext uri="{BB962C8B-B14F-4D97-AF65-F5344CB8AC3E}">
        <p14:creationId xmlns:p14="http://schemas.microsoft.com/office/powerpoint/2010/main" val="119154740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Propagating a Default Route Using OSPF</a:t>
            </a:r>
          </a:p>
        </p:txBody>
      </p:sp>
      <p:pic>
        <p:nvPicPr>
          <p:cNvPr id="4" name="Content Placeholder 3"/>
          <p:cNvPicPr>
            <a:picLocks noGrp="1" noChangeAspect="1"/>
          </p:cNvPicPr>
          <p:nvPr>
            <p:ph idx="1"/>
          </p:nvPr>
        </p:nvPicPr>
        <p:blipFill>
          <a:blip r:embed="rId3"/>
          <a:stretch>
            <a:fillRect/>
          </a:stretch>
        </p:blipFill>
        <p:spPr>
          <a:xfrm>
            <a:off x="859356" y="2922081"/>
            <a:ext cx="7360201" cy="1653600"/>
          </a:xfrm>
          <a:prstGeom prst="rect">
            <a:avLst/>
          </a:prstGeom>
        </p:spPr>
      </p:pic>
    </p:spTree>
    <p:extLst>
      <p:ext uri="{BB962C8B-B14F-4D97-AF65-F5344CB8AC3E}">
        <p14:creationId xmlns:p14="http://schemas.microsoft.com/office/powerpoint/2010/main" val="254960970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OSPF Totally Stubby Areas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831447" y="2592011"/>
            <a:ext cx="7258681" cy="1068480"/>
          </a:xfrm>
          <a:prstGeom prst="rect">
            <a:avLst/>
          </a:prstGeom>
        </p:spPr>
      </p:pic>
      <p:pic>
        <p:nvPicPr>
          <p:cNvPr id="5" name="Picture 4"/>
          <p:cNvPicPr>
            <a:picLocks noChangeAspect="1"/>
          </p:cNvPicPr>
          <p:nvPr/>
        </p:nvPicPr>
        <p:blipFill>
          <a:blip r:embed="rId4"/>
          <a:stretch>
            <a:fillRect/>
          </a:stretch>
        </p:blipFill>
        <p:spPr>
          <a:xfrm>
            <a:off x="831447" y="3735794"/>
            <a:ext cx="7258681" cy="1055760"/>
          </a:xfrm>
          <a:prstGeom prst="rect">
            <a:avLst/>
          </a:prstGeom>
        </p:spPr>
      </p:pic>
    </p:spTree>
    <p:extLst>
      <p:ext uri="{BB962C8B-B14F-4D97-AF65-F5344CB8AC3E}">
        <p14:creationId xmlns:p14="http://schemas.microsoft.com/office/powerpoint/2010/main" val="53015780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OSPF Totally Stubby Areas</a:t>
            </a:r>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1189795" y="1738865"/>
            <a:ext cx="7258681" cy="4239062"/>
            <a:chOff x="942659" y="2443200"/>
            <a:chExt cx="7258681" cy="4239062"/>
          </a:xfrm>
        </p:grpSpPr>
        <p:pic>
          <p:nvPicPr>
            <p:cNvPr id="4" name="Picture 3"/>
            <p:cNvPicPr>
              <a:picLocks noChangeAspect="1"/>
            </p:cNvPicPr>
            <p:nvPr/>
          </p:nvPicPr>
          <p:blipFill>
            <a:blip r:embed="rId3"/>
            <a:stretch>
              <a:fillRect/>
            </a:stretch>
          </p:blipFill>
          <p:spPr>
            <a:xfrm>
              <a:off x="942659" y="2443200"/>
              <a:ext cx="7258681" cy="1971600"/>
            </a:xfrm>
            <a:prstGeom prst="rect">
              <a:avLst/>
            </a:prstGeom>
          </p:spPr>
        </p:pic>
        <p:pic>
          <p:nvPicPr>
            <p:cNvPr id="5" name="Picture 4"/>
            <p:cNvPicPr>
              <a:picLocks noChangeAspect="1"/>
            </p:cNvPicPr>
            <p:nvPr/>
          </p:nvPicPr>
          <p:blipFill>
            <a:blip r:embed="rId4"/>
            <a:stretch>
              <a:fillRect/>
            </a:stretch>
          </p:blipFill>
          <p:spPr>
            <a:xfrm>
              <a:off x="942659" y="4278182"/>
              <a:ext cx="7258681" cy="2404080"/>
            </a:xfrm>
            <a:prstGeom prst="rect">
              <a:avLst/>
            </a:prstGeom>
          </p:spPr>
        </p:pic>
      </p:grpSp>
    </p:spTree>
    <p:extLst>
      <p:ext uri="{BB962C8B-B14F-4D97-AF65-F5344CB8AC3E}">
        <p14:creationId xmlns:p14="http://schemas.microsoft.com/office/powerpoint/2010/main" val="2056130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Operation Overview</a:t>
            </a:r>
            <a:endParaRPr lang="en-US" dirty="0" smtClean="0"/>
          </a:p>
        </p:txBody>
      </p:sp>
      <p:sp>
        <p:nvSpPr>
          <p:cNvPr id="6" name="Content Placeholder 5"/>
          <p:cNvSpPr>
            <a:spLocks noGrp="1"/>
          </p:cNvSpPr>
          <p:nvPr>
            <p:ph idx="1"/>
          </p:nvPr>
        </p:nvSpPr>
        <p:spPr/>
        <p:txBody>
          <a:bodyPr>
            <a:normAutofit/>
          </a:bodyPr>
          <a:lstStyle/>
          <a:p>
            <a:pPr marL="457200" indent="-457200">
              <a:buFont typeface="+mj-lt"/>
              <a:buAutoNum type="arabicPeriod" startAt="4"/>
            </a:pPr>
            <a:r>
              <a:rPr lang="en-US" b="1" dirty="0" smtClean="0"/>
              <a:t>Execute </a:t>
            </a:r>
            <a:r>
              <a:rPr lang="en-US" b="1" dirty="0"/>
              <a:t>the SPF </a:t>
            </a:r>
            <a:r>
              <a:rPr lang="en-US" b="1" dirty="0" smtClean="0"/>
              <a:t>algorithm</a:t>
            </a:r>
          </a:p>
          <a:p>
            <a:r>
              <a:rPr lang="en-US" dirty="0" smtClean="0"/>
              <a:t>Routers </a:t>
            </a:r>
            <a:r>
              <a:rPr lang="en-US" dirty="0"/>
              <a:t>then execute the SPF algorithm. The SPF algorithm creates the SPF </a:t>
            </a:r>
            <a:r>
              <a:rPr lang="en-US" dirty="0" smtClean="0"/>
              <a:t>tree.</a:t>
            </a:r>
          </a:p>
          <a:p>
            <a:pPr marL="457200" indent="-457200">
              <a:buFont typeface="+mj-lt"/>
              <a:buAutoNum type="arabicPeriod" startAt="5"/>
            </a:pPr>
            <a:r>
              <a:rPr lang="en-US" b="1" dirty="0" smtClean="0"/>
              <a:t>Build </a:t>
            </a:r>
            <a:r>
              <a:rPr lang="en-US" b="1" dirty="0"/>
              <a:t>the routing </a:t>
            </a:r>
            <a:r>
              <a:rPr lang="en-US" b="1" dirty="0" smtClean="0"/>
              <a:t>table</a:t>
            </a:r>
          </a:p>
          <a:p>
            <a:r>
              <a:rPr lang="en-US" dirty="0" smtClean="0"/>
              <a:t>From </a:t>
            </a:r>
            <a:r>
              <a:rPr lang="en-US" dirty="0"/>
              <a:t>the SPF tree, the best paths are inserted into the routing table. Routing decisions are made based on the entries in the routing table.</a:t>
            </a:r>
          </a:p>
          <a:p>
            <a:pPr marL="0" indent="0">
              <a:buNone/>
            </a:pPr>
            <a:endParaRPr lang="en-US" dirty="0" smtClean="0"/>
          </a:p>
        </p:txBody>
      </p:sp>
    </p:spTree>
    <p:extLst>
      <p:ext uri="{BB962C8B-B14F-4D97-AF65-F5344CB8AC3E}">
        <p14:creationId xmlns:p14="http://schemas.microsoft.com/office/powerpoint/2010/main" val="1107656577"/>
      </p:ext>
    </p:extLst>
  </p:cSld>
  <p:clrMapOvr>
    <a:masterClrMapping/>
  </p:clrMapOvr>
  <p:transition spd="med"/>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the Default Route in a Stub Area</a:t>
            </a:r>
          </a:p>
        </p:txBody>
      </p:sp>
      <p:sp>
        <p:nvSpPr>
          <p:cNvPr id="3" name="Content Placeholder 2"/>
          <p:cNvSpPr>
            <a:spLocks noGrp="1"/>
          </p:cNvSpPr>
          <p:nvPr>
            <p:ph idx="1"/>
          </p:nvPr>
        </p:nvSpPr>
        <p:spPr/>
        <p:txBody>
          <a:bodyPr/>
          <a:lstStyle/>
          <a:p>
            <a:r>
              <a:rPr lang="en-US" dirty="0"/>
              <a:t>By default, the ABR of a stub area will advertise a default route with a cost of 1. </a:t>
            </a:r>
            <a:endParaRPr lang="en-US" dirty="0" smtClean="0"/>
          </a:p>
          <a:p>
            <a:r>
              <a:rPr lang="en-US" dirty="0" smtClean="0"/>
              <a:t>You can </a:t>
            </a:r>
            <a:r>
              <a:rPr lang="en-US" dirty="0"/>
              <a:t>change the cost of the default route by using the </a:t>
            </a:r>
            <a:r>
              <a:rPr lang="en-US" b="1" dirty="0"/>
              <a:t>area default-cost </a:t>
            </a:r>
            <a:r>
              <a:rPr lang="en-US" dirty="0"/>
              <a:t>command. </a:t>
            </a:r>
            <a:endParaRPr lang="en-US" dirty="0" smtClean="0"/>
          </a:p>
          <a:p>
            <a:r>
              <a:rPr lang="en-US" dirty="0" smtClean="0"/>
              <a:t>The </a:t>
            </a:r>
            <a:r>
              <a:rPr lang="en-US" i="1" dirty="0" smtClean="0"/>
              <a:t>default-cost </a:t>
            </a:r>
            <a:r>
              <a:rPr lang="en-US" dirty="0"/>
              <a:t>option provides the metric for the summary default route that is </a:t>
            </a:r>
            <a:r>
              <a:rPr lang="en-US" dirty="0" smtClean="0"/>
              <a:t>generated by </a:t>
            </a:r>
            <a:r>
              <a:rPr lang="en-US" dirty="0"/>
              <a:t>the ABR into the stub area</a:t>
            </a:r>
            <a:r>
              <a:rPr lang="en-US" dirty="0" smtClean="0"/>
              <a:t>.</a:t>
            </a:r>
          </a:p>
          <a:p>
            <a:pPr marL="0" indent="0">
              <a:buNone/>
            </a:pPr>
            <a:r>
              <a:rPr lang="en-US" b="1" dirty="0">
                <a:latin typeface="Consolas" panose="020B0609020204030204" pitchFamily="49" charset="0"/>
                <a:cs typeface="Consolas" panose="020B0609020204030204" pitchFamily="49" charset="0"/>
              </a:rPr>
              <a:t>area </a:t>
            </a:r>
            <a:r>
              <a:rPr lang="en-US" i="1" dirty="0">
                <a:latin typeface="Consolas" panose="020B0609020204030204" pitchFamily="49" charset="0"/>
                <a:cs typeface="Consolas" panose="020B0609020204030204" pitchFamily="49" charset="0"/>
              </a:rPr>
              <a:t>area-id </a:t>
            </a:r>
            <a:r>
              <a:rPr lang="en-US" b="1" dirty="0">
                <a:latin typeface="Consolas" panose="020B0609020204030204" pitchFamily="49" charset="0"/>
                <a:cs typeface="Consolas" panose="020B0609020204030204" pitchFamily="49" charset="0"/>
              </a:rPr>
              <a:t>default-cost </a:t>
            </a:r>
            <a:r>
              <a:rPr lang="en-US" i="1" dirty="0">
                <a:latin typeface="Consolas" panose="020B0609020204030204" pitchFamily="49" charset="0"/>
                <a:cs typeface="Consolas" panose="020B0609020204030204" pitchFamily="49" charset="0"/>
              </a:rPr>
              <a:t>cost</a:t>
            </a:r>
            <a:endParaRPr lang="en-US"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a:blip r:embed="rId3"/>
          <a:stretch>
            <a:fillRect/>
          </a:stretch>
        </p:blipFill>
        <p:spPr>
          <a:xfrm>
            <a:off x="910237" y="4813779"/>
            <a:ext cx="7258681" cy="1500960"/>
          </a:xfrm>
          <a:prstGeom prst="rect">
            <a:avLst/>
          </a:prstGeom>
        </p:spPr>
      </p:pic>
    </p:spTree>
    <p:extLst>
      <p:ext uri="{BB962C8B-B14F-4D97-AF65-F5344CB8AC3E}">
        <p14:creationId xmlns:p14="http://schemas.microsoft.com/office/powerpoint/2010/main" val="245010071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the Default Route in a Stub Area</a:t>
            </a:r>
          </a:p>
        </p:txBody>
      </p:sp>
      <p:sp>
        <p:nvSpPr>
          <p:cNvPr id="3" name="Content Placeholder 2"/>
          <p:cNvSpPr>
            <a:spLocks noGrp="1"/>
          </p:cNvSpPr>
          <p:nvPr>
            <p:ph idx="1"/>
          </p:nvPr>
        </p:nvSpPr>
        <p:spPr/>
        <p:txBody>
          <a:bodyPr/>
          <a:lstStyle/>
          <a:p>
            <a:r>
              <a:rPr lang="en-US" dirty="0"/>
              <a:t>The option of tuning the cost of the default route in the stub area is useful in stub </a:t>
            </a:r>
            <a:r>
              <a:rPr lang="en-US" dirty="0" smtClean="0"/>
              <a:t>areas with </a:t>
            </a:r>
            <a:r>
              <a:rPr lang="en-US" dirty="0"/>
              <a:t>redundant exit points to the backbone area</a:t>
            </a:r>
          </a:p>
        </p:txBody>
      </p:sp>
      <p:pic>
        <p:nvPicPr>
          <p:cNvPr id="5" name="Picture 4"/>
          <p:cNvPicPr>
            <a:picLocks noChangeAspect="1"/>
          </p:cNvPicPr>
          <p:nvPr/>
        </p:nvPicPr>
        <p:blipFill>
          <a:blip r:embed="rId2"/>
          <a:stretch>
            <a:fillRect/>
          </a:stretch>
        </p:blipFill>
        <p:spPr>
          <a:xfrm>
            <a:off x="1189417" y="3058842"/>
            <a:ext cx="6700321" cy="2416800"/>
          </a:xfrm>
          <a:prstGeom prst="rect">
            <a:avLst/>
          </a:prstGeom>
        </p:spPr>
      </p:pic>
    </p:spTree>
    <p:extLst>
      <p:ext uri="{BB962C8B-B14F-4D97-AF65-F5344CB8AC3E}">
        <p14:creationId xmlns:p14="http://schemas.microsoft.com/office/powerpoint/2010/main" val="38768004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default-information originate Command</a:t>
            </a:r>
          </a:p>
        </p:txBody>
      </p:sp>
      <p:sp>
        <p:nvSpPr>
          <p:cNvPr id="3" name="Content Placeholder 2"/>
          <p:cNvSpPr>
            <a:spLocks noGrp="1"/>
          </p:cNvSpPr>
          <p:nvPr>
            <p:ph idx="1"/>
          </p:nvPr>
        </p:nvSpPr>
        <p:spPr/>
        <p:txBody>
          <a:bodyPr/>
          <a:lstStyle/>
          <a:p>
            <a:r>
              <a:rPr lang="en-US" sz="2000" b="1" dirty="0">
                <a:latin typeface="Consolas" panose="020B0609020204030204" pitchFamily="49" charset="0"/>
                <a:cs typeface="Consolas" panose="020B0609020204030204" pitchFamily="49" charset="0"/>
              </a:rPr>
              <a:t>default-information originate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always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metric </a:t>
            </a:r>
            <a:r>
              <a:rPr lang="en-US" sz="2000" i="1" dirty="0">
                <a:latin typeface="Consolas" panose="020B0609020204030204" pitchFamily="49" charset="0"/>
                <a:cs typeface="Consolas" panose="020B0609020204030204" pitchFamily="49" charset="0"/>
              </a:rPr>
              <a:t>metric-value </a:t>
            </a:r>
            <a:r>
              <a:rPr lang="en-US" sz="2000" dirty="0">
                <a:latin typeface="Consolas" panose="020B0609020204030204" pitchFamily="49" charset="0"/>
                <a:cs typeface="Consolas" panose="020B0609020204030204" pitchFamily="49" charset="0"/>
              </a:rPr>
              <a:t>] [ </a:t>
            </a:r>
            <a:r>
              <a:rPr lang="en-US" sz="2000" b="1" dirty="0">
                <a:latin typeface="Consolas" panose="020B0609020204030204" pitchFamily="49" charset="0"/>
                <a:cs typeface="Consolas" panose="020B0609020204030204" pitchFamily="49" charset="0"/>
              </a:rPr>
              <a:t>metric-type </a:t>
            </a:r>
            <a:r>
              <a:rPr lang="en-US" sz="2000" i="1" dirty="0" err="1" smtClean="0">
                <a:latin typeface="Consolas" panose="020B0609020204030204" pitchFamily="49" charset="0"/>
                <a:cs typeface="Consolas" panose="020B0609020204030204" pitchFamily="49" charset="0"/>
              </a:rPr>
              <a:t>typevalue</a:t>
            </a:r>
            <a:r>
              <a:rPr lang="en-US" sz="2000" i="1" dirty="0">
                <a:latin typeface="Consolas" panose="020B0609020204030204" pitchFamily="49" charset="0"/>
                <a:cs typeface="Consolas" panose="020B0609020204030204" pitchFamily="49" charset="0"/>
              </a:rPr>
              <a:t> </a:t>
            </a:r>
            <a:r>
              <a:rPr lang="en-US" sz="2000" dirty="0" smtClean="0">
                <a:latin typeface="Consolas" panose="020B0609020204030204" pitchFamily="49" charset="0"/>
                <a:cs typeface="Consolas" panose="020B0609020204030204" pitchFamily="49" charset="0"/>
              </a:rPr>
              <a:t>] </a:t>
            </a:r>
            <a:r>
              <a:rPr lang="en-US" sz="2000" dirty="0">
                <a:latin typeface="Consolas" panose="020B0609020204030204" pitchFamily="49" charset="0"/>
                <a:cs typeface="Consolas" panose="020B0609020204030204" pitchFamily="49" charset="0"/>
              </a:rPr>
              <a:t>[ </a:t>
            </a:r>
            <a:r>
              <a:rPr lang="en-US" sz="2000" b="1" dirty="0">
                <a:latin typeface="Consolas" panose="020B0609020204030204" pitchFamily="49" charset="0"/>
                <a:cs typeface="Consolas" panose="020B0609020204030204" pitchFamily="49" charset="0"/>
              </a:rPr>
              <a:t>route-map </a:t>
            </a:r>
            <a:r>
              <a:rPr lang="en-US" sz="2000" i="1" dirty="0">
                <a:latin typeface="Consolas" panose="020B0609020204030204" pitchFamily="49" charset="0"/>
                <a:cs typeface="Consolas" panose="020B0609020204030204" pitchFamily="49" charset="0"/>
              </a:rPr>
              <a:t>map-name </a:t>
            </a:r>
            <a:r>
              <a:rPr lang="en-US" sz="2000" dirty="0" smtClean="0">
                <a:latin typeface="Consolas" panose="020B0609020204030204" pitchFamily="49" charset="0"/>
                <a:cs typeface="Consolas" panose="020B0609020204030204" pitchFamily="49" charset="0"/>
              </a:rPr>
              <a:t>]</a:t>
            </a:r>
          </a:p>
          <a:p>
            <a:endParaRPr lang="en-US" dirty="0"/>
          </a:p>
        </p:txBody>
      </p:sp>
      <p:pic>
        <p:nvPicPr>
          <p:cNvPr id="5" name="Picture 4"/>
          <p:cNvPicPr>
            <a:picLocks noChangeAspect="1"/>
          </p:cNvPicPr>
          <p:nvPr/>
        </p:nvPicPr>
        <p:blipFill>
          <a:blip r:embed="rId3"/>
          <a:stretch>
            <a:fillRect/>
          </a:stretch>
        </p:blipFill>
        <p:spPr>
          <a:xfrm>
            <a:off x="884857" y="1992360"/>
            <a:ext cx="7309441" cy="1958880"/>
          </a:xfrm>
          <a:prstGeom prst="rect">
            <a:avLst/>
          </a:prstGeom>
        </p:spPr>
      </p:pic>
      <p:pic>
        <p:nvPicPr>
          <p:cNvPr id="6" name="Picture 5"/>
          <p:cNvPicPr>
            <a:picLocks noChangeAspect="1"/>
          </p:cNvPicPr>
          <p:nvPr/>
        </p:nvPicPr>
        <p:blipFill>
          <a:blip r:embed="rId4"/>
          <a:stretch>
            <a:fillRect/>
          </a:stretch>
        </p:blipFill>
        <p:spPr>
          <a:xfrm>
            <a:off x="884857" y="4026543"/>
            <a:ext cx="7309441" cy="2238720"/>
          </a:xfrm>
          <a:prstGeom prst="rect">
            <a:avLst/>
          </a:prstGeom>
        </p:spPr>
      </p:pic>
    </p:spTree>
    <p:extLst>
      <p:ext uri="{BB962C8B-B14F-4D97-AF65-F5344CB8AC3E}">
        <p14:creationId xmlns:p14="http://schemas.microsoft.com/office/powerpoint/2010/main" val="2434817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Stubby Area Types</a:t>
            </a:r>
          </a:p>
        </p:txBody>
      </p:sp>
      <p:sp>
        <p:nvSpPr>
          <p:cNvPr id="3" name="Content Placeholder 2"/>
          <p:cNvSpPr>
            <a:spLocks noGrp="1"/>
          </p:cNvSpPr>
          <p:nvPr>
            <p:ph idx="1"/>
          </p:nvPr>
        </p:nvSpPr>
        <p:spPr/>
        <p:txBody>
          <a:bodyPr>
            <a:normAutofit/>
          </a:bodyPr>
          <a:lstStyle/>
          <a:p>
            <a:r>
              <a:rPr lang="en-US" dirty="0"/>
              <a:t>The NSSA is a nonproprietary extension of the existing stub area feature that allows </a:t>
            </a:r>
            <a:r>
              <a:rPr lang="en-US" dirty="0" smtClean="0"/>
              <a:t>the injection </a:t>
            </a:r>
            <a:r>
              <a:rPr lang="en-US" dirty="0"/>
              <a:t>of external routes in a limited fashion into the stub area</a:t>
            </a:r>
            <a:r>
              <a:rPr lang="en-US" dirty="0" smtClean="0"/>
              <a:t>.</a:t>
            </a:r>
          </a:p>
          <a:p>
            <a:endParaRPr lang="en-US" dirty="0"/>
          </a:p>
          <a:p>
            <a:endParaRPr lang="en-US" dirty="0" smtClean="0"/>
          </a:p>
          <a:p>
            <a:endParaRPr lang="en-US" dirty="0"/>
          </a:p>
          <a:p>
            <a:endParaRPr lang="en-US" dirty="0" smtClean="0"/>
          </a:p>
          <a:p>
            <a:endParaRPr lang="en-US" dirty="0" smtClean="0"/>
          </a:p>
          <a:p>
            <a:r>
              <a:rPr lang="en-US" dirty="0"/>
              <a:t>The </a:t>
            </a:r>
            <a:r>
              <a:rPr lang="en-US" b="1" dirty="0"/>
              <a:t>area </a:t>
            </a:r>
            <a:r>
              <a:rPr lang="en-US" b="1" dirty="0" err="1"/>
              <a:t>nssa</a:t>
            </a:r>
            <a:r>
              <a:rPr lang="en-US" b="1" dirty="0"/>
              <a:t> </a:t>
            </a:r>
            <a:r>
              <a:rPr lang="en-US" dirty="0"/>
              <a:t>router configuration mode command is used to define each router in the NSSA area as not-so-stubby</a:t>
            </a:r>
          </a:p>
          <a:p>
            <a:r>
              <a:rPr lang="en-US" dirty="0" smtClean="0"/>
              <a:t>The </a:t>
            </a:r>
            <a:r>
              <a:rPr lang="en-US" b="1" dirty="0"/>
              <a:t>area </a:t>
            </a:r>
            <a:r>
              <a:rPr lang="en-US" b="1" dirty="0" err="1"/>
              <a:t>nssa</a:t>
            </a:r>
            <a:r>
              <a:rPr lang="en-US" b="1" dirty="0"/>
              <a:t> </a:t>
            </a:r>
            <a:r>
              <a:rPr lang="en-US" dirty="0"/>
              <a:t>command with the </a:t>
            </a:r>
            <a:r>
              <a:rPr lang="en-US" b="1" dirty="0"/>
              <a:t>no-summary </a:t>
            </a:r>
            <a:r>
              <a:rPr lang="en-US" dirty="0"/>
              <a:t>keyword is used to define the ABR </a:t>
            </a:r>
            <a:r>
              <a:rPr lang="en-US" dirty="0" smtClean="0"/>
              <a:t>as totally </a:t>
            </a:r>
            <a:r>
              <a:rPr lang="en-US" dirty="0"/>
              <a:t>not-so-stubby</a:t>
            </a:r>
            <a:r>
              <a:rPr lang="en-US" dirty="0" smtClean="0"/>
              <a:t>.</a:t>
            </a:r>
          </a:p>
        </p:txBody>
      </p:sp>
      <p:pic>
        <p:nvPicPr>
          <p:cNvPr id="4" name="Picture 3"/>
          <p:cNvPicPr>
            <a:picLocks noChangeAspect="1"/>
          </p:cNvPicPr>
          <p:nvPr/>
        </p:nvPicPr>
        <p:blipFill>
          <a:blip r:embed="rId2"/>
          <a:stretch>
            <a:fillRect/>
          </a:stretch>
        </p:blipFill>
        <p:spPr>
          <a:xfrm>
            <a:off x="1011757" y="2340327"/>
            <a:ext cx="7055641" cy="2047920"/>
          </a:xfrm>
          <a:prstGeom prst="rect">
            <a:avLst/>
          </a:prstGeom>
        </p:spPr>
      </p:pic>
    </p:spTree>
    <p:extLst>
      <p:ext uri="{BB962C8B-B14F-4D97-AF65-F5344CB8AC3E}">
        <p14:creationId xmlns:p14="http://schemas.microsoft.com/office/powerpoint/2010/main" val="332967847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OSPFv3</a:t>
            </a:r>
            <a:endParaRPr lang="en-US" sz="3000" b="0" dirty="0" smtClean="0">
              <a:solidFill>
                <a:schemeClr val="bg1"/>
              </a:solidFill>
            </a:endParaRPr>
          </a:p>
        </p:txBody>
      </p:sp>
    </p:spTree>
    <p:extLst>
      <p:ext uri="{BB962C8B-B14F-4D97-AF65-F5344CB8AC3E}">
        <p14:creationId xmlns:p14="http://schemas.microsoft.com/office/powerpoint/2010/main" val="3658781890"/>
      </p:ext>
    </p:extLst>
  </p:cSld>
  <p:clrMapOvr>
    <a:masterClrMapping/>
  </p:clrMapOvr>
  <p:transition spd="med"/>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OSPFv3</a:t>
            </a:r>
          </a:p>
        </p:txBody>
      </p:sp>
      <p:sp>
        <p:nvSpPr>
          <p:cNvPr id="3" name="Content Placeholder 2"/>
          <p:cNvSpPr>
            <a:spLocks noGrp="1"/>
          </p:cNvSpPr>
          <p:nvPr>
            <p:ph idx="1"/>
          </p:nvPr>
        </p:nvSpPr>
        <p:spPr/>
        <p:txBody>
          <a:bodyPr/>
          <a:lstStyle/>
          <a:p>
            <a:r>
              <a:rPr lang="en-US" dirty="0" smtClean="0"/>
              <a:t>Implement </a:t>
            </a:r>
            <a:r>
              <a:rPr lang="en-US" dirty="0"/>
              <a:t>OSPFv3 in a dual-stack (IPv4/IPv6) environment</a:t>
            </a:r>
          </a:p>
          <a:p>
            <a:r>
              <a:rPr lang="en-US" dirty="0" smtClean="0"/>
              <a:t>Configure </a:t>
            </a:r>
            <a:r>
              <a:rPr lang="en-US" dirty="0"/>
              <a:t>external route summarization and load balancing in OSPFv3</a:t>
            </a:r>
          </a:p>
          <a:p>
            <a:r>
              <a:rPr lang="en-US" dirty="0" smtClean="0"/>
              <a:t>Explain </a:t>
            </a:r>
            <a:r>
              <a:rPr lang="en-US" dirty="0"/>
              <a:t>the limitations and where you need to be careful when configuring OSPFv3</a:t>
            </a:r>
          </a:p>
        </p:txBody>
      </p:sp>
    </p:spTree>
    <p:extLst>
      <p:ext uri="{BB962C8B-B14F-4D97-AF65-F5344CB8AC3E}">
        <p14:creationId xmlns:p14="http://schemas.microsoft.com/office/powerpoint/2010/main" val="7668863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OSPFv3</a:t>
            </a:r>
          </a:p>
        </p:txBody>
      </p:sp>
      <p:pic>
        <p:nvPicPr>
          <p:cNvPr id="4" name="Content Placeholder 3"/>
          <p:cNvPicPr>
            <a:picLocks noGrp="1" noChangeAspect="1"/>
          </p:cNvPicPr>
          <p:nvPr>
            <p:ph idx="1"/>
          </p:nvPr>
        </p:nvPicPr>
        <p:blipFill>
          <a:blip r:embed="rId2"/>
          <a:stretch>
            <a:fillRect/>
          </a:stretch>
        </p:blipFill>
        <p:spPr>
          <a:xfrm>
            <a:off x="912590" y="1182688"/>
            <a:ext cx="7253732" cy="5132387"/>
          </a:xfrm>
          <a:prstGeom prst="rect">
            <a:avLst/>
          </a:prstGeom>
        </p:spPr>
      </p:pic>
    </p:spTree>
    <p:extLst>
      <p:ext uri="{BB962C8B-B14F-4D97-AF65-F5344CB8AC3E}">
        <p14:creationId xmlns:p14="http://schemas.microsoft.com/office/powerpoint/2010/main" val="25860928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OSPFv3</a:t>
            </a:r>
          </a:p>
        </p:txBody>
      </p:sp>
      <p:sp>
        <p:nvSpPr>
          <p:cNvPr id="3" name="Content Placeholder 2"/>
          <p:cNvSpPr>
            <a:spLocks noGrp="1"/>
          </p:cNvSpPr>
          <p:nvPr>
            <p:ph idx="1"/>
          </p:nvPr>
        </p:nvSpPr>
        <p:spPr/>
        <p:txBody>
          <a:bodyPr/>
          <a:lstStyle/>
          <a:p>
            <a:r>
              <a:rPr lang="en-US" dirty="0"/>
              <a:t>Cisco IOS routers offer two OSPF configuration methods for IPv6:</a:t>
            </a:r>
          </a:p>
          <a:p>
            <a:r>
              <a:rPr lang="en-US" dirty="0" smtClean="0"/>
              <a:t>Using </a:t>
            </a:r>
            <a:r>
              <a:rPr lang="en-US" dirty="0"/>
              <a:t>the traditional </a:t>
            </a:r>
            <a:r>
              <a:rPr lang="en-US" b="1" dirty="0"/>
              <a:t>ipv6 router </a:t>
            </a:r>
            <a:r>
              <a:rPr lang="en-US" b="1" dirty="0" err="1"/>
              <a:t>ospf</a:t>
            </a:r>
            <a:r>
              <a:rPr lang="en-US" b="1" dirty="0"/>
              <a:t> </a:t>
            </a:r>
            <a:r>
              <a:rPr lang="en-US" dirty="0"/>
              <a:t>global configuration command</a:t>
            </a:r>
          </a:p>
          <a:p>
            <a:r>
              <a:rPr lang="en-US" dirty="0" smtClean="0"/>
              <a:t>Using </a:t>
            </a:r>
            <a:r>
              <a:rPr lang="en-US" dirty="0"/>
              <a:t>the new-style </a:t>
            </a:r>
            <a:r>
              <a:rPr lang="en-US" b="1" dirty="0"/>
              <a:t>router ospfv3 </a:t>
            </a:r>
            <a:r>
              <a:rPr lang="en-US" dirty="0"/>
              <a:t>global configuration command</a:t>
            </a:r>
          </a:p>
        </p:txBody>
      </p:sp>
    </p:spTree>
    <p:extLst>
      <p:ext uri="{BB962C8B-B14F-4D97-AF65-F5344CB8AC3E}">
        <p14:creationId xmlns:p14="http://schemas.microsoft.com/office/powerpoint/2010/main" val="1221838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OSPFv3</a:t>
            </a:r>
          </a:p>
        </p:txBody>
      </p:sp>
      <p:sp>
        <p:nvSpPr>
          <p:cNvPr id="3" name="Content Placeholder 2"/>
          <p:cNvSpPr>
            <a:spLocks noGrp="1"/>
          </p:cNvSpPr>
          <p:nvPr>
            <p:ph idx="1"/>
          </p:nvPr>
        </p:nvSpPr>
        <p:spPr/>
        <p:txBody>
          <a:bodyPr>
            <a:normAutofit lnSpcReduction="10000"/>
          </a:bodyPr>
          <a:lstStyle/>
          <a:p>
            <a:r>
              <a:rPr lang="en-US" dirty="0"/>
              <a:t>OSPFv3 is the IPv6-capable version of the OSPF routing protocol. It is a rewrite of </a:t>
            </a:r>
            <a:r>
              <a:rPr lang="en-US" dirty="0" smtClean="0"/>
              <a:t>the OSPF </a:t>
            </a:r>
            <a:r>
              <a:rPr lang="en-US" dirty="0"/>
              <a:t>protocol to support IPv6, although the foundation remains the same as in IPv4 </a:t>
            </a:r>
            <a:r>
              <a:rPr lang="en-US" dirty="0" smtClean="0"/>
              <a:t>and OSPFv2</a:t>
            </a:r>
            <a:r>
              <a:rPr lang="en-US" dirty="0"/>
              <a:t>. </a:t>
            </a:r>
            <a:endParaRPr lang="en-US" dirty="0" smtClean="0"/>
          </a:p>
          <a:p>
            <a:r>
              <a:rPr lang="en-US" dirty="0" smtClean="0"/>
              <a:t>The </a:t>
            </a:r>
            <a:r>
              <a:rPr lang="en-US" dirty="0"/>
              <a:t>OSPFv3 metric is still based on interface cost. </a:t>
            </a:r>
            <a:endParaRPr lang="en-US" dirty="0" smtClean="0"/>
          </a:p>
          <a:p>
            <a:r>
              <a:rPr lang="en-US" dirty="0" smtClean="0"/>
              <a:t>The </a:t>
            </a:r>
            <a:r>
              <a:rPr lang="en-US" dirty="0"/>
              <a:t>packet types and </a:t>
            </a:r>
            <a:r>
              <a:rPr lang="en-US" dirty="0" smtClean="0"/>
              <a:t>neighbor discovery </a:t>
            </a:r>
            <a:r>
              <a:rPr lang="en-US" dirty="0"/>
              <a:t>mechanisms are the same in OSPFv3 as they are for OSPFv2. </a:t>
            </a:r>
            <a:endParaRPr lang="en-US" dirty="0" smtClean="0"/>
          </a:p>
          <a:p>
            <a:r>
              <a:rPr lang="en-US" dirty="0" smtClean="0"/>
              <a:t>OSPFv3</a:t>
            </a:r>
            <a:r>
              <a:rPr lang="en-US" dirty="0"/>
              <a:t> </a:t>
            </a:r>
            <a:r>
              <a:rPr lang="en-US" dirty="0" smtClean="0"/>
              <a:t>also </a:t>
            </a:r>
            <a:r>
              <a:rPr lang="en-US" dirty="0"/>
              <a:t>supports the same interface types, including broadcast, point-to-point, point-</a:t>
            </a:r>
            <a:r>
              <a:rPr lang="en-US" dirty="0" err="1"/>
              <a:t>tomultipoint</a:t>
            </a:r>
            <a:r>
              <a:rPr lang="en-US" dirty="0"/>
              <a:t>,</a:t>
            </a:r>
          </a:p>
          <a:p>
            <a:r>
              <a:rPr lang="en-US" dirty="0"/>
              <a:t>NBMA, and virtual links. </a:t>
            </a:r>
            <a:endParaRPr lang="en-US" dirty="0" smtClean="0"/>
          </a:p>
          <a:p>
            <a:r>
              <a:rPr lang="en-US" dirty="0" smtClean="0"/>
              <a:t>LSAs </a:t>
            </a:r>
            <a:r>
              <a:rPr lang="en-US" dirty="0"/>
              <a:t>are still flooded throughout an OSPF </a:t>
            </a:r>
            <a:r>
              <a:rPr lang="en-US" dirty="0" smtClean="0"/>
              <a:t>domain, and </a:t>
            </a:r>
            <a:r>
              <a:rPr lang="en-US" dirty="0"/>
              <a:t>many of the LSA types are the same, though a few have been renamed or </a:t>
            </a:r>
            <a:r>
              <a:rPr lang="en-US" dirty="0" smtClean="0"/>
              <a:t>newly created</a:t>
            </a:r>
            <a:r>
              <a:rPr lang="en-US" dirty="0"/>
              <a:t>.</a:t>
            </a:r>
          </a:p>
        </p:txBody>
      </p:sp>
    </p:spTree>
    <p:extLst>
      <p:ext uri="{BB962C8B-B14F-4D97-AF65-F5344CB8AC3E}">
        <p14:creationId xmlns:p14="http://schemas.microsoft.com/office/powerpoint/2010/main" val="165899747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OSPFv3 </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884857" y="1183340"/>
            <a:ext cx="7309441" cy="1195680"/>
          </a:xfrm>
          <a:prstGeom prst="rect">
            <a:avLst/>
          </a:prstGeom>
        </p:spPr>
      </p:pic>
      <p:pic>
        <p:nvPicPr>
          <p:cNvPr id="5" name="Picture 4"/>
          <p:cNvPicPr>
            <a:picLocks noChangeAspect="1"/>
          </p:cNvPicPr>
          <p:nvPr/>
        </p:nvPicPr>
        <p:blipFill>
          <a:blip r:embed="rId4"/>
          <a:stretch>
            <a:fillRect/>
          </a:stretch>
        </p:blipFill>
        <p:spPr>
          <a:xfrm>
            <a:off x="884856" y="2454323"/>
            <a:ext cx="7309441" cy="3625201"/>
          </a:xfrm>
          <a:prstGeom prst="rect">
            <a:avLst/>
          </a:prstGeom>
        </p:spPr>
      </p:pic>
    </p:spTree>
    <p:extLst>
      <p:ext uri="{BB962C8B-B14F-4D97-AF65-F5344CB8AC3E}">
        <p14:creationId xmlns:p14="http://schemas.microsoft.com/office/powerpoint/2010/main" val="319086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Hierarchical Structure of OSPF</a:t>
            </a:r>
            <a:endParaRPr lang="en-US" dirty="0" smtClean="0"/>
          </a:p>
        </p:txBody>
      </p:sp>
      <p:pic>
        <p:nvPicPr>
          <p:cNvPr id="2" name="Content Placeholder 1"/>
          <p:cNvPicPr>
            <a:picLocks noGrp="1" noChangeAspect="1"/>
          </p:cNvPicPr>
          <p:nvPr>
            <p:ph idx="1"/>
          </p:nvPr>
        </p:nvPicPr>
        <p:blipFill>
          <a:blip r:embed="rId3"/>
          <a:stretch>
            <a:fillRect/>
          </a:stretch>
        </p:blipFill>
        <p:spPr>
          <a:xfrm>
            <a:off x="279400" y="2300471"/>
            <a:ext cx="8520113" cy="2896820"/>
          </a:xfrm>
          <a:prstGeom prst="rect">
            <a:avLst/>
          </a:prstGeom>
        </p:spPr>
      </p:pic>
    </p:spTree>
    <p:extLst>
      <p:ext uri="{BB962C8B-B14F-4D97-AF65-F5344CB8AC3E}">
        <p14:creationId xmlns:p14="http://schemas.microsoft.com/office/powerpoint/2010/main" val="2139523138"/>
      </p:ext>
    </p:extLst>
  </p:cSld>
  <p:clrMapOvr>
    <a:masterClrMapping/>
  </p:clrMapOvr>
  <p:transition spd="med"/>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OSPFv3 Adjacencies </a:t>
            </a:r>
            <a:r>
              <a:rPr lang="en-US" dirty="0"/>
              <a:t>and Routing Table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17279" y="1769039"/>
            <a:ext cx="7309441" cy="3319921"/>
          </a:xfrm>
          <a:prstGeom prst="rect">
            <a:avLst/>
          </a:prstGeom>
        </p:spPr>
      </p:pic>
    </p:spTree>
    <p:extLst>
      <p:ext uri="{BB962C8B-B14F-4D97-AF65-F5344CB8AC3E}">
        <p14:creationId xmlns:p14="http://schemas.microsoft.com/office/powerpoint/2010/main" val="18604997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Specifying the Neighbor on an NBMA Interface</a:t>
            </a:r>
          </a:p>
        </p:txBody>
      </p:sp>
      <p:sp>
        <p:nvSpPr>
          <p:cNvPr id="3" name="Content Placeholder 2"/>
          <p:cNvSpPr>
            <a:spLocks noGrp="1"/>
          </p:cNvSpPr>
          <p:nvPr>
            <p:ph idx="1"/>
          </p:nvPr>
        </p:nvSpPr>
        <p:spPr/>
        <p:txBody>
          <a:bodyPr/>
          <a:lstStyle/>
          <a:p>
            <a:r>
              <a:rPr lang="en-US" dirty="0"/>
              <a:t>OSPF adjacencies over NBMA links require that IPv6 connectivity for both the </a:t>
            </a:r>
            <a:r>
              <a:rPr lang="en-US" dirty="0" smtClean="0"/>
              <a:t>link-local and </a:t>
            </a:r>
            <a:r>
              <a:rPr lang="en-US" dirty="0"/>
              <a:t>the global addresses is established. Depending on the transport network, this </a:t>
            </a:r>
            <a:r>
              <a:rPr lang="en-US" dirty="0" smtClean="0"/>
              <a:t>may require </a:t>
            </a:r>
            <a:r>
              <a:rPr lang="en-US" dirty="0"/>
              <a:t>mapping of IPv6 addresses to Layer 2 circuit identifiers</a:t>
            </a:r>
          </a:p>
        </p:txBody>
      </p:sp>
      <p:pic>
        <p:nvPicPr>
          <p:cNvPr id="4" name="Picture 3"/>
          <p:cNvPicPr>
            <a:picLocks noChangeAspect="1"/>
          </p:cNvPicPr>
          <p:nvPr/>
        </p:nvPicPr>
        <p:blipFill>
          <a:blip r:embed="rId2"/>
          <a:stretch>
            <a:fillRect/>
          </a:stretch>
        </p:blipFill>
        <p:spPr>
          <a:xfrm>
            <a:off x="1040847" y="4012502"/>
            <a:ext cx="7309441" cy="1106640"/>
          </a:xfrm>
          <a:prstGeom prst="rect">
            <a:avLst/>
          </a:prstGeom>
        </p:spPr>
      </p:pic>
    </p:spTree>
    <p:extLst>
      <p:ext uri="{BB962C8B-B14F-4D97-AF65-F5344CB8AC3E}">
        <p14:creationId xmlns:p14="http://schemas.microsoft.com/office/powerpoint/2010/main" val="40491461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Specifying the Neighbor on an NBMA Interface</a:t>
            </a:r>
          </a:p>
        </p:txBody>
      </p:sp>
      <p:pic>
        <p:nvPicPr>
          <p:cNvPr id="4" name="Content Placeholder 3"/>
          <p:cNvPicPr>
            <a:picLocks noGrp="1" noChangeAspect="1"/>
          </p:cNvPicPr>
          <p:nvPr>
            <p:ph idx="1"/>
          </p:nvPr>
        </p:nvPicPr>
        <p:blipFill>
          <a:blip r:embed="rId2"/>
          <a:stretch>
            <a:fillRect/>
          </a:stretch>
        </p:blipFill>
        <p:spPr>
          <a:xfrm>
            <a:off x="884736" y="1510161"/>
            <a:ext cx="7309441" cy="4477441"/>
          </a:xfrm>
          <a:prstGeom prst="rect">
            <a:avLst/>
          </a:prstGeom>
        </p:spPr>
      </p:pic>
    </p:spTree>
    <p:extLst>
      <p:ext uri="{BB962C8B-B14F-4D97-AF65-F5344CB8AC3E}">
        <p14:creationId xmlns:p14="http://schemas.microsoft.com/office/powerpoint/2010/main" val="3807852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OSPFv3 </a:t>
            </a:r>
            <a:r>
              <a:rPr lang="en-US" dirty="0"/>
              <a:t>LSDB</a:t>
            </a:r>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2077696" y="1183340"/>
            <a:ext cx="4923764" cy="5548184"/>
            <a:chOff x="1375145" y="82053"/>
            <a:chExt cx="7271038" cy="8193134"/>
          </a:xfrm>
        </p:grpSpPr>
        <p:pic>
          <p:nvPicPr>
            <p:cNvPr id="4" name="Picture 3"/>
            <p:cNvPicPr>
              <a:picLocks noChangeAspect="1"/>
            </p:cNvPicPr>
            <p:nvPr/>
          </p:nvPicPr>
          <p:blipFill>
            <a:blip r:embed="rId2"/>
            <a:stretch>
              <a:fillRect/>
            </a:stretch>
          </p:blipFill>
          <p:spPr>
            <a:xfrm>
              <a:off x="1375145" y="82053"/>
              <a:ext cx="7258681" cy="5049841"/>
            </a:xfrm>
            <a:prstGeom prst="rect">
              <a:avLst/>
            </a:prstGeom>
          </p:spPr>
        </p:pic>
        <p:pic>
          <p:nvPicPr>
            <p:cNvPr id="5" name="Picture 4"/>
            <p:cNvPicPr>
              <a:picLocks noChangeAspect="1"/>
            </p:cNvPicPr>
            <p:nvPr/>
          </p:nvPicPr>
          <p:blipFill>
            <a:blip r:embed="rId3"/>
            <a:stretch>
              <a:fillRect/>
            </a:stretch>
          </p:blipFill>
          <p:spPr>
            <a:xfrm>
              <a:off x="1387502" y="5082466"/>
              <a:ext cx="7258681" cy="3192721"/>
            </a:xfrm>
            <a:prstGeom prst="rect">
              <a:avLst/>
            </a:prstGeom>
          </p:spPr>
        </p:pic>
      </p:grpSp>
    </p:spTree>
    <p:extLst>
      <p:ext uri="{BB962C8B-B14F-4D97-AF65-F5344CB8AC3E}">
        <p14:creationId xmlns:p14="http://schemas.microsoft.com/office/powerpoint/2010/main" val="2582614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Renamed </a:t>
            </a:r>
            <a:r>
              <a:rPr lang="en-US" dirty="0"/>
              <a:t>LSA</a:t>
            </a:r>
          </a:p>
        </p:txBody>
      </p:sp>
      <p:sp>
        <p:nvSpPr>
          <p:cNvPr id="3" name="Content Placeholder 2"/>
          <p:cNvSpPr>
            <a:spLocks noGrp="1"/>
          </p:cNvSpPr>
          <p:nvPr>
            <p:ph idx="1"/>
          </p:nvPr>
        </p:nvSpPr>
        <p:spPr/>
        <p:txBody>
          <a:bodyPr>
            <a:normAutofit/>
          </a:bodyPr>
          <a:lstStyle/>
          <a:p>
            <a:r>
              <a:rPr lang="en-US" b="1" dirty="0" err="1" smtClean="0"/>
              <a:t>Interarea</a:t>
            </a:r>
            <a:r>
              <a:rPr lang="en-US" b="1" dirty="0" smtClean="0"/>
              <a:t> </a:t>
            </a:r>
            <a:r>
              <a:rPr lang="en-US" b="1" dirty="0"/>
              <a:t>prefix LSAs for ABRs (Type 3): </a:t>
            </a:r>
            <a:r>
              <a:rPr lang="en-US" dirty="0"/>
              <a:t>Type 3 LSAs advertise internal </a:t>
            </a:r>
            <a:r>
              <a:rPr lang="en-US" dirty="0" smtClean="0"/>
              <a:t>networks to </a:t>
            </a:r>
            <a:r>
              <a:rPr lang="en-US" dirty="0"/>
              <a:t>routers in other areas (</a:t>
            </a:r>
            <a:r>
              <a:rPr lang="en-US" dirty="0" err="1"/>
              <a:t>interarea</a:t>
            </a:r>
            <a:r>
              <a:rPr lang="en-US" dirty="0"/>
              <a:t> routes). Type 3 LSAs may represent a single </a:t>
            </a:r>
            <a:r>
              <a:rPr lang="en-US" dirty="0" smtClean="0"/>
              <a:t>network or </a:t>
            </a:r>
            <a:r>
              <a:rPr lang="en-US" dirty="0"/>
              <a:t>a set of networks summarized into one advertisement. Only ABRs </a:t>
            </a:r>
            <a:r>
              <a:rPr lang="en-US" dirty="0" smtClean="0"/>
              <a:t>generate summary </a:t>
            </a:r>
            <a:r>
              <a:rPr lang="en-US" dirty="0"/>
              <a:t>LSAs. In OSPF for IPv6, addresses for these LSAs are expressed as </a:t>
            </a:r>
            <a:r>
              <a:rPr lang="en-US" dirty="0" smtClean="0"/>
              <a:t>prefix/ prefix </a:t>
            </a:r>
            <a:r>
              <a:rPr lang="en-US" dirty="0"/>
              <a:t>length instead of address and mask. The default route is expressed as a </a:t>
            </a:r>
            <a:r>
              <a:rPr lang="en-US" dirty="0" smtClean="0"/>
              <a:t>prefix with </a:t>
            </a:r>
            <a:r>
              <a:rPr lang="en-US" dirty="0"/>
              <a:t>length 0.</a:t>
            </a:r>
          </a:p>
          <a:p>
            <a:r>
              <a:rPr lang="en-US" b="1" dirty="0" err="1" smtClean="0"/>
              <a:t>Interarea</a:t>
            </a:r>
            <a:r>
              <a:rPr lang="en-US" b="1" dirty="0" smtClean="0"/>
              <a:t> </a:t>
            </a:r>
            <a:r>
              <a:rPr lang="en-US" b="1" dirty="0"/>
              <a:t>router LSAs for ASBRs (Type 4): </a:t>
            </a:r>
            <a:r>
              <a:rPr lang="en-US" dirty="0"/>
              <a:t>Type 4 LSAs advertise the location </a:t>
            </a:r>
            <a:r>
              <a:rPr lang="en-US" dirty="0" smtClean="0"/>
              <a:t>of an </a:t>
            </a:r>
            <a:r>
              <a:rPr lang="en-US" dirty="0"/>
              <a:t>ASBR. Routers that are trying to reach an external network use these </a:t>
            </a:r>
            <a:r>
              <a:rPr lang="en-US" dirty="0" smtClean="0"/>
              <a:t>advertisements to </a:t>
            </a:r>
            <a:r>
              <a:rPr lang="en-US" dirty="0"/>
              <a:t>determine the best path to the next hop. ASBRs generate Type 4 LSAs.</a:t>
            </a:r>
          </a:p>
        </p:txBody>
      </p:sp>
    </p:spTree>
    <p:extLst>
      <p:ext uri="{BB962C8B-B14F-4D97-AF65-F5344CB8AC3E}">
        <p14:creationId xmlns:p14="http://schemas.microsoft.com/office/powerpoint/2010/main" val="402206659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a:t>LSA</a:t>
            </a:r>
          </a:p>
        </p:txBody>
      </p:sp>
      <p:sp>
        <p:nvSpPr>
          <p:cNvPr id="3" name="Content Placeholder 2"/>
          <p:cNvSpPr>
            <a:spLocks noGrp="1"/>
          </p:cNvSpPr>
          <p:nvPr>
            <p:ph idx="1"/>
          </p:nvPr>
        </p:nvSpPr>
        <p:spPr/>
        <p:txBody>
          <a:bodyPr>
            <a:normAutofit lnSpcReduction="10000"/>
          </a:bodyPr>
          <a:lstStyle/>
          <a:p>
            <a:r>
              <a:rPr lang="en-US" b="1" dirty="0" smtClean="0"/>
              <a:t>Link </a:t>
            </a:r>
            <a:r>
              <a:rPr lang="en-US" b="1" dirty="0"/>
              <a:t>LSAs (Type 8): </a:t>
            </a:r>
            <a:r>
              <a:rPr lang="en-US" dirty="0"/>
              <a:t>Type 8 LSAs have local-link flooding scope and are </a:t>
            </a:r>
            <a:r>
              <a:rPr lang="en-US" dirty="0" smtClean="0"/>
              <a:t>never flooded </a:t>
            </a:r>
            <a:r>
              <a:rPr lang="en-US" dirty="0"/>
              <a:t>beyond the link with which they are associated. Link LSAs provide </a:t>
            </a:r>
            <a:r>
              <a:rPr lang="en-US" dirty="0" smtClean="0"/>
              <a:t>the link-local </a:t>
            </a:r>
            <a:r>
              <a:rPr lang="en-US" dirty="0"/>
              <a:t>address of the router to all other routers attached to the link. They </a:t>
            </a:r>
            <a:r>
              <a:rPr lang="en-US" dirty="0" smtClean="0"/>
              <a:t>inform other </a:t>
            </a:r>
            <a:r>
              <a:rPr lang="en-US" dirty="0"/>
              <a:t>routers attached to the link of a list of IPv6 prefixes to associate with the </a:t>
            </a:r>
            <a:r>
              <a:rPr lang="en-US" dirty="0" smtClean="0"/>
              <a:t>link. In </a:t>
            </a:r>
            <a:r>
              <a:rPr lang="en-US" dirty="0"/>
              <a:t>addition, they allow the router to assert a collection of option bits to </a:t>
            </a:r>
            <a:r>
              <a:rPr lang="en-US" dirty="0" smtClean="0"/>
              <a:t>associate with </a:t>
            </a:r>
            <a:r>
              <a:rPr lang="en-US" dirty="0"/>
              <a:t>the network LSA that will be originated for the link.</a:t>
            </a:r>
          </a:p>
          <a:p>
            <a:r>
              <a:rPr lang="en-US" b="1" dirty="0" smtClean="0"/>
              <a:t>Intra-area </a:t>
            </a:r>
            <a:r>
              <a:rPr lang="en-US" b="1" dirty="0"/>
              <a:t>prefix LSAs (Type 9): </a:t>
            </a:r>
            <a:r>
              <a:rPr lang="en-US" dirty="0"/>
              <a:t>A router can originate multiple intra-area </a:t>
            </a:r>
            <a:r>
              <a:rPr lang="en-US" dirty="0" smtClean="0"/>
              <a:t>prefix LSAs </a:t>
            </a:r>
            <a:r>
              <a:rPr lang="en-US" dirty="0"/>
              <a:t>for each router or transit network, each with a unique link-state ID. The </a:t>
            </a:r>
            <a:r>
              <a:rPr lang="en-US" dirty="0" err="1" smtClean="0"/>
              <a:t>linkstate</a:t>
            </a:r>
            <a:r>
              <a:rPr lang="en-US" dirty="0"/>
              <a:t> </a:t>
            </a:r>
            <a:r>
              <a:rPr lang="en-US" dirty="0" smtClean="0"/>
              <a:t>ID </a:t>
            </a:r>
            <a:r>
              <a:rPr lang="en-US" dirty="0"/>
              <a:t>for each intra-area prefix LSA describes its association to either the </a:t>
            </a:r>
            <a:r>
              <a:rPr lang="en-US" dirty="0" smtClean="0"/>
              <a:t>router LSA </a:t>
            </a:r>
            <a:r>
              <a:rPr lang="en-US" dirty="0"/>
              <a:t>or the network LSA. The link-state ID also contains prefixes for stub and </a:t>
            </a:r>
            <a:r>
              <a:rPr lang="en-US" dirty="0" smtClean="0"/>
              <a:t>transit networks</a:t>
            </a:r>
            <a:r>
              <a:rPr lang="en-US" dirty="0"/>
              <a:t>.</a:t>
            </a:r>
          </a:p>
        </p:txBody>
      </p:sp>
    </p:spTree>
    <p:extLst>
      <p:ext uri="{BB962C8B-B14F-4D97-AF65-F5344CB8AC3E}">
        <p14:creationId xmlns:p14="http://schemas.microsoft.com/office/powerpoint/2010/main" val="214818144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OSPFv3 for IPv4 and IPv6</a:t>
            </a:r>
          </a:p>
        </p:txBody>
      </p:sp>
      <p:sp>
        <p:nvSpPr>
          <p:cNvPr id="3" name="Content Placeholder 2"/>
          <p:cNvSpPr>
            <a:spLocks noGrp="1"/>
          </p:cNvSpPr>
          <p:nvPr>
            <p:ph idx="1"/>
          </p:nvPr>
        </p:nvSpPr>
        <p:spPr/>
        <p:txBody>
          <a:bodyPr>
            <a:normAutofit/>
          </a:bodyPr>
          <a:lstStyle/>
          <a:p>
            <a:r>
              <a:rPr lang="en-US" dirty="0"/>
              <a:t>The newest OSPFv3 configuration approach utilizes a single OSPFv3 process. </a:t>
            </a:r>
            <a:endParaRPr lang="en-US" dirty="0" smtClean="0"/>
          </a:p>
          <a:p>
            <a:r>
              <a:rPr lang="en-US" dirty="0" smtClean="0"/>
              <a:t>It is capable </a:t>
            </a:r>
            <a:r>
              <a:rPr lang="en-US" dirty="0"/>
              <a:t>of supporting IPv4 and IPv6 within a single OSPFv3 process. </a:t>
            </a:r>
            <a:endParaRPr lang="en-US" dirty="0" smtClean="0"/>
          </a:p>
          <a:p>
            <a:r>
              <a:rPr lang="en-US" dirty="0" smtClean="0"/>
              <a:t>OSPFv3 </a:t>
            </a:r>
            <a:r>
              <a:rPr lang="en-US" dirty="0"/>
              <a:t>builds </a:t>
            </a:r>
            <a:r>
              <a:rPr lang="en-US" dirty="0" smtClean="0"/>
              <a:t>a single </a:t>
            </a:r>
            <a:r>
              <a:rPr lang="en-US" dirty="0"/>
              <a:t>database with LSAs that carry IPv4 and IPv6 information. </a:t>
            </a:r>
            <a:endParaRPr lang="en-US" dirty="0" smtClean="0"/>
          </a:p>
          <a:p>
            <a:r>
              <a:rPr lang="en-US" dirty="0" smtClean="0"/>
              <a:t>The </a:t>
            </a:r>
            <a:r>
              <a:rPr lang="en-US" dirty="0"/>
              <a:t>OSPF </a:t>
            </a:r>
            <a:r>
              <a:rPr lang="en-US" dirty="0" smtClean="0"/>
              <a:t>adjacencies are </a:t>
            </a:r>
            <a:r>
              <a:rPr lang="en-US" dirty="0"/>
              <a:t>established separately for each address family. </a:t>
            </a:r>
            <a:endParaRPr lang="en-US" dirty="0" smtClean="0"/>
          </a:p>
          <a:p>
            <a:r>
              <a:rPr lang="en-US" dirty="0" smtClean="0"/>
              <a:t>Settings </a:t>
            </a:r>
            <a:r>
              <a:rPr lang="en-US" dirty="0"/>
              <a:t>that are specific to an </a:t>
            </a:r>
            <a:r>
              <a:rPr lang="en-US" dirty="0" smtClean="0"/>
              <a:t>address family </a:t>
            </a:r>
            <a:r>
              <a:rPr lang="en-US" dirty="0"/>
              <a:t>(IPv4/IPv6) are configured inside that address family router configuration mode</a:t>
            </a:r>
            <a:r>
              <a:rPr lang="en-US" dirty="0" smtClean="0"/>
              <a:t>.</a:t>
            </a:r>
            <a:endParaRPr lang="en-US" dirty="0"/>
          </a:p>
        </p:txBody>
      </p:sp>
    </p:spTree>
    <p:extLst>
      <p:ext uri="{BB962C8B-B14F-4D97-AF65-F5344CB8AC3E}">
        <p14:creationId xmlns:p14="http://schemas.microsoft.com/office/powerpoint/2010/main" val="329583965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OSPFv3 Using the router ospfv3</a:t>
            </a:r>
          </a:p>
        </p:txBody>
      </p:sp>
      <p:sp>
        <p:nvSpPr>
          <p:cNvPr id="3" name="Content Placeholder 2"/>
          <p:cNvSpPr>
            <a:spLocks noGrp="1"/>
          </p:cNvSpPr>
          <p:nvPr>
            <p:ph idx="1"/>
          </p:nvPr>
        </p:nvSpPr>
        <p:spPr>
          <a:xfrm>
            <a:off x="279401" y="4534755"/>
            <a:ext cx="8520354" cy="1779984"/>
          </a:xfrm>
        </p:spPr>
        <p:txBody>
          <a:bodyPr/>
          <a:lstStyle/>
          <a:p>
            <a:r>
              <a:rPr lang="en-US" kern="1200" dirty="0">
                <a:latin typeface="Arial" charset="0"/>
              </a:rPr>
              <a:t>The </a:t>
            </a:r>
            <a:r>
              <a:rPr lang="en-US" b="1" kern="1200" dirty="0">
                <a:latin typeface="Arial" charset="0"/>
              </a:rPr>
              <a:t>address-family ipv6 unicast </a:t>
            </a:r>
            <a:r>
              <a:rPr lang="en-US" kern="1200" dirty="0">
                <a:latin typeface="Arial" charset="0"/>
              </a:rPr>
              <a:t>has been automatically created on R1. Cisco IOS Software has parsed the previous old-style OSPFv3 configuration and found that the OSPF process was enabled only for IPv6. </a:t>
            </a:r>
          </a:p>
          <a:p>
            <a:endParaRPr lang="en-US" dirty="0"/>
          </a:p>
        </p:txBody>
      </p:sp>
      <p:pic>
        <p:nvPicPr>
          <p:cNvPr id="4" name="Picture 3"/>
          <p:cNvPicPr>
            <a:picLocks noChangeAspect="1"/>
          </p:cNvPicPr>
          <p:nvPr/>
        </p:nvPicPr>
        <p:blipFill>
          <a:blip r:embed="rId3"/>
          <a:stretch>
            <a:fillRect/>
          </a:stretch>
        </p:blipFill>
        <p:spPr>
          <a:xfrm>
            <a:off x="910237" y="1445565"/>
            <a:ext cx="7258681" cy="877680"/>
          </a:xfrm>
          <a:prstGeom prst="rect">
            <a:avLst/>
          </a:prstGeom>
        </p:spPr>
      </p:pic>
      <p:pic>
        <p:nvPicPr>
          <p:cNvPr id="5" name="Picture 4"/>
          <p:cNvPicPr>
            <a:picLocks noChangeAspect="1"/>
          </p:cNvPicPr>
          <p:nvPr/>
        </p:nvPicPr>
        <p:blipFill>
          <a:blip r:embed="rId4"/>
          <a:stretch>
            <a:fillRect/>
          </a:stretch>
        </p:blipFill>
        <p:spPr>
          <a:xfrm>
            <a:off x="917279" y="2366880"/>
            <a:ext cx="7309441" cy="2124240"/>
          </a:xfrm>
          <a:prstGeom prst="rect">
            <a:avLst/>
          </a:prstGeom>
        </p:spPr>
      </p:pic>
    </p:spTree>
    <p:extLst>
      <p:ext uri="{BB962C8B-B14F-4D97-AF65-F5344CB8AC3E}">
        <p14:creationId xmlns:p14="http://schemas.microsoft.com/office/powerpoint/2010/main" val="16445823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OSPFv3 Old-Style OSPF Configuration Commands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917279" y="1934399"/>
            <a:ext cx="7309441" cy="2989201"/>
          </a:xfrm>
          <a:prstGeom prst="rect">
            <a:avLst/>
          </a:prstGeom>
        </p:spPr>
      </p:pic>
    </p:spTree>
    <p:extLst>
      <p:ext uri="{BB962C8B-B14F-4D97-AF65-F5344CB8AC3E}">
        <p14:creationId xmlns:p14="http://schemas.microsoft.com/office/powerpoint/2010/main" val="10781356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OSPFv3 New-Style OSPF Configuration Commands</a:t>
            </a:r>
          </a:p>
        </p:txBody>
      </p:sp>
      <p:sp>
        <p:nvSpPr>
          <p:cNvPr id="3" name="Content Placeholder 2"/>
          <p:cNvSpPr>
            <a:spLocks noGrp="1"/>
          </p:cNvSpPr>
          <p:nvPr>
            <p:ph idx="1"/>
          </p:nvPr>
        </p:nvSpPr>
        <p:spPr>
          <a:xfrm>
            <a:off x="279401" y="4166205"/>
            <a:ext cx="8520354" cy="2148534"/>
          </a:xfrm>
        </p:spPr>
        <p:txBody>
          <a:bodyPr>
            <a:normAutofit/>
          </a:bodyPr>
          <a:lstStyle/>
          <a:p>
            <a:r>
              <a:rPr lang="en-US" dirty="0"/>
              <a:t>The preferred interface mode command for the new style OSPFv3 configuration is </a:t>
            </a:r>
            <a:r>
              <a:rPr lang="en-US" dirty="0" smtClean="0"/>
              <a:t>the </a:t>
            </a:r>
            <a:r>
              <a:rPr lang="en-US" b="1" dirty="0" smtClean="0">
                <a:latin typeface="Consolas" panose="020B0609020204030204" pitchFamily="49" charset="0"/>
                <a:cs typeface="Consolas" panose="020B0609020204030204" pitchFamily="49" charset="0"/>
              </a:rPr>
              <a:t>ospfv3 </a:t>
            </a:r>
            <a:r>
              <a:rPr lang="en-US" i="1" dirty="0">
                <a:latin typeface="Consolas" panose="020B0609020204030204" pitchFamily="49" charset="0"/>
                <a:cs typeface="Consolas" panose="020B0609020204030204" pitchFamily="49" charset="0"/>
              </a:rPr>
              <a:t>process-id </a:t>
            </a:r>
            <a:r>
              <a:rPr lang="en-US" b="1" dirty="0">
                <a:latin typeface="Consolas" panose="020B0609020204030204" pitchFamily="49" charset="0"/>
                <a:cs typeface="Consolas" panose="020B0609020204030204" pitchFamily="49" charset="0"/>
              </a:rPr>
              <a:t>{ipv4|ipv6} area </a:t>
            </a:r>
            <a:r>
              <a:rPr lang="en-US" i="1" dirty="0">
                <a:latin typeface="Consolas" panose="020B0609020204030204" pitchFamily="49" charset="0"/>
                <a:cs typeface="Consolas" panose="020B0609020204030204" pitchFamily="49" charset="0"/>
              </a:rPr>
              <a:t>area-id</a:t>
            </a:r>
            <a:r>
              <a:rPr lang="en-US" i="1" dirty="0"/>
              <a:t> </a:t>
            </a:r>
            <a:r>
              <a:rPr lang="en-US" dirty="0"/>
              <a:t>command. </a:t>
            </a:r>
            <a:endParaRPr lang="en-US" dirty="0" smtClean="0"/>
          </a:p>
          <a:p>
            <a:r>
              <a:rPr lang="en-US" dirty="0" smtClean="0"/>
              <a:t>It </a:t>
            </a:r>
            <a:r>
              <a:rPr lang="en-US" dirty="0"/>
              <a:t>allows you to selectively </a:t>
            </a:r>
            <a:r>
              <a:rPr lang="en-US" dirty="0" smtClean="0"/>
              <a:t>activate the </a:t>
            </a:r>
            <a:r>
              <a:rPr lang="en-US" dirty="0"/>
              <a:t>OSPFv3 process for an address family (IPv4 or IPv6) on a given interface.</a:t>
            </a:r>
          </a:p>
        </p:txBody>
      </p:sp>
      <p:pic>
        <p:nvPicPr>
          <p:cNvPr id="4" name="Picture 3"/>
          <p:cNvPicPr>
            <a:picLocks noChangeAspect="1"/>
          </p:cNvPicPr>
          <p:nvPr/>
        </p:nvPicPr>
        <p:blipFill>
          <a:blip r:embed="rId3"/>
          <a:stretch>
            <a:fillRect/>
          </a:stretch>
        </p:blipFill>
        <p:spPr>
          <a:xfrm>
            <a:off x="910237" y="1431405"/>
            <a:ext cx="7258681" cy="2734800"/>
          </a:xfrm>
          <a:prstGeom prst="rect">
            <a:avLst/>
          </a:prstGeom>
        </p:spPr>
      </p:pic>
    </p:spTree>
    <p:extLst>
      <p:ext uri="{BB962C8B-B14F-4D97-AF65-F5344CB8AC3E}">
        <p14:creationId xmlns:p14="http://schemas.microsoft.com/office/powerpoint/2010/main" val="242200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Hierarchical Structure of OSPF</a:t>
            </a:r>
            <a:endParaRPr lang="en-US" dirty="0" smtClean="0"/>
          </a:p>
        </p:txBody>
      </p:sp>
      <p:sp>
        <p:nvSpPr>
          <p:cNvPr id="6" name="Content Placeholder 5"/>
          <p:cNvSpPr>
            <a:spLocks noGrp="1"/>
          </p:cNvSpPr>
          <p:nvPr>
            <p:ph idx="1"/>
          </p:nvPr>
        </p:nvSpPr>
        <p:spPr/>
        <p:txBody>
          <a:bodyPr>
            <a:normAutofit lnSpcReduction="10000"/>
          </a:bodyPr>
          <a:lstStyle/>
          <a:p>
            <a:pPr marL="0" indent="0">
              <a:buNone/>
            </a:pPr>
            <a:r>
              <a:rPr lang="en-US" dirty="0"/>
              <a:t>OSPF uses a two-layer area hierarchy:</a:t>
            </a:r>
          </a:p>
          <a:p>
            <a:pPr marL="0" indent="0">
              <a:buNone/>
            </a:pPr>
            <a:r>
              <a:rPr lang="en-US" b="1" dirty="0" smtClean="0"/>
              <a:t>Backbone </a:t>
            </a:r>
            <a:r>
              <a:rPr lang="en-US" b="1" dirty="0"/>
              <a:t>area, transit area or area </a:t>
            </a:r>
            <a:r>
              <a:rPr lang="en-US" b="1" dirty="0" smtClean="0"/>
              <a:t>0</a:t>
            </a:r>
          </a:p>
          <a:p>
            <a:r>
              <a:rPr lang="en-US" dirty="0" smtClean="0"/>
              <a:t>Two </a:t>
            </a:r>
            <a:r>
              <a:rPr lang="en-US" dirty="0"/>
              <a:t>principal requirements for the </a:t>
            </a:r>
            <a:r>
              <a:rPr lang="en-US" dirty="0" smtClean="0"/>
              <a:t>backbone area </a:t>
            </a:r>
            <a:r>
              <a:rPr lang="en-US" dirty="0"/>
              <a:t>are that it must connect to all other </a:t>
            </a:r>
            <a:r>
              <a:rPr lang="en-US" dirty="0" err="1"/>
              <a:t>nonbackbone</a:t>
            </a:r>
            <a:r>
              <a:rPr lang="en-US" dirty="0"/>
              <a:t> areas and this area must </a:t>
            </a:r>
            <a:r>
              <a:rPr lang="en-US" dirty="0" smtClean="0"/>
              <a:t>be always </a:t>
            </a:r>
            <a:r>
              <a:rPr lang="en-US" dirty="0"/>
              <a:t>contiguous; it is not allowed to have split up the backbone area. </a:t>
            </a:r>
            <a:endParaRPr lang="en-US" dirty="0" smtClean="0"/>
          </a:p>
          <a:p>
            <a:r>
              <a:rPr lang="en-US" dirty="0" smtClean="0"/>
              <a:t>Generally, end </a:t>
            </a:r>
            <a:r>
              <a:rPr lang="en-US" dirty="0"/>
              <a:t>users are not found within a backbone area.</a:t>
            </a:r>
          </a:p>
          <a:p>
            <a:pPr marL="0" indent="0">
              <a:buNone/>
            </a:pPr>
            <a:r>
              <a:rPr lang="en-US" b="1" dirty="0" err="1" smtClean="0"/>
              <a:t>Nonbackbone</a:t>
            </a:r>
            <a:r>
              <a:rPr lang="en-US" b="1" dirty="0" smtClean="0"/>
              <a:t> area</a:t>
            </a:r>
          </a:p>
          <a:p>
            <a:r>
              <a:rPr lang="en-US" dirty="0" smtClean="0"/>
              <a:t>The </a:t>
            </a:r>
            <a:r>
              <a:rPr lang="en-US" dirty="0"/>
              <a:t>primary function of this area is to connect end users </a:t>
            </a:r>
            <a:r>
              <a:rPr lang="en-US" dirty="0" smtClean="0"/>
              <a:t>and resources</a:t>
            </a:r>
            <a:r>
              <a:rPr lang="en-US" dirty="0"/>
              <a:t>. </a:t>
            </a:r>
            <a:r>
              <a:rPr lang="en-US" dirty="0" err="1" smtClean="0"/>
              <a:t>Nonbackbone</a:t>
            </a:r>
            <a:r>
              <a:rPr lang="en-US" dirty="0" smtClean="0"/>
              <a:t> </a:t>
            </a:r>
            <a:r>
              <a:rPr lang="en-US" dirty="0"/>
              <a:t>areas are usually set up according to functional or </a:t>
            </a:r>
            <a:r>
              <a:rPr lang="en-US" dirty="0" smtClean="0"/>
              <a:t>geographic groupings</a:t>
            </a:r>
            <a:r>
              <a:rPr lang="en-US" dirty="0"/>
              <a:t>. </a:t>
            </a:r>
            <a:endParaRPr lang="en-US" dirty="0" smtClean="0"/>
          </a:p>
          <a:p>
            <a:r>
              <a:rPr lang="en-US" dirty="0" smtClean="0"/>
              <a:t>Traffic </a:t>
            </a:r>
            <a:r>
              <a:rPr lang="en-US" dirty="0"/>
              <a:t>between different </a:t>
            </a:r>
            <a:r>
              <a:rPr lang="en-US" dirty="0" err="1"/>
              <a:t>nonbackbone</a:t>
            </a:r>
            <a:r>
              <a:rPr lang="en-US" dirty="0"/>
              <a:t> areas must always </a:t>
            </a:r>
            <a:r>
              <a:rPr lang="en-US" dirty="0" smtClean="0"/>
              <a:t>pass through </a:t>
            </a:r>
            <a:r>
              <a:rPr lang="en-US" dirty="0"/>
              <a:t>the backbone area.</a:t>
            </a:r>
            <a:endParaRPr lang="en-US" dirty="0" smtClean="0"/>
          </a:p>
        </p:txBody>
      </p:sp>
    </p:spTree>
    <p:extLst>
      <p:ext uri="{BB962C8B-B14F-4D97-AF65-F5344CB8AC3E}">
        <p14:creationId xmlns:p14="http://schemas.microsoft.com/office/powerpoint/2010/main" val="1908862654"/>
      </p:ext>
    </p:extLst>
  </p:cSld>
  <p:clrMapOvr>
    <a:masterClrMapping/>
  </p:clrMapOvr>
  <p:transition spd="med"/>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Enabling OSPFv3 for IPv4</a:t>
            </a:r>
          </a:p>
        </p:txBody>
      </p:sp>
      <p:pic>
        <p:nvPicPr>
          <p:cNvPr id="5" name="Content Placeholder 4"/>
          <p:cNvPicPr>
            <a:picLocks noGrp="1" noChangeAspect="1"/>
          </p:cNvPicPr>
          <p:nvPr>
            <p:ph idx="1"/>
          </p:nvPr>
        </p:nvPicPr>
        <p:blipFill>
          <a:blip r:embed="rId3"/>
          <a:stretch>
            <a:fillRect/>
          </a:stretch>
        </p:blipFill>
        <p:spPr>
          <a:xfrm>
            <a:off x="986977" y="1182688"/>
            <a:ext cx="7104958" cy="5132387"/>
          </a:xfrm>
          <a:prstGeom prst="rect">
            <a:avLst/>
          </a:prstGeom>
        </p:spPr>
      </p:pic>
    </p:spTree>
    <p:extLst>
      <p:ext uri="{BB962C8B-B14F-4D97-AF65-F5344CB8AC3E}">
        <p14:creationId xmlns:p14="http://schemas.microsoft.com/office/powerpoint/2010/main" val="23396375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OSPFv3 Adjacencies for Both IPv4 and IPv6 Address Families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42659" y="1540079"/>
            <a:ext cx="7258681" cy="3777841"/>
          </a:xfrm>
          <a:prstGeom prst="rect">
            <a:avLst/>
          </a:prstGeom>
        </p:spPr>
      </p:pic>
    </p:spTree>
    <p:extLst>
      <p:ext uri="{BB962C8B-B14F-4D97-AF65-F5344CB8AC3E}">
        <p14:creationId xmlns:p14="http://schemas.microsoft.com/office/powerpoint/2010/main" val="939880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OSPFv3 LSDB</a:t>
            </a:r>
          </a:p>
        </p:txBody>
      </p:sp>
      <p:pic>
        <p:nvPicPr>
          <p:cNvPr id="4" name="Content Placeholder 3"/>
          <p:cNvPicPr>
            <a:picLocks noGrp="1" noChangeAspect="1"/>
          </p:cNvPicPr>
          <p:nvPr>
            <p:ph idx="1"/>
          </p:nvPr>
        </p:nvPicPr>
        <p:blipFill>
          <a:blip r:embed="rId3"/>
          <a:stretch>
            <a:fillRect/>
          </a:stretch>
        </p:blipFill>
        <p:spPr>
          <a:xfrm>
            <a:off x="884736" y="1535601"/>
            <a:ext cx="7309441" cy="4426561"/>
          </a:xfrm>
          <a:prstGeom prst="rect">
            <a:avLst/>
          </a:prstGeom>
        </p:spPr>
      </p:pic>
    </p:spTree>
    <p:extLst>
      <p:ext uri="{BB962C8B-B14F-4D97-AF65-F5344CB8AC3E}">
        <p14:creationId xmlns:p14="http://schemas.microsoft.com/office/powerpoint/2010/main" val="250806839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a:t>
            </a:r>
            <a:r>
              <a:rPr lang="en-US" dirty="0"/>
              <a:t>Routing Table with OSPFv3 Routes</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891899" y="2265120"/>
            <a:ext cx="7360201" cy="2327760"/>
          </a:xfrm>
          <a:prstGeom prst="rect">
            <a:avLst/>
          </a:prstGeom>
        </p:spPr>
      </p:pic>
    </p:spTree>
    <p:extLst>
      <p:ext uri="{BB962C8B-B14F-4D97-AF65-F5344CB8AC3E}">
        <p14:creationId xmlns:p14="http://schemas.microsoft.com/office/powerpoint/2010/main" val="82315923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OSPFv3 </a:t>
            </a:r>
            <a:r>
              <a:rPr lang="en-US" dirty="0" smtClean="0"/>
              <a:t>ipv6 </a:t>
            </a:r>
            <a:r>
              <a:rPr lang="en-US" dirty="0"/>
              <a:t>Routing </a:t>
            </a:r>
            <a:r>
              <a:rPr lang="en-US" dirty="0" smtClean="0"/>
              <a:t>Table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91899" y="1304759"/>
            <a:ext cx="7360201" cy="4248481"/>
          </a:xfrm>
          <a:prstGeom prst="rect">
            <a:avLst/>
          </a:prstGeom>
        </p:spPr>
      </p:pic>
    </p:spTree>
    <p:extLst>
      <p:ext uri="{BB962C8B-B14F-4D97-AF65-F5344CB8AC3E}">
        <p14:creationId xmlns:p14="http://schemas.microsoft.com/office/powerpoint/2010/main" val="403467637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OSPFv3</a:t>
            </a:r>
          </a:p>
        </p:txBody>
      </p:sp>
      <p:pic>
        <p:nvPicPr>
          <p:cNvPr id="4" name="Content Placeholder 3"/>
          <p:cNvPicPr>
            <a:picLocks noGrp="1" noChangeAspect="1"/>
          </p:cNvPicPr>
          <p:nvPr>
            <p:ph idx="1"/>
          </p:nvPr>
        </p:nvPicPr>
        <p:blipFill>
          <a:blip r:embed="rId2"/>
          <a:stretch>
            <a:fillRect/>
          </a:stretch>
        </p:blipFill>
        <p:spPr>
          <a:xfrm>
            <a:off x="912590" y="1182688"/>
            <a:ext cx="7253732" cy="5132387"/>
          </a:xfrm>
          <a:prstGeom prst="rect">
            <a:avLst/>
          </a:prstGeom>
        </p:spPr>
      </p:pic>
    </p:spTree>
    <p:extLst>
      <p:ext uri="{BB962C8B-B14F-4D97-AF65-F5344CB8AC3E}">
        <p14:creationId xmlns:p14="http://schemas.microsoft.com/office/powerpoint/2010/main" val="30492067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 2 Routers </a:t>
            </a:r>
            <a:r>
              <a:rPr lang="en-US" dirty="0"/>
              <a:t>Configured as a Totally Stubby Area</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9400" y="1108037"/>
            <a:ext cx="7309441" cy="2734800"/>
          </a:xfrm>
          <a:prstGeom prst="rect">
            <a:avLst/>
          </a:prstGeom>
        </p:spPr>
      </p:pic>
      <p:pic>
        <p:nvPicPr>
          <p:cNvPr id="5" name="Picture 4"/>
          <p:cNvPicPr>
            <a:picLocks noChangeAspect="1"/>
          </p:cNvPicPr>
          <p:nvPr/>
        </p:nvPicPr>
        <p:blipFill>
          <a:blip r:embed="rId3"/>
          <a:stretch>
            <a:fillRect/>
          </a:stretch>
        </p:blipFill>
        <p:spPr>
          <a:xfrm>
            <a:off x="2446638" y="3463936"/>
            <a:ext cx="6509131" cy="3171642"/>
          </a:xfrm>
          <a:prstGeom prst="rect">
            <a:avLst/>
          </a:prstGeom>
        </p:spPr>
      </p:pic>
    </p:spTree>
    <p:extLst>
      <p:ext uri="{BB962C8B-B14F-4D97-AF65-F5344CB8AC3E}">
        <p14:creationId xmlns:p14="http://schemas.microsoft.com/office/powerpoint/2010/main" val="14202232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OSPFv3 Summarization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79400" y="1400877"/>
            <a:ext cx="7410961" cy="1068480"/>
          </a:xfrm>
          <a:prstGeom prst="rect">
            <a:avLst/>
          </a:prstGeom>
        </p:spPr>
      </p:pic>
      <p:pic>
        <p:nvPicPr>
          <p:cNvPr id="5" name="Picture 4"/>
          <p:cNvPicPr>
            <a:picLocks noChangeAspect="1"/>
          </p:cNvPicPr>
          <p:nvPr/>
        </p:nvPicPr>
        <p:blipFill>
          <a:blip r:embed="rId3"/>
          <a:stretch>
            <a:fillRect/>
          </a:stretch>
        </p:blipFill>
        <p:spPr>
          <a:xfrm>
            <a:off x="1490314" y="2686893"/>
            <a:ext cx="7309441" cy="3510721"/>
          </a:xfrm>
          <a:prstGeom prst="rect">
            <a:avLst/>
          </a:prstGeom>
        </p:spPr>
      </p:pic>
    </p:spTree>
    <p:extLst>
      <p:ext uri="{BB962C8B-B14F-4D97-AF65-F5344CB8AC3E}">
        <p14:creationId xmlns:p14="http://schemas.microsoft.com/office/powerpoint/2010/main" val="46852705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Advanced OSPFv3</a:t>
            </a:r>
          </a:p>
        </p:txBody>
      </p:sp>
      <p:sp>
        <p:nvSpPr>
          <p:cNvPr id="3" name="Content Placeholder 2"/>
          <p:cNvSpPr>
            <a:spLocks noGrp="1"/>
          </p:cNvSpPr>
          <p:nvPr>
            <p:ph idx="1"/>
          </p:nvPr>
        </p:nvSpPr>
        <p:spPr/>
        <p:txBody>
          <a:bodyPr/>
          <a:lstStyle/>
          <a:p>
            <a:r>
              <a:rPr lang="en-US" i="1" dirty="0"/>
              <a:t>Configuring the </a:t>
            </a:r>
            <a:r>
              <a:rPr lang="en-US" b="1" dirty="0"/>
              <a:t>summary-prefix </a:t>
            </a:r>
            <a:r>
              <a:rPr lang="en-US" i="1" dirty="0"/>
              <a:t>Command on an </a:t>
            </a:r>
            <a:r>
              <a:rPr lang="en-US" i="1" dirty="0" smtClean="0"/>
              <a:t>ASBR</a:t>
            </a:r>
          </a:p>
          <a:p>
            <a:pPr marL="0" indent="0">
              <a:buNone/>
            </a:pPr>
            <a:endParaRPr lang="en-US" sz="1600" b="1" dirty="0" smtClean="0">
              <a:latin typeface="Consolas" panose="020B0609020204030204" pitchFamily="49" charset="0"/>
              <a:cs typeface="Consolas" panose="020B0609020204030204" pitchFamily="49" charset="0"/>
            </a:endParaRPr>
          </a:p>
          <a:p>
            <a:pPr marL="0" indent="0">
              <a:buNone/>
            </a:pPr>
            <a:r>
              <a:rPr lang="en-US" sz="1600" b="1" dirty="0" smtClean="0">
                <a:latin typeface="Consolas" panose="020B0609020204030204" pitchFamily="49" charset="0"/>
                <a:cs typeface="Consolas" panose="020B0609020204030204" pitchFamily="49" charset="0"/>
              </a:rPr>
              <a:t>summary-prefix </a:t>
            </a:r>
            <a:r>
              <a:rPr lang="en-US" sz="1600" i="1" dirty="0">
                <a:latin typeface="Consolas" panose="020B0609020204030204" pitchFamily="49" charset="0"/>
                <a:cs typeface="Consolas" panose="020B0609020204030204" pitchFamily="49" charset="0"/>
              </a:rPr>
              <a:t>prefix </a:t>
            </a:r>
            <a:r>
              <a:rPr lang="en-US" sz="1600" dirty="0">
                <a:latin typeface="Consolas" panose="020B0609020204030204" pitchFamily="49" charset="0"/>
                <a:cs typeface="Consolas" panose="020B0609020204030204" pitchFamily="49" charset="0"/>
              </a:rPr>
              <a:t>[ </a:t>
            </a:r>
            <a:r>
              <a:rPr lang="en-US" sz="1600" b="1" dirty="0">
                <a:latin typeface="Consolas" panose="020B0609020204030204" pitchFamily="49" charset="0"/>
                <a:cs typeface="Consolas" panose="020B0609020204030204" pitchFamily="49" charset="0"/>
              </a:rPr>
              <a:t>not-advertise </a:t>
            </a:r>
            <a:r>
              <a:rPr lang="en-US" sz="1600" dirty="0">
                <a:latin typeface="Consolas" panose="020B0609020204030204" pitchFamily="49" charset="0"/>
                <a:cs typeface="Consolas" panose="020B0609020204030204" pitchFamily="49" charset="0"/>
              </a:rPr>
              <a:t>| </a:t>
            </a:r>
            <a:r>
              <a:rPr lang="en-US" sz="1600" b="1" dirty="0">
                <a:latin typeface="Consolas" panose="020B0609020204030204" pitchFamily="49" charset="0"/>
                <a:cs typeface="Consolas" panose="020B0609020204030204" pitchFamily="49" charset="0"/>
              </a:rPr>
              <a:t>tag </a:t>
            </a:r>
            <a:r>
              <a:rPr lang="en-US" sz="1600" i="1" dirty="0">
                <a:latin typeface="Consolas" panose="020B0609020204030204" pitchFamily="49" charset="0"/>
                <a:cs typeface="Consolas" panose="020B0609020204030204" pitchFamily="49" charset="0"/>
              </a:rPr>
              <a:t>tag-value </a:t>
            </a:r>
            <a:r>
              <a:rPr lang="en-US" sz="1600" dirty="0">
                <a:latin typeface="Consolas" panose="020B0609020204030204" pitchFamily="49" charset="0"/>
                <a:cs typeface="Consolas" panose="020B0609020204030204" pitchFamily="49" charset="0"/>
              </a:rPr>
              <a:t>] [ </a:t>
            </a:r>
            <a:r>
              <a:rPr lang="en-US" sz="1600" b="1" dirty="0" err="1">
                <a:latin typeface="Consolas" panose="020B0609020204030204" pitchFamily="49" charset="0"/>
                <a:cs typeface="Consolas" panose="020B0609020204030204" pitchFamily="49" charset="0"/>
              </a:rPr>
              <a:t>nssa</a:t>
            </a:r>
            <a:r>
              <a:rPr lang="en-US" sz="1600" b="1" dirty="0">
                <a:latin typeface="Consolas" panose="020B0609020204030204" pitchFamily="49" charset="0"/>
                <a:cs typeface="Consolas" panose="020B0609020204030204" pitchFamily="49" charset="0"/>
              </a:rPr>
              <a:t>-only </a:t>
            </a:r>
            <a:r>
              <a:rPr lang="en-US" sz="1600" dirty="0">
                <a:latin typeface="Consolas" panose="020B0609020204030204" pitchFamily="49" charset="0"/>
                <a:cs typeface="Consolas" panose="020B0609020204030204" pitchFamily="49" charset="0"/>
              </a:rPr>
              <a:t>]</a:t>
            </a:r>
          </a:p>
        </p:txBody>
      </p:sp>
      <p:pic>
        <p:nvPicPr>
          <p:cNvPr id="4" name="Picture 3"/>
          <p:cNvPicPr>
            <a:picLocks noChangeAspect="1"/>
          </p:cNvPicPr>
          <p:nvPr/>
        </p:nvPicPr>
        <p:blipFill>
          <a:blip r:embed="rId2"/>
          <a:stretch>
            <a:fillRect/>
          </a:stretch>
        </p:blipFill>
        <p:spPr>
          <a:xfrm>
            <a:off x="884857" y="2515199"/>
            <a:ext cx="7309441" cy="2467680"/>
          </a:xfrm>
          <a:prstGeom prst="rect">
            <a:avLst/>
          </a:prstGeom>
        </p:spPr>
      </p:pic>
      <p:pic>
        <p:nvPicPr>
          <p:cNvPr id="5" name="Picture 4"/>
          <p:cNvPicPr>
            <a:picLocks noChangeAspect="1"/>
          </p:cNvPicPr>
          <p:nvPr/>
        </p:nvPicPr>
        <p:blipFill>
          <a:blip r:embed="rId3"/>
          <a:stretch>
            <a:fillRect/>
          </a:stretch>
        </p:blipFill>
        <p:spPr>
          <a:xfrm>
            <a:off x="279400" y="5287791"/>
            <a:ext cx="7360201" cy="928560"/>
          </a:xfrm>
          <a:prstGeom prst="rect">
            <a:avLst/>
          </a:prstGeom>
        </p:spPr>
      </p:pic>
    </p:spTree>
    <p:extLst>
      <p:ext uri="{BB962C8B-B14F-4D97-AF65-F5344CB8AC3E}">
        <p14:creationId xmlns:p14="http://schemas.microsoft.com/office/powerpoint/2010/main" val="293980567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OSPFv3 Caveats</a:t>
            </a:r>
          </a:p>
        </p:txBody>
      </p:sp>
      <p:sp>
        <p:nvSpPr>
          <p:cNvPr id="3" name="Content Placeholder 2"/>
          <p:cNvSpPr>
            <a:spLocks noGrp="1"/>
          </p:cNvSpPr>
          <p:nvPr>
            <p:ph idx="1"/>
          </p:nvPr>
        </p:nvSpPr>
        <p:spPr/>
        <p:txBody>
          <a:bodyPr>
            <a:normAutofit/>
          </a:bodyPr>
          <a:lstStyle/>
          <a:p>
            <a:r>
              <a:rPr lang="en-US" dirty="0" smtClean="0"/>
              <a:t>The </a:t>
            </a:r>
            <a:r>
              <a:rPr lang="en-US" dirty="0"/>
              <a:t>OSPFv3 address families feature is supported as of Cisco IOS Release 15.1(3)S </a:t>
            </a:r>
            <a:r>
              <a:rPr lang="en-US" dirty="0" smtClean="0"/>
              <a:t>and Cisco </a:t>
            </a:r>
            <a:r>
              <a:rPr lang="en-US" dirty="0"/>
              <a:t>IOS Release 15.2(1)T. </a:t>
            </a:r>
            <a:endParaRPr lang="en-US" dirty="0" smtClean="0"/>
          </a:p>
          <a:p>
            <a:r>
              <a:rPr lang="en-US" dirty="0" smtClean="0"/>
              <a:t>Cisco </a:t>
            </a:r>
            <a:r>
              <a:rPr lang="en-US" dirty="0"/>
              <a:t>devices that run software older than these releases </a:t>
            </a:r>
            <a:r>
              <a:rPr lang="en-US" dirty="0" smtClean="0"/>
              <a:t>and </a:t>
            </a:r>
            <a:r>
              <a:rPr lang="en-US" dirty="0"/>
              <a:t>third-party devices will not form neighbor relationships with devices running the </a:t>
            </a:r>
            <a:r>
              <a:rPr lang="en-US" dirty="0" smtClean="0"/>
              <a:t>address family </a:t>
            </a:r>
            <a:r>
              <a:rPr lang="en-US" dirty="0"/>
              <a:t>feature for the IPv4 address family because they do not set the address family bit.</a:t>
            </a:r>
          </a:p>
          <a:p>
            <a:r>
              <a:rPr lang="en-US" dirty="0"/>
              <a:t>Therefore, those devices will not participate in the IPv4 address family SPF </a:t>
            </a:r>
            <a:r>
              <a:rPr lang="en-US" dirty="0" smtClean="0"/>
              <a:t>calculations and </a:t>
            </a:r>
            <a:r>
              <a:rPr lang="en-US" dirty="0"/>
              <a:t>will not install the IPv4 OSPFv3 routes in the IPv6 Routing Information Base (RIB).</a:t>
            </a:r>
          </a:p>
        </p:txBody>
      </p:sp>
    </p:spTree>
    <p:extLst>
      <p:ext uri="{BB962C8B-B14F-4D97-AF65-F5344CB8AC3E}">
        <p14:creationId xmlns:p14="http://schemas.microsoft.com/office/powerpoint/2010/main" val="1708337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Hierarchical Structure of OSPF</a:t>
            </a:r>
            <a:endParaRPr lang="en-US" dirty="0" smtClean="0"/>
          </a:p>
        </p:txBody>
      </p:sp>
      <p:sp>
        <p:nvSpPr>
          <p:cNvPr id="6" name="Content Placeholder 5"/>
          <p:cNvSpPr>
            <a:spLocks noGrp="1"/>
          </p:cNvSpPr>
          <p:nvPr>
            <p:ph idx="1"/>
          </p:nvPr>
        </p:nvSpPr>
        <p:spPr/>
        <p:txBody>
          <a:bodyPr>
            <a:normAutofit fontScale="85000" lnSpcReduction="10000"/>
          </a:bodyPr>
          <a:lstStyle/>
          <a:p>
            <a:r>
              <a:rPr lang="en-US" dirty="0"/>
              <a:t>In the multi-area topology there are </a:t>
            </a:r>
            <a:r>
              <a:rPr lang="en-US" dirty="0" smtClean="0"/>
              <a:t>special </a:t>
            </a:r>
            <a:r>
              <a:rPr lang="en-US" dirty="0"/>
              <a:t>commonly </a:t>
            </a:r>
            <a:r>
              <a:rPr lang="en-US" dirty="0" smtClean="0"/>
              <a:t>OSPF </a:t>
            </a:r>
            <a:r>
              <a:rPr lang="en-US" dirty="0"/>
              <a:t>terms:</a:t>
            </a:r>
          </a:p>
          <a:p>
            <a:pPr marL="0" indent="0">
              <a:buNone/>
            </a:pPr>
            <a:r>
              <a:rPr lang="en-US" b="1" dirty="0" smtClean="0"/>
              <a:t>ABR</a:t>
            </a:r>
          </a:p>
          <a:p>
            <a:r>
              <a:rPr lang="en-US" dirty="0" smtClean="0"/>
              <a:t>A </a:t>
            </a:r>
            <a:r>
              <a:rPr lang="en-US" dirty="0"/>
              <a:t>router that has interfaces connected to at least two different OSPF </a:t>
            </a:r>
            <a:r>
              <a:rPr lang="en-US" dirty="0" smtClean="0"/>
              <a:t>areas, including </a:t>
            </a:r>
            <a:r>
              <a:rPr lang="en-US" dirty="0"/>
              <a:t>the backbone area. ABRs contain LSDB information for each area, </a:t>
            </a:r>
            <a:r>
              <a:rPr lang="en-US" dirty="0" smtClean="0"/>
              <a:t>make route </a:t>
            </a:r>
            <a:r>
              <a:rPr lang="en-US" dirty="0"/>
              <a:t>calculation for each area and advertise routing information between areas.</a:t>
            </a:r>
          </a:p>
          <a:p>
            <a:pPr marL="0" indent="0">
              <a:buNone/>
            </a:pPr>
            <a:r>
              <a:rPr lang="en-US" b="1" dirty="0" smtClean="0"/>
              <a:t>ASBR</a:t>
            </a:r>
          </a:p>
          <a:p>
            <a:r>
              <a:rPr lang="en-US" dirty="0" smtClean="0"/>
              <a:t>ASBR </a:t>
            </a:r>
            <a:r>
              <a:rPr lang="en-US" dirty="0"/>
              <a:t>is a router that has at least one of its interfaces connected to an </a:t>
            </a:r>
            <a:r>
              <a:rPr lang="en-US" dirty="0" smtClean="0"/>
              <a:t>OSPF area </a:t>
            </a:r>
            <a:r>
              <a:rPr lang="en-US" dirty="0"/>
              <a:t>and at least one of its interfaces connected to an external non-OSPF domain.</a:t>
            </a:r>
          </a:p>
          <a:p>
            <a:pPr marL="0" indent="0">
              <a:buNone/>
            </a:pPr>
            <a:r>
              <a:rPr lang="en-US" b="1" dirty="0" smtClean="0"/>
              <a:t>Internal router</a:t>
            </a:r>
          </a:p>
          <a:p>
            <a:r>
              <a:rPr lang="en-US" dirty="0" smtClean="0"/>
              <a:t>A </a:t>
            </a:r>
            <a:r>
              <a:rPr lang="en-US" dirty="0"/>
              <a:t>router that has all its interfaces connected to only one OSPF </a:t>
            </a:r>
            <a:r>
              <a:rPr lang="en-US" dirty="0" smtClean="0"/>
              <a:t>area.</a:t>
            </a:r>
            <a:endParaRPr lang="en-US" dirty="0"/>
          </a:p>
          <a:p>
            <a:pPr marL="0" indent="0">
              <a:buNone/>
            </a:pPr>
            <a:r>
              <a:rPr lang="en-US" b="1" dirty="0" smtClean="0"/>
              <a:t>Backbone router</a:t>
            </a:r>
          </a:p>
          <a:p>
            <a:r>
              <a:rPr lang="en-US" dirty="0" smtClean="0"/>
              <a:t>A </a:t>
            </a:r>
            <a:r>
              <a:rPr lang="en-US" dirty="0"/>
              <a:t>router that has at least one interface connected to the </a:t>
            </a:r>
            <a:r>
              <a:rPr lang="en-US" dirty="0" smtClean="0"/>
              <a:t>backbone area</a:t>
            </a:r>
            <a:r>
              <a:rPr lang="en-US" dirty="0"/>
              <a:t>.</a:t>
            </a:r>
            <a:endParaRPr lang="en-US" dirty="0" smtClean="0"/>
          </a:p>
        </p:txBody>
      </p:sp>
    </p:spTree>
    <p:extLst>
      <p:ext uri="{BB962C8B-B14F-4D97-AF65-F5344CB8AC3E}">
        <p14:creationId xmlns:p14="http://schemas.microsoft.com/office/powerpoint/2010/main" val="289674984"/>
      </p:ext>
    </p:extLst>
  </p:cSld>
  <p:clrMapOvr>
    <a:masterClrMapping/>
  </p:clrMapOvr>
  <p:transition spd="med"/>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t>
            </a:r>
            <a:r>
              <a:rPr lang="en-US" dirty="0" smtClean="0"/>
              <a:t>3 </a:t>
            </a:r>
            <a:r>
              <a:rPr lang="en-US" dirty="0"/>
              <a:t>Summary</a:t>
            </a:r>
          </a:p>
        </p:txBody>
      </p:sp>
      <p:sp>
        <p:nvSpPr>
          <p:cNvPr id="3" name="Content Placeholder 2"/>
          <p:cNvSpPr>
            <a:spLocks noGrp="1"/>
          </p:cNvSpPr>
          <p:nvPr>
            <p:ph idx="1"/>
          </p:nvPr>
        </p:nvSpPr>
        <p:spPr/>
        <p:txBody>
          <a:bodyPr>
            <a:normAutofit fontScale="92500" lnSpcReduction="10000"/>
          </a:bodyPr>
          <a:lstStyle/>
          <a:p>
            <a:r>
              <a:rPr lang="en-US" dirty="0"/>
              <a:t>OSPF uses a two-layer hierarchical approach dividing networks into a backbone </a:t>
            </a:r>
            <a:r>
              <a:rPr lang="en-US" dirty="0" smtClean="0"/>
              <a:t>area (area </a:t>
            </a:r>
            <a:r>
              <a:rPr lang="en-US" dirty="0"/>
              <a:t>0) and </a:t>
            </a:r>
            <a:r>
              <a:rPr lang="en-US" dirty="0" err="1"/>
              <a:t>nonbackbone</a:t>
            </a:r>
            <a:r>
              <a:rPr lang="en-US" dirty="0"/>
              <a:t> areas.</a:t>
            </a:r>
          </a:p>
          <a:p>
            <a:r>
              <a:rPr lang="en-US" dirty="0" smtClean="0"/>
              <a:t>For </a:t>
            </a:r>
            <a:r>
              <a:rPr lang="en-US" dirty="0"/>
              <a:t>its operation, OSPF uses five packet types: Hello, DBD, LSR, LSU, and </a:t>
            </a:r>
            <a:r>
              <a:rPr lang="en-US" dirty="0" err="1"/>
              <a:t>LSAck</a:t>
            </a:r>
            <a:r>
              <a:rPr lang="en-US" dirty="0"/>
              <a:t>.</a:t>
            </a:r>
          </a:p>
          <a:p>
            <a:r>
              <a:rPr lang="en-US" dirty="0" smtClean="0"/>
              <a:t>OSPF </a:t>
            </a:r>
            <a:r>
              <a:rPr lang="en-US" dirty="0"/>
              <a:t>neighbors go through several different neighbor states before </a:t>
            </a:r>
            <a:r>
              <a:rPr lang="en-US" dirty="0" smtClean="0"/>
              <a:t>adjacency results </a:t>
            </a:r>
            <a:r>
              <a:rPr lang="en-US" dirty="0"/>
              <a:t>in Full state.</a:t>
            </a:r>
          </a:p>
          <a:p>
            <a:r>
              <a:rPr lang="en-US" dirty="0" smtClean="0"/>
              <a:t>OSPF </a:t>
            </a:r>
            <a:r>
              <a:rPr lang="en-US" dirty="0"/>
              <a:t>elects DR/BDR routers on a </a:t>
            </a:r>
            <a:r>
              <a:rPr lang="en-US" dirty="0" err="1"/>
              <a:t>multiaccess</a:t>
            </a:r>
            <a:r>
              <a:rPr lang="en-US" dirty="0"/>
              <a:t> segment to optimize exchange </a:t>
            </a:r>
            <a:r>
              <a:rPr lang="en-US" dirty="0" smtClean="0"/>
              <a:t>of information</a:t>
            </a:r>
            <a:r>
              <a:rPr lang="en-US" dirty="0"/>
              <a:t>.</a:t>
            </a:r>
          </a:p>
          <a:p>
            <a:r>
              <a:rPr lang="en-US" dirty="0" smtClean="0"/>
              <a:t>The </a:t>
            </a:r>
            <a:r>
              <a:rPr lang="en-US" dirty="0"/>
              <a:t>most common OSPF network types are point-to-point, broadcast, </a:t>
            </a:r>
            <a:r>
              <a:rPr lang="en-US" dirty="0" err="1" smtClean="0"/>
              <a:t>nonbroadcast</a:t>
            </a:r>
            <a:r>
              <a:rPr lang="en-US" dirty="0" smtClean="0"/>
              <a:t>, and </a:t>
            </a:r>
            <a:r>
              <a:rPr lang="en-US" dirty="0"/>
              <a:t>loopback.</a:t>
            </a:r>
          </a:p>
          <a:p>
            <a:r>
              <a:rPr lang="en-US" dirty="0" smtClean="0"/>
              <a:t>OSPF </a:t>
            </a:r>
            <a:r>
              <a:rPr lang="en-US" dirty="0"/>
              <a:t>uses several different LSA types to describe the network topology.</a:t>
            </a:r>
          </a:p>
          <a:p>
            <a:r>
              <a:rPr lang="en-US" dirty="0" smtClean="0"/>
              <a:t>LSAs </a:t>
            </a:r>
            <a:r>
              <a:rPr lang="en-US" dirty="0"/>
              <a:t>are stored in an LSDB, which is synchronized with every network change</a:t>
            </a:r>
            <a:r>
              <a:rPr lang="en-US" dirty="0" smtClean="0"/>
              <a:t>.</a:t>
            </a:r>
          </a:p>
          <a:p>
            <a:endParaRPr lang="en-US" dirty="0"/>
          </a:p>
        </p:txBody>
      </p:sp>
    </p:spTree>
    <p:extLst>
      <p:ext uri="{BB962C8B-B14F-4D97-AF65-F5344CB8AC3E}">
        <p14:creationId xmlns:p14="http://schemas.microsoft.com/office/powerpoint/2010/main" val="377095769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 Summary</a:t>
            </a:r>
          </a:p>
        </p:txBody>
      </p:sp>
      <p:sp>
        <p:nvSpPr>
          <p:cNvPr id="3" name="Content Placeholder 2"/>
          <p:cNvSpPr>
            <a:spLocks noGrp="1"/>
          </p:cNvSpPr>
          <p:nvPr>
            <p:ph idx="1"/>
          </p:nvPr>
        </p:nvSpPr>
        <p:spPr/>
        <p:txBody>
          <a:bodyPr>
            <a:normAutofit fontScale="77500" lnSpcReduction="20000"/>
          </a:bodyPr>
          <a:lstStyle/>
          <a:p>
            <a:r>
              <a:rPr lang="en-US" dirty="0"/>
              <a:t>OSPF calculates interface costs based on default reference bandwidth and interface bandwidth.</a:t>
            </a:r>
          </a:p>
          <a:p>
            <a:r>
              <a:rPr lang="en-US" dirty="0"/>
              <a:t>Using SPF, OSPF determines the total lowest cost paths and selects them as the best routes.</a:t>
            </a:r>
          </a:p>
          <a:p>
            <a:r>
              <a:rPr lang="en-US" dirty="0"/>
              <a:t>Intra-area routes are always preferred over </a:t>
            </a:r>
            <a:r>
              <a:rPr lang="en-US" dirty="0" err="1"/>
              <a:t>interarea</a:t>
            </a:r>
            <a:r>
              <a:rPr lang="en-US" dirty="0"/>
              <a:t> routes.</a:t>
            </a:r>
          </a:p>
          <a:p>
            <a:r>
              <a:rPr lang="en-US" dirty="0"/>
              <a:t>Route summarization improves CPU utilization, reduces LSA flooding, and reduces routing table sizes.</a:t>
            </a:r>
          </a:p>
          <a:p>
            <a:r>
              <a:rPr lang="en-US" dirty="0"/>
              <a:t>The </a:t>
            </a:r>
            <a:r>
              <a:rPr lang="en-US" b="1" dirty="0"/>
              <a:t>area range </a:t>
            </a:r>
            <a:r>
              <a:rPr lang="en-US" dirty="0"/>
              <a:t>command is used summarize at the ABR. The </a:t>
            </a:r>
            <a:r>
              <a:rPr lang="en-US" b="1" dirty="0"/>
              <a:t>summary-address </a:t>
            </a:r>
            <a:r>
              <a:rPr lang="en-US" dirty="0"/>
              <a:t>command is sued to summarize at the ASBR.</a:t>
            </a:r>
          </a:p>
          <a:p>
            <a:r>
              <a:rPr lang="en-US" dirty="0"/>
              <a:t>Default routes can be used in OSPF to prevent the need for specific route to each destination network.</a:t>
            </a:r>
          </a:p>
          <a:p>
            <a:r>
              <a:rPr lang="en-US" dirty="0"/>
              <a:t>OSPF uses the </a:t>
            </a:r>
            <a:r>
              <a:rPr lang="en-US" b="1" dirty="0"/>
              <a:t>default-information originate </a:t>
            </a:r>
            <a:r>
              <a:rPr lang="en-US" dirty="0"/>
              <a:t>command to inject a default route.</a:t>
            </a:r>
          </a:p>
          <a:p>
            <a:r>
              <a:rPr lang="en-US" dirty="0"/>
              <a:t>There are several OSPF area types: normal, backbone, stub, totally stubby, NSSA, and totally stubby NSSA.</a:t>
            </a:r>
          </a:p>
          <a:p>
            <a:r>
              <a:rPr lang="en-US" dirty="0"/>
              <a:t>Use the </a:t>
            </a:r>
            <a:r>
              <a:rPr lang="en-US" b="1" dirty="0"/>
              <a:t>area </a:t>
            </a:r>
            <a:r>
              <a:rPr lang="en-US" i="1" dirty="0"/>
              <a:t>area-id </a:t>
            </a:r>
            <a:r>
              <a:rPr lang="en-US" dirty="0"/>
              <a:t>command to define an area as stubby.</a:t>
            </a:r>
          </a:p>
          <a:p>
            <a:r>
              <a:rPr lang="en-US" dirty="0"/>
              <a:t>Use the </a:t>
            </a:r>
            <a:r>
              <a:rPr lang="en-US" b="1" dirty="0"/>
              <a:t>area </a:t>
            </a:r>
            <a:r>
              <a:rPr lang="en-US" i="1" dirty="0"/>
              <a:t>area-id </a:t>
            </a:r>
            <a:r>
              <a:rPr lang="en-US" b="1" dirty="0"/>
              <a:t>stub </a:t>
            </a:r>
            <a:r>
              <a:rPr lang="en-US" dirty="0"/>
              <a:t>command with the </a:t>
            </a:r>
            <a:r>
              <a:rPr lang="en-US" b="1" dirty="0"/>
              <a:t>no-summary </a:t>
            </a:r>
            <a:r>
              <a:rPr lang="en-US" dirty="0"/>
              <a:t>keyword only on the ABR to define an area as totally stubby</a:t>
            </a:r>
            <a:r>
              <a:rPr lang="en-US" dirty="0" smtClean="0"/>
              <a:t>.</a:t>
            </a:r>
            <a:endParaRPr lang="en-US" dirty="0"/>
          </a:p>
        </p:txBody>
      </p:sp>
    </p:spTree>
    <p:extLst>
      <p:ext uri="{BB962C8B-B14F-4D97-AF65-F5344CB8AC3E}">
        <p14:creationId xmlns:p14="http://schemas.microsoft.com/office/powerpoint/2010/main" val="313624471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3 Summary</a:t>
            </a:r>
          </a:p>
        </p:txBody>
      </p:sp>
      <p:sp>
        <p:nvSpPr>
          <p:cNvPr id="3" name="Content Placeholder 2"/>
          <p:cNvSpPr>
            <a:spLocks noGrp="1"/>
          </p:cNvSpPr>
          <p:nvPr>
            <p:ph idx="1"/>
          </p:nvPr>
        </p:nvSpPr>
        <p:spPr/>
        <p:txBody>
          <a:bodyPr>
            <a:normAutofit fontScale="92500" lnSpcReduction="20000"/>
          </a:bodyPr>
          <a:lstStyle/>
          <a:p>
            <a:r>
              <a:rPr lang="en-US" dirty="0"/>
              <a:t>For stub areas, external routes are not visible in the routing table, but are accessible via the intra-area default route.</a:t>
            </a:r>
          </a:p>
          <a:p>
            <a:r>
              <a:rPr lang="en-US" dirty="0"/>
              <a:t>For totally stubby areas, </a:t>
            </a:r>
            <a:r>
              <a:rPr lang="en-US" dirty="0" err="1"/>
              <a:t>interarea</a:t>
            </a:r>
            <a:r>
              <a:rPr lang="en-US" dirty="0"/>
              <a:t> and external routes are not visible in the routing table, but are accessible via the intra-area default route.</a:t>
            </a:r>
          </a:p>
          <a:p>
            <a:r>
              <a:rPr lang="en-US" dirty="0"/>
              <a:t>OSPFv3 for IPv6 supports the same basic mechanisms that OSPFv2 for IPv4, including the use of areas to provide network segmentation and LSAs to exchange routing updates.</a:t>
            </a:r>
          </a:p>
          <a:p>
            <a:r>
              <a:rPr lang="en-US" dirty="0"/>
              <a:t>OSPFv3 features two new LSA types and has renamed two traditional LSA types.</a:t>
            </a:r>
          </a:p>
          <a:p>
            <a:r>
              <a:rPr lang="en-US" dirty="0"/>
              <a:t>OSPFv3 uses link-local addresses to source LSAs.</a:t>
            </a:r>
          </a:p>
          <a:p>
            <a:r>
              <a:rPr lang="en-US" dirty="0"/>
              <a:t>OSPFv3 is enabled per-interface on Cisco routers.</a:t>
            </a:r>
          </a:p>
          <a:p>
            <a:r>
              <a:rPr lang="en-US" dirty="0"/>
              <a:t>New-style OSPFv3 and traditional OSPFv3 for IPv6, configured with </a:t>
            </a:r>
            <a:r>
              <a:rPr lang="en-US" b="1" dirty="0"/>
              <a:t>ipv6 router </a:t>
            </a:r>
            <a:r>
              <a:rPr lang="en-US" b="1" dirty="0" err="1"/>
              <a:t>ospf</a:t>
            </a:r>
            <a:r>
              <a:rPr lang="en-US" b="1" dirty="0"/>
              <a:t> </a:t>
            </a:r>
            <a:r>
              <a:rPr lang="en-US" dirty="0"/>
              <a:t>, can coexist in the network to provide IPv6 routing.</a:t>
            </a:r>
          </a:p>
          <a:p>
            <a:endParaRPr lang="en-US" b="1" dirty="0"/>
          </a:p>
          <a:p>
            <a:endParaRPr lang="en-US" b="1" dirty="0"/>
          </a:p>
        </p:txBody>
      </p:sp>
    </p:spTree>
    <p:extLst>
      <p:ext uri="{BB962C8B-B14F-4D97-AF65-F5344CB8AC3E}">
        <p14:creationId xmlns:p14="http://schemas.microsoft.com/office/powerpoint/2010/main" val="7940161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CCNPv7_ROUTE_Lab3-1_OSPF-Virtual-Links</a:t>
            </a:r>
          </a:p>
          <a:p>
            <a:r>
              <a:rPr lang="en-US" b="1" dirty="0" smtClean="0"/>
              <a:t>CCNPv7_ROUTE_Lab3-2_Multi-Area-OSPF</a:t>
            </a:r>
          </a:p>
          <a:p>
            <a:r>
              <a:rPr lang="en-US" b="1" dirty="0"/>
              <a:t>CCNPv7_ROUTE_Lab3-3_OSPFv3-Address-Families</a:t>
            </a:r>
          </a:p>
        </p:txBody>
      </p:sp>
      <p:sp>
        <p:nvSpPr>
          <p:cNvPr id="5" name="Title 4"/>
          <p:cNvSpPr>
            <a:spLocks noGrp="1"/>
          </p:cNvSpPr>
          <p:nvPr>
            <p:ph type="title"/>
          </p:nvPr>
        </p:nvSpPr>
        <p:spPr/>
        <p:txBody>
          <a:bodyPr/>
          <a:lstStyle/>
          <a:p>
            <a:r>
              <a:rPr lang="en-US" smtClean="0"/>
              <a:t>Chapter 3 </a:t>
            </a:r>
            <a:r>
              <a:rPr lang="en-US" dirty="0" smtClean="0"/>
              <a:t>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Acknowledgment </a:t>
            </a:r>
            <a:endParaRPr lang="zh-CN" altLang="en-US" dirty="0"/>
          </a:p>
        </p:txBody>
      </p:sp>
      <p:sp>
        <p:nvSpPr>
          <p:cNvPr id="3" name="Content Placeholder 2"/>
          <p:cNvSpPr>
            <a:spLocks noGrp="1"/>
          </p:cNvSpPr>
          <p:nvPr>
            <p:ph sz="quarter" idx="10"/>
          </p:nvPr>
        </p:nvSpPr>
        <p:spPr/>
        <p:txBody>
          <a:bodyPr>
            <a:normAutofit/>
          </a:bodyPr>
          <a:lstStyle/>
          <a:p>
            <a:pPr marL="285750" indent="-285750">
              <a:buFont typeface="Arial" panose="020B0604020202020204" pitchFamily="34" charset="0"/>
              <a:buChar char="•"/>
            </a:pPr>
            <a:r>
              <a:rPr lang="en-US" altLang="zh-CN" sz="1800" dirty="0"/>
              <a:t>Some of images and texts are from </a:t>
            </a:r>
            <a:r>
              <a:rPr lang="en-US" altLang="en-US" sz="1800" dirty="0"/>
              <a:t>Implementing Cisco IP Routing (ROUTE) Foundation Learning Guide by Diane </a:t>
            </a:r>
            <a:r>
              <a:rPr lang="en-US" altLang="en-US" sz="1800" dirty="0" err="1"/>
              <a:t>Teare</a:t>
            </a:r>
            <a:r>
              <a:rPr lang="en-US" altLang="en-US" sz="1800" dirty="0"/>
              <a:t>, Bob </a:t>
            </a:r>
            <a:r>
              <a:rPr lang="en-US" altLang="en-US" sz="1800" dirty="0" err="1"/>
              <a:t>Vachon</a:t>
            </a:r>
            <a:r>
              <a:rPr lang="en-US" altLang="en-US" sz="1800" dirty="0"/>
              <a:t> and Rick Graziani (1587204568)</a:t>
            </a:r>
          </a:p>
          <a:p>
            <a:pPr marL="285750" indent="-285750">
              <a:buFont typeface="Arial" panose="020B0604020202020204" pitchFamily="34" charset="0"/>
              <a:buChar char="•"/>
            </a:pPr>
            <a:r>
              <a:rPr lang="en-US" altLang="zh-CN" sz="1800" dirty="0"/>
              <a:t>Copyright © 2015 </a:t>
            </a:r>
            <a:r>
              <a:rPr lang="en-US" altLang="zh-CN" sz="1800" dirty="0" smtClean="0"/>
              <a:t>– 2016 Cisco </a:t>
            </a:r>
            <a:r>
              <a:rPr lang="en-US" altLang="zh-CN" sz="1800" dirty="0"/>
              <a:t>Systems, Inc.</a:t>
            </a:r>
            <a:endParaRPr lang="en-US" altLang="en-US" sz="1800" dirty="0"/>
          </a:p>
          <a:p>
            <a:pPr marL="285750" indent="-285750">
              <a:buFont typeface="Arial" panose="020B0604020202020204" pitchFamily="34" charset="0"/>
              <a:buChar char="•"/>
            </a:pPr>
            <a:r>
              <a:rPr lang="en-US" altLang="en-US" sz="1800" dirty="0"/>
              <a:t>Special Thanks </a:t>
            </a:r>
            <a:r>
              <a:rPr lang="en-US" altLang="en-US" sz="1800" dirty="0" smtClean="0"/>
              <a:t>to </a:t>
            </a:r>
            <a:r>
              <a:rPr lang="en-US" altLang="en-US" sz="1800" i="1" dirty="0" smtClean="0"/>
              <a:t>Bruno </a:t>
            </a:r>
            <a:r>
              <a:rPr lang="en-US" altLang="en-US" sz="1800" i="1" dirty="0"/>
              <a:t>Silva</a:t>
            </a:r>
            <a:endParaRPr lang="en-US" altLang="en-US" sz="1400" i="1" dirty="0"/>
          </a:p>
        </p:txBody>
      </p:sp>
    </p:spTree>
    <p:extLst>
      <p:ext uri="{BB962C8B-B14F-4D97-AF65-F5344CB8AC3E}">
        <p14:creationId xmlns:p14="http://schemas.microsoft.com/office/powerpoint/2010/main" val="189141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Message Types</a:t>
            </a:r>
            <a:endParaRPr lang="en-US" dirty="0" smtClean="0"/>
          </a:p>
        </p:txBody>
      </p:sp>
      <p:sp>
        <p:nvSpPr>
          <p:cNvPr id="6" name="Content Placeholder 5"/>
          <p:cNvSpPr>
            <a:spLocks noGrp="1"/>
          </p:cNvSpPr>
          <p:nvPr>
            <p:ph idx="1"/>
          </p:nvPr>
        </p:nvSpPr>
        <p:spPr/>
        <p:txBody>
          <a:bodyPr>
            <a:normAutofit lnSpcReduction="10000"/>
          </a:bodyPr>
          <a:lstStyle/>
          <a:p>
            <a:r>
              <a:rPr lang="en-US" b="1" dirty="0" smtClean="0"/>
              <a:t>Type </a:t>
            </a:r>
            <a:r>
              <a:rPr lang="en-US" b="1" dirty="0"/>
              <a:t>1: Hello packet: </a:t>
            </a:r>
            <a:r>
              <a:rPr lang="en-US" dirty="0"/>
              <a:t>Hello packets are used to discover, build, and maintain </a:t>
            </a:r>
            <a:r>
              <a:rPr lang="en-US" dirty="0" smtClean="0"/>
              <a:t>OSPF neighbor </a:t>
            </a:r>
            <a:r>
              <a:rPr lang="en-US" dirty="0"/>
              <a:t>adjacencies</a:t>
            </a:r>
            <a:r>
              <a:rPr lang="en-US" dirty="0" smtClean="0"/>
              <a:t>.</a:t>
            </a:r>
            <a:endParaRPr lang="en-US" dirty="0"/>
          </a:p>
          <a:p>
            <a:r>
              <a:rPr lang="en-US" b="1" dirty="0" smtClean="0"/>
              <a:t>Type </a:t>
            </a:r>
            <a:r>
              <a:rPr lang="en-US" b="1" dirty="0"/>
              <a:t>2: Database Description (DBD) packet: </a:t>
            </a:r>
            <a:r>
              <a:rPr lang="en-US" dirty="0"/>
              <a:t>When the OSPF neighbor </a:t>
            </a:r>
            <a:r>
              <a:rPr lang="en-US" dirty="0" smtClean="0"/>
              <a:t>adjacency is </a:t>
            </a:r>
            <a:r>
              <a:rPr lang="en-US" dirty="0"/>
              <a:t>already established, a DBD packet is used to describe LSDB so that routers </a:t>
            </a:r>
            <a:r>
              <a:rPr lang="en-US" dirty="0" smtClean="0"/>
              <a:t>can compare </a:t>
            </a:r>
            <a:r>
              <a:rPr lang="en-US" dirty="0"/>
              <a:t>whether databases are in sync.</a:t>
            </a:r>
          </a:p>
          <a:p>
            <a:r>
              <a:rPr lang="en-US" b="1" dirty="0" smtClean="0"/>
              <a:t>Type </a:t>
            </a:r>
            <a:r>
              <a:rPr lang="en-US" b="1" dirty="0"/>
              <a:t>3: Link-State Request (LSR) packet </a:t>
            </a:r>
            <a:r>
              <a:rPr lang="en-US" dirty="0"/>
              <a:t>: </a:t>
            </a:r>
            <a:r>
              <a:rPr lang="en-US" dirty="0" smtClean="0"/>
              <a:t>The </a:t>
            </a:r>
            <a:r>
              <a:rPr lang="en-US" dirty="0"/>
              <a:t>router will send an LSR packet to inform OSPF neighbors to send the </a:t>
            </a:r>
            <a:r>
              <a:rPr lang="en-US" dirty="0" smtClean="0"/>
              <a:t>most recent </a:t>
            </a:r>
            <a:r>
              <a:rPr lang="en-US" dirty="0"/>
              <a:t>version of the missing LSAs</a:t>
            </a:r>
            <a:r>
              <a:rPr lang="en-US" dirty="0" smtClean="0"/>
              <a:t>.</a:t>
            </a:r>
          </a:p>
          <a:p>
            <a:r>
              <a:rPr lang="en-US" b="1" dirty="0" smtClean="0"/>
              <a:t>Type </a:t>
            </a:r>
            <a:r>
              <a:rPr lang="en-US" b="1" dirty="0"/>
              <a:t>4: Link-State Update (LSU) packet </a:t>
            </a:r>
            <a:r>
              <a:rPr lang="en-US" dirty="0" smtClean="0"/>
              <a:t>: </a:t>
            </a:r>
            <a:r>
              <a:rPr lang="en-US" dirty="0"/>
              <a:t>LSU packets are used for the flooding of LSAs and sending LSA responses </a:t>
            </a:r>
            <a:r>
              <a:rPr lang="en-US" dirty="0" smtClean="0"/>
              <a:t>to LSR </a:t>
            </a:r>
            <a:r>
              <a:rPr lang="en-US" dirty="0"/>
              <a:t>packets. </a:t>
            </a:r>
            <a:endParaRPr lang="en-US" dirty="0" smtClean="0"/>
          </a:p>
          <a:p>
            <a:r>
              <a:rPr lang="en-US" b="1" dirty="0" smtClean="0"/>
              <a:t>Type </a:t>
            </a:r>
            <a:r>
              <a:rPr lang="en-US" b="1" dirty="0"/>
              <a:t>5: Link-State Acknowledgment (</a:t>
            </a:r>
            <a:r>
              <a:rPr lang="en-US" b="1" dirty="0" err="1"/>
              <a:t>LSAck</a:t>
            </a:r>
            <a:r>
              <a:rPr lang="en-US" b="1" dirty="0"/>
              <a:t>) packet </a:t>
            </a:r>
            <a:r>
              <a:rPr lang="en-US" dirty="0"/>
              <a:t>: </a:t>
            </a:r>
            <a:r>
              <a:rPr lang="en-US" dirty="0" err="1"/>
              <a:t>LSAcks</a:t>
            </a:r>
            <a:r>
              <a:rPr lang="en-US" dirty="0"/>
              <a:t> are used to </a:t>
            </a:r>
            <a:r>
              <a:rPr lang="en-US" dirty="0" smtClean="0"/>
              <a:t>make flooding </a:t>
            </a:r>
            <a:r>
              <a:rPr lang="en-US" dirty="0"/>
              <a:t>of LSAs reliable. </a:t>
            </a:r>
            <a:endParaRPr lang="en-US" dirty="0" smtClean="0"/>
          </a:p>
        </p:txBody>
      </p:sp>
    </p:spTree>
    <p:extLst>
      <p:ext uri="{BB962C8B-B14F-4D97-AF65-F5344CB8AC3E}">
        <p14:creationId xmlns:p14="http://schemas.microsoft.com/office/powerpoint/2010/main" val="184495552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Basic OSPF Configuration</a:t>
            </a:r>
            <a:endParaRPr lang="en-US" dirty="0" smtClean="0"/>
          </a:p>
        </p:txBody>
      </p:sp>
      <p:pic>
        <p:nvPicPr>
          <p:cNvPr id="2" name="Content Placeholder 1"/>
          <p:cNvPicPr>
            <a:picLocks noGrp="1" noChangeAspect="1"/>
          </p:cNvPicPr>
          <p:nvPr>
            <p:ph idx="1"/>
          </p:nvPr>
        </p:nvPicPr>
        <p:blipFill>
          <a:blip r:embed="rId3"/>
          <a:stretch>
            <a:fillRect/>
          </a:stretch>
        </p:blipFill>
        <p:spPr>
          <a:xfrm>
            <a:off x="743225" y="1182688"/>
            <a:ext cx="7592462" cy="5132387"/>
          </a:xfrm>
          <a:prstGeom prst="rect">
            <a:avLst/>
          </a:prstGeom>
        </p:spPr>
      </p:pic>
    </p:spTree>
    <p:extLst>
      <p:ext uri="{BB962C8B-B14F-4D97-AF65-F5344CB8AC3E}">
        <p14:creationId xmlns:p14="http://schemas.microsoft.com/office/powerpoint/2010/main" val="121448319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Basic OSPF Configuration</a:t>
            </a:r>
            <a:endParaRPr lang="en-US" dirty="0" smtClean="0"/>
          </a:p>
        </p:txBody>
      </p:sp>
      <p:sp>
        <p:nvSpPr>
          <p:cNvPr id="6" name="Content Placeholder 5"/>
          <p:cNvSpPr>
            <a:spLocks noGrp="1"/>
          </p:cNvSpPr>
          <p:nvPr>
            <p:ph idx="1"/>
          </p:nvPr>
        </p:nvSpPr>
        <p:spPr>
          <a:xfrm>
            <a:off x="279400" y="4230806"/>
            <a:ext cx="8520354" cy="2275002"/>
          </a:xfrm>
        </p:spPr>
        <p:txBody>
          <a:bodyPr>
            <a:normAutofit/>
          </a:bodyPr>
          <a:lstStyle/>
          <a:p>
            <a:r>
              <a:rPr lang="en-US" kern="1200" dirty="0">
                <a:latin typeface="Arial" charset="0"/>
              </a:rPr>
              <a:t>To enable the OSPF process on the router, use the </a:t>
            </a:r>
            <a:r>
              <a:rPr lang="en-US" b="1" kern="1200" dirty="0">
                <a:latin typeface="Arial" charset="0"/>
              </a:rPr>
              <a:t>router </a:t>
            </a:r>
            <a:r>
              <a:rPr lang="en-US" b="1" kern="1200" dirty="0" err="1">
                <a:latin typeface="Arial" charset="0"/>
              </a:rPr>
              <a:t>ospf</a:t>
            </a:r>
            <a:r>
              <a:rPr lang="en-US" b="1" kern="1200" dirty="0">
                <a:latin typeface="Arial" charset="0"/>
              </a:rPr>
              <a:t> </a:t>
            </a:r>
            <a:r>
              <a:rPr lang="en-US" i="1" kern="1200" dirty="0">
                <a:latin typeface="Arial" charset="0"/>
              </a:rPr>
              <a:t>process-id </a:t>
            </a:r>
            <a:r>
              <a:rPr lang="en-US" kern="1200" dirty="0">
                <a:latin typeface="Arial" charset="0"/>
              </a:rPr>
              <a:t>command. </a:t>
            </a:r>
            <a:endParaRPr lang="en-US" kern="1200" dirty="0" smtClean="0">
              <a:latin typeface="Arial" charset="0"/>
            </a:endParaRPr>
          </a:p>
          <a:p>
            <a:r>
              <a:rPr lang="en-US" kern="1200" dirty="0" smtClean="0">
                <a:latin typeface="Arial" charset="0"/>
              </a:rPr>
              <a:t>Process </a:t>
            </a:r>
            <a:r>
              <a:rPr lang="en-US" kern="1200" dirty="0">
                <a:latin typeface="Arial" charset="0"/>
              </a:rPr>
              <a:t>ID numbers between neighbors do not need to match for the routers to establish an OSPF adjacency. </a:t>
            </a:r>
            <a:endParaRPr lang="en-US" kern="1200" dirty="0" smtClean="0">
              <a:latin typeface="Arial" charset="0"/>
            </a:endParaRPr>
          </a:p>
        </p:txBody>
      </p:sp>
      <p:pic>
        <p:nvPicPr>
          <p:cNvPr id="2" name="Picture 1"/>
          <p:cNvPicPr>
            <a:picLocks noChangeAspect="1"/>
          </p:cNvPicPr>
          <p:nvPr/>
        </p:nvPicPr>
        <p:blipFill>
          <a:blip r:embed="rId3"/>
          <a:stretch>
            <a:fillRect/>
          </a:stretch>
        </p:blipFill>
        <p:spPr>
          <a:xfrm>
            <a:off x="450375" y="910395"/>
            <a:ext cx="7910665" cy="3009093"/>
          </a:xfrm>
          <a:prstGeom prst="rect">
            <a:avLst/>
          </a:prstGeom>
        </p:spPr>
      </p:pic>
    </p:spTree>
    <p:extLst>
      <p:ext uri="{BB962C8B-B14F-4D97-AF65-F5344CB8AC3E}">
        <p14:creationId xmlns:p14="http://schemas.microsoft.com/office/powerpoint/2010/main" val="294874438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Basic OSPF Configuration</a:t>
            </a:r>
            <a:endParaRPr lang="en-US" dirty="0" smtClean="0"/>
          </a:p>
        </p:txBody>
      </p:sp>
      <p:sp>
        <p:nvSpPr>
          <p:cNvPr id="6" name="Content Placeholder 5"/>
          <p:cNvSpPr>
            <a:spLocks noGrp="1"/>
          </p:cNvSpPr>
          <p:nvPr>
            <p:ph idx="1"/>
          </p:nvPr>
        </p:nvSpPr>
        <p:spPr>
          <a:xfrm>
            <a:off x="279400" y="4230806"/>
            <a:ext cx="8520354" cy="2275002"/>
          </a:xfrm>
        </p:spPr>
        <p:txBody>
          <a:bodyPr>
            <a:normAutofit/>
          </a:bodyPr>
          <a:lstStyle/>
          <a:p>
            <a:r>
              <a:rPr lang="en-US" dirty="0"/>
              <a:t>To establish OSPF full adjacency, two neighbor </a:t>
            </a:r>
            <a:r>
              <a:rPr lang="en-US" dirty="0" smtClean="0"/>
              <a:t>routers must </a:t>
            </a:r>
            <a:r>
              <a:rPr lang="en-US" dirty="0"/>
              <a:t>be in the same area. </a:t>
            </a:r>
            <a:endParaRPr lang="en-US" dirty="0" smtClean="0"/>
          </a:p>
          <a:p>
            <a:r>
              <a:rPr lang="en-US" dirty="0" smtClean="0"/>
              <a:t>Any </a:t>
            </a:r>
            <a:r>
              <a:rPr lang="en-US" dirty="0"/>
              <a:t>individual interface can only be attached to a </a:t>
            </a:r>
            <a:r>
              <a:rPr lang="en-US" dirty="0" smtClean="0"/>
              <a:t>single </a:t>
            </a:r>
            <a:r>
              <a:rPr lang="en-US" dirty="0"/>
              <a:t>area.</a:t>
            </a:r>
            <a:endParaRPr lang="en-US" dirty="0" smtClean="0"/>
          </a:p>
        </p:txBody>
      </p:sp>
      <p:pic>
        <p:nvPicPr>
          <p:cNvPr id="2" name="Picture 1"/>
          <p:cNvPicPr>
            <a:picLocks noChangeAspect="1"/>
          </p:cNvPicPr>
          <p:nvPr/>
        </p:nvPicPr>
        <p:blipFill>
          <a:blip r:embed="rId3"/>
          <a:stretch>
            <a:fillRect/>
          </a:stretch>
        </p:blipFill>
        <p:spPr>
          <a:xfrm>
            <a:off x="450375" y="910395"/>
            <a:ext cx="7910665" cy="3009093"/>
          </a:xfrm>
          <a:prstGeom prst="rect">
            <a:avLst/>
          </a:prstGeom>
        </p:spPr>
      </p:pic>
    </p:spTree>
    <p:extLst>
      <p:ext uri="{BB962C8B-B14F-4D97-AF65-F5344CB8AC3E}">
        <p14:creationId xmlns:p14="http://schemas.microsoft.com/office/powerpoint/2010/main" val="90817710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Chapter 3 Objectives</a:t>
            </a:r>
          </a:p>
        </p:txBody>
      </p:sp>
      <p:sp>
        <p:nvSpPr>
          <p:cNvPr id="7" name="Content Placeholder 6"/>
          <p:cNvSpPr>
            <a:spLocks noGrp="1"/>
          </p:cNvSpPr>
          <p:nvPr>
            <p:ph idx="1"/>
          </p:nvPr>
        </p:nvSpPr>
        <p:spPr/>
        <p:txBody>
          <a:bodyPr/>
          <a:lstStyle/>
          <a:p>
            <a:r>
              <a:rPr lang="en-US" dirty="0" smtClean="0"/>
              <a:t>Basic </a:t>
            </a:r>
            <a:r>
              <a:rPr lang="en-US" dirty="0"/>
              <a:t>OSPF Configuration and OSPF Adjacencies</a:t>
            </a:r>
          </a:p>
          <a:p>
            <a:r>
              <a:rPr lang="en-US" dirty="0" smtClean="0"/>
              <a:t>How </a:t>
            </a:r>
            <a:r>
              <a:rPr lang="en-US" dirty="0"/>
              <a:t>OSPF Builds the Routing Table</a:t>
            </a:r>
          </a:p>
          <a:p>
            <a:r>
              <a:rPr lang="en-US" dirty="0" smtClean="0"/>
              <a:t>Configuration </a:t>
            </a:r>
            <a:r>
              <a:rPr lang="en-US" dirty="0"/>
              <a:t>of Summarization and Stub Areas in OSPF</a:t>
            </a:r>
          </a:p>
          <a:p>
            <a:r>
              <a:rPr lang="en-US" dirty="0" smtClean="0"/>
              <a:t>Configuration </a:t>
            </a:r>
            <a:r>
              <a:rPr lang="en-US" dirty="0"/>
              <a:t>of OSPFv3 for IPv6 and IPv4</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Configuration of OSPF Router IDs</a:t>
            </a:r>
            <a:endParaRPr lang="en-US" dirty="0" smtClean="0"/>
          </a:p>
        </p:txBody>
      </p:sp>
      <p:sp>
        <p:nvSpPr>
          <p:cNvPr id="6" name="Content Placeholder 5"/>
          <p:cNvSpPr>
            <a:spLocks noGrp="1"/>
          </p:cNvSpPr>
          <p:nvPr>
            <p:ph idx="1"/>
          </p:nvPr>
        </p:nvSpPr>
        <p:spPr>
          <a:xfrm>
            <a:off x="279400" y="914400"/>
            <a:ext cx="8520354" cy="3817199"/>
          </a:xfrm>
        </p:spPr>
        <p:txBody>
          <a:bodyPr>
            <a:normAutofit lnSpcReduction="10000"/>
          </a:bodyPr>
          <a:lstStyle/>
          <a:p>
            <a:r>
              <a:rPr lang="en-US" dirty="0"/>
              <a:t>To choose the OSPF router ID at the time of OSPF process initialization, the router </a:t>
            </a:r>
            <a:r>
              <a:rPr lang="en-US" dirty="0" smtClean="0"/>
              <a:t>uses	the </a:t>
            </a:r>
            <a:r>
              <a:rPr lang="en-US" dirty="0"/>
              <a:t>following criteria:</a:t>
            </a:r>
          </a:p>
          <a:p>
            <a:pPr marL="682625" lvl="1" indent="-457200">
              <a:buFont typeface="+mj-lt"/>
              <a:buAutoNum type="arabicPeriod"/>
            </a:pPr>
            <a:r>
              <a:rPr lang="en-US" dirty="0" smtClean="0"/>
              <a:t>Use </a:t>
            </a:r>
            <a:r>
              <a:rPr lang="en-US" dirty="0"/>
              <a:t>the router ID specified in the </a:t>
            </a:r>
            <a:r>
              <a:rPr lang="en-US" b="1" dirty="0"/>
              <a:t>router-id </a:t>
            </a:r>
            <a:r>
              <a:rPr lang="en-US" i="1" dirty="0" err="1"/>
              <a:t>ip</a:t>
            </a:r>
            <a:r>
              <a:rPr lang="en-US" i="1" dirty="0"/>
              <a:t>-address </a:t>
            </a:r>
            <a:r>
              <a:rPr lang="en-US" dirty="0" smtClean="0"/>
              <a:t>command.</a:t>
            </a:r>
          </a:p>
          <a:p>
            <a:pPr marL="682625" lvl="1" indent="-457200">
              <a:buFont typeface="+mj-lt"/>
              <a:buAutoNum type="arabicPeriod"/>
            </a:pPr>
            <a:r>
              <a:rPr lang="en-US" dirty="0" smtClean="0"/>
              <a:t>Use </a:t>
            </a:r>
            <a:r>
              <a:rPr lang="en-US" dirty="0"/>
              <a:t>the highest IPv4 address of all active loopback interfaces on the router.</a:t>
            </a:r>
          </a:p>
          <a:p>
            <a:pPr marL="682625" lvl="1" indent="-457200">
              <a:buFont typeface="+mj-lt"/>
              <a:buAutoNum type="arabicPeriod"/>
            </a:pPr>
            <a:r>
              <a:rPr lang="en-US" dirty="0" smtClean="0"/>
              <a:t>Use </a:t>
            </a:r>
            <a:r>
              <a:rPr lang="en-US" dirty="0"/>
              <a:t>the highest IPv4 address among all active </a:t>
            </a:r>
            <a:r>
              <a:rPr lang="en-US" dirty="0" err="1"/>
              <a:t>nonloopback</a:t>
            </a:r>
            <a:r>
              <a:rPr lang="en-US" dirty="0"/>
              <a:t> interfaces.</a:t>
            </a:r>
            <a:endParaRPr lang="en-US" kern="1200" dirty="0" smtClean="0">
              <a:latin typeface="Arial" charset="0"/>
            </a:endParaRPr>
          </a:p>
          <a:p>
            <a:r>
              <a:rPr lang="en-US" kern="1200" dirty="0" smtClean="0">
                <a:latin typeface="Arial" charset="0"/>
              </a:rPr>
              <a:t>At </a:t>
            </a:r>
            <a:r>
              <a:rPr lang="en-US" kern="1200" dirty="0">
                <a:latin typeface="Arial" charset="0"/>
              </a:rPr>
              <a:t>least one primary IPv4 address on an interface in the up/up state must be configured for a router to be able to choose router ID; otherwise, an error message is logged, and the OSPF process does not start.</a:t>
            </a:r>
            <a:endParaRPr lang="en-US" dirty="0" smtClean="0"/>
          </a:p>
        </p:txBody>
      </p:sp>
      <p:pic>
        <p:nvPicPr>
          <p:cNvPr id="2" name="Picture 1"/>
          <p:cNvPicPr>
            <a:picLocks noChangeAspect="1"/>
          </p:cNvPicPr>
          <p:nvPr/>
        </p:nvPicPr>
        <p:blipFill>
          <a:blip r:embed="rId3"/>
          <a:stretch>
            <a:fillRect/>
          </a:stretch>
        </p:blipFill>
        <p:spPr>
          <a:xfrm>
            <a:off x="371772" y="4860113"/>
            <a:ext cx="8427983" cy="1567982"/>
          </a:xfrm>
          <a:prstGeom prst="rect">
            <a:avLst/>
          </a:prstGeom>
        </p:spPr>
      </p:pic>
    </p:spTree>
    <p:extLst>
      <p:ext uri="{BB962C8B-B14F-4D97-AF65-F5344CB8AC3E}">
        <p14:creationId xmlns:p14="http://schemas.microsoft.com/office/powerpoint/2010/main" val="69294705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Clearing the OSPF Processes</a:t>
            </a:r>
            <a:endParaRPr lang="en-US" dirty="0" smtClean="0"/>
          </a:p>
        </p:txBody>
      </p:sp>
      <p:sp>
        <p:nvSpPr>
          <p:cNvPr id="6" name="Content Placeholder 5"/>
          <p:cNvSpPr>
            <a:spLocks noGrp="1"/>
          </p:cNvSpPr>
          <p:nvPr>
            <p:ph idx="1"/>
          </p:nvPr>
        </p:nvSpPr>
        <p:spPr/>
        <p:txBody>
          <a:bodyPr>
            <a:normAutofit/>
          </a:bodyPr>
          <a:lstStyle/>
          <a:p>
            <a:r>
              <a:rPr lang="en-US" dirty="0"/>
              <a:t>OSPF routing process </a:t>
            </a:r>
            <a:r>
              <a:rPr lang="en-US" dirty="0" smtClean="0"/>
              <a:t>can be cleared for the </a:t>
            </a:r>
            <a:r>
              <a:rPr lang="en-US" dirty="0"/>
              <a:t>manually </a:t>
            </a:r>
            <a:r>
              <a:rPr lang="en-US" dirty="0" smtClean="0"/>
              <a:t>configured router </a:t>
            </a:r>
            <a:r>
              <a:rPr lang="en-US" dirty="0"/>
              <a:t>ID </a:t>
            </a:r>
            <a:r>
              <a:rPr lang="en-US" dirty="0" smtClean="0"/>
              <a:t>to take </a:t>
            </a:r>
            <a:r>
              <a:rPr lang="en-US" dirty="0"/>
              <a:t>effect.</a:t>
            </a:r>
            <a:endParaRPr lang="en-US" dirty="0" smtClean="0"/>
          </a:p>
        </p:txBody>
      </p:sp>
      <p:grpSp>
        <p:nvGrpSpPr>
          <p:cNvPr id="4" name="Group 3"/>
          <p:cNvGrpSpPr/>
          <p:nvPr/>
        </p:nvGrpSpPr>
        <p:grpSpPr>
          <a:xfrm>
            <a:off x="576464" y="2006171"/>
            <a:ext cx="7926228" cy="4504878"/>
            <a:chOff x="-351721" y="2729400"/>
            <a:chExt cx="9847442" cy="5596801"/>
          </a:xfrm>
        </p:grpSpPr>
        <p:pic>
          <p:nvPicPr>
            <p:cNvPr id="2" name="Picture 1"/>
            <p:cNvPicPr>
              <a:picLocks noChangeAspect="1"/>
            </p:cNvPicPr>
            <p:nvPr/>
          </p:nvPicPr>
          <p:blipFill>
            <a:blip r:embed="rId3"/>
            <a:stretch>
              <a:fillRect/>
            </a:stretch>
          </p:blipFill>
          <p:spPr>
            <a:xfrm>
              <a:off x="-351721" y="2729400"/>
              <a:ext cx="9847442" cy="1399200"/>
            </a:xfrm>
            <a:prstGeom prst="rect">
              <a:avLst/>
            </a:prstGeom>
          </p:spPr>
        </p:pic>
        <p:pic>
          <p:nvPicPr>
            <p:cNvPr id="3" name="Picture 2"/>
            <p:cNvPicPr>
              <a:picLocks noChangeAspect="1"/>
            </p:cNvPicPr>
            <p:nvPr/>
          </p:nvPicPr>
          <p:blipFill>
            <a:blip r:embed="rId4"/>
            <a:stretch>
              <a:fillRect/>
            </a:stretch>
          </p:blipFill>
          <p:spPr>
            <a:xfrm>
              <a:off x="-351721" y="4128600"/>
              <a:ext cx="9847442" cy="4197601"/>
            </a:xfrm>
            <a:prstGeom prst="rect">
              <a:avLst/>
            </a:prstGeom>
          </p:spPr>
        </p:pic>
      </p:grpSp>
    </p:spTree>
    <p:extLst>
      <p:ext uri="{BB962C8B-B14F-4D97-AF65-F5344CB8AC3E}">
        <p14:creationId xmlns:p14="http://schemas.microsoft.com/office/powerpoint/2010/main" val="412317938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Router ID </a:t>
            </a:r>
            <a:r>
              <a:rPr lang="en-US" dirty="0" smtClean="0"/>
              <a:t>Criteria </a:t>
            </a:r>
          </a:p>
        </p:txBody>
      </p:sp>
      <p:sp>
        <p:nvSpPr>
          <p:cNvPr id="6" name="Content Placeholder 5"/>
          <p:cNvSpPr>
            <a:spLocks noGrp="1"/>
          </p:cNvSpPr>
          <p:nvPr>
            <p:ph idx="1"/>
          </p:nvPr>
        </p:nvSpPr>
        <p:spPr/>
        <p:txBody>
          <a:bodyPr>
            <a:normAutofit/>
          </a:bodyPr>
          <a:lstStyle/>
          <a:p>
            <a:pPr marL="457200" indent="-457200">
              <a:buFont typeface="+mj-lt"/>
              <a:buAutoNum type="arabicPeriod"/>
            </a:pPr>
            <a:r>
              <a:rPr lang="en-US" dirty="0" smtClean="0"/>
              <a:t>Use </a:t>
            </a:r>
            <a:r>
              <a:rPr lang="en-US" dirty="0"/>
              <a:t>the router ID specified in the </a:t>
            </a:r>
            <a:r>
              <a:rPr lang="en-US" b="1" dirty="0"/>
              <a:t>router-id </a:t>
            </a:r>
            <a:r>
              <a:rPr lang="en-US" i="1" dirty="0" err="1"/>
              <a:t>ip</a:t>
            </a:r>
            <a:r>
              <a:rPr lang="en-US" i="1" dirty="0"/>
              <a:t>-address </a:t>
            </a:r>
            <a:r>
              <a:rPr lang="en-US" dirty="0"/>
              <a:t>command. </a:t>
            </a:r>
            <a:endParaRPr lang="en-US" dirty="0" smtClean="0"/>
          </a:p>
          <a:p>
            <a:pPr lvl="1"/>
            <a:r>
              <a:rPr lang="en-US" dirty="0" smtClean="0"/>
              <a:t>You </a:t>
            </a:r>
            <a:r>
              <a:rPr lang="en-US" dirty="0"/>
              <a:t>can </a:t>
            </a:r>
            <a:r>
              <a:rPr lang="en-US" dirty="0" smtClean="0"/>
              <a:t>configure an </a:t>
            </a:r>
            <a:r>
              <a:rPr lang="en-US" dirty="0"/>
              <a:t>arbitrary value in the IPv4 address format, but this value must be unique. </a:t>
            </a:r>
            <a:endParaRPr lang="en-US" dirty="0" smtClean="0"/>
          </a:p>
          <a:p>
            <a:pPr lvl="1"/>
            <a:r>
              <a:rPr lang="en-US" dirty="0" smtClean="0"/>
              <a:t>If the </a:t>
            </a:r>
            <a:r>
              <a:rPr lang="en-US" dirty="0"/>
              <a:t>IPv4 address specified with the </a:t>
            </a:r>
            <a:r>
              <a:rPr lang="en-US" b="1" dirty="0"/>
              <a:t>router-id </a:t>
            </a:r>
            <a:r>
              <a:rPr lang="en-US" dirty="0"/>
              <a:t>command overlaps with the router </a:t>
            </a:r>
            <a:r>
              <a:rPr lang="en-US" dirty="0" smtClean="0"/>
              <a:t>ID of </a:t>
            </a:r>
            <a:r>
              <a:rPr lang="en-US" dirty="0"/>
              <a:t>another already-active OSPF process, the </a:t>
            </a:r>
            <a:r>
              <a:rPr lang="en-US" b="1" dirty="0"/>
              <a:t>router-id </a:t>
            </a:r>
            <a:r>
              <a:rPr lang="en-US" dirty="0"/>
              <a:t>command fails.</a:t>
            </a:r>
          </a:p>
          <a:p>
            <a:pPr marL="457200" indent="-457200">
              <a:buFont typeface="+mj-lt"/>
              <a:buAutoNum type="arabicPeriod"/>
            </a:pPr>
            <a:r>
              <a:rPr lang="en-US" dirty="0" smtClean="0"/>
              <a:t>Use </a:t>
            </a:r>
            <a:r>
              <a:rPr lang="en-US" dirty="0"/>
              <a:t>the highest IPv4 address of all active loopback interfaces on the router.</a:t>
            </a:r>
          </a:p>
          <a:p>
            <a:pPr marL="457200" indent="-457200">
              <a:buFont typeface="+mj-lt"/>
              <a:buAutoNum type="arabicPeriod"/>
            </a:pPr>
            <a:r>
              <a:rPr lang="en-US" dirty="0" smtClean="0"/>
              <a:t>Use </a:t>
            </a:r>
            <a:r>
              <a:rPr lang="en-US" dirty="0"/>
              <a:t>the highest IPv4 address among all active </a:t>
            </a:r>
            <a:r>
              <a:rPr lang="en-US" dirty="0" err="1"/>
              <a:t>nonloopback</a:t>
            </a:r>
            <a:r>
              <a:rPr lang="en-US" dirty="0"/>
              <a:t> interfaces.</a:t>
            </a:r>
            <a:endParaRPr lang="en-US" dirty="0" smtClean="0"/>
          </a:p>
        </p:txBody>
      </p:sp>
    </p:spTree>
    <p:extLst>
      <p:ext uri="{BB962C8B-B14F-4D97-AF65-F5344CB8AC3E}">
        <p14:creationId xmlns:p14="http://schemas.microsoft.com/office/powerpoint/2010/main" val="234753020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Verifying the Router IDs</a:t>
            </a:r>
            <a:endParaRPr lang="en-US" dirty="0" smtClean="0"/>
          </a:p>
        </p:txBody>
      </p:sp>
      <p:sp>
        <p:nvSpPr>
          <p:cNvPr id="4" name="Content Placeholder 3"/>
          <p:cNvSpPr>
            <a:spLocks noGrp="1"/>
          </p:cNvSpPr>
          <p:nvPr>
            <p:ph idx="1"/>
          </p:nvPr>
        </p:nvSpPr>
        <p:spPr/>
        <p:txBody>
          <a:bodyPr/>
          <a:lstStyle/>
          <a:p>
            <a:endParaRPr lang="en-US"/>
          </a:p>
        </p:txBody>
      </p:sp>
      <p:grpSp>
        <p:nvGrpSpPr>
          <p:cNvPr id="8" name="Group 7"/>
          <p:cNvGrpSpPr/>
          <p:nvPr/>
        </p:nvGrpSpPr>
        <p:grpSpPr>
          <a:xfrm>
            <a:off x="641445" y="1009934"/>
            <a:ext cx="7796266" cy="5423790"/>
            <a:chOff x="-1583609" y="-3916801"/>
            <a:chExt cx="12297570" cy="7784641"/>
          </a:xfrm>
        </p:grpSpPr>
        <p:pic>
          <p:nvPicPr>
            <p:cNvPr id="5" name="Picture 4"/>
            <p:cNvPicPr>
              <a:picLocks noChangeAspect="1"/>
            </p:cNvPicPr>
            <p:nvPr/>
          </p:nvPicPr>
          <p:blipFill>
            <a:blip r:embed="rId3"/>
            <a:stretch>
              <a:fillRect/>
            </a:stretch>
          </p:blipFill>
          <p:spPr>
            <a:xfrm>
              <a:off x="-1569961" y="2990160"/>
              <a:ext cx="12283922" cy="877680"/>
            </a:xfrm>
            <a:prstGeom prst="rect">
              <a:avLst/>
            </a:prstGeom>
          </p:spPr>
        </p:pic>
        <p:pic>
          <p:nvPicPr>
            <p:cNvPr id="7" name="Picture 6"/>
            <p:cNvPicPr>
              <a:picLocks noChangeAspect="1"/>
            </p:cNvPicPr>
            <p:nvPr/>
          </p:nvPicPr>
          <p:blipFill>
            <a:blip r:embed="rId4"/>
            <a:stretch>
              <a:fillRect/>
            </a:stretch>
          </p:blipFill>
          <p:spPr>
            <a:xfrm>
              <a:off x="-1583609" y="-3916801"/>
              <a:ext cx="12283922" cy="6906961"/>
            </a:xfrm>
            <a:prstGeom prst="rect">
              <a:avLst/>
            </a:prstGeom>
          </p:spPr>
        </p:pic>
      </p:grpSp>
    </p:spTree>
    <p:extLst>
      <p:ext uri="{BB962C8B-B14F-4D97-AF65-F5344CB8AC3E}">
        <p14:creationId xmlns:p14="http://schemas.microsoft.com/office/powerpoint/2010/main" val="155265232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Verifying OSPF </a:t>
            </a:r>
            <a:r>
              <a:rPr lang="en-US" dirty="0" err="1"/>
              <a:t>Neighborships</a:t>
            </a:r>
            <a:endParaRPr lang="en-US" dirty="0" smtClean="0"/>
          </a:p>
        </p:txBody>
      </p:sp>
      <p:sp>
        <p:nvSpPr>
          <p:cNvPr id="6" name="Content Placeholder 5"/>
          <p:cNvSpPr>
            <a:spLocks noGrp="1"/>
          </p:cNvSpPr>
          <p:nvPr>
            <p:ph idx="1"/>
          </p:nvPr>
        </p:nvSpPr>
        <p:spPr>
          <a:xfrm>
            <a:off x="279401" y="4039736"/>
            <a:ext cx="8520354" cy="2483893"/>
          </a:xfrm>
        </p:spPr>
        <p:txBody>
          <a:bodyPr>
            <a:normAutofit fontScale="85000" lnSpcReduction="20000"/>
          </a:bodyPr>
          <a:lstStyle/>
          <a:p>
            <a:r>
              <a:rPr lang="en-US" b="1" dirty="0" smtClean="0"/>
              <a:t>Neighbor </a:t>
            </a:r>
            <a:r>
              <a:rPr lang="en-US" b="1" dirty="0"/>
              <a:t>ID : </a:t>
            </a:r>
            <a:r>
              <a:rPr lang="en-US" dirty="0"/>
              <a:t>Represents neighbor router ID.</a:t>
            </a:r>
          </a:p>
          <a:p>
            <a:r>
              <a:rPr lang="en-US" b="1" dirty="0" smtClean="0"/>
              <a:t>Priority </a:t>
            </a:r>
            <a:r>
              <a:rPr lang="en-US" b="1" dirty="0"/>
              <a:t>: </a:t>
            </a:r>
            <a:r>
              <a:rPr lang="en-US" dirty="0"/>
              <a:t>Priority on the neighbor interface used for the DR/BDR election.</a:t>
            </a:r>
          </a:p>
          <a:p>
            <a:r>
              <a:rPr lang="en-US" b="1" dirty="0" smtClean="0"/>
              <a:t>State </a:t>
            </a:r>
            <a:r>
              <a:rPr lang="en-US" b="1" dirty="0"/>
              <a:t>: </a:t>
            </a:r>
            <a:r>
              <a:rPr lang="en-US" dirty="0" smtClean="0"/>
              <a:t>OSPF </a:t>
            </a:r>
            <a:r>
              <a:rPr lang="en-US" dirty="0"/>
              <a:t>neighbor establishment </a:t>
            </a:r>
            <a:r>
              <a:rPr lang="en-US" dirty="0" smtClean="0"/>
              <a:t>process </a:t>
            </a:r>
          </a:p>
          <a:p>
            <a:r>
              <a:rPr lang="en-US" b="1" dirty="0" smtClean="0"/>
              <a:t>Dead Time : </a:t>
            </a:r>
            <a:r>
              <a:rPr lang="en-US" dirty="0" smtClean="0"/>
              <a:t>Represents value of the dead timer</a:t>
            </a:r>
          </a:p>
          <a:p>
            <a:r>
              <a:rPr lang="en-US" b="1" dirty="0" smtClean="0"/>
              <a:t>Address </a:t>
            </a:r>
            <a:r>
              <a:rPr lang="en-US" b="1" dirty="0"/>
              <a:t>: </a:t>
            </a:r>
            <a:r>
              <a:rPr lang="en-US" dirty="0"/>
              <a:t>Primary IPv4 address of the neighbor router.</a:t>
            </a:r>
          </a:p>
          <a:p>
            <a:r>
              <a:rPr lang="en-US" b="1" dirty="0" smtClean="0"/>
              <a:t>Interface </a:t>
            </a:r>
            <a:r>
              <a:rPr lang="en-US" b="1" dirty="0"/>
              <a:t>: </a:t>
            </a:r>
            <a:r>
              <a:rPr lang="en-US" dirty="0"/>
              <a:t>Local interface over which an OSPF neighbor relationship is established.</a:t>
            </a:r>
            <a:endParaRPr lang="en-US" dirty="0" smtClean="0"/>
          </a:p>
        </p:txBody>
      </p:sp>
      <p:pic>
        <p:nvPicPr>
          <p:cNvPr id="2" name="Picture 1"/>
          <p:cNvPicPr>
            <a:picLocks noChangeAspect="1"/>
          </p:cNvPicPr>
          <p:nvPr/>
        </p:nvPicPr>
        <p:blipFill>
          <a:blip r:embed="rId3"/>
          <a:stretch>
            <a:fillRect/>
          </a:stretch>
        </p:blipFill>
        <p:spPr>
          <a:xfrm>
            <a:off x="279400" y="1108037"/>
            <a:ext cx="8520355" cy="2723822"/>
          </a:xfrm>
          <a:prstGeom prst="rect">
            <a:avLst/>
          </a:prstGeom>
        </p:spPr>
      </p:pic>
    </p:spTree>
    <p:extLst>
      <p:ext uri="{BB962C8B-B14F-4D97-AF65-F5344CB8AC3E}">
        <p14:creationId xmlns:p14="http://schemas.microsoft.com/office/powerpoint/2010/main" val="55516400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Verifying the OSPF-Enabled Interfaces</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390658" y="1104512"/>
            <a:ext cx="8297839" cy="5289054"/>
            <a:chOff x="-1417920" y="1111076"/>
            <a:chExt cx="12334682" cy="7862143"/>
          </a:xfrm>
        </p:grpSpPr>
        <p:pic>
          <p:nvPicPr>
            <p:cNvPr id="2" name="Picture 1"/>
            <p:cNvPicPr>
              <a:picLocks noChangeAspect="1"/>
            </p:cNvPicPr>
            <p:nvPr/>
          </p:nvPicPr>
          <p:blipFill>
            <a:blip r:embed="rId3"/>
            <a:stretch>
              <a:fillRect/>
            </a:stretch>
          </p:blipFill>
          <p:spPr>
            <a:xfrm>
              <a:off x="-1417920" y="1111076"/>
              <a:ext cx="12334682" cy="2569440"/>
            </a:xfrm>
            <a:prstGeom prst="rect">
              <a:avLst/>
            </a:prstGeom>
          </p:spPr>
        </p:pic>
        <p:pic>
          <p:nvPicPr>
            <p:cNvPr id="3" name="Picture 2"/>
            <p:cNvPicPr>
              <a:picLocks noChangeAspect="1"/>
            </p:cNvPicPr>
            <p:nvPr/>
          </p:nvPicPr>
          <p:blipFill>
            <a:blip r:embed="rId4"/>
            <a:stretch>
              <a:fillRect/>
            </a:stretch>
          </p:blipFill>
          <p:spPr>
            <a:xfrm>
              <a:off x="-1378892" y="3656258"/>
              <a:ext cx="12283922" cy="5316961"/>
            </a:xfrm>
            <a:prstGeom prst="rect">
              <a:avLst/>
            </a:prstGeom>
          </p:spPr>
        </p:pic>
      </p:grpSp>
    </p:spTree>
    <p:extLst>
      <p:ext uri="{BB962C8B-B14F-4D97-AF65-F5344CB8AC3E}">
        <p14:creationId xmlns:p14="http://schemas.microsoft.com/office/powerpoint/2010/main" val="311131490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Verifying the OSPF Routes</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279400" y="1365605"/>
            <a:ext cx="8520355" cy="3383894"/>
            <a:chOff x="-1608989" y="3155520"/>
            <a:chExt cx="12385442" cy="4918929"/>
          </a:xfrm>
        </p:grpSpPr>
        <p:pic>
          <p:nvPicPr>
            <p:cNvPr id="2" name="Picture 1"/>
            <p:cNvPicPr>
              <a:picLocks noChangeAspect="1"/>
            </p:cNvPicPr>
            <p:nvPr/>
          </p:nvPicPr>
          <p:blipFill>
            <a:blip r:embed="rId3"/>
            <a:stretch>
              <a:fillRect/>
            </a:stretch>
          </p:blipFill>
          <p:spPr>
            <a:xfrm>
              <a:off x="-1595341" y="3155520"/>
              <a:ext cx="12334682" cy="546960"/>
            </a:xfrm>
            <a:prstGeom prst="rect">
              <a:avLst/>
            </a:prstGeom>
          </p:spPr>
        </p:pic>
        <p:pic>
          <p:nvPicPr>
            <p:cNvPr id="3" name="Picture 2"/>
            <p:cNvPicPr>
              <a:picLocks noChangeAspect="1"/>
            </p:cNvPicPr>
            <p:nvPr/>
          </p:nvPicPr>
          <p:blipFill>
            <a:blip r:embed="rId4"/>
            <a:stretch>
              <a:fillRect/>
            </a:stretch>
          </p:blipFill>
          <p:spPr>
            <a:xfrm>
              <a:off x="-1608989" y="3647888"/>
              <a:ext cx="12385442" cy="4426561"/>
            </a:xfrm>
            <a:prstGeom prst="rect">
              <a:avLst/>
            </a:prstGeom>
          </p:spPr>
        </p:pic>
      </p:grpSp>
    </p:spTree>
    <p:extLst>
      <p:ext uri="{BB962C8B-B14F-4D97-AF65-F5344CB8AC3E}">
        <p14:creationId xmlns:p14="http://schemas.microsoft.com/office/powerpoint/2010/main" val="3360889439"/>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Routes</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5" name="Group 4"/>
          <p:cNvGrpSpPr/>
          <p:nvPr/>
        </p:nvGrpSpPr>
        <p:grpSpPr>
          <a:xfrm>
            <a:off x="1301713" y="968307"/>
            <a:ext cx="6475729" cy="5561463"/>
            <a:chOff x="-1595341" y="-838561"/>
            <a:chExt cx="12334682" cy="10593228"/>
          </a:xfrm>
        </p:grpSpPr>
        <p:pic>
          <p:nvPicPr>
            <p:cNvPr id="3" name="Picture 2"/>
            <p:cNvPicPr>
              <a:picLocks noChangeAspect="1"/>
            </p:cNvPicPr>
            <p:nvPr/>
          </p:nvPicPr>
          <p:blipFill>
            <a:blip r:embed="rId3"/>
            <a:stretch>
              <a:fillRect/>
            </a:stretch>
          </p:blipFill>
          <p:spPr>
            <a:xfrm>
              <a:off x="-1595341" y="-838561"/>
              <a:ext cx="12334682" cy="8535122"/>
            </a:xfrm>
            <a:prstGeom prst="rect">
              <a:avLst/>
            </a:prstGeom>
          </p:spPr>
        </p:pic>
        <p:pic>
          <p:nvPicPr>
            <p:cNvPr id="4" name="Picture 3"/>
            <p:cNvPicPr>
              <a:picLocks noChangeAspect="1"/>
            </p:cNvPicPr>
            <p:nvPr/>
          </p:nvPicPr>
          <p:blipFill>
            <a:blip r:embed="rId4"/>
            <a:stretch>
              <a:fillRect/>
            </a:stretch>
          </p:blipFill>
          <p:spPr>
            <a:xfrm>
              <a:off x="-1595341" y="7694027"/>
              <a:ext cx="12334682" cy="2060640"/>
            </a:xfrm>
            <a:prstGeom prst="rect">
              <a:avLst/>
            </a:prstGeom>
          </p:spPr>
        </p:pic>
      </p:grpSp>
    </p:spTree>
    <p:extLst>
      <p:ext uri="{BB962C8B-B14F-4D97-AF65-F5344CB8AC3E}">
        <p14:creationId xmlns:p14="http://schemas.microsoft.com/office/powerpoint/2010/main" val="375563126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OSPF </a:t>
            </a:r>
            <a:r>
              <a:rPr lang="en-US" dirty="0" smtClean="0"/>
              <a:t>Adjacency Establishment Steps</a:t>
            </a:r>
          </a:p>
        </p:txBody>
      </p:sp>
      <p:sp>
        <p:nvSpPr>
          <p:cNvPr id="6" name="Content Placeholder 5"/>
          <p:cNvSpPr>
            <a:spLocks noGrp="1"/>
          </p:cNvSpPr>
          <p:nvPr>
            <p:ph idx="1"/>
          </p:nvPr>
        </p:nvSpPr>
        <p:spPr/>
        <p:txBody>
          <a:bodyPr>
            <a:normAutofit fontScale="70000" lnSpcReduction="20000"/>
          </a:bodyPr>
          <a:lstStyle/>
          <a:p>
            <a:pPr marL="457200" indent="-457200">
              <a:buFont typeface="+mj-lt"/>
              <a:buAutoNum type="arabicPeriod"/>
            </a:pPr>
            <a:r>
              <a:rPr lang="en-US" b="1" dirty="0" smtClean="0"/>
              <a:t>Down state</a:t>
            </a:r>
            <a:r>
              <a:rPr lang="en-US" dirty="0"/>
              <a:t> </a:t>
            </a:r>
            <a:r>
              <a:rPr lang="en-US" dirty="0" smtClean="0"/>
              <a:t>- the </a:t>
            </a:r>
            <a:r>
              <a:rPr lang="en-US" dirty="0"/>
              <a:t>initial state of a neighbor conversation that indicates </a:t>
            </a:r>
            <a:r>
              <a:rPr lang="en-US" dirty="0" smtClean="0"/>
              <a:t>that no </a:t>
            </a:r>
            <a:r>
              <a:rPr lang="en-US" dirty="0"/>
              <a:t>Hello’s have been heard from the neighbor. </a:t>
            </a:r>
            <a:endParaRPr lang="en-US" dirty="0" smtClean="0"/>
          </a:p>
          <a:p>
            <a:pPr marL="457200" indent="-457200">
              <a:buFont typeface="+mj-lt"/>
              <a:buAutoNum type="arabicPeriod"/>
            </a:pPr>
            <a:r>
              <a:rPr lang="en-US" b="1" dirty="0" err="1"/>
              <a:t>Init</a:t>
            </a:r>
            <a:r>
              <a:rPr lang="en-US" b="1" dirty="0"/>
              <a:t> </a:t>
            </a:r>
            <a:r>
              <a:rPr lang="en-US" b="1" dirty="0" smtClean="0"/>
              <a:t>state -</a:t>
            </a:r>
            <a:r>
              <a:rPr lang="en-US" dirty="0" smtClean="0"/>
              <a:t> </a:t>
            </a:r>
            <a:r>
              <a:rPr lang="en-US" dirty="0"/>
              <a:t>a router receives a Hello from </a:t>
            </a:r>
            <a:r>
              <a:rPr lang="en-US" dirty="0" smtClean="0"/>
              <a:t>the neighbor </a:t>
            </a:r>
            <a:r>
              <a:rPr lang="en-US" dirty="0"/>
              <a:t>but has not yet seen its own router ID in the neighbor Hello </a:t>
            </a:r>
            <a:r>
              <a:rPr lang="en-US" dirty="0" smtClean="0"/>
              <a:t>packet</a:t>
            </a:r>
          </a:p>
          <a:p>
            <a:pPr marL="457200" indent="-457200">
              <a:buFont typeface="+mj-lt"/>
              <a:buAutoNum type="arabicPeriod"/>
            </a:pPr>
            <a:r>
              <a:rPr lang="en-US" b="1" dirty="0"/>
              <a:t>2-Way </a:t>
            </a:r>
            <a:r>
              <a:rPr lang="en-US" b="1" dirty="0" smtClean="0"/>
              <a:t>state </a:t>
            </a:r>
            <a:r>
              <a:rPr lang="en-US" dirty="0" smtClean="0"/>
              <a:t>- </a:t>
            </a:r>
            <a:r>
              <a:rPr lang="en-US" dirty="0"/>
              <a:t>When the router sees its own router </a:t>
            </a:r>
            <a:r>
              <a:rPr lang="en-US" dirty="0" smtClean="0"/>
              <a:t>ID in </a:t>
            </a:r>
            <a:r>
              <a:rPr lang="en-US" dirty="0"/>
              <a:t>the Hello packet received from the </a:t>
            </a:r>
            <a:r>
              <a:rPr lang="en-US" dirty="0" smtClean="0"/>
              <a:t>neighbor</a:t>
            </a:r>
          </a:p>
          <a:p>
            <a:pPr marL="457200" indent="-457200">
              <a:buFont typeface="+mj-lt"/>
              <a:buAutoNum type="arabicPeriod"/>
            </a:pPr>
            <a:r>
              <a:rPr lang="en-US" b="1" dirty="0" err="1"/>
              <a:t>ExStart</a:t>
            </a:r>
            <a:r>
              <a:rPr lang="en-US" b="1" dirty="0"/>
              <a:t> state</a:t>
            </a:r>
            <a:r>
              <a:rPr lang="en-US" dirty="0"/>
              <a:t> </a:t>
            </a:r>
            <a:r>
              <a:rPr lang="en-US" dirty="0" smtClean="0"/>
              <a:t>-</a:t>
            </a:r>
            <a:r>
              <a:rPr lang="en-US" dirty="0"/>
              <a:t> </a:t>
            </a:r>
            <a:r>
              <a:rPr lang="en-US" dirty="0" smtClean="0"/>
              <a:t>In </a:t>
            </a:r>
            <a:r>
              <a:rPr lang="en-US" dirty="0"/>
              <a:t>the DBD exchange process, the router with the higher router ID </a:t>
            </a:r>
            <a:r>
              <a:rPr lang="en-US" dirty="0" smtClean="0"/>
              <a:t>will become </a:t>
            </a:r>
            <a:r>
              <a:rPr lang="en-US" dirty="0"/>
              <a:t>master, and it will be the only router that can increment sequence </a:t>
            </a:r>
            <a:r>
              <a:rPr lang="en-US" dirty="0" smtClean="0"/>
              <a:t>numbers. With </a:t>
            </a:r>
            <a:r>
              <a:rPr lang="en-US" dirty="0"/>
              <a:t>master/slave selection complete, database exchange can </a:t>
            </a:r>
            <a:r>
              <a:rPr lang="en-US" dirty="0" smtClean="0"/>
              <a:t>start</a:t>
            </a:r>
          </a:p>
          <a:p>
            <a:pPr marL="457200" indent="-457200">
              <a:buFont typeface="+mj-lt"/>
              <a:buAutoNum type="arabicPeriod"/>
            </a:pPr>
            <a:r>
              <a:rPr lang="en-US" b="1" dirty="0" smtClean="0"/>
              <a:t>Exchange state </a:t>
            </a:r>
            <a:r>
              <a:rPr lang="en-US" dirty="0" smtClean="0"/>
              <a:t>- To </a:t>
            </a:r>
            <a:r>
              <a:rPr lang="en-US" dirty="0"/>
              <a:t>describe the content of the database, one or </a:t>
            </a:r>
            <a:r>
              <a:rPr lang="en-US" dirty="0" smtClean="0"/>
              <a:t>multiple DBD </a:t>
            </a:r>
            <a:r>
              <a:rPr lang="en-US" dirty="0"/>
              <a:t>packets may be exchanged. A router compares the content of its own </a:t>
            </a:r>
            <a:r>
              <a:rPr lang="en-US" dirty="0" smtClean="0"/>
              <a:t>Database</a:t>
            </a:r>
            <a:r>
              <a:rPr lang="en-US" dirty="0"/>
              <a:t> Summary list with the list received from the neighbor, and if there are differences, </a:t>
            </a:r>
            <a:r>
              <a:rPr lang="en-US" dirty="0" smtClean="0"/>
              <a:t>it adds </a:t>
            </a:r>
            <a:r>
              <a:rPr lang="en-US" dirty="0"/>
              <a:t>missing LSAs to the Link State Request list. </a:t>
            </a:r>
            <a:endParaRPr lang="en-US" dirty="0" smtClean="0"/>
          </a:p>
          <a:p>
            <a:pPr marL="457200" indent="-457200">
              <a:buFont typeface="+mj-lt"/>
              <a:buAutoNum type="arabicPeriod"/>
            </a:pPr>
            <a:r>
              <a:rPr lang="en-US" b="1" dirty="0" smtClean="0"/>
              <a:t>Loading state </a:t>
            </a:r>
            <a:r>
              <a:rPr lang="en-US" dirty="0" smtClean="0"/>
              <a:t>- LSR packet is sent </a:t>
            </a:r>
            <a:r>
              <a:rPr lang="en-US" dirty="0"/>
              <a:t>to the neighbor requesting full content of the </a:t>
            </a:r>
            <a:r>
              <a:rPr lang="en-US" dirty="0" smtClean="0"/>
              <a:t>missing LSAs </a:t>
            </a:r>
            <a:r>
              <a:rPr lang="en-US" dirty="0"/>
              <a:t>from the LS Request </a:t>
            </a:r>
            <a:r>
              <a:rPr lang="en-US" dirty="0" smtClean="0"/>
              <a:t>list</a:t>
            </a:r>
          </a:p>
          <a:p>
            <a:pPr marL="457200" indent="-457200">
              <a:buFont typeface="+mj-lt"/>
              <a:buAutoNum type="arabicPeriod"/>
            </a:pPr>
            <a:r>
              <a:rPr lang="en-US" b="1" dirty="0"/>
              <a:t>Full state </a:t>
            </a:r>
            <a:r>
              <a:rPr lang="en-US" dirty="0" smtClean="0"/>
              <a:t>- Finally</a:t>
            </a:r>
            <a:r>
              <a:rPr lang="en-US" dirty="0"/>
              <a:t>, when neighbors have a complete version of the LSDB, </a:t>
            </a:r>
            <a:r>
              <a:rPr lang="en-US" dirty="0" smtClean="0"/>
              <a:t>which </a:t>
            </a:r>
            <a:r>
              <a:rPr lang="en-US" dirty="0"/>
              <a:t>means that databases on the routers are synchronized and </a:t>
            </a:r>
            <a:r>
              <a:rPr lang="en-US" dirty="0" smtClean="0"/>
              <a:t>that neighbors </a:t>
            </a:r>
            <a:r>
              <a:rPr lang="en-US" dirty="0"/>
              <a:t>are fully adjacent.</a:t>
            </a:r>
            <a:endParaRPr lang="en-US" dirty="0" smtClean="0"/>
          </a:p>
        </p:txBody>
      </p:sp>
    </p:spTree>
    <p:extLst>
      <p:ext uri="{BB962C8B-B14F-4D97-AF65-F5344CB8AC3E}">
        <p14:creationId xmlns:p14="http://schemas.microsoft.com/office/powerpoint/2010/main" val="494440157"/>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Optimizing OSPF Adjacency Behavior</a:t>
            </a:r>
            <a:endParaRPr lang="en-US" dirty="0" smtClean="0"/>
          </a:p>
        </p:txBody>
      </p:sp>
      <p:sp>
        <p:nvSpPr>
          <p:cNvPr id="6" name="Content Placeholder 5"/>
          <p:cNvSpPr>
            <a:spLocks noGrp="1"/>
          </p:cNvSpPr>
          <p:nvPr>
            <p:ph idx="1"/>
          </p:nvPr>
        </p:nvSpPr>
        <p:spPr>
          <a:xfrm>
            <a:off x="280746" y="4033156"/>
            <a:ext cx="8520354" cy="2718311"/>
          </a:xfrm>
        </p:spPr>
        <p:txBody>
          <a:bodyPr>
            <a:normAutofit/>
          </a:bodyPr>
          <a:lstStyle/>
          <a:p>
            <a:r>
              <a:rPr lang="en-US" dirty="0"/>
              <a:t>As the number of routers on the segment grows, the number of OSPF </a:t>
            </a:r>
            <a:r>
              <a:rPr lang="en-US" dirty="0" smtClean="0"/>
              <a:t>adjacencies increases </a:t>
            </a:r>
            <a:r>
              <a:rPr lang="en-US" dirty="0"/>
              <a:t>exponentially. Every router must synchronize its OSPF database with </a:t>
            </a:r>
            <a:r>
              <a:rPr lang="en-US" dirty="0" smtClean="0"/>
              <a:t>every other </a:t>
            </a:r>
            <a:r>
              <a:rPr lang="en-US" dirty="0"/>
              <a:t>router, and in the case of a large number of routers, this leads to inefficiency.</a:t>
            </a:r>
            <a:endParaRPr lang="en-US" dirty="0" smtClean="0"/>
          </a:p>
        </p:txBody>
      </p:sp>
      <p:pic>
        <p:nvPicPr>
          <p:cNvPr id="2" name="Picture 1"/>
          <p:cNvPicPr>
            <a:picLocks noChangeAspect="1"/>
          </p:cNvPicPr>
          <p:nvPr/>
        </p:nvPicPr>
        <p:blipFill>
          <a:blip r:embed="rId3"/>
          <a:stretch>
            <a:fillRect/>
          </a:stretch>
        </p:blipFill>
        <p:spPr>
          <a:xfrm>
            <a:off x="598254" y="1108037"/>
            <a:ext cx="7882648" cy="2488391"/>
          </a:xfrm>
          <a:prstGeom prst="rect">
            <a:avLst/>
          </a:prstGeom>
        </p:spPr>
      </p:pic>
    </p:spTree>
    <p:extLst>
      <p:ext uri="{BB962C8B-B14F-4D97-AF65-F5344CB8AC3E}">
        <p14:creationId xmlns:p14="http://schemas.microsoft.com/office/powerpoint/2010/main" val="155347290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en-US" sz="3000" b="0" dirty="0">
                <a:solidFill>
                  <a:schemeClr val="bg1"/>
                </a:solidFill>
              </a:rPr>
              <a:t>Establishing OSPF Neighbor Relationships</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OSPF Adjacencies on </a:t>
            </a:r>
            <a:r>
              <a:rPr lang="en-US" dirty="0" err="1"/>
              <a:t>Multiaccess</a:t>
            </a:r>
            <a:r>
              <a:rPr lang="en-US" dirty="0"/>
              <a:t> Networks</a:t>
            </a:r>
            <a:endParaRPr lang="en-US" dirty="0" smtClean="0"/>
          </a:p>
        </p:txBody>
      </p:sp>
      <p:sp>
        <p:nvSpPr>
          <p:cNvPr id="6" name="Content Placeholder 5"/>
          <p:cNvSpPr>
            <a:spLocks noGrp="1"/>
          </p:cNvSpPr>
          <p:nvPr>
            <p:ph idx="1"/>
          </p:nvPr>
        </p:nvSpPr>
        <p:spPr/>
        <p:txBody>
          <a:bodyPr>
            <a:normAutofit/>
          </a:bodyPr>
          <a:lstStyle/>
          <a:p>
            <a:r>
              <a:rPr lang="en-US" dirty="0"/>
              <a:t>The routers on the </a:t>
            </a:r>
            <a:r>
              <a:rPr lang="en-US" dirty="0" err="1"/>
              <a:t>multiaccess</a:t>
            </a:r>
            <a:r>
              <a:rPr lang="en-US" dirty="0"/>
              <a:t> segment elect a designated router (</a:t>
            </a:r>
            <a:r>
              <a:rPr lang="en-US" b="1" dirty="0"/>
              <a:t>DR</a:t>
            </a:r>
            <a:r>
              <a:rPr lang="en-US" dirty="0"/>
              <a:t>) and backup </a:t>
            </a:r>
            <a:r>
              <a:rPr lang="en-US" dirty="0" smtClean="0"/>
              <a:t>designated router </a:t>
            </a:r>
            <a:r>
              <a:rPr lang="en-US" dirty="0"/>
              <a:t>(</a:t>
            </a:r>
            <a:r>
              <a:rPr lang="en-US" b="1" dirty="0"/>
              <a:t>BDR</a:t>
            </a:r>
            <a:r>
              <a:rPr lang="en-US" dirty="0"/>
              <a:t>), which centralizes communications for all routers connected to </a:t>
            </a:r>
            <a:r>
              <a:rPr lang="en-US" dirty="0" smtClean="0"/>
              <a:t>the segment</a:t>
            </a:r>
            <a:r>
              <a:rPr lang="en-US" dirty="0"/>
              <a:t>. </a:t>
            </a:r>
            <a:endParaRPr lang="en-US" dirty="0" smtClean="0"/>
          </a:p>
          <a:p>
            <a:r>
              <a:rPr lang="en-US" dirty="0" smtClean="0"/>
              <a:t>The </a:t>
            </a:r>
            <a:r>
              <a:rPr lang="en-US" dirty="0"/>
              <a:t>DR and BDR improve network functioning in the following ways</a:t>
            </a:r>
            <a:r>
              <a:rPr lang="en-US" dirty="0" smtClean="0"/>
              <a:t>:</a:t>
            </a:r>
          </a:p>
          <a:p>
            <a:pPr lvl="1"/>
            <a:r>
              <a:rPr lang="en-US" b="1" dirty="0"/>
              <a:t>Reducing routing update traffic: </a:t>
            </a:r>
            <a:r>
              <a:rPr lang="en-US" dirty="0"/>
              <a:t>The DR and BDR act as a central point of </a:t>
            </a:r>
            <a:r>
              <a:rPr lang="en-US" dirty="0" smtClean="0"/>
              <a:t>contact for </a:t>
            </a:r>
            <a:r>
              <a:rPr lang="en-US" dirty="0"/>
              <a:t>link-state information exchange on a </a:t>
            </a:r>
            <a:r>
              <a:rPr lang="en-US" dirty="0" err="1"/>
              <a:t>multiaccess</a:t>
            </a:r>
            <a:r>
              <a:rPr lang="en-US" dirty="0"/>
              <a:t> network; therefore, each </a:t>
            </a:r>
            <a:r>
              <a:rPr lang="en-US" dirty="0" smtClean="0"/>
              <a:t>router must </a:t>
            </a:r>
            <a:r>
              <a:rPr lang="en-US" dirty="0"/>
              <a:t>establish a full adjacency with the DR and the BDR only. </a:t>
            </a:r>
            <a:endParaRPr lang="en-US" dirty="0" smtClean="0"/>
          </a:p>
          <a:p>
            <a:pPr lvl="1"/>
            <a:r>
              <a:rPr lang="en-US" b="1" dirty="0" smtClean="0"/>
              <a:t>Managing </a:t>
            </a:r>
            <a:r>
              <a:rPr lang="en-US" b="1" dirty="0"/>
              <a:t>link-state synchronization: </a:t>
            </a:r>
            <a:r>
              <a:rPr lang="en-US" dirty="0"/>
              <a:t>The DR and BDR ensure that the other </a:t>
            </a:r>
            <a:r>
              <a:rPr lang="en-US" dirty="0" smtClean="0"/>
              <a:t>routers on </a:t>
            </a:r>
            <a:r>
              <a:rPr lang="en-US" dirty="0"/>
              <a:t>the network have the same link-state information about the common </a:t>
            </a:r>
            <a:r>
              <a:rPr lang="en-US" dirty="0" smtClean="0"/>
              <a:t>segment. </a:t>
            </a:r>
            <a:endParaRPr lang="en-US" b="1" dirty="0" smtClean="0"/>
          </a:p>
        </p:txBody>
      </p:sp>
    </p:spTree>
    <p:extLst>
      <p:ext uri="{BB962C8B-B14F-4D97-AF65-F5344CB8AC3E}">
        <p14:creationId xmlns:p14="http://schemas.microsoft.com/office/powerpoint/2010/main" val="231995408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OSPF Adjacencies on </a:t>
            </a:r>
            <a:r>
              <a:rPr lang="en-US" dirty="0" err="1"/>
              <a:t>Multiaccess</a:t>
            </a:r>
            <a:r>
              <a:rPr lang="en-US" dirty="0"/>
              <a:t> Networks</a:t>
            </a:r>
            <a:endParaRPr lang="en-US" dirty="0" smtClean="0"/>
          </a:p>
        </p:txBody>
      </p:sp>
      <p:sp>
        <p:nvSpPr>
          <p:cNvPr id="6" name="Content Placeholder 5"/>
          <p:cNvSpPr>
            <a:spLocks noGrp="1"/>
          </p:cNvSpPr>
          <p:nvPr>
            <p:ph idx="1"/>
          </p:nvPr>
        </p:nvSpPr>
        <p:spPr/>
        <p:txBody>
          <a:bodyPr>
            <a:normAutofit/>
          </a:bodyPr>
          <a:lstStyle/>
          <a:p>
            <a:r>
              <a:rPr lang="en-US" dirty="0"/>
              <a:t>Only LSAs are sent to the DR/BDR. The normal routing of packets on the segment </a:t>
            </a:r>
            <a:r>
              <a:rPr lang="en-US" dirty="0" smtClean="0"/>
              <a:t>will go </a:t>
            </a:r>
            <a:r>
              <a:rPr lang="en-US" dirty="0"/>
              <a:t>to the best next-hop router.</a:t>
            </a:r>
          </a:p>
          <a:p>
            <a:r>
              <a:rPr lang="en-US" dirty="0"/>
              <a:t>When the DR is operating, the BDR does not perform any DR functions. Instead, </a:t>
            </a:r>
            <a:r>
              <a:rPr lang="en-US" dirty="0" smtClean="0"/>
              <a:t>the BDR </a:t>
            </a:r>
            <a:r>
              <a:rPr lang="en-US" dirty="0"/>
              <a:t>receives all the information, but the DR performs the LSA forwarding and </a:t>
            </a:r>
            <a:r>
              <a:rPr lang="en-US" dirty="0" smtClean="0"/>
              <a:t>LSDB synchronization </a:t>
            </a:r>
            <a:r>
              <a:rPr lang="en-US" dirty="0"/>
              <a:t>tasks. </a:t>
            </a:r>
            <a:endParaRPr lang="en-US" dirty="0" smtClean="0"/>
          </a:p>
          <a:p>
            <a:r>
              <a:rPr lang="en-US" dirty="0" smtClean="0"/>
              <a:t>The </a:t>
            </a:r>
            <a:r>
              <a:rPr lang="en-US" dirty="0"/>
              <a:t>BDR performs the DR tasks only if the DR fails. </a:t>
            </a:r>
            <a:endParaRPr lang="en-US" dirty="0" smtClean="0"/>
          </a:p>
          <a:p>
            <a:r>
              <a:rPr lang="en-US" dirty="0" smtClean="0"/>
              <a:t>When the DR </a:t>
            </a:r>
            <a:r>
              <a:rPr lang="en-US" dirty="0"/>
              <a:t>fails, the BDR automatically becomes the new DR, and a new BDR election occurs</a:t>
            </a:r>
            <a:r>
              <a:rPr lang="en-US" dirty="0" smtClean="0"/>
              <a:t>.</a:t>
            </a:r>
            <a:endParaRPr lang="en-US" dirty="0"/>
          </a:p>
        </p:txBody>
      </p:sp>
    </p:spTree>
    <p:extLst>
      <p:ext uri="{BB962C8B-B14F-4D97-AF65-F5344CB8AC3E}">
        <p14:creationId xmlns:p14="http://schemas.microsoft.com/office/powerpoint/2010/main" val="2633390087"/>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Neighbor Status</a:t>
            </a:r>
            <a:endParaRPr lang="en-US" dirty="0" smtClean="0"/>
          </a:p>
        </p:txBody>
      </p:sp>
      <p:pic>
        <p:nvPicPr>
          <p:cNvPr id="2" name="Content Placeholder 1"/>
          <p:cNvPicPr>
            <a:picLocks noGrp="1" noChangeAspect="1"/>
          </p:cNvPicPr>
          <p:nvPr>
            <p:ph idx="1"/>
          </p:nvPr>
        </p:nvPicPr>
        <p:blipFill>
          <a:blip r:embed="rId3"/>
          <a:stretch>
            <a:fillRect/>
          </a:stretch>
        </p:blipFill>
        <p:spPr>
          <a:xfrm>
            <a:off x="884736" y="1427481"/>
            <a:ext cx="7309441" cy="4642801"/>
          </a:xfrm>
          <a:prstGeom prst="rect">
            <a:avLst/>
          </a:prstGeom>
        </p:spPr>
      </p:pic>
    </p:spTree>
    <p:extLst>
      <p:ext uri="{BB962C8B-B14F-4D97-AF65-F5344CB8AC3E}">
        <p14:creationId xmlns:p14="http://schemas.microsoft.com/office/powerpoint/2010/main" val="2010461137"/>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DR/BDR Election Process</a:t>
            </a:r>
          </a:p>
        </p:txBody>
      </p:sp>
      <p:sp>
        <p:nvSpPr>
          <p:cNvPr id="6" name="Content Placeholder 5"/>
          <p:cNvSpPr>
            <a:spLocks noGrp="1"/>
          </p:cNvSpPr>
          <p:nvPr>
            <p:ph idx="1"/>
          </p:nvPr>
        </p:nvSpPr>
        <p:spPr/>
        <p:txBody>
          <a:bodyPr>
            <a:normAutofit fontScale="92500" lnSpcReduction="10000"/>
          </a:bodyPr>
          <a:lstStyle/>
          <a:p>
            <a:r>
              <a:rPr lang="en-US" dirty="0"/>
              <a:t>The DR/BDR election process takes place on broadcast and NBMA networks</a:t>
            </a:r>
            <a:r>
              <a:rPr lang="en-US" dirty="0" smtClean="0"/>
              <a:t>.</a:t>
            </a:r>
          </a:p>
          <a:p>
            <a:r>
              <a:rPr lang="en-US" dirty="0" smtClean="0"/>
              <a:t>Routers </a:t>
            </a:r>
            <a:r>
              <a:rPr lang="en-US" dirty="0"/>
              <a:t>send </a:t>
            </a:r>
            <a:r>
              <a:rPr lang="en-US" dirty="0" smtClean="0"/>
              <a:t>OSPF Hello </a:t>
            </a:r>
            <a:r>
              <a:rPr lang="en-US" dirty="0"/>
              <a:t>packets to discover which OSPF neighbors are active on the common </a:t>
            </a:r>
            <a:r>
              <a:rPr lang="en-US" dirty="0" smtClean="0"/>
              <a:t>Ethernet segment.</a:t>
            </a:r>
          </a:p>
          <a:p>
            <a:r>
              <a:rPr lang="en-US" dirty="0" smtClean="0"/>
              <a:t>Once OSPF neighbors are in the </a:t>
            </a:r>
            <a:r>
              <a:rPr lang="en-US" dirty="0"/>
              <a:t>2-Way state, the DR/BDR election process begins.</a:t>
            </a:r>
          </a:p>
          <a:p>
            <a:r>
              <a:rPr lang="en-US" dirty="0"/>
              <a:t>The OSPF Hello packet contains three specific fields used for the DR/BDR </a:t>
            </a:r>
            <a:r>
              <a:rPr lang="en-US" dirty="0" smtClean="0"/>
              <a:t>election: </a:t>
            </a:r>
          </a:p>
          <a:p>
            <a:pPr lvl="1"/>
            <a:r>
              <a:rPr lang="en-US" dirty="0" smtClean="0"/>
              <a:t>Designated </a:t>
            </a:r>
            <a:r>
              <a:rPr lang="en-US" dirty="0"/>
              <a:t>Router, Backup Designated Router, and Router Priority</a:t>
            </a:r>
            <a:r>
              <a:rPr lang="en-US" dirty="0" smtClean="0"/>
              <a:t>.</a:t>
            </a:r>
          </a:p>
          <a:p>
            <a:r>
              <a:rPr lang="en-US" dirty="0" smtClean="0"/>
              <a:t>From </a:t>
            </a:r>
            <a:r>
              <a:rPr lang="en-US" dirty="0"/>
              <a:t>all routers </a:t>
            </a:r>
            <a:r>
              <a:rPr lang="en-US" dirty="0" smtClean="0"/>
              <a:t>listed in this fields, </a:t>
            </a:r>
            <a:r>
              <a:rPr lang="en-US" dirty="0"/>
              <a:t>the router with the </a:t>
            </a:r>
            <a:r>
              <a:rPr lang="en-US" dirty="0" smtClean="0"/>
              <a:t>highest priority </a:t>
            </a:r>
            <a:r>
              <a:rPr lang="en-US" dirty="0"/>
              <a:t>becomes the DR, and the one with the next highest priority becomes the </a:t>
            </a:r>
            <a:r>
              <a:rPr lang="en-US" dirty="0" smtClean="0"/>
              <a:t>BDR. </a:t>
            </a:r>
          </a:p>
          <a:p>
            <a:r>
              <a:rPr lang="en-US" dirty="0" smtClean="0"/>
              <a:t>If </a:t>
            </a:r>
            <a:r>
              <a:rPr lang="en-US" dirty="0"/>
              <a:t>the priority values are equal, the router with the highest OSPF router ID becomes </a:t>
            </a:r>
            <a:r>
              <a:rPr lang="en-US" dirty="0" smtClean="0"/>
              <a:t>the DR</a:t>
            </a:r>
            <a:r>
              <a:rPr lang="en-US" dirty="0"/>
              <a:t>, and the one with the next highest OSPF router ID becomes the BDR.</a:t>
            </a:r>
            <a:endParaRPr lang="en-US" dirty="0" smtClean="0"/>
          </a:p>
          <a:p>
            <a:endParaRPr lang="en-US" dirty="0" smtClean="0"/>
          </a:p>
        </p:txBody>
      </p:sp>
    </p:spTree>
    <p:extLst>
      <p:ext uri="{BB962C8B-B14F-4D97-AF65-F5344CB8AC3E}">
        <p14:creationId xmlns:p14="http://schemas.microsoft.com/office/powerpoint/2010/main" val="157900648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DR/BDR Election Process</a:t>
            </a:r>
            <a:endParaRPr lang="en-US" dirty="0" smtClean="0"/>
          </a:p>
        </p:txBody>
      </p:sp>
      <p:sp>
        <p:nvSpPr>
          <p:cNvPr id="6" name="Content Placeholder 5"/>
          <p:cNvSpPr>
            <a:spLocks noGrp="1"/>
          </p:cNvSpPr>
          <p:nvPr>
            <p:ph idx="1"/>
          </p:nvPr>
        </p:nvSpPr>
        <p:spPr/>
        <p:txBody>
          <a:bodyPr>
            <a:normAutofit fontScale="92500"/>
          </a:bodyPr>
          <a:lstStyle/>
          <a:p>
            <a:r>
              <a:rPr lang="en-US" dirty="0"/>
              <a:t>On </a:t>
            </a:r>
            <a:r>
              <a:rPr lang="en-US" dirty="0" smtClean="0"/>
              <a:t>the </a:t>
            </a:r>
            <a:r>
              <a:rPr lang="en-US" dirty="0" err="1" smtClean="0"/>
              <a:t>multiaccess</a:t>
            </a:r>
            <a:r>
              <a:rPr lang="en-US" dirty="0" smtClean="0"/>
              <a:t> </a:t>
            </a:r>
            <a:r>
              <a:rPr lang="en-US" dirty="0"/>
              <a:t>broadcast networks, routers use multicast destination </a:t>
            </a:r>
            <a:r>
              <a:rPr lang="en-US" b="1" dirty="0"/>
              <a:t>IPv4 address </a:t>
            </a:r>
            <a:r>
              <a:rPr lang="en-US" b="1" dirty="0" smtClean="0"/>
              <a:t>224.0.0.6 </a:t>
            </a:r>
            <a:r>
              <a:rPr lang="en-US" dirty="0" smtClean="0"/>
              <a:t>to </a:t>
            </a:r>
            <a:r>
              <a:rPr lang="en-US" dirty="0"/>
              <a:t>communicate with the DR </a:t>
            </a:r>
            <a:r>
              <a:rPr lang="en-US" dirty="0" smtClean="0"/>
              <a:t>, </a:t>
            </a:r>
            <a:r>
              <a:rPr lang="en-US" dirty="0"/>
              <a:t>and the DR uses multicast </a:t>
            </a:r>
            <a:r>
              <a:rPr lang="en-US" dirty="0" smtClean="0"/>
              <a:t>destination </a:t>
            </a:r>
            <a:r>
              <a:rPr lang="en-US" b="1" dirty="0" smtClean="0"/>
              <a:t>IPv4 </a:t>
            </a:r>
            <a:r>
              <a:rPr lang="en-US" b="1" dirty="0"/>
              <a:t>address 224.0.0.5</a:t>
            </a:r>
            <a:r>
              <a:rPr lang="en-US" dirty="0"/>
              <a:t> to communicate with all other non-DR routers </a:t>
            </a:r>
            <a:endParaRPr lang="en-US" dirty="0" smtClean="0"/>
          </a:p>
          <a:p>
            <a:r>
              <a:rPr lang="en-US" dirty="0" smtClean="0"/>
              <a:t>On </a:t>
            </a:r>
            <a:r>
              <a:rPr lang="en-US" dirty="0"/>
              <a:t>NBMA networks, the DR and adjacent routers </a:t>
            </a:r>
            <a:r>
              <a:rPr lang="en-US" dirty="0" smtClean="0"/>
              <a:t>communicate using unicast addresses.</a:t>
            </a:r>
          </a:p>
          <a:p>
            <a:r>
              <a:rPr lang="en-US" dirty="0"/>
              <a:t>The DR/BDR election process not only occurs when the network first becomes </a:t>
            </a:r>
            <a:r>
              <a:rPr lang="en-US" dirty="0" smtClean="0"/>
              <a:t>active but </a:t>
            </a:r>
            <a:r>
              <a:rPr lang="en-US" dirty="0"/>
              <a:t>also when the DR becomes unavailable. </a:t>
            </a:r>
            <a:endParaRPr lang="en-US" dirty="0" smtClean="0"/>
          </a:p>
          <a:p>
            <a:r>
              <a:rPr lang="en-US" dirty="0" smtClean="0"/>
              <a:t>In </a:t>
            </a:r>
            <a:r>
              <a:rPr lang="en-US" dirty="0"/>
              <a:t>this case, the BDR will </a:t>
            </a:r>
            <a:r>
              <a:rPr lang="en-US" dirty="0" smtClean="0"/>
              <a:t>immediately become </a:t>
            </a:r>
            <a:r>
              <a:rPr lang="en-US" dirty="0"/>
              <a:t>the DR, and the election of the new BDR </a:t>
            </a:r>
            <a:r>
              <a:rPr lang="en-US" dirty="0" smtClean="0"/>
              <a:t>starts. </a:t>
            </a:r>
          </a:p>
          <a:p>
            <a:r>
              <a:rPr lang="en-US" dirty="0" smtClean="0"/>
              <a:t>On </a:t>
            </a:r>
            <a:r>
              <a:rPr lang="en-US" dirty="0"/>
              <a:t>the </a:t>
            </a:r>
            <a:r>
              <a:rPr lang="en-US" dirty="0" smtClean="0"/>
              <a:t>multi-access segment</a:t>
            </a:r>
            <a:r>
              <a:rPr lang="en-US" dirty="0"/>
              <a:t>, it is normal behavior that the router in DROTHER status is fully adjacent </a:t>
            </a:r>
            <a:r>
              <a:rPr lang="en-US" dirty="0" smtClean="0"/>
              <a:t>with DR/BDR </a:t>
            </a:r>
            <a:r>
              <a:rPr lang="en-US" dirty="0"/>
              <a:t>and in 2-WAY state with all other DROTHER routers present on the </a:t>
            </a:r>
            <a:r>
              <a:rPr lang="en-US" dirty="0" smtClean="0"/>
              <a:t>segment. </a:t>
            </a:r>
          </a:p>
        </p:txBody>
      </p:sp>
    </p:spTree>
    <p:extLst>
      <p:ext uri="{BB962C8B-B14F-4D97-AF65-F5344CB8AC3E}">
        <p14:creationId xmlns:p14="http://schemas.microsoft.com/office/powerpoint/2010/main" val="3132913490"/>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Using OSPF Priority in the DR/BDR Election</a:t>
            </a:r>
            <a:endParaRPr lang="en-US" dirty="0" smtClean="0"/>
          </a:p>
        </p:txBody>
      </p:sp>
      <p:sp>
        <p:nvSpPr>
          <p:cNvPr id="6" name="Content Placeholder 5"/>
          <p:cNvSpPr>
            <a:spLocks noGrp="1"/>
          </p:cNvSpPr>
          <p:nvPr>
            <p:ph idx="1"/>
          </p:nvPr>
        </p:nvSpPr>
        <p:spPr/>
        <p:txBody>
          <a:bodyPr>
            <a:normAutofit fontScale="92500"/>
          </a:bodyPr>
          <a:lstStyle/>
          <a:p>
            <a:pPr marL="0" indent="0">
              <a:buNone/>
            </a:pPr>
            <a:r>
              <a:rPr lang="en-US" dirty="0"/>
              <a:t>Every broadcast and NBMA OSPF-enabled </a:t>
            </a:r>
            <a:r>
              <a:rPr lang="en-US" dirty="0" smtClean="0"/>
              <a:t>interface </a:t>
            </a:r>
            <a:r>
              <a:rPr lang="en-US" dirty="0"/>
              <a:t>is assigned </a:t>
            </a:r>
            <a:r>
              <a:rPr lang="en-US" dirty="0" smtClean="0"/>
              <a:t>a priority </a:t>
            </a:r>
            <a:r>
              <a:rPr lang="en-US" dirty="0"/>
              <a:t>value between 0 and 255. By </a:t>
            </a:r>
            <a:r>
              <a:rPr lang="en-US" dirty="0" smtClean="0"/>
              <a:t>default, the OSPF interface priority </a:t>
            </a:r>
            <a:r>
              <a:rPr lang="en-US" dirty="0"/>
              <a:t>is 1 and can be manually changed by using the </a:t>
            </a:r>
            <a:r>
              <a:rPr lang="en-US" b="1" dirty="0" err="1"/>
              <a:t>ip</a:t>
            </a:r>
            <a:r>
              <a:rPr lang="en-US" b="1" dirty="0"/>
              <a:t> </a:t>
            </a:r>
            <a:r>
              <a:rPr lang="en-US" b="1" dirty="0" err="1"/>
              <a:t>ospf</a:t>
            </a:r>
            <a:r>
              <a:rPr lang="en-US" b="1" dirty="0"/>
              <a:t> priority </a:t>
            </a:r>
            <a:r>
              <a:rPr lang="en-US" dirty="0"/>
              <a:t>interface command.</a:t>
            </a:r>
            <a:endParaRPr lang="en-US" dirty="0" smtClean="0"/>
          </a:p>
          <a:p>
            <a:r>
              <a:rPr lang="en-US" dirty="0" smtClean="0"/>
              <a:t>The </a:t>
            </a:r>
            <a:r>
              <a:rPr lang="en-US" dirty="0"/>
              <a:t>router with the highest priority value is elected as the DR.</a:t>
            </a:r>
          </a:p>
          <a:p>
            <a:r>
              <a:rPr lang="en-US" dirty="0" smtClean="0"/>
              <a:t>The </a:t>
            </a:r>
            <a:r>
              <a:rPr lang="en-US" dirty="0"/>
              <a:t>router with the second-highest priority value is the BDR.</a:t>
            </a:r>
          </a:p>
          <a:p>
            <a:r>
              <a:rPr lang="en-US" dirty="0" smtClean="0"/>
              <a:t>In </a:t>
            </a:r>
            <a:r>
              <a:rPr lang="en-US" dirty="0"/>
              <a:t>case of a tie where two routers have the same priority value, router ID is used </a:t>
            </a:r>
            <a:r>
              <a:rPr lang="en-US" dirty="0" smtClean="0"/>
              <a:t>as the </a:t>
            </a:r>
            <a:r>
              <a:rPr lang="en-US" dirty="0"/>
              <a:t>tiebreaker. The router with the highest router ID </a:t>
            </a:r>
            <a:r>
              <a:rPr lang="en-US" dirty="0" smtClean="0"/>
              <a:t>becomes </a:t>
            </a:r>
            <a:r>
              <a:rPr lang="en-US" dirty="0"/>
              <a:t>the DR. The </a:t>
            </a:r>
            <a:r>
              <a:rPr lang="en-US" dirty="0" smtClean="0"/>
              <a:t>router with </a:t>
            </a:r>
            <a:r>
              <a:rPr lang="en-US" dirty="0"/>
              <a:t>the second-highest router ID becomes the BDR.</a:t>
            </a:r>
          </a:p>
          <a:p>
            <a:r>
              <a:rPr lang="en-US" dirty="0" smtClean="0"/>
              <a:t>A </a:t>
            </a:r>
            <a:r>
              <a:rPr lang="en-US" dirty="0"/>
              <a:t>router with a priority that is set to 0 cannot become the DR or BDR. A router </a:t>
            </a:r>
            <a:r>
              <a:rPr lang="en-US" dirty="0" smtClean="0"/>
              <a:t>that is </a:t>
            </a:r>
            <a:r>
              <a:rPr lang="en-US" dirty="0"/>
              <a:t>not the DR or BDR is called a DROTHER.</a:t>
            </a:r>
            <a:endParaRPr lang="en-US" dirty="0" smtClean="0"/>
          </a:p>
        </p:txBody>
      </p:sp>
    </p:spTree>
    <p:extLst>
      <p:ext uri="{BB962C8B-B14F-4D97-AF65-F5344CB8AC3E}">
        <p14:creationId xmlns:p14="http://schemas.microsoft.com/office/powerpoint/2010/main" val="301401892"/>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Configuring the OSPF Priority on an Interface</a:t>
            </a:r>
            <a:endParaRPr lang="en-US" dirty="0" smtClean="0"/>
          </a:p>
        </p:txBody>
      </p:sp>
      <p:pic>
        <p:nvPicPr>
          <p:cNvPr id="3" name="Content Placeholder 2"/>
          <p:cNvPicPr>
            <a:picLocks noGrp="1" noChangeAspect="1"/>
          </p:cNvPicPr>
          <p:nvPr>
            <p:ph idx="1"/>
          </p:nvPr>
        </p:nvPicPr>
        <p:blipFill>
          <a:blip r:embed="rId3"/>
          <a:stretch>
            <a:fillRect/>
          </a:stretch>
        </p:blipFill>
        <p:spPr>
          <a:xfrm>
            <a:off x="279400" y="1829081"/>
            <a:ext cx="8520113" cy="3839600"/>
          </a:xfrm>
          <a:prstGeom prst="rect">
            <a:avLst/>
          </a:prstGeom>
        </p:spPr>
      </p:pic>
    </p:spTree>
    <p:extLst>
      <p:ext uri="{BB962C8B-B14F-4D97-AF65-F5344CB8AC3E}">
        <p14:creationId xmlns:p14="http://schemas.microsoft.com/office/powerpoint/2010/main" val="2319313194"/>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Verifying OSPF Neighbor Status</a:t>
            </a:r>
          </a:p>
        </p:txBody>
      </p:sp>
      <p:pic>
        <p:nvPicPr>
          <p:cNvPr id="3" name="Content Placeholder 2"/>
          <p:cNvPicPr>
            <a:picLocks noGrp="1" noChangeAspect="1"/>
          </p:cNvPicPr>
          <p:nvPr>
            <p:ph idx="1"/>
          </p:nvPr>
        </p:nvPicPr>
        <p:blipFill>
          <a:blip r:embed="rId3"/>
          <a:stretch>
            <a:fillRect/>
          </a:stretch>
        </p:blipFill>
        <p:spPr>
          <a:xfrm>
            <a:off x="1189996" y="1182688"/>
            <a:ext cx="6698921" cy="5132387"/>
          </a:xfrm>
          <a:prstGeom prst="rect">
            <a:avLst/>
          </a:prstGeom>
        </p:spPr>
      </p:pic>
    </p:spTree>
    <p:extLst>
      <p:ext uri="{BB962C8B-B14F-4D97-AF65-F5344CB8AC3E}">
        <p14:creationId xmlns:p14="http://schemas.microsoft.com/office/powerpoint/2010/main" val="351708669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OSPF Behavior in NBMA Hub-and-Spoke Topology</a:t>
            </a:r>
            <a:endParaRPr lang="en-US" dirty="0" smtClean="0"/>
          </a:p>
        </p:txBody>
      </p:sp>
      <p:sp>
        <p:nvSpPr>
          <p:cNvPr id="6" name="Content Placeholder 5"/>
          <p:cNvSpPr>
            <a:spLocks noGrp="1"/>
          </p:cNvSpPr>
          <p:nvPr>
            <p:ph idx="1"/>
          </p:nvPr>
        </p:nvSpPr>
        <p:spPr>
          <a:xfrm>
            <a:off x="279400" y="1183340"/>
            <a:ext cx="3623859" cy="5131399"/>
          </a:xfrm>
        </p:spPr>
        <p:txBody>
          <a:bodyPr>
            <a:normAutofit/>
          </a:bodyPr>
          <a:lstStyle/>
          <a:p>
            <a:r>
              <a:rPr lang="en-US" dirty="0"/>
              <a:t>OSPF treats NBMA environments like any </a:t>
            </a:r>
            <a:r>
              <a:rPr lang="en-US" dirty="0" smtClean="0"/>
              <a:t>other broadcast </a:t>
            </a:r>
            <a:r>
              <a:rPr lang="en-US" dirty="0"/>
              <a:t>media environment, such as Ethernet; however, NBMA clouds are </a:t>
            </a:r>
            <a:r>
              <a:rPr lang="en-US" dirty="0" smtClean="0"/>
              <a:t>usually built </a:t>
            </a:r>
            <a:r>
              <a:rPr lang="en-US" dirty="0"/>
              <a:t>as hub-and-spoke topologies using private virtual circuits (PVCs) or switched </a:t>
            </a:r>
            <a:r>
              <a:rPr lang="en-US" dirty="0" smtClean="0"/>
              <a:t>virtual circuits </a:t>
            </a:r>
            <a:r>
              <a:rPr lang="en-US" dirty="0"/>
              <a:t>(SVCs</a:t>
            </a:r>
            <a:r>
              <a:rPr lang="en-US" dirty="0" smtClean="0"/>
              <a:t>)</a:t>
            </a:r>
          </a:p>
        </p:txBody>
      </p:sp>
      <p:pic>
        <p:nvPicPr>
          <p:cNvPr id="2" name="Picture 1"/>
          <p:cNvPicPr>
            <a:picLocks noChangeAspect="1"/>
          </p:cNvPicPr>
          <p:nvPr/>
        </p:nvPicPr>
        <p:blipFill>
          <a:blip r:embed="rId3"/>
          <a:stretch>
            <a:fillRect/>
          </a:stretch>
        </p:blipFill>
        <p:spPr>
          <a:xfrm>
            <a:off x="3687538" y="1600143"/>
            <a:ext cx="5279041" cy="3561601"/>
          </a:xfrm>
          <a:prstGeom prst="rect">
            <a:avLst/>
          </a:prstGeom>
        </p:spPr>
      </p:pic>
    </p:spTree>
    <p:extLst>
      <p:ext uri="{BB962C8B-B14F-4D97-AF65-F5344CB8AC3E}">
        <p14:creationId xmlns:p14="http://schemas.microsoft.com/office/powerpoint/2010/main" val="272271847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OSPF Behavior in NBMA Hub-and-Spoke Topology</a:t>
            </a:r>
            <a:endParaRPr lang="en-US" dirty="0" smtClean="0"/>
          </a:p>
        </p:txBody>
      </p:sp>
      <p:sp>
        <p:nvSpPr>
          <p:cNvPr id="6" name="Content Placeholder 5"/>
          <p:cNvSpPr>
            <a:spLocks noGrp="1"/>
          </p:cNvSpPr>
          <p:nvPr>
            <p:ph idx="1"/>
          </p:nvPr>
        </p:nvSpPr>
        <p:spPr/>
        <p:txBody>
          <a:bodyPr>
            <a:normAutofit/>
          </a:bodyPr>
          <a:lstStyle/>
          <a:p>
            <a:r>
              <a:rPr lang="en-US" dirty="0"/>
              <a:t>In these cases, the physical topology does not provide </a:t>
            </a:r>
            <a:r>
              <a:rPr lang="en-US" dirty="0" err="1"/>
              <a:t>multiaccess</a:t>
            </a:r>
            <a:r>
              <a:rPr lang="en-US" dirty="0"/>
              <a:t> capability, on which OSPF relies. In a hub-and-spoke NBMA environment, you will need to have the hub router acting as the DR and spoke routers acting as the DROTHER routers. On the spoke router interfaces, you want to configure an OSPF priority value of 0 so that the spoke routers never participate in the DR election.</a:t>
            </a:r>
          </a:p>
          <a:p>
            <a:endParaRPr lang="en-US" dirty="0" smtClean="0"/>
          </a:p>
        </p:txBody>
      </p:sp>
      <p:pic>
        <p:nvPicPr>
          <p:cNvPr id="2" name="Picture 1"/>
          <p:cNvPicPr>
            <a:picLocks noChangeAspect="1"/>
          </p:cNvPicPr>
          <p:nvPr/>
        </p:nvPicPr>
        <p:blipFill>
          <a:blip r:embed="rId3"/>
          <a:stretch>
            <a:fillRect/>
          </a:stretch>
        </p:blipFill>
        <p:spPr>
          <a:xfrm>
            <a:off x="337675" y="4391028"/>
            <a:ext cx="8462080" cy="1568484"/>
          </a:xfrm>
          <a:prstGeom prst="rect">
            <a:avLst/>
          </a:prstGeom>
        </p:spPr>
      </p:pic>
    </p:spTree>
    <p:extLst>
      <p:ext uri="{BB962C8B-B14F-4D97-AF65-F5344CB8AC3E}">
        <p14:creationId xmlns:p14="http://schemas.microsoft.com/office/powerpoint/2010/main" val="1448809698"/>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Establishing OSPF Neighbor Relationships</a:t>
            </a:r>
            <a:endParaRPr lang="en-US" dirty="0" smtClean="0"/>
          </a:p>
        </p:txBody>
      </p:sp>
      <p:sp>
        <p:nvSpPr>
          <p:cNvPr id="6" name="Content Placeholder 5"/>
          <p:cNvSpPr>
            <a:spLocks noGrp="1"/>
          </p:cNvSpPr>
          <p:nvPr>
            <p:ph idx="1"/>
          </p:nvPr>
        </p:nvSpPr>
        <p:spPr/>
        <p:txBody>
          <a:bodyPr>
            <a:normAutofit fontScale="92500" lnSpcReduction="10000"/>
          </a:bodyPr>
          <a:lstStyle/>
          <a:p>
            <a:r>
              <a:rPr lang="en-US" dirty="0" smtClean="0"/>
              <a:t>Explain </a:t>
            </a:r>
            <a:r>
              <a:rPr lang="en-US" dirty="0"/>
              <a:t>why would you choose OSPF over other routing protocols</a:t>
            </a:r>
          </a:p>
          <a:p>
            <a:r>
              <a:rPr lang="en-US" dirty="0" smtClean="0"/>
              <a:t>Describe </a:t>
            </a:r>
            <a:r>
              <a:rPr lang="en-US" dirty="0"/>
              <a:t>basic operation steps with link-state protocols</a:t>
            </a:r>
          </a:p>
          <a:p>
            <a:r>
              <a:rPr lang="en-US" dirty="0" smtClean="0"/>
              <a:t>Describe </a:t>
            </a:r>
            <a:r>
              <a:rPr lang="en-US" dirty="0"/>
              <a:t>area and router types in OSPF</a:t>
            </a:r>
          </a:p>
          <a:p>
            <a:r>
              <a:rPr lang="en-US" dirty="0" smtClean="0"/>
              <a:t>Explain </a:t>
            </a:r>
            <a:r>
              <a:rPr lang="en-US" dirty="0"/>
              <a:t>what the design limitations of OSPF are</a:t>
            </a:r>
          </a:p>
          <a:p>
            <a:r>
              <a:rPr lang="en-US" dirty="0" smtClean="0"/>
              <a:t>List </a:t>
            </a:r>
            <a:r>
              <a:rPr lang="en-US" dirty="0"/>
              <a:t>and describe OSPF message types</a:t>
            </a:r>
          </a:p>
          <a:p>
            <a:r>
              <a:rPr lang="en-US" dirty="0" smtClean="0"/>
              <a:t>Describe </a:t>
            </a:r>
            <a:r>
              <a:rPr lang="en-US" dirty="0"/>
              <a:t>OSPF neighbor relationship over point-to-point link</a:t>
            </a:r>
          </a:p>
          <a:p>
            <a:r>
              <a:rPr lang="en-US" dirty="0" smtClean="0"/>
              <a:t>Describe </a:t>
            </a:r>
            <a:r>
              <a:rPr lang="en-US" dirty="0"/>
              <a:t>OSPF neighbor relationship behavior on MPLS VPN</a:t>
            </a:r>
          </a:p>
          <a:p>
            <a:r>
              <a:rPr lang="en-US" dirty="0" smtClean="0"/>
              <a:t>Describe </a:t>
            </a:r>
            <a:r>
              <a:rPr lang="en-US" dirty="0"/>
              <a:t>OSPF neighbor relationship behavior over L2 MPLS VPN</a:t>
            </a:r>
          </a:p>
          <a:p>
            <a:r>
              <a:rPr lang="en-US" dirty="0" smtClean="0"/>
              <a:t>List </a:t>
            </a:r>
            <a:r>
              <a:rPr lang="en-US" dirty="0"/>
              <a:t>and describe OSPF neighbor states</a:t>
            </a:r>
          </a:p>
          <a:p>
            <a:r>
              <a:rPr lang="en-US" dirty="0" smtClean="0"/>
              <a:t>List </a:t>
            </a:r>
            <a:r>
              <a:rPr lang="en-US" dirty="0"/>
              <a:t>and describe OSPF network types</a:t>
            </a:r>
          </a:p>
          <a:p>
            <a:r>
              <a:rPr lang="en-US" dirty="0" smtClean="0"/>
              <a:t>Configure </a:t>
            </a:r>
            <a:r>
              <a:rPr lang="en-US" dirty="0"/>
              <a:t>passive interfaces</a:t>
            </a:r>
            <a:endParaRPr lang="en-US" dirty="0" smtClean="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The Importance of MTU</a:t>
            </a:r>
            <a:endParaRPr lang="en-US" dirty="0" smtClean="0"/>
          </a:p>
        </p:txBody>
      </p:sp>
      <p:sp>
        <p:nvSpPr>
          <p:cNvPr id="6" name="Content Placeholder 5"/>
          <p:cNvSpPr>
            <a:spLocks noGrp="1"/>
          </p:cNvSpPr>
          <p:nvPr>
            <p:ph idx="1"/>
          </p:nvPr>
        </p:nvSpPr>
        <p:spPr/>
        <p:txBody>
          <a:bodyPr>
            <a:normAutofit/>
          </a:bodyPr>
          <a:lstStyle/>
          <a:p>
            <a:r>
              <a:rPr lang="en-US" dirty="0"/>
              <a:t>If neighbors have a mismatched IPv4 MTU configured, they will not </a:t>
            </a:r>
            <a:r>
              <a:rPr lang="en-US" dirty="0" smtClean="0"/>
              <a:t>be able </a:t>
            </a:r>
            <a:r>
              <a:rPr lang="en-US" dirty="0"/>
              <a:t>to form full OSPF adjacency. </a:t>
            </a:r>
            <a:endParaRPr lang="en-US" dirty="0" smtClean="0"/>
          </a:p>
          <a:p>
            <a:r>
              <a:rPr lang="en-US" dirty="0"/>
              <a:t>Mismatched neighbors </a:t>
            </a:r>
            <a:r>
              <a:rPr lang="en-US" dirty="0" smtClean="0"/>
              <a:t>will stay </a:t>
            </a:r>
            <a:r>
              <a:rPr lang="en-US" dirty="0"/>
              <a:t>in </a:t>
            </a:r>
            <a:r>
              <a:rPr lang="en-US" dirty="0" err="1"/>
              <a:t>ExStart</a:t>
            </a:r>
            <a:r>
              <a:rPr lang="en-US" dirty="0"/>
              <a:t> </a:t>
            </a:r>
            <a:r>
              <a:rPr lang="en-US" dirty="0" smtClean="0"/>
              <a:t>state</a:t>
            </a:r>
          </a:p>
          <a:p>
            <a:endParaRPr lang="en-US" dirty="0" smtClean="0"/>
          </a:p>
          <a:p>
            <a:r>
              <a:rPr lang="en-US" dirty="0" smtClean="0"/>
              <a:t>By </a:t>
            </a:r>
            <a:r>
              <a:rPr lang="en-US" dirty="0"/>
              <a:t>default, the IPv6 MTU must also match between OSPFv3 neighbors. </a:t>
            </a:r>
            <a:r>
              <a:rPr lang="en-US" dirty="0" smtClean="0"/>
              <a:t>However, you </a:t>
            </a:r>
            <a:r>
              <a:rPr lang="en-US" dirty="0"/>
              <a:t>can override this by using the </a:t>
            </a:r>
            <a:r>
              <a:rPr lang="en-US" b="1" dirty="0"/>
              <a:t>ospfv3 </a:t>
            </a:r>
            <a:r>
              <a:rPr lang="en-US" b="1" dirty="0" err="1"/>
              <a:t>mtu</a:t>
            </a:r>
            <a:r>
              <a:rPr lang="en-US" b="1" dirty="0"/>
              <a:t>-ignore </a:t>
            </a:r>
            <a:r>
              <a:rPr lang="en-US" dirty="0"/>
              <a:t>interface command.</a:t>
            </a:r>
            <a:endParaRPr lang="en-US" dirty="0" smtClean="0"/>
          </a:p>
        </p:txBody>
      </p:sp>
    </p:spTree>
    <p:extLst>
      <p:ext uri="{BB962C8B-B14F-4D97-AF65-F5344CB8AC3E}">
        <p14:creationId xmlns:p14="http://schemas.microsoft.com/office/powerpoint/2010/main" val="2255088779"/>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Manipulating OSPF Timers</a:t>
            </a:r>
            <a:endParaRPr lang="en-US" dirty="0" smtClean="0"/>
          </a:p>
        </p:txBody>
      </p:sp>
      <p:sp>
        <p:nvSpPr>
          <p:cNvPr id="6" name="Content Placeholder 5"/>
          <p:cNvSpPr>
            <a:spLocks noGrp="1"/>
          </p:cNvSpPr>
          <p:nvPr>
            <p:ph idx="1"/>
          </p:nvPr>
        </p:nvSpPr>
        <p:spPr/>
        <p:txBody>
          <a:bodyPr>
            <a:normAutofit/>
          </a:bodyPr>
          <a:lstStyle/>
          <a:p>
            <a:r>
              <a:rPr lang="en-US" dirty="0"/>
              <a:t>Similar to EIGRP, OSPF uses two timers to check neighbor reachability: the hello </a:t>
            </a:r>
            <a:r>
              <a:rPr lang="en-US" dirty="0" smtClean="0"/>
              <a:t>and dead </a:t>
            </a:r>
            <a:r>
              <a:rPr lang="en-US" dirty="0"/>
              <a:t>intervals</a:t>
            </a:r>
            <a:r>
              <a:rPr lang="en-US" dirty="0" smtClean="0"/>
              <a:t>.</a:t>
            </a:r>
          </a:p>
          <a:p>
            <a:r>
              <a:rPr lang="en-US" dirty="0"/>
              <a:t>OSPF requires that both hello and dead timers be identical for all routers on the </a:t>
            </a:r>
            <a:r>
              <a:rPr lang="en-US" dirty="0" smtClean="0"/>
              <a:t>segment to </a:t>
            </a:r>
            <a:r>
              <a:rPr lang="en-US" dirty="0"/>
              <a:t>become OSPF neighbors</a:t>
            </a:r>
            <a:r>
              <a:rPr lang="en-US" dirty="0" smtClean="0"/>
              <a:t>.</a:t>
            </a:r>
          </a:p>
          <a:p>
            <a:r>
              <a:rPr lang="en-US" dirty="0"/>
              <a:t>The default value of the OSPF hello timer on </a:t>
            </a:r>
            <a:r>
              <a:rPr lang="en-US" dirty="0" smtClean="0"/>
              <a:t>multi-access broadcast </a:t>
            </a:r>
            <a:r>
              <a:rPr lang="en-US" dirty="0"/>
              <a:t>and point-to-point links is 10 seconds, and is </a:t>
            </a:r>
            <a:r>
              <a:rPr lang="en-US" dirty="0" smtClean="0"/>
              <a:t>40 </a:t>
            </a:r>
            <a:r>
              <a:rPr lang="en-US" dirty="0"/>
              <a:t>seconds on all other </a:t>
            </a:r>
            <a:r>
              <a:rPr lang="en-US" dirty="0" smtClean="0"/>
              <a:t>network types</a:t>
            </a:r>
            <a:r>
              <a:rPr lang="en-US" dirty="0"/>
              <a:t>, including NBMA. </a:t>
            </a:r>
            <a:endParaRPr lang="en-US" dirty="0" smtClean="0"/>
          </a:p>
          <a:p>
            <a:r>
              <a:rPr lang="en-US" dirty="0" smtClean="0"/>
              <a:t>When </a:t>
            </a:r>
            <a:r>
              <a:rPr lang="en-US" dirty="0"/>
              <a:t>you configure the hello interval, the default value of </a:t>
            </a:r>
            <a:r>
              <a:rPr lang="en-US" dirty="0" smtClean="0"/>
              <a:t>the dead </a:t>
            </a:r>
            <a:r>
              <a:rPr lang="en-US" dirty="0"/>
              <a:t>interval is automatically adjusted to four times the hello interval. </a:t>
            </a:r>
            <a:endParaRPr lang="en-US" dirty="0" smtClean="0"/>
          </a:p>
          <a:p>
            <a:r>
              <a:rPr lang="en-US" dirty="0" smtClean="0"/>
              <a:t>For broadcast and </a:t>
            </a:r>
            <a:r>
              <a:rPr lang="en-US" dirty="0"/>
              <a:t>point-to-point links, it </a:t>
            </a:r>
            <a:r>
              <a:rPr lang="en-US"/>
              <a:t>is </a:t>
            </a:r>
            <a:r>
              <a:rPr lang="en-US" smtClean="0"/>
              <a:t>30 </a:t>
            </a:r>
            <a:r>
              <a:rPr lang="en-US" dirty="0"/>
              <a:t>seconds, and for all other OSPF network types, it is </a:t>
            </a:r>
            <a:r>
              <a:rPr lang="en-US" dirty="0" smtClean="0"/>
              <a:t>120 seconds</a:t>
            </a:r>
            <a:r>
              <a:rPr lang="en-US" dirty="0"/>
              <a:t>.</a:t>
            </a:r>
            <a:endParaRPr lang="en-US" dirty="0" smtClean="0"/>
          </a:p>
        </p:txBody>
      </p:sp>
    </p:spTree>
    <p:extLst>
      <p:ext uri="{BB962C8B-B14F-4D97-AF65-F5344CB8AC3E}">
        <p14:creationId xmlns:p14="http://schemas.microsoft.com/office/powerpoint/2010/main" val="3599141839"/>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Examining the Hello/Dead Timers</a:t>
            </a:r>
            <a:endParaRPr lang="en-US" dirty="0" smtClean="0"/>
          </a:p>
        </p:txBody>
      </p:sp>
      <p:pic>
        <p:nvPicPr>
          <p:cNvPr id="2" name="Content Placeholder 1"/>
          <p:cNvPicPr>
            <a:picLocks noGrp="1" noChangeAspect="1"/>
          </p:cNvPicPr>
          <p:nvPr>
            <p:ph idx="1"/>
          </p:nvPr>
        </p:nvPicPr>
        <p:blipFill>
          <a:blip r:embed="rId3"/>
          <a:stretch>
            <a:fillRect/>
          </a:stretch>
        </p:blipFill>
        <p:spPr>
          <a:xfrm>
            <a:off x="1193684" y="1182688"/>
            <a:ext cx="6691544" cy="5132387"/>
          </a:xfrm>
          <a:prstGeom prst="rect">
            <a:avLst/>
          </a:prstGeom>
        </p:spPr>
      </p:pic>
    </p:spTree>
    <p:extLst>
      <p:ext uri="{BB962C8B-B14F-4D97-AF65-F5344CB8AC3E}">
        <p14:creationId xmlns:p14="http://schemas.microsoft.com/office/powerpoint/2010/main" val="382567497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Modifying the Hello and Dead Intervals</a:t>
            </a:r>
            <a:endParaRPr lang="en-US" dirty="0" smtClean="0"/>
          </a:p>
        </p:txBody>
      </p:sp>
      <p:pic>
        <p:nvPicPr>
          <p:cNvPr id="2" name="Content Placeholder 1"/>
          <p:cNvPicPr>
            <a:picLocks noGrp="1" noChangeAspect="1"/>
          </p:cNvPicPr>
          <p:nvPr>
            <p:ph idx="1"/>
          </p:nvPr>
        </p:nvPicPr>
        <p:blipFill>
          <a:blip r:embed="rId3"/>
          <a:stretch>
            <a:fillRect/>
          </a:stretch>
        </p:blipFill>
        <p:spPr>
          <a:xfrm>
            <a:off x="279400" y="2994161"/>
            <a:ext cx="8520113" cy="1509440"/>
          </a:xfrm>
          <a:prstGeom prst="rect">
            <a:avLst/>
          </a:prstGeom>
        </p:spPr>
      </p:pic>
    </p:spTree>
    <p:extLst>
      <p:ext uri="{BB962C8B-B14F-4D97-AF65-F5344CB8AC3E}">
        <p14:creationId xmlns:p14="http://schemas.microsoft.com/office/powerpoint/2010/main" val="218059547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OSPF </a:t>
            </a:r>
            <a:r>
              <a:rPr lang="en-US" dirty="0" smtClean="0"/>
              <a:t>Relationship </a:t>
            </a:r>
            <a:r>
              <a:rPr lang="en-US" dirty="0"/>
              <a:t>over Point-to-Point </a:t>
            </a:r>
            <a:r>
              <a:rPr lang="en-US" dirty="0" smtClean="0"/>
              <a:t>Links</a:t>
            </a:r>
          </a:p>
        </p:txBody>
      </p:sp>
      <p:sp>
        <p:nvSpPr>
          <p:cNvPr id="6" name="Content Placeholder 5"/>
          <p:cNvSpPr>
            <a:spLocks noGrp="1"/>
          </p:cNvSpPr>
          <p:nvPr>
            <p:ph idx="1"/>
          </p:nvPr>
        </p:nvSpPr>
        <p:spPr/>
        <p:txBody>
          <a:bodyPr>
            <a:normAutofit/>
          </a:bodyPr>
          <a:lstStyle/>
          <a:p>
            <a:r>
              <a:rPr lang="en-US" dirty="0"/>
              <a:t>T</a:t>
            </a:r>
            <a:r>
              <a:rPr lang="en-US" dirty="0" smtClean="0"/>
              <a:t>he routers </a:t>
            </a:r>
            <a:r>
              <a:rPr lang="en-US" dirty="0"/>
              <a:t>dynamically detects its neighboring routers </a:t>
            </a:r>
            <a:r>
              <a:rPr lang="en-US" dirty="0" smtClean="0"/>
              <a:t>by multicasting </a:t>
            </a:r>
            <a:r>
              <a:rPr lang="en-US" dirty="0"/>
              <a:t>its Hello packets to all OSPF routers, using the 224.0.0.5 address. </a:t>
            </a:r>
            <a:endParaRPr lang="en-US" dirty="0" smtClean="0"/>
          </a:p>
          <a:p>
            <a:r>
              <a:rPr lang="en-US" dirty="0" smtClean="0"/>
              <a:t>No </a:t>
            </a:r>
            <a:r>
              <a:rPr lang="en-US" dirty="0"/>
              <a:t>DR or BDR election is </a:t>
            </a:r>
            <a:r>
              <a:rPr lang="en-US" dirty="0" smtClean="0"/>
              <a:t>performed</a:t>
            </a:r>
            <a:endParaRPr lang="en-US" dirty="0"/>
          </a:p>
          <a:p>
            <a:r>
              <a:rPr lang="en-US" dirty="0"/>
              <a:t>The default OSPF hello and dead timers on point-to-point links are 10 seconds and </a:t>
            </a:r>
            <a:r>
              <a:rPr lang="en-US" dirty="0" smtClean="0"/>
              <a:t>40 seconds</a:t>
            </a:r>
            <a:r>
              <a:rPr lang="en-US" dirty="0"/>
              <a:t>, respectively.</a:t>
            </a:r>
            <a:endParaRPr lang="en-US" dirty="0" smtClean="0"/>
          </a:p>
        </p:txBody>
      </p:sp>
      <p:pic>
        <p:nvPicPr>
          <p:cNvPr id="2" name="Picture 1"/>
          <p:cNvPicPr>
            <a:picLocks noChangeAspect="1"/>
          </p:cNvPicPr>
          <p:nvPr/>
        </p:nvPicPr>
        <p:blipFill>
          <a:blip r:embed="rId3"/>
          <a:stretch>
            <a:fillRect/>
          </a:stretch>
        </p:blipFill>
        <p:spPr>
          <a:xfrm>
            <a:off x="1646257" y="4196309"/>
            <a:ext cx="5786641" cy="1081200"/>
          </a:xfrm>
          <a:prstGeom prst="rect">
            <a:avLst/>
          </a:prstGeom>
        </p:spPr>
      </p:pic>
    </p:spTree>
    <p:extLst>
      <p:ext uri="{BB962C8B-B14F-4D97-AF65-F5344CB8AC3E}">
        <p14:creationId xmlns:p14="http://schemas.microsoft.com/office/powerpoint/2010/main" val="3252147560"/>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OSPF Neighbor Relationship over </a:t>
            </a:r>
            <a:r>
              <a:rPr lang="en-US" dirty="0" smtClean="0"/>
              <a:t>MPLS</a:t>
            </a:r>
          </a:p>
        </p:txBody>
      </p:sp>
      <p:sp>
        <p:nvSpPr>
          <p:cNvPr id="6" name="Content Placeholder 5"/>
          <p:cNvSpPr>
            <a:spLocks noGrp="1"/>
          </p:cNvSpPr>
          <p:nvPr>
            <p:ph idx="1"/>
          </p:nvPr>
        </p:nvSpPr>
        <p:spPr/>
        <p:txBody>
          <a:bodyPr>
            <a:normAutofit/>
          </a:bodyPr>
          <a:lstStyle/>
          <a:p>
            <a:endParaRPr lang="en-US" dirty="0" smtClean="0"/>
          </a:p>
        </p:txBody>
      </p:sp>
      <p:pic>
        <p:nvPicPr>
          <p:cNvPr id="2" name="Picture 1"/>
          <p:cNvPicPr>
            <a:picLocks noChangeAspect="1"/>
          </p:cNvPicPr>
          <p:nvPr/>
        </p:nvPicPr>
        <p:blipFill>
          <a:blip r:embed="rId3"/>
          <a:stretch>
            <a:fillRect/>
          </a:stretch>
        </p:blipFill>
        <p:spPr>
          <a:xfrm>
            <a:off x="800694" y="1183340"/>
            <a:ext cx="7477768" cy="2194263"/>
          </a:xfrm>
          <a:prstGeom prst="rect">
            <a:avLst/>
          </a:prstGeom>
        </p:spPr>
      </p:pic>
      <p:pic>
        <p:nvPicPr>
          <p:cNvPr id="3" name="Picture 2"/>
          <p:cNvPicPr>
            <a:picLocks noChangeAspect="1"/>
          </p:cNvPicPr>
          <p:nvPr/>
        </p:nvPicPr>
        <p:blipFill>
          <a:blip r:embed="rId4"/>
          <a:stretch>
            <a:fillRect/>
          </a:stretch>
        </p:blipFill>
        <p:spPr>
          <a:xfrm>
            <a:off x="677862" y="3636974"/>
            <a:ext cx="7881454" cy="2418394"/>
          </a:xfrm>
          <a:prstGeom prst="rect">
            <a:avLst/>
          </a:prstGeom>
        </p:spPr>
      </p:pic>
    </p:spTree>
    <p:extLst>
      <p:ext uri="{BB962C8B-B14F-4D97-AF65-F5344CB8AC3E}">
        <p14:creationId xmlns:p14="http://schemas.microsoft.com/office/powerpoint/2010/main" val="2050370617"/>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Neighbor States</a:t>
            </a:r>
            <a:endParaRPr lang="en-US" dirty="0" smtClean="0"/>
          </a:p>
        </p:txBody>
      </p:sp>
      <p:pic>
        <p:nvPicPr>
          <p:cNvPr id="2" name="Content Placeholder 1"/>
          <p:cNvPicPr>
            <a:picLocks noGrp="1" noChangeAspect="1"/>
          </p:cNvPicPr>
          <p:nvPr>
            <p:ph idx="1"/>
          </p:nvPr>
        </p:nvPicPr>
        <p:blipFill>
          <a:blip r:embed="rId3"/>
          <a:stretch>
            <a:fillRect/>
          </a:stretch>
        </p:blipFill>
        <p:spPr>
          <a:xfrm>
            <a:off x="2558897" y="1182688"/>
            <a:ext cx="3961118" cy="5132387"/>
          </a:xfrm>
          <a:prstGeom prst="rect">
            <a:avLst/>
          </a:prstGeom>
        </p:spPr>
      </p:pic>
    </p:spTree>
    <p:extLst>
      <p:ext uri="{BB962C8B-B14F-4D97-AF65-F5344CB8AC3E}">
        <p14:creationId xmlns:p14="http://schemas.microsoft.com/office/powerpoint/2010/main" val="2649393014"/>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dirty="0" smtClean="0"/>
          </a:p>
        </p:txBody>
      </p:sp>
      <p:sp>
        <p:nvSpPr>
          <p:cNvPr id="6" name="Content Placeholder 5"/>
          <p:cNvSpPr>
            <a:spLocks noGrp="1"/>
          </p:cNvSpPr>
          <p:nvPr>
            <p:ph idx="1"/>
          </p:nvPr>
        </p:nvSpPr>
        <p:spPr/>
        <p:txBody>
          <a:bodyPr>
            <a:normAutofit fontScale="92500" lnSpcReduction="10000"/>
          </a:bodyPr>
          <a:lstStyle/>
          <a:p>
            <a:r>
              <a:rPr lang="en-US" b="1" dirty="0"/>
              <a:t>Down: </a:t>
            </a:r>
            <a:r>
              <a:rPr lang="en-US" dirty="0"/>
              <a:t>No information has been received on the segment.</a:t>
            </a:r>
          </a:p>
          <a:p>
            <a:r>
              <a:rPr lang="en-US" b="1" dirty="0" err="1" smtClean="0"/>
              <a:t>Init</a:t>
            </a:r>
            <a:r>
              <a:rPr lang="en-US" b="1" dirty="0" smtClean="0"/>
              <a:t>: </a:t>
            </a:r>
            <a:r>
              <a:rPr lang="en-US" dirty="0"/>
              <a:t>The interface has detected a Hello packet coming from a </a:t>
            </a:r>
            <a:r>
              <a:rPr lang="en-US" dirty="0" smtClean="0"/>
              <a:t>neighbor, but bidirectional</a:t>
            </a:r>
            <a:endParaRPr lang="en-US" dirty="0"/>
          </a:p>
          <a:p>
            <a:r>
              <a:rPr lang="en-US" b="1" dirty="0" smtClean="0"/>
              <a:t>2-Way</a:t>
            </a:r>
            <a:r>
              <a:rPr lang="en-US" b="1" dirty="0"/>
              <a:t>: </a:t>
            </a:r>
            <a:r>
              <a:rPr lang="en-US" dirty="0"/>
              <a:t>There is bidirectional communication with a neighbor. The router has </a:t>
            </a:r>
            <a:r>
              <a:rPr lang="en-US" dirty="0" smtClean="0"/>
              <a:t>seen itself </a:t>
            </a:r>
            <a:r>
              <a:rPr lang="en-US" dirty="0"/>
              <a:t>in the Hello packets coming from a </a:t>
            </a:r>
            <a:r>
              <a:rPr lang="en-US" dirty="0" smtClean="0"/>
              <a:t>neighbor</a:t>
            </a:r>
            <a:endParaRPr lang="en-US" dirty="0"/>
          </a:p>
          <a:p>
            <a:r>
              <a:rPr lang="en-US" b="1" dirty="0" err="1" smtClean="0"/>
              <a:t>ExStart</a:t>
            </a:r>
            <a:r>
              <a:rPr lang="en-US" b="1" dirty="0"/>
              <a:t>: </a:t>
            </a:r>
            <a:r>
              <a:rPr lang="en-US" dirty="0"/>
              <a:t>Routers are trying to establish the initial sequence number that is going </a:t>
            </a:r>
            <a:r>
              <a:rPr lang="en-US" dirty="0" smtClean="0"/>
              <a:t>to be </a:t>
            </a:r>
            <a:r>
              <a:rPr lang="en-US" dirty="0"/>
              <a:t>used in the information exchange packets. </a:t>
            </a:r>
            <a:endParaRPr lang="en-US" dirty="0" smtClean="0"/>
          </a:p>
          <a:p>
            <a:r>
              <a:rPr lang="en-US" b="1" dirty="0" smtClean="0"/>
              <a:t>Exchange</a:t>
            </a:r>
            <a:r>
              <a:rPr lang="en-US" b="1" dirty="0"/>
              <a:t>: </a:t>
            </a:r>
            <a:r>
              <a:rPr lang="en-US" dirty="0"/>
              <a:t>Routers will describe their entire LSDB by sending database </a:t>
            </a:r>
            <a:r>
              <a:rPr lang="en-US" dirty="0" smtClean="0"/>
              <a:t>description (DBD</a:t>
            </a:r>
            <a:r>
              <a:rPr lang="en-US" dirty="0"/>
              <a:t>) packets</a:t>
            </a:r>
            <a:r>
              <a:rPr lang="en-US" dirty="0" smtClean="0"/>
              <a:t>.</a:t>
            </a:r>
            <a:endParaRPr lang="en-US" dirty="0"/>
          </a:p>
          <a:p>
            <a:r>
              <a:rPr lang="en-US" b="1" dirty="0" smtClean="0"/>
              <a:t>Loading</a:t>
            </a:r>
            <a:r>
              <a:rPr lang="en-US" b="1" dirty="0"/>
              <a:t>: </a:t>
            </a:r>
            <a:r>
              <a:rPr lang="en-US" dirty="0"/>
              <a:t>In this state, routers are finalizing the information exchange. </a:t>
            </a:r>
            <a:endParaRPr lang="en-US" dirty="0" smtClean="0"/>
          </a:p>
          <a:p>
            <a:r>
              <a:rPr lang="en-US" b="1" dirty="0" smtClean="0"/>
              <a:t>Full</a:t>
            </a:r>
            <a:r>
              <a:rPr lang="en-US" b="1" dirty="0"/>
              <a:t>: </a:t>
            </a:r>
            <a:r>
              <a:rPr lang="en-US" dirty="0"/>
              <a:t>In this state, adjacency is complete. </a:t>
            </a:r>
          </a:p>
        </p:txBody>
      </p:sp>
    </p:spTree>
    <p:extLst>
      <p:ext uri="{BB962C8B-B14F-4D97-AF65-F5344CB8AC3E}">
        <p14:creationId xmlns:p14="http://schemas.microsoft.com/office/powerpoint/2010/main" val="2894149407"/>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Network Types</a:t>
            </a:r>
            <a:endParaRPr lang="en-US" dirty="0" smtClean="0"/>
          </a:p>
        </p:txBody>
      </p:sp>
      <p:pic>
        <p:nvPicPr>
          <p:cNvPr id="2" name="Content Placeholder 1"/>
          <p:cNvPicPr>
            <a:picLocks noGrp="1" noChangeAspect="1"/>
          </p:cNvPicPr>
          <p:nvPr>
            <p:ph idx="1"/>
          </p:nvPr>
        </p:nvPicPr>
        <p:blipFill>
          <a:blip r:embed="rId3"/>
          <a:stretch>
            <a:fillRect/>
          </a:stretch>
        </p:blipFill>
        <p:spPr>
          <a:xfrm>
            <a:off x="884736" y="2133441"/>
            <a:ext cx="7309441" cy="3230881"/>
          </a:xfrm>
          <a:prstGeom prst="rect">
            <a:avLst/>
          </a:prstGeom>
        </p:spPr>
      </p:pic>
    </p:spTree>
    <p:extLst>
      <p:ext uri="{BB962C8B-B14F-4D97-AF65-F5344CB8AC3E}">
        <p14:creationId xmlns:p14="http://schemas.microsoft.com/office/powerpoint/2010/main" val="3491774427"/>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Network Types</a:t>
            </a:r>
            <a:endParaRPr lang="en-US" dirty="0" smtClean="0"/>
          </a:p>
        </p:txBody>
      </p:sp>
      <p:sp>
        <p:nvSpPr>
          <p:cNvPr id="6" name="Content Placeholder 5"/>
          <p:cNvSpPr>
            <a:spLocks noGrp="1"/>
          </p:cNvSpPr>
          <p:nvPr>
            <p:ph idx="1"/>
          </p:nvPr>
        </p:nvSpPr>
        <p:spPr/>
        <p:txBody>
          <a:bodyPr>
            <a:normAutofit/>
          </a:bodyPr>
          <a:lstStyle/>
          <a:p>
            <a:r>
              <a:rPr lang="en-US" b="1" dirty="0" smtClean="0"/>
              <a:t>Point-to-point</a:t>
            </a:r>
            <a:r>
              <a:rPr lang="en-US" b="1" dirty="0"/>
              <a:t>: </a:t>
            </a:r>
            <a:r>
              <a:rPr lang="en-US" dirty="0"/>
              <a:t>Routers use multicast to dynamically discover neighbors. There is </a:t>
            </a:r>
            <a:r>
              <a:rPr lang="en-US" dirty="0" smtClean="0"/>
              <a:t>no DR/BDR </a:t>
            </a:r>
            <a:r>
              <a:rPr lang="en-US" dirty="0" err="1" smtClean="0"/>
              <a:t>electio</a:t>
            </a:r>
            <a:r>
              <a:rPr lang="en-US" dirty="0" smtClean="0"/>
              <a:t>. </a:t>
            </a:r>
            <a:r>
              <a:rPr lang="en-US" dirty="0"/>
              <a:t>It is a default OSPF network type for serial links and </a:t>
            </a:r>
            <a:r>
              <a:rPr lang="en-US" dirty="0" smtClean="0"/>
              <a:t>point-to-point Frame </a:t>
            </a:r>
            <a:r>
              <a:rPr lang="en-US" dirty="0"/>
              <a:t>Relay </a:t>
            </a:r>
            <a:r>
              <a:rPr lang="en-US" dirty="0" err="1"/>
              <a:t>subinterfaces</a:t>
            </a:r>
            <a:r>
              <a:rPr lang="en-US" dirty="0"/>
              <a:t>.</a:t>
            </a:r>
          </a:p>
          <a:p>
            <a:r>
              <a:rPr lang="en-US" b="1" dirty="0" smtClean="0"/>
              <a:t>Broadcast</a:t>
            </a:r>
            <a:r>
              <a:rPr lang="en-US" b="1" dirty="0"/>
              <a:t>: </a:t>
            </a:r>
            <a:r>
              <a:rPr lang="en-US" dirty="0"/>
              <a:t>Multicast is used to dynamically discover neighbors. The DR and </a:t>
            </a:r>
            <a:r>
              <a:rPr lang="en-US" dirty="0" smtClean="0"/>
              <a:t>BDR are elected. </a:t>
            </a:r>
            <a:r>
              <a:rPr lang="en-US" dirty="0"/>
              <a:t>It is a default OSPF </a:t>
            </a:r>
            <a:r>
              <a:rPr lang="en-US" dirty="0" smtClean="0"/>
              <a:t>network type </a:t>
            </a:r>
            <a:r>
              <a:rPr lang="en-US" dirty="0"/>
              <a:t>for Ethernet links</a:t>
            </a:r>
            <a:r>
              <a:rPr lang="en-US" dirty="0" smtClean="0"/>
              <a:t>.</a:t>
            </a:r>
          </a:p>
          <a:p>
            <a:r>
              <a:rPr lang="en-US" b="1" dirty="0" err="1" smtClean="0"/>
              <a:t>Nonbroadcast</a:t>
            </a:r>
            <a:r>
              <a:rPr lang="en-US" b="1" dirty="0"/>
              <a:t>: </a:t>
            </a:r>
            <a:r>
              <a:rPr lang="en-US" dirty="0"/>
              <a:t>Used on networks that interconnect more than two routers </a:t>
            </a:r>
            <a:r>
              <a:rPr lang="en-US" dirty="0" smtClean="0"/>
              <a:t>but without </a:t>
            </a:r>
            <a:r>
              <a:rPr lang="en-US" dirty="0"/>
              <a:t>broadcast </a:t>
            </a:r>
            <a:r>
              <a:rPr lang="en-US" dirty="0" smtClean="0"/>
              <a:t>capability. Neighbors </a:t>
            </a:r>
            <a:r>
              <a:rPr lang="en-US" dirty="0"/>
              <a:t>must be statically configured, followed by DR/BDR election. </a:t>
            </a:r>
            <a:r>
              <a:rPr lang="en-US" dirty="0" smtClean="0"/>
              <a:t>This network </a:t>
            </a:r>
            <a:r>
              <a:rPr lang="en-US" dirty="0"/>
              <a:t>type is the default for all physical interfaces and multipoint </a:t>
            </a:r>
            <a:r>
              <a:rPr lang="en-US" dirty="0" err="1" smtClean="0"/>
              <a:t>subinterfaces</a:t>
            </a:r>
            <a:r>
              <a:rPr lang="en-US" dirty="0"/>
              <a:t> </a:t>
            </a:r>
            <a:r>
              <a:rPr lang="en-US" dirty="0" smtClean="0"/>
              <a:t>using </a:t>
            </a:r>
            <a:r>
              <a:rPr lang="en-US" dirty="0"/>
              <a:t>Frame Relay encapsulation.</a:t>
            </a:r>
            <a:endParaRPr lang="en-US" b="1" dirty="0" smtClean="0"/>
          </a:p>
        </p:txBody>
      </p:sp>
    </p:spTree>
    <p:extLst>
      <p:ext uri="{BB962C8B-B14F-4D97-AF65-F5344CB8AC3E}">
        <p14:creationId xmlns:p14="http://schemas.microsoft.com/office/powerpoint/2010/main" val="18843976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Features</a:t>
            </a:r>
            <a:endParaRPr lang="en-US" dirty="0" smtClean="0"/>
          </a:p>
        </p:txBody>
      </p:sp>
      <p:sp>
        <p:nvSpPr>
          <p:cNvPr id="6" name="Content Placeholder 5"/>
          <p:cNvSpPr>
            <a:spLocks noGrp="1"/>
          </p:cNvSpPr>
          <p:nvPr>
            <p:ph idx="1"/>
          </p:nvPr>
        </p:nvSpPr>
        <p:spPr/>
        <p:txBody>
          <a:bodyPr>
            <a:normAutofit/>
          </a:bodyPr>
          <a:lstStyle/>
          <a:p>
            <a:r>
              <a:rPr lang="en-US" dirty="0"/>
              <a:t>OSPF was developed by the Internet Engineering Task Force (IETF) to overcome </a:t>
            </a:r>
            <a:r>
              <a:rPr lang="en-US" dirty="0" smtClean="0"/>
              <a:t>the limitations </a:t>
            </a:r>
            <a:r>
              <a:rPr lang="en-US" dirty="0"/>
              <a:t>of distance vector routing protocols. </a:t>
            </a:r>
            <a:endParaRPr lang="en-US" dirty="0" smtClean="0"/>
          </a:p>
          <a:p>
            <a:r>
              <a:rPr lang="en-US" dirty="0" smtClean="0"/>
              <a:t>One </a:t>
            </a:r>
            <a:r>
              <a:rPr lang="en-US" dirty="0"/>
              <a:t>of the main reasons why OSPF </a:t>
            </a:r>
            <a:r>
              <a:rPr lang="en-US" dirty="0" smtClean="0"/>
              <a:t>is largely </a:t>
            </a:r>
            <a:r>
              <a:rPr lang="en-US" dirty="0"/>
              <a:t>deployed in today’s enterprise networks is the fact that it is an open standard;</a:t>
            </a:r>
          </a:p>
          <a:p>
            <a:r>
              <a:rPr lang="en-US" dirty="0" smtClean="0"/>
              <a:t>OSPF </a:t>
            </a:r>
            <a:r>
              <a:rPr lang="en-US" dirty="0"/>
              <a:t>offers a large level of scalability and fast convergence. </a:t>
            </a:r>
            <a:endParaRPr lang="en-US" dirty="0" smtClean="0"/>
          </a:p>
          <a:p>
            <a:r>
              <a:rPr lang="en-US" dirty="0" smtClean="0"/>
              <a:t>Despite </a:t>
            </a:r>
            <a:r>
              <a:rPr lang="en-US" dirty="0"/>
              <a:t>its relatively </a:t>
            </a:r>
            <a:r>
              <a:rPr lang="en-US" dirty="0" smtClean="0"/>
              <a:t>simple configuration </a:t>
            </a:r>
            <a:r>
              <a:rPr lang="en-US" dirty="0"/>
              <a:t>in small and medium-size networks, OSPF implementation and </a:t>
            </a:r>
            <a:r>
              <a:rPr lang="en-US" dirty="0" smtClean="0"/>
              <a:t>troubleshooting in </a:t>
            </a:r>
            <a:r>
              <a:rPr lang="en-US" dirty="0"/>
              <a:t>large-scale networks can at times be challenging.</a:t>
            </a:r>
            <a:endParaRPr lang="en-US" dirty="0" smtClean="0"/>
          </a:p>
        </p:txBody>
      </p:sp>
    </p:spTree>
    <p:extLst>
      <p:ext uri="{BB962C8B-B14F-4D97-AF65-F5344CB8AC3E}">
        <p14:creationId xmlns:p14="http://schemas.microsoft.com/office/powerpoint/2010/main" val="4040037890"/>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Network Types</a:t>
            </a:r>
            <a:endParaRPr lang="en-US" dirty="0" smtClean="0"/>
          </a:p>
        </p:txBody>
      </p:sp>
      <p:sp>
        <p:nvSpPr>
          <p:cNvPr id="6" name="Content Placeholder 5"/>
          <p:cNvSpPr>
            <a:spLocks noGrp="1"/>
          </p:cNvSpPr>
          <p:nvPr>
            <p:ph idx="1"/>
          </p:nvPr>
        </p:nvSpPr>
        <p:spPr/>
        <p:txBody>
          <a:bodyPr>
            <a:normAutofit/>
          </a:bodyPr>
          <a:lstStyle/>
          <a:p>
            <a:r>
              <a:rPr lang="en-US" b="1" dirty="0" smtClean="0"/>
              <a:t>Point-to-multipoint</a:t>
            </a:r>
            <a:r>
              <a:rPr lang="en-US" b="1" dirty="0"/>
              <a:t>: </a:t>
            </a:r>
            <a:r>
              <a:rPr lang="en-US" dirty="0"/>
              <a:t>OSPF treats this network type as a logical collection of </a:t>
            </a:r>
            <a:r>
              <a:rPr lang="en-US" dirty="0" smtClean="0"/>
              <a:t>point-to- point </a:t>
            </a:r>
            <a:r>
              <a:rPr lang="en-US" dirty="0"/>
              <a:t>links even though all interfaces belong to the common IP subnet. </a:t>
            </a:r>
            <a:r>
              <a:rPr lang="en-US" dirty="0" smtClean="0"/>
              <a:t>Every interface </a:t>
            </a:r>
            <a:r>
              <a:rPr lang="en-US" dirty="0"/>
              <a:t>IP address will appear in the routing table of the neighbors as a host /</a:t>
            </a:r>
            <a:r>
              <a:rPr lang="en-US" dirty="0" smtClean="0"/>
              <a:t>32 route</a:t>
            </a:r>
            <a:r>
              <a:rPr lang="en-US" dirty="0"/>
              <a:t>. Neighbors are discovered dynamically using multicast. No DR/BDR </a:t>
            </a:r>
            <a:r>
              <a:rPr lang="en-US" dirty="0" smtClean="0"/>
              <a:t>election occurs</a:t>
            </a:r>
            <a:r>
              <a:rPr lang="en-US" dirty="0"/>
              <a:t>.</a:t>
            </a:r>
          </a:p>
          <a:p>
            <a:r>
              <a:rPr lang="en-US" b="1" dirty="0" smtClean="0"/>
              <a:t>Point-to-multipoint </a:t>
            </a:r>
            <a:r>
              <a:rPr lang="en-US" b="1" dirty="0" err="1"/>
              <a:t>nonbroadcast</a:t>
            </a:r>
            <a:r>
              <a:rPr lang="en-US" b="1" dirty="0"/>
              <a:t>: </a:t>
            </a:r>
            <a:r>
              <a:rPr lang="en-US" dirty="0"/>
              <a:t>Cisco extension that has the same </a:t>
            </a:r>
            <a:r>
              <a:rPr lang="en-US" dirty="0" smtClean="0"/>
              <a:t>characteristics as </a:t>
            </a:r>
            <a:r>
              <a:rPr lang="en-US" dirty="0"/>
              <a:t>point-to-multipoint type except for the fact that neighbors are not </a:t>
            </a:r>
            <a:r>
              <a:rPr lang="en-US" dirty="0" smtClean="0"/>
              <a:t>discovered dynamically</a:t>
            </a:r>
            <a:r>
              <a:rPr lang="en-US" dirty="0"/>
              <a:t>. Neighbors must be statically defined, and unicast is used for </a:t>
            </a:r>
            <a:r>
              <a:rPr lang="en-US" dirty="0" smtClean="0"/>
              <a:t>communication. </a:t>
            </a:r>
          </a:p>
          <a:p>
            <a:r>
              <a:rPr lang="en-US" b="1" dirty="0" smtClean="0"/>
              <a:t>Loopback</a:t>
            </a:r>
            <a:r>
              <a:rPr lang="en-US" b="1" dirty="0"/>
              <a:t>: </a:t>
            </a:r>
            <a:r>
              <a:rPr lang="en-US" dirty="0"/>
              <a:t>Default network type on loopback interfaces.</a:t>
            </a:r>
            <a:endParaRPr lang="en-US" dirty="0" smtClean="0"/>
          </a:p>
        </p:txBody>
      </p:sp>
    </p:spTree>
    <p:extLst>
      <p:ext uri="{BB962C8B-B14F-4D97-AF65-F5344CB8AC3E}">
        <p14:creationId xmlns:p14="http://schemas.microsoft.com/office/powerpoint/2010/main" val="351031211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Configuring Passive Interfaces</a:t>
            </a:r>
            <a:endParaRPr lang="en-US" dirty="0" smtClean="0"/>
          </a:p>
        </p:txBody>
      </p:sp>
      <p:pic>
        <p:nvPicPr>
          <p:cNvPr id="4" name="Content Placeholder 3"/>
          <p:cNvPicPr>
            <a:picLocks noGrp="1" noChangeAspect="1"/>
          </p:cNvPicPr>
          <p:nvPr>
            <p:ph idx="1"/>
          </p:nvPr>
        </p:nvPicPr>
        <p:blipFill>
          <a:blip r:embed="rId3"/>
          <a:stretch>
            <a:fillRect/>
          </a:stretch>
        </p:blipFill>
        <p:spPr>
          <a:xfrm>
            <a:off x="279400" y="3199865"/>
            <a:ext cx="8520113" cy="1098032"/>
          </a:xfrm>
          <a:prstGeom prst="rect">
            <a:avLst/>
          </a:prstGeom>
        </p:spPr>
      </p:pic>
    </p:spTree>
    <p:extLst>
      <p:ext uri="{BB962C8B-B14F-4D97-AF65-F5344CB8AC3E}">
        <p14:creationId xmlns:p14="http://schemas.microsoft.com/office/powerpoint/2010/main" val="3974475281"/>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descr="ss2"/>
          <p:cNvPicPr>
            <a:picLocks noChangeAspect="1" noChangeArrowheads="1"/>
          </p:cNvPicPr>
          <p:nvPr/>
        </p:nvPicPr>
        <p:blipFill>
          <a:blip r:embed="rId3" cstate="print"/>
          <a:srcRect/>
          <a:stretch>
            <a:fillRect/>
          </a:stretch>
        </p:blipFill>
        <p:spPr bwMode="auto">
          <a:xfrm>
            <a:off x="0" y="1600200"/>
            <a:ext cx="9144000" cy="3178175"/>
          </a:xfrm>
          <a:prstGeom prst="rect">
            <a:avLst/>
          </a:prstGeom>
          <a:noFill/>
          <a:ln w="9525">
            <a:noFill/>
            <a:miter lim="800000"/>
            <a:headEnd/>
            <a:tailEnd/>
          </a:ln>
        </p:spPr>
      </p:pic>
      <p:sp>
        <p:nvSpPr>
          <p:cNvPr id="9219"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3000" kern="0" dirty="0">
                <a:solidFill>
                  <a:schemeClr val="bg1"/>
                </a:solidFill>
                <a:latin typeface="+mj-lt"/>
                <a:ea typeface="+mj-ea"/>
                <a:cs typeface="+mj-cs"/>
              </a:rPr>
              <a:t>Building the Link-State Database</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96728279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en-US" dirty="0"/>
              <a:t>Building the Link-State </a:t>
            </a:r>
            <a:r>
              <a:rPr lang="en-US" dirty="0" smtClean="0"/>
              <a:t>Database</a:t>
            </a:r>
          </a:p>
        </p:txBody>
      </p:sp>
      <p:sp>
        <p:nvSpPr>
          <p:cNvPr id="6" name="Content Placeholder 5"/>
          <p:cNvSpPr>
            <a:spLocks noGrp="1"/>
          </p:cNvSpPr>
          <p:nvPr>
            <p:ph idx="1"/>
          </p:nvPr>
        </p:nvSpPr>
        <p:spPr/>
        <p:txBody>
          <a:bodyPr>
            <a:normAutofit/>
          </a:bodyPr>
          <a:lstStyle/>
          <a:p>
            <a:r>
              <a:rPr lang="en-US" dirty="0" smtClean="0"/>
              <a:t>List </a:t>
            </a:r>
            <a:r>
              <a:rPr lang="en-US" dirty="0"/>
              <a:t>and describe different LSA types</a:t>
            </a:r>
          </a:p>
          <a:p>
            <a:r>
              <a:rPr lang="en-US" dirty="0" smtClean="0"/>
              <a:t>Describe </a:t>
            </a:r>
            <a:r>
              <a:rPr lang="en-US" dirty="0"/>
              <a:t>how OSPF LSAs are also </a:t>
            </a:r>
            <a:r>
              <a:rPr lang="en-US" dirty="0" err="1"/>
              <a:t>reflooded</a:t>
            </a:r>
            <a:r>
              <a:rPr lang="en-US" dirty="0"/>
              <a:t> at periodic intervals</a:t>
            </a:r>
          </a:p>
          <a:p>
            <a:r>
              <a:rPr lang="en-US" dirty="0" smtClean="0"/>
              <a:t>Describe </a:t>
            </a:r>
            <a:r>
              <a:rPr lang="en-US" dirty="0"/>
              <a:t>the exchange of information in a network without a designated router</a:t>
            </a:r>
          </a:p>
          <a:p>
            <a:r>
              <a:rPr lang="en-US" dirty="0" smtClean="0"/>
              <a:t>Describe </a:t>
            </a:r>
            <a:r>
              <a:rPr lang="en-US" dirty="0"/>
              <a:t>the exchange of information in a network with a designated router</a:t>
            </a:r>
          </a:p>
          <a:p>
            <a:r>
              <a:rPr lang="en-US" dirty="0" smtClean="0"/>
              <a:t>Explain </a:t>
            </a:r>
            <a:r>
              <a:rPr lang="en-US" dirty="0"/>
              <a:t>when SPF algorithms occur</a:t>
            </a:r>
          </a:p>
          <a:p>
            <a:r>
              <a:rPr lang="en-US" dirty="0" smtClean="0"/>
              <a:t>Describe </a:t>
            </a:r>
            <a:r>
              <a:rPr lang="en-US" dirty="0"/>
              <a:t>how the cost of intra-area routes is calculated</a:t>
            </a:r>
          </a:p>
          <a:p>
            <a:r>
              <a:rPr lang="en-US" dirty="0" smtClean="0"/>
              <a:t>Describe </a:t>
            </a:r>
            <a:r>
              <a:rPr lang="en-US" dirty="0"/>
              <a:t>how the cost of </a:t>
            </a:r>
            <a:r>
              <a:rPr lang="en-US" dirty="0" err="1"/>
              <a:t>interarea</a:t>
            </a:r>
            <a:r>
              <a:rPr lang="en-US" dirty="0"/>
              <a:t> routes is calculated</a:t>
            </a:r>
          </a:p>
          <a:p>
            <a:r>
              <a:rPr lang="en-US" dirty="0" smtClean="0"/>
              <a:t>Describe </a:t>
            </a:r>
            <a:r>
              <a:rPr lang="en-US" dirty="0"/>
              <a:t>rules selecting between intra-area and </a:t>
            </a:r>
            <a:r>
              <a:rPr lang="en-US" dirty="0" err="1"/>
              <a:t>interarea</a:t>
            </a:r>
            <a:r>
              <a:rPr lang="en-US" dirty="0"/>
              <a:t> routes</a:t>
            </a:r>
            <a:endParaRPr lang="en-US" dirty="0" smtClean="0"/>
          </a:p>
        </p:txBody>
      </p:sp>
    </p:spTree>
    <p:extLst>
      <p:ext uri="{BB962C8B-B14F-4D97-AF65-F5344CB8AC3E}">
        <p14:creationId xmlns:p14="http://schemas.microsoft.com/office/powerpoint/2010/main" val="3691856175"/>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LSA Types</a:t>
            </a:r>
            <a:endParaRPr lang="en-US" dirty="0" smtClean="0"/>
          </a:p>
        </p:txBody>
      </p:sp>
      <p:pic>
        <p:nvPicPr>
          <p:cNvPr id="2" name="Content Placeholder 1"/>
          <p:cNvPicPr>
            <a:picLocks noGrp="1" noChangeAspect="1"/>
          </p:cNvPicPr>
          <p:nvPr>
            <p:ph idx="1"/>
          </p:nvPr>
        </p:nvPicPr>
        <p:blipFill>
          <a:blip r:embed="rId3"/>
          <a:stretch>
            <a:fillRect/>
          </a:stretch>
        </p:blipFill>
        <p:spPr>
          <a:xfrm>
            <a:off x="279400" y="1912167"/>
            <a:ext cx="8520113" cy="3673428"/>
          </a:xfrm>
          <a:prstGeom prst="rect">
            <a:avLst/>
          </a:prstGeom>
        </p:spPr>
      </p:pic>
    </p:spTree>
    <p:extLst>
      <p:ext uri="{BB962C8B-B14F-4D97-AF65-F5344CB8AC3E}">
        <p14:creationId xmlns:p14="http://schemas.microsoft.com/office/powerpoint/2010/main" val="2091012777"/>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LSA Types</a:t>
            </a:r>
            <a:endParaRPr lang="en-US" dirty="0" smtClean="0"/>
          </a:p>
        </p:txBody>
      </p:sp>
      <p:sp>
        <p:nvSpPr>
          <p:cNvPr id="6" name="Content Placeholder 5"/>
          <p:cNvSpPr>
            <a:spLocks noGrp="1"/>
          </p:cNvSpPr>
          <p:nvPr>
            <p:ph idx="1"/>
          </p:nvPr>
        </p:nvSpPr>
        <p:spPr/>
        <p:txBody>
          <a:bodyPr>
            <a:normAutofit fontScale="70000" lnSpcReduction="20000"/>
          </a:bodyPr>
          <a:lstStyle/>
          <a:p>
            <a:r>
              <a:rPr lang="en-US" b="1" dirty="0" smtClean="0"/>
              <a:t>Type </a:t>
            </a:r>
            <a:r>
              <a:rPr lang="en-US" b="1" dirty="0"/>
              <a:t>1, Router LSA: </a:t>
            </a:r>
            <a:r>
              <a:rPr lang="en-US" dirty="0"/>
              <a:t>Every router generates router link advertisements for </a:t>
            </a:r>
            <a:r>
              <a:rPr lang="en-US" dirty="0" smtClean="0"/>
              <a:t>each area </a:t>
            </a:r>
            <a:r>
              <a:rPr lang="en-US" dirty="0"/>
              <a:t>to which it belongs. Router link advertisements describe the state of the </a:t>
            </a:r>
            <a:r>
              <a:rPr lang="en-US" dirty="0" smtClean="0"/>
              <a:t>router links </a:t>
            </a:r>
            <a:r>
              <a:rPr lang="en-US" dirty="0"/>
              <a:t>to the area and are flooded only within that particular </a:t>
            </a:r>
            <a:r>
              <a:rPr lang="en-US" dirty="0" smtClean="0"/>
              <a:t>area. </a:t>
            </a:r>
            <a:r>
              <a:rPr lang="en-US" dirty="0"/>
              <a:t>The link-state ID of the type 1 LSA is the originating router ID.</a:t>
            </a:r>
          </a:p>
          <a:p>
            <a:r>
              <a:rPr lang="en-US" b="1" dirty="0" smtClean="0"/>
              <a:t>Type </a:t>
            </a:r>
            <a:r>
              <a:rPr lang="en-US" b="1" dirty="0"/>
              <a:t>2, Network LSA: </a:t>
            </a:r>
            <a:r>
              <a:rPr lang="en-US" dirty="0"/>
              <a:t>DRs generate network link advertisements for </a:t>
            </a:r>
            <a:r>
              <a:rPr lang="en-US" dirty="0" smtClean="0"/>
              <a:t>multi-access networks</a:t>
            </a:r>
            <a:r>
              <a:rPr lang="en-US" dirty="0"/>
              <a:t>. Network link advertisements describe the set of routers that are </a:t>
            </a:r>
            <a:r>
              <a:rPr lang="en-US" dirty="0" smtClean="0"/>
              <a:t>attached to </a:t>
            </a:r>
            <a:r>
              <a:rPr lang="en-US" dirty="0"/>
              <a:t>a particular </a:t>
            </a:r>
            <a:r>
              <a:rPr lang="en-US" dirty="0" err="1"/>
              <a:t>multiaccess</a:t>
            </a:r>
            <a:r>
              <a:rPr lang="en-US" dirty="0"/>
              <a:t> network. Network link advertisements are flooded in </a:t>
            </a:r>
            <a:r>
              <a:rPr lang="en-US" dirty="0" smtClean="0"/>
              <a:t>the area </a:t>
            </a:r>
            <a:r>
              <a:rPr lang="en-US" dirty="0"/>
              <a:t>that contains the network. The link-state ID of the type 2 LSA is the IP </a:t>
            </a:r>
            <a:r>
              <a:rPr lang="en-US" dirty="0" smtClean="0"/>
              <a:t>interface address </a:t>
            </a:r>
            <a:r>
              <a:rPr lang="en-US" dirty="0"/>
              <a:t>of the DR.</a:t>
            </a:r>
          </a:p>
          <a:p>
            <a:r>
              <a:rPr lang="en-US" b="1" dirty="0" smtClean="0"/>
              <a:t>Type </a:t>
            </a:r>
            <a:r>
              <a:rPr lang="en-US" b="1" dirty="0"/>
              <a:t>3, Summary LSA: </a:t>
            </a:r>
            <a:r>
              <a:rPr lang="en-US" dirty="0"/>
              <a:t>An ABR takes the information that it learned in one </a:t>
            </a:r>
            <a:r>
              <a:rPr lang="en-US" dirty="0" smtClean="0"/>
              <a:t>area and </a:t>
            </a:r>
            <a:r>
              <a:rPr lang="en-US" dirty="0"/>
              <a:t>describes and summarizes it for another area in the summary link </a:t>
            </a:r>
            <a:r>
              <a:rPr lang="en-US" dirty="0" smtClean="0"/>
              <a:t>advertisement. This </a:t>
            </a:r>
            <a:r>
              <a:rPr lang="en-US" dirty="0"/>
              <a:t>summarization is not on by default. The link-state ID of the type 3 LSA is </a:t>
            </a:r>
            <a:r>
              <a:rPr lang="en-US" dirty="0" smtClean="0"/>
              <a:t>the destination </a:t>
            </a:r>
            <a:r>
              <a:rPr lang="en-US" dirty="0"/>
              <a:t>network number</a:t>
            </a:r>
            <a:r>
              <a:rPr lang="en-US" dirty="0" smtClean="0"/>
              <a:t>.</a:t>
            </a:r>
          </a:p>
          <a:p>
            <a:r>
              <a:rPr lang="en-US" b="1" dirty="0" smtClean="0"/>
              <a:t>Type 4, ASBR Summary LSA: </a:t>
            </a:r>
            <a:r>
              <a:rPr lang="en-US" dirty="0" smtClean="0"/>
              <a:t>The ASBR summary link advertisement informs the rest of the OSPF domain how to get to the ASBR. The link-state ID includes the router ID of the described ASBR.</a:t>
            </a:r>
          </a:p>
          <a:p>
            <a:r>
              <a:rPr lang="en-US" b="1" dirty="0" smtClean="0"/>
              <a:t>Type 5, Autonomous System LSA: </a:t>
            </a:r>
            <a:r>
              <a:rPr lang="en-US" dirty="0" smtClean="0"/>
              <a:t>Autonomous system external link advertisements, which are generated by ASBRs, describe routes to destinations that are external to the autonomous system. They get flooded everywhere, except into special areas. The link-state ID of the type 5 LSA is the external network number.</a:t>
            </a:r>
            <a:endParaRPr lang="en-US" dirty="0"/>
          </a:p>
        </p:txBody>
      </p:sp>
    </p:spTree>
    <p:extLst>
      <p:ext uri="{BB962C8B-B14F-4D97-AF65-F5344CB8AC3E}">
        <p14:creationId xmlns:p14="http://schemas.microsoft.com/office/powerpoint/2010/main" val="2989337218"/>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Other LSA </a:t>
            </a:r>
            <a:r>
              <a:rPr lang="en-US" dirty="0" smtClean="0"/>
              <a:t>Types </a:t>
            </a:r>
          </a:p>
        </p:txBody>
      </p:sp>
      <p:sp>
        <p:nvSpPr>
          <p:cNvPr id="6" name="Content Placeholder 5"/>
          <p:cNvSpPr>
            <a:spLocks noGrp="1"/>
          </p:cNvSpPr>
          <p:nvPr>
            <p:ph idx="1"/>
          </p:nvPr>
        </p:nvSpPr>
        <p:spPr/>
        <p:txBody>
          <a:bodyPr>
            <a:normAutofit/>
          </a:bodyPr>
          <a:lstStyle/>
          <a:p>
            <a:r>
              <a:rPr lang="en-US" b="1" dirty="0" smtClean="0"/>
              <a:t>Type </a:t>
            </a:r>
            <a:r>
              <a:rPr lang="en-US" b="1" dirty="0"/>
              <a:t>6: </a:t>
            </a:r>
            <a:r>
              <a:rPr lang="en-US" dirty="0"/>
              <a:t>Specialized LSAs that are used in multicast OSPF applications</a:t>
            </a:r>
          </a:p>
          <a:p>
            <a:r>
              <a:rPr lang="en-US" b="1" dirty="0" smtClean="0"/>
              <a:t>Type </a:t>
            </a:r>
            <a:r>
              <a:rPr lang="en-US" b="1" dirty="0"/>
              <a:t>7: </a:t>
            </a:r>
            <a:r>
              <a:rPr lang="en-US" dirty="0"/>
              <a:t>Used in special area type NSSA for external routes</a:t>
            </a:r>
          </a:p>
          <a:p>
            <a:r>
              <a:rPr lang="en-US" b="1" dirty="0" smtClean="0"/>
              <a:t>Type </a:t>
            </a:r>
            <a:r>
              <a:rPr lang="en-US" b="1" dirty="0"/>
              <a:t>8, 9: </a:t>
            </a:r>
            <a:r>
              <a:rPr lang="en-US" dirty="0"/>
              <a:t>Used in OSPFv3 for link-local addresses and intra-area prefix</a:t>
            </a:r>
          </a:p>
          <a:p>
            <a:r>
              <a:rPr lang="en-US" b="1" dirty="0" smtClean="0"/>
              <a:t>Type </a:t>
            </a:r>
            <a:r>
              <a:rPr lang="en-US" b="1" dirty="0"/>
              <a:t>10, 11: </a:t>
            </a:r>
            <a:r>
              <a:rPr lang="en-US" dirty="0"/>
              <a:t>Generic LSAs, also called </a:t>
            </a:r>
            <a:r>
              <a:rPr lang="en-US" i="1" dirty="0"/>
              <a:t>opaque </a:t>
            </a:r>
            <a:r>
              <a:rPr lang="en-US" dirty="0"/>
              <a:t>, which allow future extensions </a:t>
            </a:r>
            <a:r>
              <a:rPr lang="en-US" dirty="0" smtClean="0"/>
              <a:t>of OSPF</a:t>
            </a:r>
            <a:endParaRPr lang="en-US" dirty="0"/>
          </a:p>
          <a:p>
            <a:endParaRPr lang="en-US" dirty="0" smtClean="0"/>
          </a:p>
        </p:txBody>
      </p:sp>
    </p:spTree>
    <p:extLst>
      <p:ext uri="{BB962C8B-B14F-4D97-AF65-F5344CB8AC3E}">
        <p14:creationId xmlns:p14="http://schemas.microsoft.com/office/powerpoint/2010/main" val="372496367"/>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Examining the OSPF Link-State Database</a:t>
            </a:r>
            <a:endParaRPr lang="en-US" dirty="0" smtClean="0"/>
          </a:p>
        </p:txBody>
      </p:sp>
      <p:pic>
        <p:nvPicPr>
          <p:cNvPr id="2" name="Content Placeholder 1"/>
          <p:cNvPicPr>
            <a:picLocks noGrp="1" noChangeAspect="1"/>
          </p:cNvPicPr>
          <p:nvPr>
            <p:ph idx="1"/>
          </p:nvPr>
        </p:nvPicPr>
        <p:blipFill>
          <a:blip r:embed="rId3"/>
          <a:stretch>
            <a:fillRect/>
          </a:stretch>
        </p:blipFill>
        <p:spPr>
          <a:xfrm>
            <a:off x="900752" y="968992"/>
            <a:ext cx="7301552" cy="5346084"/>
          </a:xfrm>
          <a:prstGeom prst="rect">
            <a:avLst/>
          </a:prstGeom>
        </p:spPr>
      </p:pic>
    </p:spTree>
    <p:extLst>
      <p:ext uri="{BB962C8B-B14F-4D97-AF65-F5344CB8AC3E}">
        <p14:creationId xmlns:p14="http://schemas.microsoft.com/office/powerpoint/2010/main" val="4198774011"/>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Routing </a:t>
            </a:r>
            <a:r>
              <a:rPr lang="en-US" dirty="0"/>
              <a:t>Table</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750627" y="1258644"/>
            <a:ext cx="7577902" cy="5131398"/>
            <a:chOff x="942659" y="2430480"/>
            <a:chExt cx="7299625" cy="5037121"/>
          </a:xfrm>
        </p:grpSpPr>
        <p:pic>
          <p:nvPicPr>
            <p:cNvPr id="2" name="Picture 1"/>
            <p:cNvPicPr>
              <a:picLocks noChangeAspect="1"/>
            </p:cNvPicPr>
            <p:nvPr/>
          </p:nvPicPr>
          <p:blipFill>
            <a:blip r:embed="rId3"/>
            <a:stretch>
              <a:fillRect/>
            </a:stretch>
          </p:blipFill>
          <p:spPr>
            <a:xfrm>
              <a:off x="942659" y="2430480"/>
              <a:ext cx="7258681" cy="1997040"/>
            </a:xfrm>
            <a:prstGeom prst="rect">
              <a:avLst/>
            </a:prstGeom>
          </p:spPr>
        </p:pic>
        <p:pic>
          <p:nvPicPr>
            <p:cNvPr id="3" name="Picture 2"/>
            <p:cNvPicPr>
              <a:picLocks noChangeAspect="1"/>
            </p:cNvPicPr>
            <p:nvPr/>
          </p:nvPicPr>
          <p:blipFill>
            <a:blip r:embed="rId4"/>
            <a:stretch>
              <a:fillRect/>
            </a:stretch>
          </p:blipFill>
          <p:spPr>
            <a:xfrm>
              <a:off x="983603" y="4427520"/>
              <a:ext cx="7258681" cy="3040081"/>
            </a:xfrm>
            <a:prstGeom prst="rect">
              <a:avLst/>
            </a:prstGeom>
          </p:spPr>
        </p:pic>
      </p:grpSp>
    </p:spTree>
    <p:extLst>
      <p:ext uri="{BB962C8B-B14F-4D97-AF65-F5344CB8AC3E}">
        <p14:creationId xmlns:p14="http://schemas.microsoft.com/office/powerpoint/2010/main" val="3607550459"/>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LSDB</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1607039" y="865944"/>
            <a:ext cx="5865078" cy="5766190"/>
            <a:chOff x="-1636284" y="-883081"/>
            <a:chExt cx="12385442" cy="12176616"/>
          </a:xfrm>
        </p:grpSpPr>
        <p:pic>
          <p:nvPicPr>
            <p:cNvPr id="2" name="Picture 1"/>
            <p:cNvPicPr>
              <a:picLocks noChangeAspect="1"/>
            </p:cNvPicPr>
            <p:nvPr/>
          </p:nvPicPr>
          <p:blipFill>
            <a:blip r:embed="rId3"/>
            <a:stretch>
              <a:fillRect/>
            </a:stretch>
          </p:blipFill>
          <p:spPr>
            <a:xfrm>
              <a:off x="-1595341" y="-883081"/>
              <a:ext cx="12334682" cy="8624162"/>
            </a:xfrm>
            <a:prstGeom prst="rect">
              <a:avLst/>
            </a:prstGeom>
          </p:spPr>
        </p:pic>
        <p:pic>
          <p:nvPicPr>
            <p:cNvPr id="3" name="Picture 2"/>
            <p:cNvPicPr>
              <a:picLocks noChangeAspect="1"/>
            </p:cNvPicPr>
            <p:nvPr/>
          </p:nvPicPr>
          <p:blipFill>
            <a:blip r:embed="rId4"/>
            <a:stretch>
              <a:fillRect/>
            </a:stretch>
          </p:blipFill>
          <p:spPr>
            <a:xfrm>
              <a:off x="-1636284" y="7630174"/>
              <a:ext cx="12385442" cy="3663361"/>
            </a:xfrm>
            <a:prstGeom prst="rect">
              <a:avLst/>
            </a:prstGeom>
          </p:spPr>
        </p:pic>
      </p:grpSp>
    </p:spTree>
    <p:extLst>
      <p:ext uri="{BB962C8B-B14F-4D97-AF65-F5344CB8AC3E}">
        <p14:creationId xmlns:p14="http://schemas.microsoft.com/office/powerpoint/2010/main" val="348463914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Features</a:t>
            </a:r>
            <a:endParaRPr lang="en-US" dirty="0" smtClean="0"/>
          </a:p>
        </p:txBody>
      </p:sp>
      <p:sp>
        <p:nvSpPr>
          <p:cNvPr id="6" name="Content Placeholder 5"/>
          <p:cNvSpPr>
            <a:spLocks noGrp="1"/>
          </p:cNvSpPr>
          <p:nvPr>
            <p:ph idx="1"/>
          </p:nvPr>
        </p:nvSpPr>
        <p:spPr/>
        <p:txBody>
          <a:bodyPr>
            <a:normAutofit fontScale="92500" lnSpcReduction="20000"/>
          </a:bodyPr>
          <a:lstStyle/>
          <a:p>
            <a:pPr marL="0" indent="0">
              <a:buNone/>
            </a:pPr>
            <a:r>
              <a:rPr lang="en-US" b="1" dirty="0"/>
              <a:t>Independent </a:t>
            </a:r>
            <a:r>
              <a:rPr lang="en-US" b="1" dirty="0" smtClean="0"/>
              <a:t>transport</a:t>
            </a:r>
          </a:p>
          <a:p>
            <a:r>
              <a:rPr lang="en-US" dirty="0" smtClean="0"/>
              <a:t>OSPF </a:t>
            </a:r>
            <a:r>
              <a:rPr lang="en-US" dirty="0"/>
              <a:t>works on top of IP and uses protocol number 89. </a:t>
            </a:r>
            <a:endParaRPr lang="en-US" dirty="0" smtClean="0"/>
          </a:p>
          <a:p>
            <a:r>
              <a:rPr lang="en-US" dirty="0" smtClean="0"/>
              <a:t>It does </a:t>
            </a:r>
            <a:r>
              <a:rPr lang="en-US" dirty="0"/>
              <a:t>not rely on the functions of the transport </a:t>
            </a:r>
            <a:r>
              <a:rPr lang="en-US" dirty="0" smtClean="0"/>
              <a:t>layer protocols </a:t>
            </a:r>
            <a:r>
              <a:rPr lang="en-US" dirty="0"/>
              <a:t>TCP or UDP.</a:t>
            </a:r>
          </a:p>
          <a:p>
            <a:pPr marL="0" indent="0">
              <a:buNone/>
            </a:pPr>
            <a:r>
              <a:rPr lang="en-US" b="1" dirty="0" smtClean="0"/>
              <a:t>Efficient </a:t>
            </a:r>
            <a:r>
              <a:rPr lang="en-US" b="1" dirty="0"/>
              <a:t>use of </a:t>
            </a:r>
            <a:r>
              <a:rPr lang="en-US" b="1" dirty="0" smtClean="0"/>
              <a:t>updates</a:t>
            </a:r>
          </a:p>
          <a:p>
            <a:r>
              <a:rPr lang="en-US" dirty="0" smtClean="0"/>
              <a:t>When </a:t>
            </a:r>
            <a:r>
              <a:rPr lang="en-US" dirty="0"/>
              <a:t>an OSPF router first discovers a new neighbor, </a:t>
            </a:r>
            <a:r>
              <a:rPr lang="en-US" dirty="0" smtClean="0"/>
              <a:t>it sends </a:t>
            </a:r>
            <a:r>
              <a:rPr lang="en-US" dirty="0"/>
              <a:t>a full update with all known link-state information. </a:t>
            </a:r>
            <a:endParaRPr lang="en-US" dirty="0" smtClean="0"/>
          </a:p>
          <a:p>
            <a:r>
              <a:rPr lang="en-US" dirty="0" smtClean="0"/>
              <a:t>All </a:t>
            </a:r>
            <a:r>
              <a:rPr lang="en-US" dirty="0"/>
              <a:t>routers within an </a:t>
            </a:r>
            <a:r>
              <a:rPr lang="en-US" dirty="0" smtClean="0"/>
              <a:t>OSPF area </a:t>
            </a:r>
            <a:r>
              <a:rPr lang="en-US" dirty="0"/>
              <a:t>must have identical and synchronized link-state information in their </a:t>
            </a:r>
            <a:r>
              <a:rPr lang="en-US" dirty="0" smtClean="0"/>
              <a:t>OSPF ink-state </a:t>
            </a:r>
            <a:r>
              <a:rPr lang="en-US" dirty="0"/>
              <a:t>databases. </a:t>
            </a:r>
            <a:endParaRPr lang="en-US" dirty="0" smtClean="0"/>
          </a:p>
          <a:p>
            <a:r>
              <a:rPr lang="en-US" dirty="0" smtClean="0"/>
              <a:t>When </a:t>
            </a:r>
            <a:r>
              <a:rPr lang="en-US" dirty="0"/>
              <a:t>an OSPF network is in a converged state and a new </a:t>
            </a:r>
            <a:r>
              <a:rPr lang="en-US" dirty="0" smtClean="0"/>
              <a:t>link comes </a:t>
            </a:r>
            <a:r>
              <a:rPr lang="en-US" dirty="0"/>
              <a:t>up or a link becomes unavailable, an OSPF router sends only a partial update </a:t>
            </a:r>
            <a:r>
              <a:rPr lang="en-US" dirty="0" smtClean="0"/>
              <a:t>to all </a:t>
            </a:r>
            <a:r>
              <a:rPr lang="en-US" dirty="0"/>
              <a:t>its neighbors. </a:t>
            </a:r>
            <a:endParaRPr lang="en-US" dirty="0" smtClean="0"/>
          </a:p>
          <a:p>
            <a:r>
              <a:rPr lang="en-US" dirty="0" smtClean="0"/>
              <a:t>This </a:t>
            </a:r>
            <a:r>
              <a:rPr lang="en-US" dirty="0"/>
              <a:t>update will then be flooded to all OSPF routers within an area.</a:t>
            </a:r>
            <a:endParaRPr lang="en-US" dirty="0" smtClean="0"/>
          </a:p>
        </p:txBody>
      </p:sp>
    </p:spTree>
    <p:extLst>
      <p:ext uri="{BB962C8B-B14F-4D97-AF65-F5344CB8AC3E}">
        <p14:creationId xmlns:p14="http://schemas.microsoft.com/office/powerpoint/2010/main" val="1880051507"/>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Type 1 LSA Details</a:t>
            </a:r>
            <a:endParaRPr lang="en-US" dirty="0" smtClean="0"/>
          </a:p>
        </p:txBody>
      </p:sp>
      <p:pic>
        <p:nvPicPr>
          <p:cNvPr id="3" name="Content Placeholder 2"/>
          <p:cNvPicPr>
            <a:picLocks noGrp="1" noChangeAspect="1"/>
          </p:cNvPicPr>
          <p:nvPr>
            <p:ph idx="1"/>
          </p:nvPr>
        </p:nvPicPr>
        <p:blipFill>
          <a:blip r:embed="rId3"/>
          <a:stretch>
            <a:fillRect/>
          </a:stretch>
        </p:blipFill>
        <p:spPr>
          <a:xfrm>
            <a:off x="722804" y="1182688"/>
            <a:ext cx="7633304" cy="5132387"/>
          </a:xfrm>
          <a:prstGeom prst="rect">
            <a:avLst/>
          </a:prstGeom>
        </p:spPr>
      </p:pic>
    </p:spTree>
    <p:extLst>
      <p:ext uri="{BB962C8B-B14F-4D97-AF65-F5344CB8AC3E}">
        <p14:creationId xmlns:p14="http://schemas.microsoft.com/office/powerpoint/2010/main" val="3120666315"/>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Locally Generated Type 1 </a:t>
            </a:r>
            <a:r>
              <a:rPr lang="en-US" dirty="0" smtClean="0"/>
              <a:t>LSAs</a:t>
            </a:r>
          </a:p>
        </p:txBody>
      </p:sp>
      <p:pic>
        <p:nvPicPr>
          <p:cNvPr id="2" name="Content Placeholder 1"/>
          <p:cNvPicPr>
            <a:picLocks noGrp="1" noChangeAspect="1"/>
          </p:cNvPicPr>
          <p:nvPr>
            <p:ph idx="1"/>
          </p:nvPr>
        </p:nvPicPr>
        <p:blipFill>
          <a:blip r:embed="rId3"/>
          <a:stretch>
            <a:fillRect/>
          </a:stretch>
        </p:blipFill>
        <p:spPr>
          <a:xfrm>
            <a:off x="927690" y="1108037"/>
            <a:ext cx="7225120" cy="5132387"/>
          </a:xfrm>
          <a:prstGeom prst="rect">
            <a:avLst/>
          </a:prstGeom>
        </p:spPr>
      </p:pic>
    </p:spTree>
    <p:extLst>
      <p:ext uri="{BB962C8B-B14F-4D97-AF65-F5344CB8AC3E}">
        <p14:creationId xmlns:p14="http://schemas.microsoft.com/office/powerpoint/2010/main" val="3066698383"/>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Type 1 LSA</a:t>
            </a:r>
            <a:endParaRPr lang="en-US" dirty="0" smtClean="0"/>
          </a:p>
        </p:txBody>
      </p:sp>
      <p:sp>
        <p:nvSpPr>
          <p:cNvPr id="6" name="Content Placeholder 5"/>
          <p:cNvSpPr>
            <a:spLocks noGrp="1"/>
          </p:cNvSpPr>
          <p:nvPr>
            <p:ph idx="1"/>
          </p:nvPr>
        </p:nvSpPr>
        <p:spPr/>
        <p:txBody>
          <a:bodyPr>
            <a:normAutofit/>
          </a:bodyPr>
          <a:lstStyle/>
          <a:p>
            <a:r>
              <a:rPr lang="en-US" dirty="0"/>
              <a:t>Type 1 LSAs are generated by every router and flooded </a:t>
            </a:r>
            <a:r>
              <a:rPr lang="en-US" dirty="0" smtClean="0"/>
              <a:t>within </a:t>
            </a:r>
            <a:r>
              <a:rPr lang="en-US" dirty="0"/>
              <a:t>the area</a:t>
            </a:r>
            <a:r>
              <a:rPr lang="en-US" dirty="0" smtClean="0"/>
              <a:t>.</a:t>
            </a:r>
          </a:p>
          <a:p>
            <a:r>
              <a:rPr lang="en-US" dirty="0"/>
              <a:t>They </a:t>
            </a:r>
            <a:r>
              <a:rPr lang="en-US" dirty="0" smtClean="0"/>
              <a:t>describe the </a:t>
            </a:r>
            <a:r>
              <a:rPr lang="en-US" dirty="0"/>
              <a:t>state of the router links in that area</a:t>
            </a:r>
            <a:r>
              <a:rPr lang="en-US" dirty="0" smtClean="0"/>
              <a:t>.</a:t>
            </a:r>
          </a:p>
          <a:p>
            <a:r>
              <a:rPr lang="en-US" dirty="0"/>
              <a:t>When generating a type 1 LSA, the </a:t>
            </a:r>
            <a:r>
              <a:rPr lang="en-US" dirty="0" smtClean="0"/>
              <a:t>router uses </a:t>
            </a:r>
            <a:r>
              <a:rPr lang="en-US" dirty="0"/>
              <a:t>its own router ID as the value of LSID.</a:t>
            </a:r>
            <a:endParaRPr lang="en-US" dirty="0" smtClean="0"/>
          </a:p>
          <a:p>
            <a:endParaRPr lang="en-US" dirty="0" smtClean="0"/>
          </a:p>
        </p:txBody>
      </p:sp>
    </p:spTree>
    <p:extLst>
      <p:ext uri="{BB962C8B-B14F-4D97-AF65-F5344CB8AC3E}">
        <p14:creationId xmlns:p14="http://schemas.microsoft.com/office/powerpoint/2010/main" val="1822713855"/>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Type 2 Network LSA</a:t>
            </a:r>
            <a:endParaRPr lang="en-US" dirty="0" smtClean="0"/>
          </a:p>
        </p:txBody>
      </p:sp>
      <p:pic>
        <p:nvPicPr>
          <p:cNvPr id="7" name="Content Placeholder 1"/>
          <p:cNvPicPr>
            <a:picLocks noChangeAspect="1"/>
          </p:cNvPicPr>
          <p:nvPr/>
        </p:nvPicPr>
        <p:blipFill>
          <a:blip r:embed="rId3"/>
          <a:stretch>
            <a:fillRect/>
          </a:stretch>
        </p:blipFill>
        <p:spPr bwMode="auto">
          <a:xfrm>
            <a:off x="279400" y="1558790"/>
            <a:ext cx="8520113" cy="4380182"/>
          </a:xfrm>
          <a:prstGeom prst="rect">
            <a:avLst/>
          </a:prstGeom>
          <a:noFill/>
          <a:ln w="9525" algn="ctr">
            <a:noFill/>
            <a:miter lim="800000"/>
            <a:headEnd/>
            <a:tailEnd/>
          </a:ln>
        </p:spPr>
      </p:pic>
    </p:spTree>
    <p:extLst>
      <p:ext uri="{BB962C8B-B14F-4D97-AF65-F5344CB8AC3E}">
        <p14:creationId xmlns:p14="http://schemas.microsoft.com/office/powerpoint/2010/main" val="3885191507"/>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Type 2 Network LSA</a:t>
            </a:r>
            <a:endParaRPr lang="en-US" dirty="0" smtClean="0"/>
          </a:p>
        </p:txBody>
      </p:sp>
      <p:pic>
        <p:nvPicPr>
          <p:cNvPr id="7" name="Content Placeholder 6"/>
          <p:cNvPicPr>
            <a:picLocks noGrp="1" noChangeAspect="1"/>
          </p:cNvPicPr>
          <p:nvPr>
            <p:ph idx="1"/>
          </p:nvPr>
        </p:nvPicPr>
        <p:blipFill>
          <a:blip r:embed="rId3"/>
          <a:stretch>
            <a:fillRect/>
          </a:stretch>
        </p:blipFill>
        <p:spPr>
          <a:xfrm>
            <a:off x="353062" y="1182688"/>
            <a:ext cx="8372789" cy="5132387"/>
          </a:xfrm>
          <a:prstGeom prst="rect">
            <a:avLst/>
          </a:prstGeom>
        </p:spPr>
      </p:pic>
    </p:spTree>
    <p:extLst>
      <p:ext uri="{BB962C8B-B14F-4D97-AF65-F5344CB8AC3E}">
        <p14:creationId xmlns:p14="http://schemas.microsoft.com/office/powerpoint/2010/main" val="2925631638"/>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Type 2 LSA</a:t>
            </a:r>
          </a:p>
        </p:txBody>
      </p:sp>
      <p:sp>
        <p:nvSpPr>
          <p:cNvPr id="6" name="Content Placeholder 5"/>
          <p:cNvSpPr>
            <a:spLocks noGrp="1"/>
          </p:cNvSpPr>
          <p:nvPr>
            <p:ph idx="1"/>
          </p:nvPr>
        </p:nvSpPr>
        <p:spPr>
          <a:xfrm>
            <a:off x="279400" y="910385"/>
            <a:ext cx="8520354" cy="5131399"/>
          </a:xfrm>
        </p:spPr>
        <p:txBody>
          <a:bodyPr>
            <a:normAutofit/>
          </a:bodyPr>
          <a:lstStyle/>
          <a:p>
            <a:r>
              <a:rPr lang="en-US" dirty="0"/>
              <a:t>The DR of the network is responsible for advertising the network </a:t>
            </a:r>
            <a:r>
              <a:rPr lang="en-US" dirty="0" smtClean="0"/>
              <a:t>LSA</a:t>
            </a:r>
          </a:p>
          <a:p>
            <a:r>
              <a:rPr lang="en-US" dirty="0"/>
              <a:t>A type 2 </a:t>
            </a:r>
            <a:r>
              <a:rPr lang="en-US" dirty="0" smtClean="0"/>
              <a:t>network LSA </a:t>
            </a:r>
            <a:r>
              <a:rPr lang="en-US" dirty="0"/>
              <a:t>lists each of the attached routers that make up the transit network, including </a:t>
            </a:r>
            <a:r>
              <a:rPr lang="en-US" dirty="0" smtClean="0"/>
              <a:t>the DR </a:t>
            </a:r>
            <a:r>
              <a:rPr lang="en-US" dirty="0"/>
              <a:t>itself, and the subnet mask that is used on the link</a:t>
            </a:r>
            <a:r>
              <a:rPr lang="en-US" dirty="0" smtClean="0"/>
              <a:t>.</a:t>
            </a:r>
          </a:p>
          <a:p>
            <a:r>
              <a:rPr lang="en-US" dirty="0"/>
              <a:t>The type 2 LSA then floods to </a:t>
            </a:r>
            <a:r>
              <a:rPr lang="en-US" dirty="0" smtClean="0"/>
              <a:t>all routers </a:t>
            </a:r>
            <a:r>
              <a:rPr lang="en-US" dirty="0"/>
              <a:t>within the transit network </a:t>
            </a:r>
            <a:r>
              <a:rPr lang="en-US" dirty="0" smtClean="0"/>
              <a:t>area</a:t>
            </a:r>
          </a:p>
          <a:p>
            <a:r>
              <a:rPr lang="en-US" dirty="0"/>
              <a:t>Type 2 LSAs never cross an area boundary</a:t>
            </a:r>
            <a:r>
              <a:rPr lang="en-US" dirty="0" smtClean="0"/>
              <a:t>.</a:t>
            </a:r>
          </a:p>
          <a:p>
            <a:r>
              <a:rPr lang="en-US" dirty="0" smtClean="0"/>
              <a:t>The LSID </a:t>
            </a:r>
            <a:r>
              <a:rPr lang="en-US" dirty="0"/>
              <a:t>for a network LSA is the IP interface address of the DR that advertises it</a:t>
            </a:r>
            <a:endParaRPr lang="en-US" dirty="0" smtClean="0"/>
          </a:p>
        </p:txBody>
      </p:sp>
      <p:pic>
        <p:nvPicPr>
          <p:cNvPr id="2" name="Picture 1"/>
          <p:cNvPicPr>
            <a:picLocks noChangeAspect="1"/>
          </p:cNvPicPr>
          <p:nvPr/>
        </p:nvPicPr>
        <p:blipFill>
          <a:blip r:embed="rId3"/>
          <a:stretch>
            <a:fillRect/>
          </a:stretch>
        </p:blipFill>
        <p:spPr>
          <a:xfrm>
            <a:off x="935375" y="4973607"/>
            <a:ext cx="7208405" cy="1698372"/>
          </a:xfrm>
          <a:prstGeom prst="rect">
            <a:avLst/>
          </a:prstGeom>
        </p:spPr>
      </p:pic>
    </p:spTree>
    <p:extLst>
      <p:ext uri="{BB962C8B-B14F-4D97-AF65-F5344CB8AC3E}">
        <p14:creationId xmlns:p14="http://schemas.microsoft.com/office/powerpoint/2010/main" val="2589885212"/>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Type 3 Summary LSA</a:t>
            </a:r>
            <a:endParaRPr lang="en-US" dirty="0" smtClean="0"/>
          </a:p>
        </p:txBody>
      </p:sp>
      <p:pic>
        <p:nvPicPr>
          <p:cNvPr id="2" name="Content Placeholder 1"/>
          <p:cNvPicPr>
            <a:picLocks noGrp="1" noChangeAspect="1"/>
          </p:cNvPicPr>
          <p:nvPr>
            <p:ph idx="1"/>
          </p:nvPr>
        </p:nvPicPr>
        <p:blipFill>
          <a:blip r:embed="rId3"/>
          <a:stretch>
            <a:fillRect/>
          </a:stretch>
        </p:blipFill>
        <p:spPr>
          <a:xfrm>
            <a:off x="279400" y="1278151"/>
            <a:ext cx="8520113" cy="4941461"/>
          </a:xfrm>
          <a:prstGeom prst="rect">
            <a:avLst/>
          </a:prstGeom>
        </p:spPr>
      </p:pic>
    </p:spTree>
    <p:extLst>
      <p:ext uri="{BB962C8B-B14F-4D97-AF65-F5344CB8AC3E}">
        <p14:creationId xmlns:p14="http://schemas.microsoft.com/office/powerpoint/2010/main" val="2891239986"/>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Type 3 Summary LSA</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7" name="Group 6"/>
          <p:cNvGrpSpPr/>
          <p:nvPr/>
        </p:nvGrpSpPr>
        <p:grpSpPr>
          <a:xfrm>
            <a:off x="455569" y="853382"/>
            <a:ext cx="8168017" cy="11031898"/>
            <a:chOff x="-388833" y="2207880"/>
            <a:chExt cx="9898202" cy="13368722"/>
          </a:xfrm>
        </p:grpSpPr>
        <p:pic>
          <p:nvPicPr>
            <p:cNvPr id="8" name="Picture 7"/>
            <p:cNvPicPr>
              <a:picLocks noChangeAspect="1"/>
            </p:cNvPicPr>
            <p:nvPr/>
          </p:nvPicPr>
          <p:blipFill>
            <a:blip r:embed="rId3"/>
            <a:stretch>
              <a:fillRect/>
            </a:stretch>
          </p:blipFill>
          <p:spPr>
            <a:xfrm>
              <a:off x="-388833" y="4650120"/>
              <a:ext cx="9898202" cy="10926482"/>
            </a:xfrm>
            <a:prstGeom prst="rect">
              <a:avLst/>
            </a:prstGeom>
          </p:spPr>
        </p:pic>
        <p:pic>
          <p:nvPicPr>
            <p:cNvPr id="9" name="Picture 8"/>
            <p:cNvPicPr>
              <a:picLocks noChangeAspect="1"/>
            </p:cNvPicPr>
            <p:nvPr/>
          </p:nvPicPr>
          <p:blipFill>
            <a:blip r:embed="rId4"/>
            <a:stretch>
              <a:fillRect/>
            </a:stretch>
          </p:blipFill>
          <p:spPr>
            <a:xfrm>
              <a:off x="-351721" y="2207880"/>
              <a:ext cx="9847442" cy="2442240"/>
            </a:xfrm>
            <a:prstGeom prst="rect">
              <a:avLst/>
            </a:prstGeom>
          </p:spPr>
        </p:pic>
      </p:grpSp>
    </p:spTree>
    <p:extLst>
      <p:ext uri="{BB962C8B-B14F-4D97-AF65-F5344CB8AC3E}">
        <p14:creationId xmlns:p14="http://schemas.microsoft.com/office/powerpoint/2010/main" val="2237574878"/>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Type 3 LSA</a:t>
            </a:r>
          </a:p>
        </p:txBody>
      </p:sp>
      <p:sp>
        <p:nvSpPr>
          <p:cNvPr id="6" name="Content Placeholder 5"/>
          <p:cNvSpPr>
            <a:spLocks noGrp="1"/>
          </p:cNvSpPr>
          <p:nvPr>
            <p:ph idx="1"/>
          </p:nvPr>
        </p:nvSpPr>
        <p:spPr>
          <a:xfrm>
            <a:off x="280746" y="869442"/>
            <a:ext cx="8520354" cy="5131399"/>
          </a:xfrm>
        </p:spPr>
        <p:txBody>
          <a:bodyPr>
            <a:normAutofit/>
          </a:bodyPr>
          <a:lstStyle/>
          <a:p>
            <a:r>
              <a:rPr lang="en-US" sz="2300" dirty="0"/>
              <a:t>The ABRs generate type 3 summary LSAs to describe any networks that are owned by </a:t>
            </a:r>
            <a:r>
              <a:rPr lang="en-US" sz="2300" dirty="0" smtClean="0"/>
              <a:t>an area </a:t>
            </a:r>
            <a:r>
              <a:rPr lang="en-US" sz="2300" dirty="0"/>
              <a:t>to the rest of the areas in the OSPF autonomous </a:t>
            </a:r>
            <a:r>
              <a:rPr lang="en-US" sz="2300" dirty="0" smtClean="0"/>
              <a:t>system</a:t>
            </a:r>
          </a:p>
          <a:p>
            <a:r>
              <a:rPr lang="en-US" sz="2300" dirty="0"/>
              <a:t>Summary LSAs are flooded throughout a single area only, but are regenerated by </a:t>
            </a:r>
            <a:r>
              <a:rPr lang="en-US" sz="2300" dirty="0" smtClean="0"/>
              <a:t>ABRs to </a:t>
            </a:r>
            <a:r>
              <a:rPr lang="en-US" sz="2300" dirty="0"/>
              <a:t>flood into other areas</a:t>
            </a:r>
            <a:r>
              <a:rPr lang="en-US" sz="2300" dirty="0" smtClean="0"/>
              <a:t>.</a:t>
            </a:r>
          </a:p>
          <a:p>
            <a:r>
              <a:rPr lang="en-US" sz="2300" dirty="0"/>
              <a:t>By default, OSPF does not automatically summarize groups of contiguous subnets</a:t>
            </a:r>
            <a:r>
              <a:rPr lang="en-US" sz="2300" dirty="0" smtClean="0"/>
              <a:t>.</a:t>
            </a:r>
          </a:p>
          <a:p>
            <a:r>
              <a:rPr lang="en-US" sz="2300" dirty="0"/>
              <a:t>As a best practice, you can use manual </a:t>
            </a:r>
            <a:r>
              <a:rPr lang="en-US" sz="2300" dirty="0" smtClean="0"/>
              <a:t>route summarization </a:t>
            </a:r>
            <a:r>
              <a:rPr lang="en-US" sz="2300" dirty="0"/>
              <a:t>on ABRs to limit the </a:t>
            </a:r>
            <a:r>
              <a:rPr lang="en-US" sz="2300" dirty="0" smtClean="0"/>
              <a:t>amount of </a:t>
            </a:r>
            <a:r>
              <a:rPr lang="en-US" sz="2300" dirty="0"/>
              <a:t>information that is exchanged between the areas.</a:t>
            </a:r>
            <a:endParaRPr lang="en-US" sz="2300" dirty="0" smtClean="0"/>
          </a:p>
        </p:txBody>
      </p:sp>
      <p:pic>
        <p:nvPicPr>
          <p:cNvPr id="2" name="Picture 1"/>
          <p:cNvPicPr>
            <a:picLocks noChangeAspect="1"/>
          </p:cNvPicPr>
          <p:nvPr/>
        </p:nvPicPr>
        <p:blipFill>
          <a:blip r:embed="rId3"/>
          <a:stretch>
            <a:fillRect/>
          </a:stretch>
        </p:blipFill>
        <p:spPr>
          <a:xfrm>
            <a:off x="561692" y="4651390"/>
            <a:ext cx="7957116" cy="2015538"/>
          </a:xfrm>
          <a:prstGeom prst="rect">
            <a:avLst/>
          </a:prstGeom>
        </p:spPr>
      </p:pic>
    </p:spTree>
    <p:extLst>
      <p:ext uri="{BB962C8B-B14F-4D97-AF65-F5344CB8AC3E}">
        <p14:creationId xmlns:p14="http://schemas.microsoft.com/office/powerpoint/2010/main" val="813454955"/>
      </p:ext>
    </p:extLst>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Type 4 ASBR Summary LSA</a:t>
            </a:r>
            <a:endParaRPr lang="en-US" dirty="0" smtClean="0"/>
          </a:p>
        </p:txBody>
      </p:sp>
      <p:pic>
        <p:nvPicPr>
          <p:cNvPr id="2" name="Content Placeholder 1"/>
          <p:cNvPicPr>
            <a:picLocks noGrp="1" noChangeAspect="1"/>
          </p:cNvPicPr>
          <p:nvPr>
            <p:ph idx="1"/>
          </p:nvPr>
        </p:nvPicPr>
        <p:blipFill>
          <a:blip r:embed="rId3"/>
          <a:stretch>
            <a:fillRect/>
          </a:stretch>
        </p:blipFill>
        <p:spPr>
          <a:xfrm>
            <a:off x="279400" y="1289156"/>
            <a:ext cx="8520113" cy="4919450"/>
          </a:xfrm>
          <a:prstGeom prst="rect">
            <a:avLst/>
          </a:prstGeom>
        </p:spPr>
      </p:pic>
    </p:spTree>
    <p:extLst>
      <p:ext uri="{BB962C8B-B14F-4D97-AF65-F5344CB8AC3E}">
        <p14:creationId xmlns:p14="http://schemas.microsoft.com/office/powerpoint/2010/main" val="392406085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Features</a:t>
            </a:r>
            <a:endParaRPr lang="en-US" dirty="0" smtClean="0"/>
          </a:p>
        </p:txBody>
      </p:sp>
      <p:sp>
        <p:nvSpPr>
          <p:cNvPr id="6" name="Content Placeholder 5"/>
          <p:cNvSpPr>
            <a:spLocks noGrp="1"/>
          </p:cNvSpPr>
          <p:nvPr>
            <p:ph idx="1"/>
          </p:nvPr>
        </p:nvSpPr>
        <p:spPr/>
        <p:txBody>
          <a:bodyPr>
            <a:normAutofit fontScale="85000" lnSpcReduction="10000"/>
          </a:bodyPr>
          <a:lstStyle/>
          <a:p>
            <a:pPr marL="0" indent="0">
              <a:buNone/>
            </a:pPr>
            <a:r>
              <a:rPr lang="en-US" b="1" dirty="0" smtClean="0"/>
              <a:t>Metric</a:t>
            </a:r>
          </a:p>
          <a:p>
            <a:r>
              <a:rPr lang="en-US" dirty="0" smtClean="0"/>
              <a:t>OSPF </a:t>
            </a:r>
            <a:r>
              <a:rPr lang="en-US" dirty="0"/>
              <a:t>uses a metric that is based on the cumulative costs of all </a:t>
            </a:r>
            <a:r>
              <a:rPr lang="en-US" u="sng" dirty="0" smtClean="0"/>
              <a:t>outgoing</a:t>
            </a:r>
            <a:r>
              <a:rPr lang="en-US" dirty="0" smtClean="0"/>
              <a:t> interfaces </a:t>
            </a:r>
            <a:r>
              <a:rPr lang="en-US" dirty="0"/>
              <a:t>from source to destination. The interface cost is inversely proportional </a:t>
            </a:r>
            <a:r>
              <a:rPr lang="en-US" dirty="0" smtClean="0"/>
              <a:t>to the </a:t>
            </a:r>
            <a:r>
              <a:rPr lang="en-US" dirty="0"/>
              <a:t>interface bandwidth and can be also set up explicitly.</a:t>
            </a:r>
          </a:p>
          <a:p>
            <a:pPr marL="0" indent="0">
              <a:buNone/>
            </a:pPr>
            <a:r>
              <a:rPr lang="en-US" b="1" dirty="0" smtClean="0"/>
              <a:t>Update </a:t>
            </a:r>
            <a:r>
              <a:rPr lang="en-US" b="1" dirty="0"/>
              <a:t>destination </a:t>
            </a:r>
            <a:r>
              <a:rPr lang="en-US" b="1" dirty="0" smtClean="0"/>
              <a:t>address</a:t>
            </a:r>
          </a:p>
          <a:p>
            <a:r>
              <a:rPr lang="en-US" dirty="0" smtClean="0"/>
              <a:t>OSPF </a:t>
            </a:r>
            <a:r>
              <a:rPr lang="en-US" dirty="0"/>
              <a:t>uses multicast and unicast, rather than </a:t>
            </a:r>
            <a:r>
              <a:rPr lang="en-US" dirty="0" smtClean="0"/>
              <a:t>broadcast, for </a:t>
            </a:r>
            <a:r>
              <a:rPr lang="en-US" dirty="0"/>
              <a:t>sending messages. </a:t>
            </a:r>
            <a:endParaRPr lang="en-US" dirty="0" smtClean="0"/>
          </a:p>
          <a:p>
            <a:r>
              <a:rPr lang="en-US" dirty="0" smtClean="0"/>
              <a:t>The </a:t>
            </a:r>
            <a:r>
              <a:rPr lang="en-US" dirty="0"/>
              <a:t>IPv4 multicast addresses used for OSPF are 224.0.0.5 </a:t>
            </a:r>
            <a:r>
              <a:rPr lang="en-US" dirty="0" smtClean="0"/>
              <a:t>to send </a:t>
            </a:r>
            <a:r>
              <a:rPr lang="en-US" dirty="0"/>
              <a:t>information to all OSPF routers and 224.0.0.6 to send information to </a:t>
            </a:r>
            <a:r>
              <a:rPr lang="en-US" dirty="0" smtClean="0"/>
              <a:t>DR/BDR routers</a:t>
            </a:r>
            <a:r>
              <a:rPr lang="en-US" dirty="0"/>
              <a:t>. </a:t>
            </a:r>
            <a:endParaRPr lang="en-US" dirty="0" smtClean="0"/>
          </a:p>
          <a:p>
            <a:r>
              <a:rPr lang="en-US" dirty="0" smtClean="0"/>
              <a:t>The </a:t>
            </a:r>
            <a:r>
              <a:rPr lang="en-US" dirty="0"/>
              <a:t>IPv6 multicast addresses are FF02::5 for all OSPFv3 routers and FF02::</a:t>
            </a:r>
            <a:r>
              <a:rPr lang="en-US" dirty="0" smtClean="0"/>
              <a:t>6 for </a:t>
            </a:r>
            <a:r>
              <a:rPr lang="en-US" dirty="0"/>
              <a:t>all DR/BDR routers. </a:t>
            </a:r>
            <a:endParaRPr lang="en-US" dirty="0" smtClean="0"/>
          </a:p>
          <a:p>
            <a:r>
              <a:rPr lang="en-US" dirty="0" smtClean="0"/>
              <a:t>If </a:t>
            </a:r>
            <a:r>
              <a:rPr lang="en-US" dirty="0"/>
              <a:t>the underlying network does not have broadcast </a:t>
            </a:r>
            <a:r>
              <a:rPr lang="en-US" dirty="0" smtClean="0"/>
              <a:t>capabilities, you </a:t>
            </a:r>
            <a:r>
              <a:rPr lang="en-US" dirty="0"/>
              <a:t>must establish OSPF neighbor relationships using a unicast address. </a:t>
            </a:r>
            <a:endParaRPr lang="en-US" dirty="0" smtClean="0"/>
          </a:p>
          <a:p>
            <a:r>
              <a:rPr lang="en-US" dirty="0" smtClean="0"/>
              <a:t>For IPv6</a:t>
            </a:r>
            <a:r>
              <a:rPr lang="en-US" dirty="0"/>
              <a:t>, this address will be a link-local IPv6 address.</a:t>
            </a:r>
            <a:endParaRPr lang="en-US" dirty="0" smtClean="0"/>
          </a:p>
        </p:txBody>
      </p:sp>
    </p:spTree>
    <p:extLst>
      <p:ext uri="{BB962C8B-B14F-4D97-AF65-F5344CB8AC3E}">
        <p14:creationId xmlns:p14="http://schemas.microsoft.com/office/powerpoint/2010/main" val="3486008273"/>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Type 4 </a:t>
            </a:r>
            <a:r>
              <a:rPr lang="en-US" dirty="0"/>
              <a:t>LSA</a:t>
            </a:r>
            <a:endParaRPr lang="en-US" dirty="0" smtClean="0"/>
          </a:p>
        </p:txBody>
      </p:sp>
      <p:sp>
        <p:nvSpPr>
          <p:cNvPr id="6" name="Content Placeholder 5"/>
          <p:cNvSpPr>
            <a:spLocks noGrp="1"/>
          </p:cNvSpPr>
          <p:nvPr>
            <p:ph idx="1"/>
          </p:nvPr>
        </p:nvSpPr>
        <p:spPr/>
        <p:txBody>
          <a:bodyPr>
            <a:normAutofit/>
          </a:bodyPr>
          <a:lstStyle/>
          <a:p>
            <a:r>
              <a:rPr lang="en-US" dirty="0"/>
              <a:t>A type 4 LSA identifies the ASBR and provides a route to </a:t>
            </a:r>
            <a:r>
              <a:rPr lang="en-US" dirty="0" smtClean="0"/>
              <a:t>the ASBR.</a:t>
            </a:r>
          </a:p>
          <a:p>
            <a:r>
              <a:rPr lang="en-US" dirty="0" smtClean="0"/>
              <a:t>The </a:t>
            </a:r>
            <a:r>
              <a:rPr lang="en-US" dirty="0"/>
              <a:t>link-state ID is set to the ASBR router ID</a:t>
            </a:r>
            <a:r>
              <a:rPr lang="en-US" dirty="0" smtClean="0"/>
              <a:t>.</a:t>
            </a:r>
          </a:p>
          <a:p>
            <a:r>
              <a:rPr lang="en-US" dirty="0"/>
              <a:t>All traffic that is destined to </a:t>
            </a:r>
            <a:r>
              <a:rPr lang="en-US" dirty="0" smtClean="0"/>
              <a:t>an external </a:t>
            </a:r>
            <a:r>
              <a:rPr lang="en-US" dirty="0"/>
              <a:t>autonomous system requires routing table knowledge of the ASBR that </a:t>
            </a:r>
            <a:r>
              <a:rPr lang="en-US" dirty="0" smtClean="0"/>
              <a:t>originated the </a:t>
            </a:r>
            <a:r>
              <a:rPr lang="en-US" dirty="0"/>
              <a:t>external routes</a:t>
            </a:r>
            <a:r>
              <a:rPr lang="en-US" dirty="0" smtClean="0"/>
              <a:t>.</a:t>
            </a:r>
          </a:p>
        </p:txBody>
      </p:sp>
      <p:pic>
        <p:nvPicPr>
          <p:cNvPr id="2" name="Picture 1"/>
          <p:cNvPicPr>
            <a:picLocks noChangeAspect="1"/>
          </p:cNvPicPr>
          <p:nvPr/>
        </p:nvPicPr>
        <p:blipFill>
          <a:blip r:embed="rId3"/>
          <a:stretch>
            <a:fillRect/>
          </a:stretch>
        </p:blipFill>
        <p:spPr>
          <a:xfrm>
            <a:off x="452805" y="4299154"/>
            <a:ext cx="8173546" cy="2090888"/>
          </a:xfrm>
          <a:prstGeom prst="rect">
            <a:avLst/>
          </a:prstGeom>
        </p:spPr>
      </p:pic>
    </p:spTree>
    <p:extLst>
      <p:ext uri="{BB962C8B-B14F-4D97-AF65-F5344CB8AC3E}">
        <p14:creationId xmlns:p14="http://schemas.microsoft.com/office/powerpoint/2010/main" val="3187211484"/>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Type 5 External LSA</a:t>
            </a:r>
            <a:endParaRPr lang="en-US" dirty="0" smtClean="0"/>
          </a:p>
        </p:txBody>
      </p:sp>
      <p:pic>
        <p:nvPicPr>
          <p:cNvPr id="2" name="Content Placeholder 1"/>
          <p:cNvPicPr>
            <a:picLocks noGrp="1" noChangeAspect="1"/>
          </p:cNvPicPr>
          <p:nvPr>
            <p:ph idx="1"/>
          </p:nvPr>
        </p:nvPicPr>
        <p:blipFill>
          <a:blip r:embed="rId3"/>
          <a:stretch>
            <a:fillRect/>
          </a:stretch>
        </p:blipFill>
        <p:spPr>
          <a:xfrm>
            <a:off x="947891" y="1182688"/>
            <a:ext cx="7183130" cy="5132387"/>
          </a:xfrm>
          <a:prstGeom prst="rect">
            <a:avLst/>
          </a:prstGeom>
        </p:spPr>
      </p:pic>
    </p:spTree>
    <p:extLst>
      <p:ext uri="{BB962C8B-B14F-4D97-AF65-F5344CB8AC3E}">
        <p14:creationId xmlns:p14="http://schemas.microsoft.com/office/powerpoint/2010/main" val="3413711213"/>
      </p:ext>
    </p:extLst>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Type </a:t>
            </a:r>
            <a:r>
              <a:rPr lang="en-US" dirty="0"/>
              <a:t>5 </a:t>
            </a:r>
            <a:r>
              <a:rPr lang="en-US" dirty="0" smtClean="0"/>
              <a:t>LSA</a:t>
            </a:r>
          </a:p>
        </p:txBody>
      </p:sp>
      <p:sp>
        <p:nvSpPr>
          <p:cNvPr id="6" name="Content Placeholder 5"/>
          <p:cNvSpPr>
            <a:spLocks noGrp="1"/>
          </p:cNvSpPr>
          <p:nvPr>
            <p:ph idx="1"/>
          </p:nvPr>
        </p:nvSpPr>
        <p:spPr>
          <a:xfrm>
            <a:off x="347640" y="1108037"/>
            <a:ext cx="8520354" cy="5131399"/>
          </a:xfrm>
        </p:spPr>
        <p:txBody>
          <a:bodyPr>
            <a:normAutofit/>
          </a:bodyPr>
          <a:lstStyle/>
          <a:p>
            <a:r>
              <a:rPr lang="en-US" dirty="0"/>
              <a:t>The </a:t>
            </a:r>
            <a:r>
              <a:rPr lang="en-US" dirty="0" smtClean="0"/>
              <a:t>LSID </a:t>
            </a:r>
            <a:r>
              <a:rPr lang="en-US" dirty="0"/>
              <a:t>is the external network number</a:t>
            </a:r>
            <a:r>
              <a:rPr lang="en-US" dirty="0" smtClean="0"/>
              <a:t>.</a:t>
            </a:r>
          </a:p>
          <a:p>
            <a:r>
              <a:rPr lang="en-US" dirty="0"/>
              <a:t>I</a:t>
            </a:r>
            <a:r>
              <a:rPr lang="en-US" dirty="0" smtClean="0"/>
              <a:t>nformation </a:t>
            </a:r>
            <a:r>
              <a:rPr lang="en-US" dirty="0"/>
              <a:t>described in the type 5 </a:t>
            </a:r>
            <a:r>
              <a:rPr lang="en-US" dirty="0" smtClean="0"/>
              <a:t>LSA combined </a:t>
            </a:r>
            <a:r>
              <a:rPr lang="en-US" dirty="0"/>
              <a:t>with the information received in the type 4 LSA, which describes the </a:t>
            </a:r>
            <a:r>
              <a:rPr lang="en-US" dirty="0" smtClean="0"/>
              <a:t>ASBR capability </a:t>
            </a:r>
            <a:r>
              <a:rPr lang="en-US" dirty="0"/>
              <a:t>of router R3. This way, R4 learns how to reach the external networks.</a:t>
            </a:r>
            <a:r>
              <a:rPr lang="en-US" dirty="0" smtClean="0"/>
              <a:t> </a:t>
            </a:r>
          </a:p>
        </p:txBody>
      </p:sp>
      <p:pic>
        <p:nvPicPr>
          <p:cNvPr id="2" name="Picture 1"/>
          <p:cNvPicPr>
            <a:picLocks noChangeAspect="1"/>
          </p:cNvPicPr>
          <p:nvPr/>
        </p:nvPicPr>
        <p:blipFill>
          <a:blip r:embed="rId3"/>
          <a:stretch>
            <a:fillRect/>
          </a:stretch>
        </p:blipFill>
        <p:spPr>
          <a:xfrm>
            <a:off x="723286" y="4222692"/>
            <a:ext cx="7769061" cy="2016744"/>
          </a:xfrm>
          <a:prstGeom prst="rect">
            <a:avLst/>
          </a:prstGeom>
        </p:spPr>
      </p:pic>
    </p:spTree>
    <p:extLst>
      <p:ext uri="{BB962C8B-B14F-4D97-AF65-F5344CB8AC3E}">
        <p14:creationId xmlns:p14="http://schemas.microsoft.com/office/powerpoint/2010/main" val="3882960079"/>
      </p:ext>
    </p:extLst>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Periodic OSPF Database Changes</a:t>
            </a:r>
            <a:endParaRPr lang="en-US" dirty="0" smtClean="0"/>
          </a:p>
        </p:txBody>
      </p:sp>
      <p:sp>
        <p:nvSpPr>
          <p:cNvPr id="6" name="Content Placeholder 5"/>
          <p:cNvSpPr>
            <a:spLocks noGrp="1"/>
          </p:cNvSpPr>
          <p:nvPr>
            <p:ph idx="1"/>
          </p:nvPr>
        </p:nvSpPr>
        <p:spPr/>
        <p:txBody>
          <a:bodyPr>
            <a:normAutofit lnSpcReduction="10000"/>
          </a:bodyPr>
          <a:lstStyle/>
          <a:p>
            <a:r>
              <a:rPr lang="en-US" dirty="0"/>
              <a:t>Although OSPF does not refresh routing updates periodically, it does </a:t>
            </a:r>
            <a:r>
              <a:rPr lang="en-US" dirty="0" err="1"/>
              <a:t>reflood</a:t>
            </a:r>
            <a:r>
              <a:rPr lang="en-US" dirty="0"/>
              <a:t> </a:t>
            </a:r>
            <a:r>
              <a:rPr lang="en-US" dirty="0" smtClean="0"/>
              <a:t>LSAs every </a:t>
            </a:r>
            <a:r>
              <a:rPr lang="en-US" dirty="0"/>
              <a:t>30 minutes. </a:t>
            </a:r>
            <a:endParaRPr lang="en-US" dirty="0" smtClean="0"/>
          </a:p>
          <a:p>
            <a:r>
              <a:rPr lang="en-US" dirty="0"/>
              <a:t>Each LSA includes the link-state age variable, which counts the age of the LSA </a:t>
            </a:r>
            <a:r>
              <a:rPr lang="en-US" dirty="0" smtClean="0"/>
              <a:t>packet</a:t>
            </a:r>
          </a:p>
          <a:p>
            <a:r>
              <a:rPr lang="en-US" dirty="0"/>
              <a:t>In a normally operating network, you will not see the age variable with </a:t>
            </a:r>
            <a:r>
              <a:rPr lang="en-US" dirty="0" smtClean="0"/>
              <a:t>values higher </a:t>
            </a:r>
            <a:r>
              <a:rPr lang="en-US" dirty="0"/>
              <a:t>than 1800 seconds</a:t>
            </a:r>
            <a:r>
              <a:rPr lang="en-US" dirty="0" smtClean="0"/>
              <a:t>.</a:t>
            </a:r>
          </a:p>
          <a:p>
            <a:r>
              <a:rPr lang="en-US" dirty="0"/>
              <a:t>When an LSA reaches a max age of 60 minutes in the LSDB, it is removed from </a:t>
            </a:r>
            <a:r>
              <a:rPr lang="en-US" dirty="0" smtClean="0"/>
              <a:t>the LSDB</a:t>
            </a:r>
            <a:r>
              <a:rPr lang="en-US" dirty="0"/>
              <a:t>, and the router will perform a new SPF </a:t>
            </a:r>
            <a:r>
              <a:rPr lang="en-US" dirty="0" smtClean="0"/>
              <a:t>calculation</a:t>
            </a:r>
          </a:p>
          <a:p>
            <a:r>
              <a:rPr lang="en-US" dirty="0" smtClean="0"/>
              <a:t>The </a:t>
            </a:r>
            <a:r>
              <a:rPr lang="en-US" dirty="0"/>
              <a:t>router floods the LSA </a:t>
            </a:r>
            <a:r>
              <a:rPr lang="en-US" dirty="0" smtClean="0"/>
              <a:t>to other </a:t>
            </a:r>
            <a:r>
              <a:rPr lang="en-US" dirty="0"/>
              <a:t>routers, informing them to remove the LSA as well.</a:t>
            </a:r>
          </a:p>
          <a:p>
            <a:r>
              <a:rPr lang="en-US" dirty="0"/>
              <a:t>Because this update is only used to refresh the LSDB, it is sometimes called a </a:t>
            </a:r>
            <a:r>
              <a:rPr lang="en-US" b="1" i="1" dirty="0" smtClean="0"/>
              <a:t>paranoid update</a:t>
            </a:r>
            <a:endParaRPr lang="en-US" b="1" dirty="0" smtClean="0"/>
          </a:p>
        </p:txBody>
      </p:sp>
    </p:spTree>
    <p:extLst>
      <p:ext uri="{BB962C8B-B14F-4D97-AF65-F5344CB8AC3E}">
        <p14:creationId xmlns:p14="http://schemas.microsoft.com/office/powerpoint/2010/main" val="211636555"/>
      </p:ext>
    </p:extLst>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Exchanging and Synchronizing LSDBs</a:t>
            </a:r>
            <a:endParaRPr lang="en-US" dirty="0" smtClean="0"/>
          </a:p>
        </p:txBody>
      </p:sp>
      <p:pic>
        <p:nvPicPr>
          <p:cNvPr id="3" name="Content Placeholder 2"/>
          <p:cNvPicPr>
            <a:picLocks noGrp="1" noChangeAspect="1"/>
          </p:cNvPicPr>
          <p:nvPr>
            <p:ph idx="1"/>
          </p:nvPr>
        </p:nvPicPr>
        <p:blipFill>
          <a:blip r:embed="rId3"/>
          <a:stretch>
            <a:fillRect/>
          </a:stretch>
        </p:blipFill>
        <p:spPr>
          <a:xfrm>
            <a:off x="460405" y="1182688"/>
            <a:ext cx="8158102" cy="5132387"/>
          </a:xfrm>
          <a:prstGeom prst="rect">
            <a:avLst/>
          </a:prstGeom>
        </p:spPr>
      </p:pic>
    </p:spTree>
    <p:extLst>
      <p:ext uri="{BB962C8B-B14F-4D97-AF65-F5344CB8AC3E}">
        <p14:creationId xmlns:p14="http://schemas.microsoft.com/office/powerpoint/2010/main" val="2542011463"/>
      </p:ext>
    </p:extLst>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Exchanging and Synchronizing LSDBs</a:t>
            </a:r>
            <a:endParaRPr lang="en-US" dirty="0" smtClean="0"/>
          </a:p>
        </p:txBody>
      </p:sp>
      <p:pic>
        <p:nvPicPr>
          <p:cNvPr id="2" name="Content Placeholder 1"/>
          <p:cNvPicPr>
            <a:picLocks noGrp="1" noChangeAspect="1"/>
          </p:cNvPicPr>
          <p:nvPr>
            <p:ph idx="1"/>
          </p:nvPr>
        </p:nvPicPr>
        <p:blipFill>
          <a:blip r:embed="rId3"/>
          <a:stretch>
            <a:fillRect/>
          </a:stretch>
        </p:blipFill>
        <p:spPr>
          <a:xfrm>
            <a:off x="667787" y="1182688"/>
            <a:ext cx="7743338" cy="5132387"/>
          </a:xfrm>
          <a:prstGeom prst="rect">
            <a:avLst/>
          </a:prstGeom>
        </p:spPr>
      </p:pic>
    </p:spTree>
    <p:extLst>
      <p:ext uri="{BB962C8B-B14F-4D97-AF65-F5344CB8AC3E}">
        <p14:creationId xmlns:p14="http://schemas.microsoft.com/office/powerpoint/2010/main" val="2637839985"/>
      </p:ext>
    </p:extLst>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Synchronizing the LSDB on </a:t>
            </a:r>
            <a:r>
              <a:rPr lang="en-US" dirty="0" err="1"/>
              <a:t>Multiaccess</a:t>
            </a:r>
            <a:r>
              <a:rPr lang="en-US" dirty="0"/>
              <a:t> Networks</a:t>
            </a:r>
            <a:endParaRPr lang="en-US" dirty="0" smtClean="0"/>
          </a:p>
        </p:txBody>
      </p:sp>
      <p:sp>
        <p:nvSpPr>
          <p:cNvPr id="6" name="Content Placeholder 5"/>
          <p:cNvSpPr>
            <a:spLocks noGrp="1"/>
          </p:cNvSpPr>
          <p:nvPr>
            <p:ph idx="1"/>
          </p:nvPr>
        </p:nvSpPr>
        <p:spPr/>
        <p:txBody>
          <a:bodyPr>
            <a:normAutofit lnSpcReduction="10000"/>
          </a:bodyPr>
          <a:lstStyle/>
          <a:p>
            <a:r>
              <a:rPr lang="en-US" dirty="0" smtClean="0"/>
              <a:t>When </a:t>
            </a:r>
            <a:r>
              <a:rPr lang="en-US" dirty="0"/>
              <a:t>routers form a neighbor relationship on a </a:t>
            </a:r>
            <a:r>
              <a:rPr lang="en-US" dirty="0" err="1"/>
              <a:t>multiaccess</a:t>
            </a:r>
            <a:r>
              <a:rPr lang="en-US" dirty="0"/>
              <a:t> </a:t>
            </a:r>
            <a:r>
              <a:rPr lang="en-US" dirty="0" smtClean="0"/>
              <a:t>segment, the </a:t>
            </a:r>
            <a:r>
              <a:rPr lang="en-US" dirty="0"/>
              <a:t>DR and BDR election takes place when routers are in the 2-Way state. </a:t>
            </a:r>
            <a:endParaRPr lang="en-US" dirty="0" smtClean="0"/>
          </a:p>
          <a:p>
            <a:r>
              <a:rPr lang="en-US" dirty="0" smtClean="0"/>
              <a:t>The</a:t>
            </a:r>
            <a:r>
              <a:rPr lang="en-US" dirty="0"/>
              <a:t> </a:t>
            </a:r>
            <a:r>
              <a:rPr lang="en-US" dirty="0" smtClean="0"/>
              <a:t>router </a:t>
            </a:r>
            <a:r>
              <a:rPr lang="en-US" dirty="0"/>
              <a:t>with a highest OSPF priority, or highest router ID in case of a tie, is elected as </a:t>
            </a:r>
            <a:r>
              <a:rPr lang="en-US" dirty="0" smtClean="0"/>
              <a:t>a DR</a:t>
            </a:r>
            <a:r>
              <a:rPr lang="en-US" dirty="0"/>
              <a:t>. Similarly, the router with the second highest priority or router ID becomes the BDR.</a:t>
            </a:r>
          </a:p>
          <a:p>
            <a:r>
              <a:rPr lang="en-US" dirty="0"/>
              <a:t>While the DR and BDR proceed in establishing the </a:t>
            </a:r>
            <a:r>
              <a:rPr lang="en-US" dirty="0" err="1"/>
              <a:t>neighborship</a:t>
            </a:r>
            <a:r>
              <a:rPr lang="en-US" dirty="0"/>
              <a:t> with all routers on </a:t>
            </a:r>
            <a:r>
              <a:rPr lang="en-US" dirty="0" smtClean="0"/>
              <a:t>the segment</a:t>
            </a:r>
            <a:r>
              <a:rPr lang="en-US" dirty="0"/>
              <a:t>, other routers establish full adjacency only with the DR and BDR. </a:t>
            </a:r>
            <a:endParaRPr lang="en-US" dirty="0" smtClean="0"/>
          </a:p>
          <a:p>
            <a:r>
              <a:rPr lang="en-US" dirty="0" smtClean="0"/>
              <a:t>The neighbor state </a:t>
            </a:r>
            <a:r>
              <a:rPr lang="en-US" dirty="0"/>
              <a:t>of other neighbors stays in the 2-Way state.</a:t>
            </a:r>
          </a:p>
          <a:p>
            <a:r>
              <a:rPr lang="en-US" dirty="0"/>
              <a:t>Non-DR router exchange their databases only with the </a:t>
            </a:r>
            <a:r>
              <a:rPr lang="en-US" dirty="0" smtClean="0"/>
              <a:t>DR.</a:t>
            </a:r>
          </a:p>
          <a:p>
            <a:r>
              <a:rPr lang="en-US" dirty="0" smtClean="0"/>
              <a:t>The </a:t>
            </a:r>
            <a:r>
              <a:rPr lang="en-US" dirty="0"/>
              <a:t>DR takes care to </a:t>
            </a:r>
            <a:r>
              <a:rPr lang="en-US" dirty="0" smtClean="0"/>
              <a:t>synchronize any </a:t>
            </a:r>
            <a:r>
              <a:rPr lang="en-US" dirty="0"/>
              <a:t>new or changed LSAs with the rest of the routers on the segment.</a:t>
            </a:r>
            <a:endParaRPr lang="en-US" dirty="0" smtClean="0"/>
          </a:p>
        </p:txBody>
      </p:sp>
    </p:spTree>
    <p:extLst>
      <p:ext uri="{BB962C8B-B14F-4D97-AF65-F5344CB8AC3E}">
        <p14:creationId xmlns:p14="http://schemas.microsoft.com/office/powerpoint/2010/main" val="4075908489"/>
      </p:ext>
    </p:extLst>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Synchronizing the LSDB on </a:t>
            </a:r>
            <a:r>
              <a:rPr lang="en-US" dirty="0" err="1"/>
              <a:t>Multiaccess</a:t>
            </a:r>
            <a:r>
              <a:rPr lang="en-US" dirty="0"/>
              <a:t> Networks</a:t>
            </a:r>
            <a:endParaRPr lang="en-US" dirty="0" smtClean="0"/>
          </a:p>
        </p:txBody>
      </p:sp>
      <p:pic>
        <p:nvPicPr>
          <p:cNvPr id="2" name="Content Placeholder 1"/>
          <p:cNvPicPr>
            <a:picLocks noGrp="1" noChangeAspect="1"/>
          </p:cNvPicPr>
          <p:nvPr>
            <p:ph idx="1"/>
          </p:nvPr>
        </p:nvPicPr>
        <p:blipFill>
          <a:blip r:embed="rId3"/>
          <a:stretch>
            <a:fillRect/>
          </a:stretch>
        </p:blipFill>
        <p:spPr>
          <a:xfrm>
            <a:off x="-318193" y="1883391"/>
            <a:ext cx="9462193" cy="3417973"/>
          </a:xfrm>
          <a:prstGeom prst="rect">
            <a:avLst/>
          </a:prstGeom>
        </p:spPr>
      </p:pic>
    </p:spTree>
    <p:extLst>
      <p:ext uri="{BB962C8B-B14F-4D97-AF65-F5344CB8AC3E}">
        <p14:creationId xmlns:p14="http://schemas.microsoft.com/office/powerpoint/2010/main" val="3957044022"/>
      </p:ext>
    </p:extLst>
  </p:cSld>
  <p:clrMapOvr>
    <a:masterClrMapping/>
  </p:clrMapOvr>
  <p:transition spd="med"/>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Running the SPF Algorithm</a:t>
            </a:r>
            <a:endParaRPr lang="en-US" dirty="0" smtClean="0"/>
          </a:p>
        </p:txBody>
      </p:sp>
      <p:sp>
        <p:nvSpPr>
          <p:cNvPr id="6" name="Content Placeholder 5"/>
          <p:cNvSpPr>
            <a:spLocks noGrp="1"/>
          </p:cNvSpPr>
          <p:nvPr>
            <p:ph idx="1"/>
          </p:nvPr>
        </p:nvSpPr>
        <p:spPr/>
        <p:txBody>
          <a:bodyPr>
            <a:normAutofit lnSpcReduction="10000"/>
          </a:bodyPr>
          <a:lstStyle/>
          <a:p>
            <a:r>
              <a:rPr lang="en-US" dirty="0"/>
              <a:t>Every time there is a change in the network topology, OSPF needs to reevaluate </a:t>
            </a:r>
            <a:r>
              <a:rPr lang="en-US" dirty="0" smtClean="0"/>
              <a:t>its shortest </a:t>
            </a:r>
            <a:r>
              <a:rPr lang="en-US" dirty="0"/>
              <a:t>path calculations. OSPF uses SPF to determine best paths toward destinations.</a:t>
            </a:r>
          </a:p>
          <a:p>
            <a:r>
              <a:rPr lang="en-US" dirty="0"/>
              <a:t>The network topology that is described in the LSDB is used as an input for calculation.</a:t>
            </a:r>
          </a:p>
          <a:p>
            <a:r>
              <a:rPr lang="en-US" dirty="0"/>
              <a:t>Network topology change can influence best path selection; therefore, routers </a:t>
            </a:r>
            <a:r>
              <a:rPr lang="en-US" dirty="0" smtClean="0"/>
              <a:t>must rerun </a:t>
            </a:r>
            <a:r>
              <a:rPr lang="en-US" dirty="0"/>
              <a:t>SPF each time there is an intra-area topology change.</a:t>
            </a:r>
          </a:p>
          <a:p>
            <a:r>
              <a:rPr lang="en-US" dirty="0" err="1"/>
              <a:t>Interarea</a:t>
            </a:r>
            <a:r>
              <a:rPr lang="en-US" dirty="0"/>
              <a:t> changes, which are described in type 3 LSAs, do not trigger the SPF </a:t>
            </a:r>
            <a:r>
              <a:rPr lang="en-US" dirty="0" smtClean="0"/>
              <a:t>recalculation because </a:t>
            </a:r>
            <a:r>
              <a:rPr lang="en-US" dirty="0"/>
              <a:t>the input information for the best path calculation remains unchanged. </a:t>
            </a:r>
            <a:endParaRPr lang="en-US" dirty="0" smtClean="0"/>
          </a:p>
          <a:p>
            <a:r>
              <a:rPr lang="en-US" dirty="0" smtClean="0"/>
              <a:t>The router </a:t>
            </a:r>
            <a:r>
              <a:rPr lang="en-US" dirty="0"/>
              <a:t>determines the best paths for </a:t>
            </a:r>
            <a:r>
              <a:rPr lang="en-US" dirty="0" err="1"/>
              <a:t>interarea</a:t>
            </a:r>
            <a:r>
              <a:rPr lang="en-US" dirty="0"/>
              <a:t> routes </a:t>
            </a:r>
            <a:r>
              <a:rPr lang="en-US" dirty="0" smtClean="0"/>
              <a:t>based on </a:t>
            </a:r>
            <a:r>
              <a:rPr lang="en-US" dirty="0"/>
              <a:t>the calculation of the </a:t>
            </a:r>
            <a:r>
              <a:rPr lang="en-US" dirty="0" smtClean="0"/>
              <a:t>best path </a:t>
            </a:r>
            <a:r>
              <a:rPr lang="en-US" dirty="0"/>
              <a:t>toward the ABR. </a:t>
            </a:r>
            <a:endParaRPr lang="en-US" dirty="0" smtClean="0"/>
          </a:p>
        </p:txBody>
      </p:sp>
    </p:spTree>
    <p:extLst>
      <p:ext uri="{BB962C8B-B14F-4D97-AF65-F5344CB8AC3E}">
        <p14:creationId xmlns:p14="http://schemas.microsoft.com/office/powerpoint/2010/main" val="2579137823"/>
      </p:ext>
    </p:extLst>
  </p:cSld>
  <p:clrMapOvr>
    <a:masterClrMapping/>
  </p:clrMapOvr>
  <p:transition spd="med"/>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Verifying OSPF Frequency of the SPF Algorithm</a:t>
            </a:r>
            <a:endParaRPr lang="en-US" dirty="0" smtClean="0"/>
          </a:p>
        </p:txBody>
      </p:sp>
      <p:pic>
        <p:nvPicPr>
          <p:cNvPr id="3" name="Content Placeholder 2"/>
          <p:cNvPicPr>
            <a:picLocks noGrp="1" noChangeAspect="1"/>
          </p:cNvPicPr>
          <p:nvPr>
            <p:ph idx="1"/>
          </p:nvPr>
        </p:nvPicPr>
        <p:blipFill>
          <a:blip r:embed="rId3"/>
          <a:stretch>
            <a:fillRect/>
          </a:stretch>
        </p:blipFill>
        <p:spPr>
          <a:xfrm>
            <a:off x="280987" y="2227240"/>
            <a:ext cx="8520113" cy="2388189"/>
          </a:xfrm>
          <a:prstGeom prst="rect">
            <a:avLst/>
          </a:prstGeom>
        </p:spPr>
      </p:pic>
    </p:spTree>
    <p:extLst>
      <p:ext uri="{BB962C8B-B14F-4D97-AF65-F5344CB8AC3E}">
        <p14:creationId xmlns:p14="http://schemas.microsoft.com/office/powerpoint/2010/main" val="340263953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Features</a:t>
            </a:r>
            <a:endParaRPr lang="en-US" dirty="0" smtClean="0"/>
          </a:p>
        </p:txBody>
      </p:sp>
      <p:sp>
        <p:nvSpPr>
          <p:cNvPr id="6" name="Content Placeholder 5"/>
          <p:cNvSpPr>
            <a:spLocks noGrp="1"/>
          </p:cNvSpPr>
          <p:nvPr>
            <p:ph idx="1"/>
          </p:nvPr>
        </p:nvSpPr>
        <p:spPr/>
        <p:txBody>
          <a:bodyPr>
            <a:normAutofit/>
          </a:bodyPr>
          <a:lstStyle/>
          <a:p>
            <a:pPr marL="0" indent="0">
              <a:buNone/>
            </a:pPr>
            <a:r>
              <a:rPr lang="en-US" b="1" dirty="0"/>
              <a:t>VLSM </a:t>
            </a:r>
            <a:r>
              <a:rPr lang="en-US" b="1" dirty="0" smtClean="0"/>
              <a:t>support</a:t>
            </a:r>
          </a:p>
          <a:p>
            <a:r>
              <a:rPr lang="en-US" dirty="0" smtClean="0"/>
              <a:t>OSPF </a:t>
            </a:r>
            <a:r>
              <a:rPr lang="en-US" dirty="0"/>
              <a:t>is a classless routing protocol. It supports variable-length </a:t>
            </a:r>
            <a:r>
              <a:rPr lang="en-US" dirty="0" smtClean="0"/>
              <a:t>subnet masking </a:t>
            </a:r>
            <a:r>
              <a:rPr lang="en-US" dirty="0"/>
              <a:t>(VLSM) and </a:t>
            </a:r>
            <a:r>
              <a:rPr lang="en-US" dirty="0" smtClean="0"/>
              <a:t>discontinuous </a:t>
            </a:r>
            <a:r>
              <a:rPr lang="en-US" dirty="0"/>
              <a:t>networks. </a:t>
            </a:r>
            <a:endParaRPr lang="en-US" dirty="0" smtClean="0"/>
          </a:p>
          <a:p>
            <a:r>
              <a:rPr lang="en-US" dirty="0" smtClean="0"/>
              <a:t>It </a:t>
            </a:r>
            <a:r>
              <a:rPr lang="en-US" dirty="0"/>
              <a:t>carries subnet mask </a:t>
            </a:r>
            <a:r>
              <a:rPr lang="en-US" dirty="0" smtClean="0"/>
              <a:t>information in </a:t>
            </a:r>
            <a:r>
              <a:rPr lang="en-US" dirty="0"/>
              <a:t>the routing updates.</a:t>
            </a:r>
          </a:p>
          <a:p>
            <a:pPr marL="0" indent="0">
              <a:buNone/>
            </a:pPr>
            <a:r>
              <a:rPr lang="en-US" b="1" dirty="0" smtClean="0"/>
              <a:t>Manual </a:t>
            </a:r>
            <a:r>
              <a:rPr lang="en-US" b="1" dirty="0"/>
              <a:t>route </a:t>
            </a:r>
            <a:r>
              <a:rPr lang="en-US" b="1" dirty="0" smtClean="0"/>
              <a:t>summarization</a:t>
            </a:r>
          </a:p>
          <a:p>
            <a:r>
              <a:rPr lang="en-US" dirty="0" smtClean="0"/>
              <a:t>You </a:t>
            </a:r>
            <a:r>
              <a:rPr lang="en-US" dirty="0"/>
              <a:t>can manually summarize OSPF </a:t>
            </a:r>
            <a:r>
              <a:rPr lang="en-US" dirty="0" err="1"/>
              <a:t>interarea</a:t>
            </a:r>
            <a:r>
              <a:rPr lang="en-US" dirty="0"/>
              <a:t> </a:t>
            </a:r>
            <a:r>
              <a:rPr lang="en-US" dirty="0" smtClean="0"/>
              <a:t>routes at </a:t>
            </a:r>
            <a:r>
              <a:rPr lang="en-US" dirty="0"/>
              <a:t>the Area Border Router (ABR), and you have the possibility to summarize </a:t>
            </a:r>
            <a:r>
              <a:rPr lang="en-US" dirty="0" smtClean="0"/>
              <a:t>OSPF external </a:t>
            </a:r>
            <a:r>
              <a:rPr lang="en-US" dirty="0"/>
              <a:t>routes at the Autonomous System Boundary Router (ASBR). </a:t>
            </a:r>
            <a:endParaRPr lang="en-US" dirty="0" smtClean="0"/>
          </a:p>
          <a:p>
            <a:r>
              <a:rPr lang="en-US" dirty="0" smtClean="0"/>
              <a:t>OSPF does not </a:t>
            </a:r>
            <a:r>
              <a:rPr lang="en-US" dirty="0"/>
              <a:t>know the concept of </a:t>
            </a:r>
            <a:r>
              <a:rPr lang="en-US" dirty="0" smtClean="0"/>
              <a:t>auto-summarization</a:t>
            </a:r>
            <a:r>
              <a:rPr lang="en-US" dirty="0"/>
              <a:t>.</a:t>
            </a:r>
          </a:p>
          <a:p>
            <a:pPr marL="0" indent="0">
              <a:buNone/>
            </a:pPr>
            <a:r>
              <a:rPr lang="en-US" b="1" dirty="0" smtClean="0"/>
              <a:t>Authentication</a:t>
            </a:r>
          </a:p>
          <a:p>
            <a:r>
              <a:rPr lang="en-US" dirty="0" smtClean="0"/>
              <a:t>OSPF </a:t>
            </a:r>
            <a:r>
              <a:rPr lang="en-US" dirty="0"/>
              <a:t>supports clear-text, MD5, and SHA authentication.</a:t>
            </a:r>
            <a:endParaRPr lang="en-US" dirty="0" smtClean="0"/>
          </a:p>
        </p:txBody>
      </p:sp>
    </p:spTree>
    <p:extLst>
      <p:ext uri="{BB962C8B-B14F-4D97-AF65-F5344CB8AC3E}">
        <p14:creationId xmlns:p14="http://schemas.microsoft.com/office/powerpoint/2010/main" val="2459531104"/>
      </p:ext>
    </p:extLst>
  </p:cSld>
  <p:clrMapOvr>
    <a:masterClrMapping/>
  </p:clrMapOvr>
  <p:transition spd="med"/>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Best Path Calculation</a:t>
            </a:r>
            <a:endParaRPr lang="en-US" dirty="0" smtClean="0"/>
          </a:p>
        </p:txBody>
      </p:sp>
      <p:sp>
        <p:nvSpPr>
          <p:cNvPr id="6" name="Content Placeholder 5"/>
          <p:cNvSpPr>
            <a:spLocks noGrp="1"/>
          </p:cNvSpPr>
          <p:nvPr>
            <p:ph idx="1"/>
          </p:nvPr>
        </p:nvSpPr>
        <p:spPr/>
        <p:txBody>
          <a:bodyPr>
            <a:normAutofit fontScale="85000" lnSpcReduction="10000"/>
          </a:bodyPr>
          <a:lstStyle/>
          <a:p>
            <a:r>
              <a:rPr lang="en-US" dirty="0"/>
              <a:t>Once LSDBs are synchronized among OSPF neighbors, each router needs to </a:t>
            </a:r>
            <a:r>
              <a:rPr lang="en-US" dirty="0" smtClean="0"/>
              <a:t>determine on </a:t>
            </a:r>
            <a:r>
              <a:rPr lang="en-US" dirty="0"/>
              <a:t>its own the best paths over the network topology.</a:t>
            </a:r>
          </a:p>
          <a:p>
            <a:r>
              <a:rPr lang="en-US" dirty="0" smtClean="0"/>
              <a:t>SPF it compares total </a:t>
            </a:r>
            <a:r>
              <a:rPr lang="en-US" dirty="0"/>
              <a:t>costs of specific paths against each other. The paths with the lowest </a:t>
            </a:r>
            <a:r>
              <a:rPr lang="en-US" dirty="0" smtClean="0"/>
              <a:t>costs are </a:t>
            </a:r>
            <a:r>
              <a:rPr lang="en-US" dirty="0"/>
              <a:t>selected as the best paths. </a:t>
            </a:r>
            <a:endParaRPr lang="en-US" dirty="0" smtClean="0"/>
          </a:p>
          <a:p>
            <a:r>
              <a:rPr lang="en-US" dirty="0" smtClean="0"/>
              <a:t>OSPF </a:t>
            </a:r>
            <a:r>
              <a:rPr lang="en-US" dirty="0"/>
              <a:t>cost is computed automatically for each interface that </a:t>
            </a:r>
            <a:r>
              <a:rPr lang="en-US" dirty="0" smtClean="0"/>
              <a:t>is assigned </a:t>
            </a:r>
            <a:r>
              <a:rPr lang="en-US" dirty="0"/>
              <a:t>into an OSPF process, using the following formula:</a:t>
            </a:r>
          </a:p>
          <a:p>
            <a:pPr marL="0" indent="0">
              <a:buNone/>
            </a:pPr>
            <a:r>
              <a:rPr lang="en-US" dirty="0"/>
              <a:t>	</a:t>
            </a:r>
            <a:r>
              <a:rPr lang="en-US" dirty="0" smtClean="0"/>
              <a:t>Cost </a:t>
            </a:r>
            <a:r>
              <a:rPr lang="en-US" dirty="0"/>
              <a:t>= Reference bandwidth / Interface bandwidth</a:t>
            </a:r>
          </a:p>
          <a:p>
            <a:r>
              <a:rPr lang="en-US" dirty="0"/>
              <a:t>The cost value is a 16-bit positive number between 1 and 65,535, where a lower value </a:t>
            </a:r>
            <a:r>
              <a:rPr lang="en-US" dirty="0" smtClean="0"/>
              <a:t>is a </a:t>
            </a:r>
            <a:r>
              <a:rPr lang="en-US" dirty="0"/>
              <a:t>more desirable metric. </a:t>
            </a:r>
            <a:endParaRPr lang="en-US" dirty="0" smtClean="0"/>
          </a:p>
          <a:p>
            <a:r>
              <a:rPr lang="en-US" dirty="0" smtClean="0"/>
              <a:t>Reference </a:t>
            </a:r>
            <a:r>
              <a:rPr lang="en-US" dirty="0"/>
              <a:t>bandwidth is set to 100 Mbps by default.</a:t>
            </a:r>
          </a:p>
          <a:p>
            <a:r>
              <a:rPr lang="en-US" dirty="0"/>
              <a:t>On high-bandwidth links (100 Mbps and more), automatic cost assignment no </a:t>
            </a:r>
            <a:r>
              <a:rPr lang="en-US" dirty="0" smtClean="0"/>
              <a:t>longer works</a:t>
            </a:r>
          </a:p>
          <a:p>
            <a:r>
              <a:rPr lang="en-US" dirty="0" smtClean="0"/>
              <a:t>“On </a:t>
            </a:r>
            <a:r>
              <a:rPr lang="en-US" dirty="0"/>
              <a:t>these links, OSPF costs must </a:t>
            </a:r>
            <a:r>
              <a:rPr lang="en-US" dirty="0" smtClean="0"/>
              <a:t>be set </a:t>
            </a:r>
            <a:r>
              <a:rPr lang="en-US" dirty="0"/>
              <a:t>manually on each interface</a:t>
            </a:r>
            <a:r>
              <a:rPr lang="en-US" dirty="0" smtClean="0"/>
              <a:t>.”</a:t>
            </a:r>
          </a:p>
          <a:p>
            <a:r>
              <a:rPr lang="en-US" dirty="0" smtClean="0"/>
              <a:t> The </a:t>
            </a:r>
            <a:r>
              <a:rPr lang="en-US" dirty="0"/>
              <a:t>OSPF cost is recomputed after every bandwidth change, and </a:t>
            </a:r>
            <a:r>
              <a:rPr lang="en-US" dirty="0" smtClean="0"/>
              <a:t>the </a:t>
            </a:r>
            <a:r>
              <a:rPr lang="en-US" dirty="0" err="1" smtClean="0"/>
              <a:t>Dijkstra’s</a:t>
            </a:r>
            <a:r>
              <a:rPr lang="en-US" dirty="0" smtClean="0"/>
              <a:t> </a:t>
            </a:r>
            <a:r>
              <a:rPr lang="en-US" dirty="0"/>
              <a:t>algorithm determines the best path by adding all link costs along a path.</a:t>
            </a:r>
            <a:endParaRPr lang="en-US" dirty="0" smtClean="0"/>
          </a:p>
        </p:txBody>
      </p:sp>
    </p:spTree>
    <p:extLst>
      <p:ext uri="{BB962C8B-B14F-4D97-AF65-F5344CB8AC3E}">
        <p14:creationId xmlns:p14="http://schemas.microsoft.com/office/powerpoint/2010/main" val="1163679880"/>
      </p:ext>
    </p:extLst>
  </p:cSld>
  <p:clrMapOvr>
    <a:masterClrMapping/>
  </p:clrMapOvr>
  <p:transition spd="med"/>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Examining the Interface Bandwidth and OSPF </a:t>
            </a:r>
            <a:r>
              <a:rPr lang="en-US" dirty="0" smtClean="0"/>
              <a:t>Cost</a:t>
            </a:r>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666836" y="1324470"/>
            <a:ext cx="7745484" cy="5065572"/>
            <a:chOff x="-351721" y="2436840"/>
            <a:chExt cx="9874738" cy="6458111"/>
          </a:xfrm>
        </p:grpSpPr>
        <p:pic>
          <p:nvPicPr>
            <p:cNvPr id="2" name="Picture 1"/>
            <p:cNvPicPr>
              <a:picLocks noChangeAspect="1"/>
            </p:cNvPicPr>
            <p:nvPr/>
          </p:nvPicPr>
          <p:blipFill>
            <a:blip r:embed="rId3"/>
            <a:stretch>
              <a:fillRect/>
            </a:stretch>
          </p:blipFill>
          <p:spPr>
            <a:xfrm>
              <a:off x="-351721" y="2436840"/>
              <a:ext cx="9847442" cy="1984320"/>
            </a:xfrm>
            <a:prstGeom prst="rect">
              <a:avLst/>
            </a:prstGeom>
          </p:spPr>
        </p:pic>
        <p:pic>
          <p:nvPicPr>
            <p:cNvPr id="3" name="Picture 2"/>
            <p:cNvPicPr>
              <a:picLocks noChangeAspect="1"/>
            </p:cNvPicPr>
            <p:nvPr/>
          </p:nvPicPr>
          <p:blipFill>
            <a:blip r:embed="rId4"/>
            <a:stretch>
              <a:fillRect/>
            </a:stretch>
          </p:blipFill>
          <p:spPr>
            <a:xfrm>
              <a:off x="-324425" y="4404790"/>
              <a:ext cx="9847442" cy="4490161"/>
            </a:xfrm>
            <a:prstGeom prst="rect">
              <a:avLst/>
            </a:prstGeom>
          </p:spPr>
        </p:pic>
      </p:grpSp>
    </p:spTree>
    <p:extLst>
      <p:ext uri="{BB962C8B-B14F-4D97-AF65-F5344CB8AC3E}">
        <p14:creationId xmlns:p14="http://schemas.microsoft.com/office/powerpoint/2010/main" val="3246277975"/>
      </p:ext>
    </p:extLst>
  </p:cSld>
  <p:clrMapOvr>
    <a:masterClrMapping/>
  </p:clrMapOvr>
  <p:transition spd="med"/>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Default OSPF Costs</a:t>
            </a:r>
            <a:endParaRPr lang="en-US" dirty="0" smtClean="0"/>
          </a:p>
        </p:txBody>
      </p:sp>
      <p:pic>
        <p:nvPicPr>
          <p:cNvPr id="3" name="Content Placeholder 2"/>
          <p:cNvPicPr>
            <a:picLocks noGrp="1" noChangeAspect="1"/>
          </p:cNvPicPr>
          <p:nvPr>
            <p:ph idx="1"/>
          </p:nvPr>
        </p:nvPicPr>
        <p:blipFill>
          <a:blip r:embed="rId3"/>
          <a:stretch>
            <a:fillRect/>
          </a:stretch>
        </p:blipFill>
        <p:spPr>
          <a:xfrm>
            <a:off x="279400" y="2466743"/>
            <a:ext cx="8520113" cy="2564277"/>
          </a:xfrm>
          <a:prstGeom prst="rect">
            <a:avLst/>
          </a:prstGeom>
        </p:spPr>
      </p:pic>
    </p:spTree>
    <p:extLst>
      <p:ext uri="{BB962C8B-B14F-4D97-AF65-F5344CB8AC3E}">
        <p14:creationId xmlns:p14="http://schemas.microsoft.com/office/powerpoint/2010/main" val="2707942903"/>
      </p:ext>
    </p:extLst>
  </p:cSld>
  <p:clrMapOvr>
    <a:masterClrMapping/>
  </p:clrMapOvr>
  <p:transition spd="med"/>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Modifying the Reference Bandwidth</a:t>
            </a:r>
            <a:endParaRPr lang="en-US" dirty="0" smtClean="0"/>
          </a:p>
        </p:txBody>
      </p:sp>
      <p:pic>
        <p:nvPicPr>
          <p:cNvPr id="2" name="Content Placeholder 1"/>
          <p:cNvPicPr>
            <a:picLocks noGrp="1" noChangeAspect="1"/>
          </p:cNvPicPr>
          <p:nvPr>
            <p:ph idx="1"/>
          </p:nvPr>
        </p:nvPicPr>
        <p:blipFill>
          <a:blip r:embed="rId3"/>
          <a:stretch>
            <a:fillRect/>
          </a:stretch>
        </p:blipFill>
        <p:spPr>
          <a:xfrm>
            <a:off x="279400" y="1298054"/>
            <a:ext cx="8520113" cy="1298646"/>
          </a:xfrm>
          <a:prstGeom prst="rect">
            <a:avLst/>
          </a:prstGeom>
        </p:spPr>
      </p:pic>
      <p:pic>
        <p:nvPicPr>
          <p:cNvPr id="3" name="Picture 2"/>
          <p:cNvPicPr>
            <a:picLocks noChangeAspect="1"/>
          </p:cNvPicPr>
          <p:nvPr/>
        </p:nvPicPr>
        <p:blipFill>
          <a:blip r:embed="rId4"/>
          <a:stretch>
            <a:fillRect/>
          </a:stretch>
        </p:blipFill>
        <p:spPr>
          <a:xfrm>
            <a:off x="279401" y="3234521"/>
            <a:ext cx="8520112" cy="2212102"/>
          </a:xfrm>
          <a:prstGeom prst="rect">
            <a:avLst/>
          </a:prstGeom>
        </p:spPr>
      </p:pic>
    </p:spTree>
    <p:extLst>
      <p:ext uri="{BB962C8B-B14F-4D97-AF65-F5344CB8AC3E}">
        <p14:creationId xmlns:p14="http://schemas.microsoft.com/office/powerpoint/2010/main" val="3171167425"/>
      </p:ext>
    </p:extLst>
  </p:cSld>
  <p:clrMapOvr>
    <a:masterClrMapping/>
  </p:clrMapOvr>
  <p:transition spd="med"/>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Changing the Interface Bandwidth and OSPF Cost</a:t>
            </a:r>
            <a:endParaRPr lang="en-US" dirty="0" smtClean="0"/>
          </a:p>
        </p:txBody>
      </p:sp>
      <p:pic>
        <p:nvPicPr>
          <p:cNvPr id="4" name="Content Placeholder 3"/>
          <p:cNvPicPr>
            <a:picLocks noGrp="1" noChangeAspect="1"/>
          </p:cNvPicPr>
          <p:nvPr>
            <p:ph idx="1"/>
          </p:nvPr>
        </p:nvPicPr>
        <p:blipFill>
          <a:blip r:embed="rId3"/>
          <a:stretch>
            <a:fillRect/>
          </a:stretch>
        </p:blipFill>
        <p:spPr>
          <a:xfrm>
            <a:off x="3361371" y="2047842"/>
            <a:ext cx="5439729" cy="2453664"/>
          </a:xfrm>
          <a:prstGeom prst="rect">
            <a:avLst/>
          </a:prstGeom>
        </p:spPr>
      </p:pic>
      <p:pic>
        <p:nvPicPr>
          <p:cNvPr id="2" name="Picture 1"/>
          <p:cNvPicPr>
            <a:picLocks noChangeAspect="1"/>
          </p:cNvPicPr>
          <p:nvPr/>
        </p:nvPicPr>
        <p:blipFill>
          <a:blip r:embed="rId4"/>
          <a:stretch>
            <a:fillRect/>
          </a:stretch>
        </p:blipFill>
        <p:spPr>
          <a:xfrm>
            <a:off x="279400" y="1293501"/>
            <a:ext cx="7891730" cy="754341"/>
          </a:xfrm>
          <a:prstGeom prst="rect">
            <a:avLst/>
          </a:prstGeom>
        </p:spPr>
      </p:pic>
      <p:pic>
        <p:nvPicPr>
          <p:cNvPr id="3" name="Picture 2"/>
          <p:cNvPicPr>
            <a:picLocks noChangeAspect="1"/>
          </p:cNvPicPr>
          <p:nvPr/>
        </p:nvPicPr>
        <p:blipFill>
          <a:blip r:embed="rId5"/>
          <a:stretch>
            <a:fillRect/>
          </a:stretch>
        </p:blipFill>
        <p:spPr>
          <a:xfrm>
            <a:off x="279400" y="4494313"/>
            <a:ext cx="7932409" cy="744147"/>
          </a:xfrm>
          <a:prstGeom prst="rect">
            <a:avLst/>
          </a:prstGeom>
        </p:spPr>
      </p:pic>
      <p:pic>
        <p:nvPicPr>
          <p:cNvPr id="5" name="Picture 4"/>
          <p:cNvPicPr>
            <a:picLocks noChangeAspect="1"/>
          </p:cNvPicPr>
          <p:nvPr/>
        </p:nvPicPr>
        <p:blipFill>
          <a:blip r:embed="rId6"/>
          <a:stretch>
            <a:fillRect/>
          </a:stretch>
        </p:blipFill>
        <p:spPr>
          <a:xfrm>
            <a:off x="1611350" y="5238460"/>
            <a:ext cx="6351989" cy="1372479"/>
          </a:xfrm>
          <a:prstGeom prst="rect">
            <a:avLst/>
          </a:prstGeom>
        </p:spPr>
      </p:pic>
    </p:spTree>
    <p:extLst>
      <p:ext uri="{BB962C8B-B14F-4D97-AF65-F5344CB8AC3E}">
        <p14:creationId xmlns:p14="http://schemas.microsoft.com/office/powerpoint/2010/main" val="2128084218"/>
      </p:ext>
    </p:extLst>
  </p:cSld>
  <p:clrMapOvr>
    <a:masterClrMapping/>
  </p:clrMapOvr>
  <p:transition spd="med"/>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Calculating the Cost of Intra-Area Routes</a:t>
            </a:r>
            <a:endParaRPr lang="en-US" dirty="0" smtClean="0"/>
          </a:p>
        </p:txBody>
      </p:sp>
      <p:sp>
        <p:nvSpPr>
          <p:cNvPr id="6" name="Content Placeholder 5"/>
          <p:cNvSpPr>
            <a:spLocks noGrp="1"/>
          </p:cNvSpPr>
          <p:nvPr>
            <p:ph idx="1"/>
          </p:nvPr>
        </p:nvSpPr>
        <p:spPr/>
        <p:txBody>
          <a:bodyPr>
            <a:normAutofit/>
          </a:bodyPr>
          <a:lstStyle/>
          <a:p>
            <a:r>
              <a:rPr lang="en-US" dirty="0"/>
              <a:t>To calculate the cost of intra-area routes, the router first analyzes OSPF database </a:t>
            </a:r>
            <a:r>
              <a:rPr lang="en-US" dirty="0" smtClean="0"/>
              <a:t>and identifies </a:t>
            </a:r>
            <a:r>
              <a:rPr lang="en-US" dirty="0"/>
              <a:t>all subnets within its area. </a:t>
            </a:r>
            <a:endParaRPr lang="en-US" dirty="0" smtClean="0"/>
          </a:p>
          <a:p>
            <a:r>
              <a:rPr lang="en-US" dirty="0" smtClean="0"/>
              <a:t>For </a:t>
            </a:r>
            <a:r>
              <a:rPr lang="en-US" dirty="0"/>
              <a:t>each possible route, OSPF calculates the cost </a:t>
            </a:r>
            <a:r>
              <a:rPr lang="en-US" dirty="0" smtClean="0"/>
              <a:t>to reach </a:t>
            </a:r>
            <a:r>
              <a:rPr lang="en-US" dirty="0"/>
              <a:t>the destination by summing up the individual interface costs. </a:t>
            </a:r>
            <a:endParaRPr lang="en-US" dirty="0" smtClean="0"/>
          </a:p>
          <a:p>
            <a:r>
              <a:rPr lang="en-US" dirty="0" smtClean="0"/>
              <a:t>For </a:t>
            </a:r>
            <a:r>
              <a:rPr lang="en-US" dirty="0"/>
              <a:t>each subnet, </a:t>
            </a:r>
            <a:r>
              <a:rPr lang="en-US" dirty="0" smtClean="0"/>
              <a:t>the route </a:t>
            </a:r>
            <a:r>
              <a:rPr lang="en-US" dirty="0"/>
              <a:t>with the lowest total cost is selected as the best route</a:t>
            </a:r>
            <a:r>
              <a:rPr lang="en-US" dirty="0" smtClean="0"/>
              <a:t>.</a:t>
            </a:r>
            <a:endParaRPr lang="en-US" dirty="0"/>
          </a:p>
        </p:txBody>
      </p:sp>
      <p:pic>
        <p:nvPicPr>
          <p:cNvPr id="2" name="Picture 1"/>
          <p:cNvPicPr>
            <a:picLocks noChangeAspect="1"/>
          </p:cNvPicPr>
          <p:nvPr/>
        </p:nvPicPr>
        <p:blipFill>
          <a:blip r:embed="rId3"/>
          <a:stretch>
            <a:fillRect/>
          </a:stretch>
        </p:blipFill>
        <p:spPr>
          <a:xfrm>
            <a:off x="1450638" y="4382485"/>
            <a:ext cx="6177879" cy="2149036"/>
          </a:xfrm>
          <a:prstGeom prst="rect">
            <a:avLst/>
          </a:prstGeom>
        </p:spPr>
      </p:pic>
    </p:spTree>
    <p:extLst>
      <p:ext uri="{BB962C8B-B14F-4D97-AF65-F5344CB8AC3E}">
        <p14:creationId xmlns:p14="http://schemas.microsoft.com/office/powerpoint/2010/main" val="2133577835"/>
      </p:ext>
    </p:extLst>
  </p:cSld>
  <p:clrMapOvr>
    <a:masterClrMapping/>
  </p:clrMapOvr>
  <p:transition spd="med"/>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Calculating the Cost of </a:t>
            </a:r>
            <a:r>
              <a:rPr lang="en-US" dirty="0" err="1"/>
              <a:t>Interarea</a:t>
            </a:r>
            <a:r>
              <a:rPr lang="en-US" dirty="0"/>
              <a:t> Routes</a:t>
            </a:r>
            <a:endParaRPr lang="en-US" dirty="0" smtClean="0"/>
          </a:p>
        </p:txBody>
      </p:sp>
      <p:sp>
        <p:nvSpPr>
          <p:cNvPr id="6" name="Content Placeholder 5"/>
          <p:cNvSpPr>
            <a:spLocks noGrp="1"/>
          </p:cNvSpPr>
          <p:nvPr>
            <p:ph idx="1"/>
          </p:nvPr>
        </p:nvSpPr>
        <p:spPr/>
        <p:txBody>
          <a:bodyPr>
            <a:normAutofit/>
          </a:bodyPr>
          <a:lstStyle/>
          <a:p>
            <a:r>
              <a:rPr lang="en-US" sz="2200" dirty="0"/>
              <a:t>The internal OSPF router within an area receives only summarized info about </a:t>
            </a:r>
            <a:r>
              <a:rPr lang="en-US" sz="2200" dirty="0" err="1" smtClean="0"/>
              <a:t>interarea</a:t>
            </a:r>
            <a:r>
              <a:rPr lang="en-US" sz="2200" dirty="0"/>
              <a:t> </a:t>
            </a:r>
            <a:r>
              <a:rPr lang="en-US" sz="2200" dirty="0" smtClean="0"/>
              <a:t>routes</a:t>
            </a:r>
            <a:r>
              <a:rPr lang="en-US" sz="2200" dirty="0"/>
              <a:t>. </a:t>
            </a:r>
            <a:endParaRPr lang="en-US" sz="2200" dirty="0" smtClean="0"/>
          </a:p>
          <a:p>
            <a:r>
              <a:rPr lang="en-US" sz="2200" dirty="0" smtClean="0"/>
              <a:t>As </a:t>
            </a:r>
            <a:r>
              <a:rPr lang="en-US" sz="2200" dirty="0"/>
              <a:t>a result, the cost of an </a:t>
            </a:r>
            <a:r>
              <a:rPr lang="en-US" sz="2200" dirty="0" err="1"/>
              <a:t>interarea</a:t>
            </a:r>
            <a:r>
              <a:rPr lang="en-US" sz="2200" dirty="0"/>
              <a:t> route cannot be calculated the same way </a:t>
            </a:r>
            <a:r>
              <a:rPr lang="en-US" sz="2200" dirty="0" smtClean="0"/>
              <a:t>as for </a:t>
            </a:r>
            <a:r>
              <a:rPr lang="en-US" sz="2200" dirty="0"/>
              <a:t>the intra-area routes.</a:t>
            </a:r>
          </a:p>
          <a:p>
            <a:r>
              <a:rPr lang="en-US" sz="2200" dirty="0"/>
              <a:t>When ABRs propagate information about the </a:t>
            </a:r>
            <a:r>
              <a:rPr lang="en-US" sz="2200" dirty="0" err="1"/>
              <a:t>interarea</a:t>
            </a:r>
            <a:r>
              <a:rPr lang="en-US" sz="2200" dirty="0"/>
              <a:t> routes with type 3 LSAs, </a:t>
            </a:r>
            <a:r>
              <a:rPr lang="en-US" sz="2200" dirty="0" smtClean="0"/>
              <a:t>they include </a:t>
            </a:r>
            <a:r>
              <a:rPr lang="en-US" sz="2200" dirty="0"/>
              <a:t>their lowest cost to reach a specific subnet in the advertisement. </a:t>
            </a:r>
            <a:endParaRPr lang="en-US" sz="2200" dirty="0" smtClean="0"/>
          </a:p>
          <a:p>
            <a:r>
              <a:rPr lang="en-US" sz="2200" dirty="0" smtClean="0"/>
              <a:t>The internal router </a:t>
            </a:r>
            <a:r>
              <a:rPr lang="en-US" sz="2200" dirty="0"/>
              <a:t>adds its cost to reach a specific ABR to the cost announced in a type 3 LSA. </a:t>
            </a:r>
            <a:endParaRPr lang="en-US" sz="2200" dirty="0" smtClean="0"/>
          </a:p>
          <a:p>
            <a:r>
              <a:rPr lang="en-US" sz="2200" dirty="0" smtClean="0"/>
              <a:t>Then</a:t>
            </a:r>
            <a:r>
              <a:rPr lang="en-US" sz="2200" dirty="0"/>
              <a:t> </a:t>
            </a:r>
            <a:r>
              <a:rPr lang="en-US" sz="2200" dirty="0" smtClean="0"/>
              <a:t>it </a:t>
            </a:r>
            <a:r>
              <a:rPr lang="en-US" sz="2200" dirty="0"/>
              <a:t>selects the route with the lowest total cost as the best route</a:t>
            </a:r>
            <a:r>
              <a:rPr lang="en-US" sz="2200" dirty="0" smtClean="0"/>
              <a:t>.</a:t>
            </a:r>
          </a:p>
        </p:txBody>
      </p:sp>
      <p:pic>
        <p:nvPicPr>
          <p:cNvPr id="3" name="Picture 2"/>
          <p:cNvPicPr>
            <a:picLocks noChangeAspect="1"/>
          </p:cNvPicPr>
          <p:nvPr/>
        </p:nvPicPr>
        <p:blipFill>
          <a:blip r:embed="rId3"/>
          <a:stretch>
            <a:fillRect/>
          </a:stretch>
        </p:blipFill>
        <p:spPr>
          <a:xfrm>
            <a:off x="1883388" y="4861347"/>
            <a:ext cx="5491421" cy="1928413"/>
          </a:xfrm>
          <a:prstGeom prst="rect">
            <a:avLst/>
          </a:prstGeom>
        </p:spPr>
      </p:pic>
    </p:spTree>
    <p:extLst>
      <p:ext uri="{BB962C8B-B14F-4D97-AF65-F5344CB8AC3E}">
        <p14:creationId xmlns:p14="http://schemas.microsoft.com/office/powerpoint/2010/main" val="4211055240"/>
      </p:ext>
    </p:extLst>
  </p:cSld>
  <p:clrMapOvr>
    <a:masterClrMapping/>
  </p:clrMapOvr>
  <p:transition spd="med"/>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Selecting Between Intra-Area and </a:t>
            </a:r>
            <a:r>
              <a:rPr lang="en-US" dirty="0" err="1"/>
              <a:t>Interarea</a:t>
            </a:r>
            <a:r>
              <a:rPr lang="en-US" dirty="0"/>
              <a:t> Routes</a:t>
            </a:r>
            <a:endParaRPr lang="en-US" dirty="0" smtClean="0"/>
          </a:p>
        </p:txBody>
      </p:sp>
      <p:sp>
        <p:nvSpPr>
          <p:cNvPr id="6" name="Content Placeholder 5"/>
          <p:cNvSpPr>
            <a:spLocks noGrp="1"/>
          </p:cNvSpPr>
          <p:nvPr>
            <p:ph idx="1"/>
          </p:nvPr>
        </p:nvSpPr>
        <p:spPr/>
        <p:txBody>
          <a:bodyPr>
            <a:normAutofit/>
          </a:bodyPr>
          <a:lstStyle/>
          <a:p>
            <a:r>
              <a:rPr lang="en-US" dirty="0"/>
              <a:t>To eliminate the single point of failure on area borders, at least two ABRs are used </a:t>
            </a:r>
            <a:r>
              <a:rPr lang="en-US" dirty="0" smtClean="0"/>
              <a:t>in most </a:t>
            </a:r>
            <a:r>
              <a:rPr lang="en-US" dirty="0"/>
              <a:t>networks. </a:t>
            </a:r>
            <a:endParaRPr lang="en-US" dirty="0" smtClean="0"/>
          </a:p>
          <a:p>
            <a:r>
              <a:rPr lang="en-US" dirty="0" smtClean="0"/>
              <a:t>As </a:t>
            </a:r>
            <a:r>
              <a:rPr lang="en-US" dirty="0"/>
              <a:t>a result, ABR can learn about a specific subnet from internal </a:t>
            </a:r>
            <a:r>
              <a:rPr lang="en-US" dirty="0" smtClean="0"/>
              <a:t>routers and </a:t>
            </a:r>
            <a:r>
              <a:rPr lang="en-US" dirty="0"/>
              <a:t>also from the other ABR. </a:t>
            </a:r>
            <a:endParaRPr lang="en-US" dirty="0" smtClean="0"/>
          </a:p>
          <a:p>
            <a:r>
              <a:rPr lang="en-US" dirty="0" smtClean="0"/>
              <a:t>ABR </a:t>
            </a:r>
            <a:r>
              <a:rPr lang="en-US" dirty="0"/>
              <a:t>can learn an intra-area route and also an </a:t>
            </a:r>
            <a:r>
              <a:rPr lang="en-US" dirty="0" err="1" smtClean="0"/>
              <a:t>interarea</a:t>
            </a:r>
            <a:r>
              <a:rPr lang="en-US" dirty="0"/>
              <a:t> </a:t>
            </a:r>
            <a:r>
              <a:rPr lang="en-US" dirty="0" smtClean="0"/>
              <a:t>route </a:t>
            </a:r>
            <a:r>
              <a:rPr lang="en-US" dirty="0"/>
              <a:t>for the same destination. </a:t>
            </a:r>
            <a:endParaRPr lang="en-US" dirty="0" smtClean="0"/>
          </a:p>
          <a:p>
            <a:r>
              <a:rPr lang="en-US" dirty="0" smtClean="0"/>
              <a:t>Even </a:t>
            </a:r>
            <a:r>
              <a:rPr lang="en-US" dirty="0"/>
              <a:t>though the </a:t>
            </a:r>
            <a:r>
              <a:rPr lang="en-US" dirty="0" err="1"/>
              <a:t>interarea</a:t>
            </a:r>
            <a:r>
              <a:rPr lang="en-US" dirty="0"/>
              <a:t> route could have lower cost </a:t>
            </a:r>
            <a:r>
              <a:rPr lang="en-US" dirty="0" smtClean="0"/>
              <a:t>to the </a:t>
            </a:r>
            <a:r>
              <a:rPr lang="en-US" dirty="0"/>
              <a:t>specific subnet, the intra-area path is always the preferred choice</a:t>
            </a:r>
            <a:r>
              <a:rPr lang="en-US" dirty="0" smtClean="0"/>
              <a:t>.</a:t>
            </a:r>
          </a:p>
        </p:txBody>
      </p:sp>
      <p:pic>
        <p:nvPicPr>
          <p:cNvPr id="2" name="Picture 1"/>
          <p:cNvPicPr>
            <a:picLocks noChangeAspect="1"/>
          </p:cNvPicPr>
          <p:nvPr/>
        </p:nvPicPr>
        <p:blipFill>
          <a:blip r:embed="rId3"/>
          <a:stretch>
            <a:fillRect/>
          </a:stretch>
        </p:blipFill>
        <p:spPr>
          <a:xfrm>
            <a:off x="3181912" y="4475890"/>
            <a:ext cx="5617843" cy="2040262"/>
          </a:xfrm>
          <a:prstGeom prst="rect">
            <a:avLst/>
          </a:prstGeom>
        </p:spPr>
      </p:pic>
    </p:spTree>
    <p:extLst>
      <p:ext uri="{BB962C8B-B14F-4D97-AF65-F5344CB8AC3E}">
        <p14:creationId xmlns:p14="http://schemas.microsoft.com/office/powerpoint/2010/main" val="2846645122"/>
      </p:ext>
    </p:extLst>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6" descr="ss3"/>
          <p:cNvPicPr>
            <a:picLocks noChangeAspect="1" noChangeArrowheads="1"/>
          </p:cNvPicPr>
          <p:nvPr/>
        </p:nvPicPr>
        <p:blipFill>
          <a:blip r:embed="rId3" cstate="print"/>
          <a:srcRect/>
          <a:stretch>
            <a:fillRect/>
          </a:stretch>
        </p:blipFill>
        <p:spPr bwMode="auto">
          <a:xfrm>
            <a:off x="0" y="1600200"/>
            <a:ext cx="9144000" cy="3170238"/>
          </a:xfrm>
          <a:prstGeom prst="rect">
            <a:avLst/>
          </a:prstGeom>
          <a:noFill/>
          <a:ln w="9525">
            <a:noFill/>
            <a:miter lim="800000"/>
            <a:headEnd/>
            <a:tailEnd/>
          </a:ln>
        </p:spPr>
      </p:pic>
      <p:sp>
        <p:nvSpPr>
          <p:cNvPr id="11267" name="Rectangle 12"/>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6" name="Rectangle 32"/>
          <p:cNvSpPr txBox="1">
            <a:spLocks noChangeArrowheads="1"/>
          </p:cNvSpPr>
          <p:nvPr/>
        </p:nvSpPr>
        <p:spPr>
          <a:xfrm>
            <a:off x="293688" y="1841863"/>
            <a:ext cx="3233284" cy="2743200"/>
          </a:xfrm>
          <a:prstGeom prst="rect">
            <a:avLst/>
          </a:prstGeom>
          <a:noFill/>
        </p:spPr>
        <p:txBody>
          <a:bodyPr anchor="ctr"/>
          <a:lstStyle/>
          <a:p>
            <a:pPr lvl="0" algn="l" defTabSz="814388" eaLnBrk="1" hangingPunct="1">
              <a:defRPr/>
            </a:pPr>
            <a:r>
              <a:rPr lang="en-US" sz="2800" b="1" kern="0" dirty="0">
                <a:solidFill>
                  <a:schemeClr val="bg1"/>
                </a:solidFill>
                <a:latin typeface="+mj-lt"/>
                <a:ea typeface="+mj-ea"/>
                <a:cs typeface="+mj-cs"/>
              </a:rPr>
              <a:t>Optimizing OSPF Behavior</a:t>
            </a:r>
            <a:endParaRPr kumimoji="0" lang="en-US" sz="3000" b="0"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en-US" dirty="0"/>
              <a:t>Optimizing OSPF Behavior</a:t>
            </a:r>
            <a:br>
              <a:rPr lang="en-US" dirty="0"/>
            </a:br>
            <a:endParaRPr lang="en-US" dirty="0" smtClean="0"/>
          </a:p>
        </p:txBody>
      </p:sp>
      <p:sp>
        <p:nvSpPr>
          <p:cNvPr id="6" name="Content Placeholder 5"/>
          <p:cNvSpPr>
            <a:spLocks noGrp="1"/>
          </p:cNvSpPr>
          <p:nvPr>
            <p:ph idx="1"/>
          </p:nvPr>
        </p:nvSpPr>
        <p:spPr/>
        <p:txBody>
          <a:bodyPr>
            <a:normAutofit/>
          </a:bodyPr>
          <a:lstStyle/>
          <a:p>
            <a:r>
              <a:rPr lang="en-US" dirty="0" smtClean="0"/>
              <a:t>Describe </a:t>
            </a:r>
            <a:r>
              <a:rPr lang="en-US" dirty="0"/>
              <a:t>the properties of OSPF route summarization</a:t>
            </a:r>
          </a:p>
          <a:p>
            <a:r>
              <a:rPr lang="en-US" dirty="0" smtClean="0"/>
              <a:t>Describe </a:t>
            </a:r>
            <a:r>
              <a:rPr lang="en-US" dirty="0"/>
              <a:t>benefits of route summarization in OSPF</a:t>
            </a:r>
          </a:p>
          <a:p>
            <a:r>
              <a:rPr lang="en-US" dirty="0" smtClean="0"/>
              <a:t>Configure </a:t>
            </a:r>
            <a:r>
              <a:rPr lang="en-US" dirty="0"/>
              <a:t>summarization on ABR</a:t>
            </a:r>
          </a:p>
          <a:p>
            <a:r>
              <a:rPr lang="en-US" dirty="0" smtClean="0"/>
              <a:t>Configure </a:t>
            </a:r>
            <a:r>
              <a:rPr lang="en-US" dirty="0"/>
              <a:t>summarization on ASBR</a:t>
            </a:r>
          </a:p>
          <a:p>
            <a:r>
              <a:rPr lang="en-US" dirty="0" smtClean="0"/>
              <a:t>Configure </a:t>
            </a:r>
            <a:r>
              <a:rPr lang="en-US" dirty="0"/>
              <a:t>the cost of OSPF default route</a:t>
            </a:r>
          </a:p>
          <a:p>
            <a:r>
              <a:rPr lang="en-US" dirty="0" smtClean="0"/>
              <a:t>Describe </a:t>
            </a:r>
            <a:r>
              <a:rPr lang="en-US" dirty="0"/>
              <a:t>how you can use default routes and stub routing </a:t>
            </a:r>
            <a:r>
              <a:rPr lang="en-US" dirty="0" smtClean="0"/>
              <a:t>to </a:t>
            </a:r>
            <a:r>
              <a:rPr lang="en-US" dirty="0"/>
              <a:t>direct traffic </a:t>
            </a:r>
            <a:r>
              <a:rPr lang="en-US" dirty="0" smtClean="0"/>
              <a:t>toward the </a:t>
            </a:r>
            <a:r>
              <a:rPr lang="en-US" dirty="0"/>
              <a:t>Internet</a:t>
            </a:r>
          </a:p>
          <a:p>
            <a:r>
              <a:rPr lang="en-US" dirty="0" smtClean="0"/>
              <a:t>Describe </a:t>
            </a:r>
            <a:r>
              <a:rPr lang="en-US" dirty="0"/>
              <a:t>the </a:t>
            </a:r>
            <a:r>
              <a:rPr lang="en-US" dirty="0" smtClean="0"/>
              <a:t>NSSA </a:t>
            </a:r>
            <a:r>
              <a:rPr lang="en-US" dirty="0"/>
              <a:t>areas</a:t>
            </a:r>
          </a:p>
          <a:p>
            <a:r>
              <a:rPr lang="en-US" dirty="0" smtClean="0"/>
              <a:t>Configure </a:t>
            </a:r>
            <a:r>
              <a:rPr lang="en-US" dirty="0"/>
              <a:t>the default route using the </a:t>
            </a:r>
            <a:r>
              <a:rPr lang="en-US" b="1" dirty="0"/>
              <a:t>default-information originate </a:t>
            </a:r>
            <a:r>
              <a:rPr lang="en-US" dirty="0"/>
              <a:t>command</a:t>
            </a:r>
            <a:endParaRPr lang="en-US" dirty="0" smtClean="0"/>
          </a:p>
        </p:txBody>
      </p:sp>
    </p:spTree>
    <p:extLst>
      <p:ext uri="{BB962C8B-B14F-4D97-AF65-F5344CB8AC3E}">
        <p14:creationId xmlns:p14="http://schemas.microsoft.com/office/powerpoint/2010/main" val="424680124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Operation Overview</a:t>
            </a:r>
            <a:endParaRPr lang="en-US" dirty="0" smtClean="0"/>
          </a:p>
        </p:txBody>
      </p:sp>
      <p:pic>
        <p:nvPicPr>
          <p:cNvPr id="2" name="Content Placeholder 1"/>
          <p:cNvPicPr>
            <a:picLocks noGrp="1" noChangeAspect="1"/>
          </p:cNvPicPr>
          <p:nvPr>
            <p:ph idx="1"/>
          </p:nvPr>
        </p:nvPicPr>
        <p:blipFill>
          <a:blip r:embed="rId3"/>
          <a:stretch>
            <a:fillRect/>
          </a:stretch>
        </p:blipFill>
        <p:spPr>
          <a:xfrm>
            <a:off x="484011" y="1182688"/>
            <a:ext cx="8110890" cy="5132387"/>
          </a:xfrm>
          <a:prstGeom prst="rect">
            <a:avLst/>
          </a:prstGeom>
        </p:spPr>
      </p:pic>
    </p:spTree>
    <p:extLst>
      <p:ext uri="{BB962C8B-B14F-4D97-AF65-F5344CB8AC3E}">
        <p14:creationId xmlns:p14="http://schemas.microsoft.com/office/powerpoint/2010/main" val="3726218080"/>
      </p:ext>
    </p:extLst>
  </p:cSld>
  <p:clrMapOvr>
    <a:masterClrMapping/>
  </p:clrMapOvr>
  <p:transition spd="med"/>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Route Summarization</a:t>
            </a:r>
            <a:endParaRPr lang="en-US" dirty="0" smtClean="0"/>
          </a:p>
        </p:txBody>
      </p:sp>
      <p:sp>
        <p:nvSpPr>
          <p:cNvPr id="6" name="Content Placeholder 5"/>
          <p:cNvSpPr>
            <a:spLocks noGrp="1"/>
          </p:cNvSpPr>
          <p:nvPr>
            <p:ph idx="1"/>
          </p:nvPr>
        </p:nvSpPr>
        <p:spPr/>
        <p:txBody>
          <a:bodyPr>
            <a:normAutofit/>
          </a:bodyPr>
          <a:lstStyle/>
          <a:p>
            <a:r>
              <a:rPr lang="en-US" dirty="0"/>
              <a:t>Route summarization is a key to scalability in OSPF. </a:t>
            </a:r>
            <a:endParaRPr lang="en-US" dirty="0" smtClean="0"/>
          </a:p>
          <a:p>
            <a:r>
              <a:rPr lang="en-US" dirty="0" smtClean="0"/>
              <a:t>Route </a:t>
            </a:r>
            <a:r>
              <a:rPr lang="en-US" dirty="0"/>
              <a:t>summarization helps </a:t>
            </a:r>
            <a:r>
              <a:rPr lang="en-US" dirty="0" smtClean="0"/>
              <a:t>solve two </a:t>
            </a:r>
            <a:r>
              <a:rPr lang="en-US" dirty="0"/>
              <a:t>major problems:</a:t>
            </a:r>
          </a:p>
          <a:p>
            <a:pPr lvl="1"/>
            <a:r>
              <a:rPr lang="en-US" dirty="0" smtClean="0"/>
              <a:t>Large </a:t>
            </a:r>
            <a:r>
              <a:rPr lang="en-US" dirty="0"/>
              <a:t>routing tables</a:t>
            </a:r>
          </a:p>
          <a:p>
            <a:pPr lvl="1"/>
            <a:r>
              <a:rPr lang="en-US" dirty="0" smtClean="0"/>
              <a:t>Frequent </a:t>
            </a:r>
            <a:r>
              <a:rPr lang="en-US" dirty="0"/>
              <a:t>LSA flooding throughout the autonomous </a:t>
            </a:r>
            <a:r>
              <a:rPr lang="en-US" dirty="0" smtClean="0"/>
              <a:t>system</a:t>
            </a:r>
          </a:p>
          <a:p>
            <a:r>
              <a:rPr lang="en-US" dirty="0"/>
              <a:t>Every time that a route disappears in one area, routers in other areas also get </a:t>
            </a:r>
            <a:r>
              <a:rPr lang="en-US" dirty="0" smtClean="0"/>
              <a:t>involved in </a:t>
            </a:r>
            <a:r>
              <a:rPr lang="en-US" dirty="0"/>
              <a:t>shortest-path calculation</a:t>
            </a:r>
            <a:r>
              <a:rPr lang="en-US" dirty="0" smtClean="0"/>
              <a:t>.</a:t>
            </a:r>
          </a:p>
          <a:p>
            <a:r>
              <a:rPr lang="en-US" dirty="0"/>
              <a:t>To reduce the size of the area database, you can </a:t>
            </a:r>
            <a:r>
              <a:rPr lang="en-US" dirty="0" smtClean="0"/>
              <a:t>configure summarization </a:t>
            </a:r>
            <a:r>
              <a:rPr lang="en-US" dirty="0"/>
              <a:t>on an area boundary or autonomous </a:t>
            </a:r>
            <a:r>
              <a:rPr lang="en-US" dirty="0" smtClean="0"/>
              <a:t>system boundary</a:t>
            </a:r>
            <a:r>
              <a:rPr lang="en-US" dirty="0"/>
              <a:t>.</a:t>
            </a:r>
            <a:endParaRPr lang="en-US" dirty="0" smtClean="0"/>
          </a:p>
        </p:txBody>
      </p:sp>
    </p:spTree>
    <p:extLst>
      <p:ext uri="{BB962C8B-B14F-4D97-AF65-F5344CB8AC3E}">
        <p14:creationId xmlns:p14="http://schemas.microsoft.com/office/powerpoint/2010/main" val="1245323940"/>
      </p:ext>
    </p:extLst>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OSPF Route </a:t>
            </a:r>
            <a:r>
              <a:rPr lang="en-US" dirty="0" smtClean="0"/>
              <a:t>Summarization Process</a:t>
            </a:r>
          </a:p>
        </p:txBody>
      </p:sp>
      <p:sp>
        <p:nvSpPr>
          <p:cNvPr id="6" name="Content Placeholder 5"/>
          <p:cNvSpPr>
            <a:spLocks noGrp="1"/>
          </p:cNvSpPr>
          <p:nvPr>
            <p:ph idx="1"/>
          </p:nvPr>
        </p:nvSpPr>
        <p:spPr/>
        <p:txBody>
          <a:bodyPr>
            <a:normAutofit/>
          </a:bodyPr>
          <a:lstStyle/>
          <a:p>
            <a:r>
              <a:rPr lang="en-US" dirty="0"/>
              <a:t>Normally, type 1 and type 2 LSAs are generated inside each area and translated </a:t>
            </a:r>
            <a:r>
              <a:rPr lang="en-US" dirty="0" smtClean="0"/>
              <a:t>into type </a:t>
            </a:r>
            <a:r>
              <a:rPr lang="en-US" dirty="0"/>
              <a:t>3 LSAs in other areas. </a:t>
            </a:r>
            <a:endParaRPr lang="en-US" dirty="0" smtClean="0"/>
          </a:p>
          <a:p>
            <a:r>
              <a:rPr lang="en-US" dirty="0" smtClean="0"/>
              <a:t>With </a:t>
            </a:r>
            <a:r>
              <a:rPr lang="en-US" dirty="0"/>
              <a:t>route summarization, the ABRs or ASBRs </a:t>
            </a:r>
            <a:r>
              <a:rPr lang="en-US" dirty="0" smtClean="0"/>
              <a:t>consolidate multiple </a:t>
            </a:r>
            <a:r>
              <a:rPr lang="en-US" dirty="0"/>
              <a:t>routes into a single advertisement. ABRs summarize type 3 LSAs, and </a:t>
            </a:r>
            <a:r>
              <a:rPr lang="en-US" dirty="0" smtClean="0"/>
              <a:t>ASBRs summarize </a:t>
            </a:r>
            <a:r>
              <a:rPr lang="en-US" dirty="0"/>
              <a:t>type 5 LSAs. </a:t>
            </a:r>
            <a:endParaRPr lang="en-US" dirty="0" smtClean="0"/>
          </a:p>
          <a:p>
            <a:r>
              <a:rPr lang="en-US" dirty="0" smtClean="0"/>
              <a:t>Instead </a:t>
            </a:r>
            <a:r>
              <a:rPr lang="en-US" dirty="0"/>
              <a:t>of advertising many specific prefixes, advertise only </a:t>
            </a:r>
            <a:r>
              <a:rPr lang="en-US" dirty="0" smtClean="0"/>
              <a:t>one summary </a:t>
            </a:r>
            <a:r>
              <a:rPr lang="en-US" dirty="0"/>
              <a:t>prefix</a:t>
            </a:r>
            <a:r>
              <a:rPr lang="en-US" dirty="0" smtClean="0"/>
              <a:t>.</a:t>
            </a:r>
          </a:p>
          <a:p>
            <a:r>
              <a:rPr lang="en-US" dirty="0" smtClean="0"/>
              <a:t>Route </a:t>
            </a:r>
            <a:r>
              <a:rPr lang="en-US" dirty="0"/>
              <a:t>summarization requires a good addressing plan—an assignment of subnets </a:t>
            </a:r>
            <a:r>
              <a:rPr lang="en-US" dirty="0" smtClean="0"/>
              <a:t>and addresses </a:t>
            </a:r>
            <a:r>
              <a:rPr lang="en-US" dirty="0"/>
              <a:t>that is based on the OSPF area structure and lends itself to aggregation at </a:t>
            </a:r>
            <a:r>
              <a:rPr lang="en-US" dirty="0" smtClean="0"/>
              <a:t>the OSPF </a:t>
            </a:r>
            <a:r>
              <a:rPr lang="en-US" dirty="0"/>
              <a:t>area borders.</a:t>
            </a:r>
            <a:endParaRPr lang="en-US" dirty="0" smtClean="0"/>
          </a:p>
        </p:txBody>
      </p:sp>
    </p:spTree>
    <p:extLst>
      <p:ext uri="{BB962C8B-B14F-4D97-AF65-F5344CB8AC3E}">
        <p14:creationId xmlns:p14="http://schemas.microsoft.com/office/powerpoint/2010/main" val="30100846"/>
      </p:ext>
    </p:extLst>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Benefits of Route Summarization</a:t>
            </a:r>
            <a:endParaRPr lang="en-US" dirty="0" smtClean="0"/>
          </a:p>
        </p:txBody>
      </p:sp>
      <p:sp>
        <p:nvSpPr>
          <p:cNvPr id="6" name="Content Placeholder 5"/>
          <p:cNvSpPr>
            <a:spLocks noGrp="1"/>
          </p:cNvSpPr>
          <p:nvPr>
            <p:ph idx="1"/>
          </p:nvPr>
        </p:nvSpPr>
        <p:spPr>
          <a:xfrm>
            <a:off x="279401" y="1183340"/>
            <a:ext cx="8520354" cy="2746109"/>
          </a:xfrm>
        </p:spPr>
        <p:txBody>
          <a:bodyPr>
            <a:normAutofit fontScale="92500" lnSpcReduction="20000"/>
          </a:bodyPr>
          <a:lstStyle/>
          <a:p>
            <a:r>
              <a:rPr lang="en-US" dirty="0"/>
              <a:t>Route summarization directly affects the amount of bandwidth, CPU power, </a:t>
            </a:r>
            <a:r>
              <a:rPr lang="en-US" dirty="0" smtClean="0"/>
              <a:t>and memory </a:t>
            </a:r>
            <a:r>
              <a:rPr lang="en-US" dirty="0"/>
              <a:t>resources that the OSPF routing process consumes. </a:t>
            </a:r>
            <a:endParaRPr lang="en-US" dirty="0" smtClean="0"/>
          </a:p>
          <a:p>
            <a:r>
              <a:rPr lang="en-US" dirty="0" smtClean="0"/>
              <a:t>With </a:t>
            </a:r>
            <a:r>
              <a:rPr lang="en-US" dirty="0"/>
              <a:t>route summarization, only the summarized routes are propagated into the </a:t>
            </a:r>
            <a:r>
              <a:rPr lang="en-US" dirty="0" smtClean="0"/>
              <a:t>backbone (area </a:t>
            </a:r>
            <a:r>
              <a:rPr lang="en-US" dirty="0"/>
              <a:t>0</a:t>
            </a:r>
            <a:r>
              <a:rPr lang="en-US" dirty="0" smtClean="0"/>
              <a:t>) increasing </a:t>
            </a:r>
            <a:r>
              <a:rPr lang="en-US" dirty="0"/>
              <a:t>the stability of the </a:t>
            </a:r>
            <a:r>
              <a:rPr lang="en-US" dirty="0" smtClean="0"/>
              <a:t>network</a:t>
            </a:r>
          </a:p>
          <a:p>
            <a:r>
              <a:rPr lang="en-US" dirty="0" smtClean="0"/>
              <a:t>The </a:t>
            </a:r>
            <a:r>
              <a:rPr lang="en-US" dirty="0"/>
              <a:t>routes being advertised in the type 3 LSAs are appropriately added to or </a:t>
            </a:r>
            <a:r>
              <a:rPr lang="en-US" dirty="0" smtClean="0"/>
              <a:t>deleted from </a:t>
            </a:r>
            <a:r>
              <a:rPr lang="en-US" dirty="0"/>
              <a:t>the router’s routing table, but an SPF calculation is not done.</a:t>
            </a:r>
            <a:endParaRPr lang="en-US" dirty="0" smtClean="0"/>
          </a:p>
        </p:txBody>
      </p:sp>
      <p:pic>
        <p:nvPicPr>
          <p:cNvPr id="3" name="Picture 2"/>
          <p:cNvPicPr>
            <a:picLocks noChangeAspect="1"/>
          </p:cNvPicPr>
          <p:nvPr/>
        </p:nvPicPr>
        <p:blipFill>
          <a:blip r:embed="rId3"/>
          <a:stretch>
            <a:fillRect/>
          </a:stretch>
        </p:blipFill>
        <p:spPr>
          <a:xfrm>
            <a:off x="1316317" y="4004752"/>
            <a:ext cx="6446521" cy="2556720"/>
          </a:xfrm>
          <a:prstGeom prst="rect">
            <a:avLst/>
          </a:prstGeom>
        </p:spPr>
      </p:pic>
    </p:spTree>
    <p:extLst>
      <p:ext uri="{BB962C8B-B14F-4D97-AF65-F5344CB8AC3E}">
        <p14:creationId xmlns:p14="http://schemas.microsoft.com/office/powerpoint/2010/main" val="4243881729"/>
      </p:ext>
    </p:extLst>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OSPF Route Summarization </a:t>
            </a:r>
            <a:endParaRPr lang="en-US" dirty="0"/>
          </a:p>
        </p:txBody>
      </p:sp>
      <p:sp>
        <p:nvSpPr>
          <p:cNvPr id="3" name="Content Placeholder 2"/>
          <p:cNvSpPr>
            <a:spLocks noGrp="1"/>
          </p:cNvSpPr>
          <p:nvPr>
            <p:ph idx="1"/>
          </p:nvPr>
        </p:nvSpPr>
        <p:spPr/>
        <p:txBody>
          <a:bodyPr/>
          <a:lstStyle/>
          <a:p>
            <a:r>
              <a:rPr lang="en-US" dirty="0"/>
              <a:t>OSPF offers two methods of route summarization:</a:t>
            </a:r>
          </a:p>
          <a:p>
            <a:pPr lvl="1"/>
            <a:r>
              <a:rPr lang="en-US" dirty="0" smtClean="0"/>
              <a:t>Summarization </a:t>
            </a:r>
            <a:r>
              <a:rPr lang="en-US" dirty="0"/>
              <a:t>of internal routes performed on the ABRs</a:t>
            </a:r>
          </a:p>
          <a:p>
            <a:pPr lvl="1"/>
            <a:r>
              <a:rPr lang="en-US" dirty="0" smtClean="0"/>
              <a:t>Summarization </a:t>
            </a:r>
            <a:r>
              <a:rPr lang="en-US" dirty="0"/>
              <a:t>of external routes performed on the ASBRs</a:t>
            </a:r>
          </a:p>
        </p:txBody>
      </p:sp>
    </p:spTree>
    <p:extLst>
      <p:ext uri="{BB962C8B-B14F-4D97-AF65-F5344CB8AC3E}">
        <p14:creationId xmlns:p14="http://schemas.microsoft.com/office/powerpoint/2010/main" val="68593948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ABR’s Summarization</a:t>
            </a:r>
            <a:endParaRPr lang="en-US" dirty="0"/>
          </a:p>
        </p:txBody>
      </p:sp>
      <p:sp>
        <p:nvSpPr>
          <p:cNvPr id="3" name="Content Placeholder 2"/>
          <p:cNvSpPr>
            <a:spLocks noGrp="1"/>
          </p:cNvSpPr>
          <p:nvPr>
            <p:ph idx="1"/>
          </p:nvPr>
        </p:nvSpPr>
        <p:spPr>
          <a:xfrm>
            <a:off x="280746" y="6101330"/>
            <a:ext cx="8520354" cy="5131399"/>
          </a:xfrm>
        </p:spPr>
        <p:txBody>
          <a:bodyPr>
            <a:normAutofit/>
          </a:bodyPr>
          <a:lstStyle/>
          <a:p>
            <a:r>
              <a:rPr lang="en-US" sz="1400" b="1" dirty="0">
                <a:latin typeface="Consolas" panose="020B0609020204030204" pitchFamily="49" charset="0"/>
                <a:cs typeface="Consolas" panose="020B0609020204030204" pitchFamily="49" charset="0"/>
              </a:rPr>
              <a:t>area </a:t>
            </a:r>
            <a:r>
              <a:rPr lang="en-US" sz="1400" i="1" dirty="0">
                <a:latin typeface="Consolas" panose="020B0609020204030204" pitchFamily="49" charset="0"/>
                <a:cs typeface="Consolas" panose="020B0609020204030204" pitchFamily="49" charset="0"/>
              </a:rPr>
              <a:t>area-id </a:t>
            </a:r>
            <a:r>
              <a:rPr lang="en-US" sz="1400" b="1" dirty="0">
                <a:latin typeface="Consolas" panose="020B0609020204030204" pitchFamily="49" charset="0"/>
                <a:cs typeface="Consolas" panose="020B0609020204030204" pitchFamily="49" charset="0"/>
              </a:rPr>
              <a:t>range </a:t>
            </a:r>
            <a:r>
              <a:rPr lang="en-US" sz="1400" i="1" dirty="0" err="1">
                <a:latin typeface="Consolas" panose="020B0609020204030204" pitchFamily="49" charset="0"/>
                <a:cs typeface="Consolas" panose="020B0609020204030204" pitchFamily="49" charset="0"/>
              </a:rPr>
              <a:t>ip</a:t>
            </a:r>
            <a:r>
              <a:rPr lang="en-US" sz="1400" i="1" dirty="0">
                <a:latin typeface="Consolas" panose="020B0609020204030204" pitchFamily="49" charset="0"/>
                <a:cs typeface="Consolas" panose="020B0609020204030204" pitchFamily="49" charset="0"/>
              </a:rPr>
              <a:t>-address mask </a:t>
            </a:r>
            <a:r>
              <a:rPr lang="en-US" sz="1400" dirty="0">
                <a:latin typeface="Consolas" panose="020B0609020204030204" pitchFamily="49" charset="0"/>
                <a:cs typeface="Consolas" panose="020B0609020204030204" pitchFamily="49" charset="0"/>
              </a:rPr>
              <a:t>[ </a:t>
            </a:r>
            <a:r>
              <a:rPr lang="en-US" sz="1400" b="1" dirty="0">
                <a:latin typeface="Consolas" panose="020B0609020204030204" pitchFamily="49" charset="0"/>
                <a:cs typeface="Consolas" panose="020B0609020204030204" pitchFamily="49" charset="0"/>
              </a:rPr>
              <a:t>advertise </a:t>
            </a:r>
            <a:r>
              <a:rPr lang="en-US" sz="1400" dirty="0">
                <a:latin typeface="Consolas" panose="020B0609020204030204" pitchFamily="49" charset="0"/>
                <a:cs typeface="Consolas" panose="020B0609020204030204" pitchFamily="49" charset="0"/>
              </a:rPr>
              <a:t>| </a:t>
            </a:r>
            <a:r>
              <a:rPr lang="en-US" sz="1400" b="1" dirty="0">
                <a:latin typeface="Consolas" panose="020B0609020204030204" pitchFamily="49" charset="0"/>
                <a:cs typeface="Consolas" panose="020B0609020204030204" pitchFamily="49" charset="0"/>
              </a:rPr>
              <a:t>not-advertise </a:t>
            </a:r>
            <a:r>
              <a:rPr lang="en-US" sz="1400" dirty="0">
                <a:latin typeface="Consolas" panose="020B0609020204030204" pitchFamily="49" charset="0"/>
                <a:cs typeface="Consolas" panose="020B0609020204030204" pitchFamily="49" charset="0"/>
              </a:rPr>
              <a:t>] [ </a:t>
            </a:r>
            <a:r>
              <a:rPr lang="en-US" sz="1400" b="1" dirty="0">
                <a:latin typeface="Consolas" panose="020B0609020204030204" pitchFamily="49" charset="0"/>
                <a:cs typeface="Consolas" panose="020B0609020204030204" pitchFamily="49" charset="0"/>
              </a:rPr>
              <a:t>cost </a:t>
            </a:r>
            <a:r>
              <a:rPr lang="en-US" sz="1400" i="1" dirty="0" err="1">
                <a:latin typeface="Consolas" panose="020B0609020204030204" pitchFamily="49" charset="0"/>
                <a:cs typeface="Consolas" panose="020B0609020204030204" pitchFamily="49" charset="0"/>
              </a:rPr>
              <a:t>cost</a:t>
            </a:r>
            <a:r>
              <a:rPr lang="en-US" sz="1400" i="1" dirty="0">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a:t>
            </a:r>
          </a:p>
        </p:txBody>
      </p:sp>
      <p:pic>
        <p:nvPicPr>
          <p:cNvPr id="4" name="Picture 3"/>
          <p:cNvPicPr>
            <a:picLocks noChangeAspect="1"/>
          </p:cNvPicPr>
          <p:nvPr/>
        </p:nvPicPr>
        <p:blipFill>
          <a:blip r:embed="rId2"/>
          <a:stretch>
            <a:fillRect/>
          </a:stretch>
        </p:blipFill>
        <p:spPr>
          <a:xfrm>
            <a:off x="279400" y="2048313"/>
            <a:ext cx="7309441" cy="3892321"/>
          </a:xfrm>
          <a:prstGeom prst="rect">
            <a:avLst/>
          </a:prstGeom>
        </p:spPr>
      </p:pic>
      <p:pic>
        <p:nvPicPr>
          <p:cNvPr id="5" name="Picture 4"/>
          <p:cNvPicPr>
            <a:picLocks noChangeAspect="1"/>
          </p:cNvPicPr>
          <p:nvPr/>
        </p:nvPicPr>
        <p:blipFill>
          <a:blip r:embed="rId3"/>
          <a:stretch>
            <a:fillRect/>
          </a:stretch>
        </p:blipFill>
        <p:spPr>
          <a:xfrm>
            <a:off x="5997737" y="553087"/>
            <a:ext cx="2590209" cy="1706848"/>
          </a:xfrm>
          <a:prstGeom prst="rect">
            <a:avLst/>
          </a:prstGeom>
        </p:spPr>
      </p:pic>
    </p:spTree>
    <p:extLst>
      <p:ext uri="{BB962C8B-B14F-4D97-AF65-F5344CB8AC3E}">
        <p14:creationId xmlns:p14="http://schemas.microsoft.com/office/powerpoint/2010/main" val="29549052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Configuring OSPF Route Summarization</a:t>
            </a:r>
            <a:endParaRPr lang="en-US" dirty="0" smtClean="0"/>
          </a:p>
        </p:txBody>
      </p:sp>
      <p:pic>
        <p:nvPicPr>
          <p:cNvPr id="3" name="Content Placeholder 2"/>
          <p:cNvPicPr>
            <a:picLocks noGrp="1" noChangeAspect="1"/>
          </p:cNvPicPr>
          <p:nvPr>
            <p:ph idx="1"/>
          </p:nvPr>
        </p:nvPicPr>
        <p:blipFill>
          <a:blip r:embed="rId3"/>
          <a:stretch>
            <a:fillRect/>
          </a:stretch>
        </p:blipFill>
        <p:spPr>
          <a:xfrm>
            <a:off x="1094373" y="1108037"/>
            <a:ext cx="6891754" cy="5132387"/>
          </a:xfrm>
          <a:prstGeom prst="rect">
            <a:avLst/>
          </a:prstGeom>
        </p:spPr>
      </p:pic>
    </p:spTree>
    <p:extLst>
      <p:ext uri="{BB962C8B-B14F-4D97-AF65-F5344CB8AC3E}">
        <p14:creationId xmlns:p14="http://schemas.microsoft.com/office/powerpoint/2010/main" val="51934369"/>
      </p:ext>
    </p:extLst>
  </p:cSld>
  <p:clrMapOvr>
    <a:masterClrMapping/>
  </p:clrMapOvr>
  <p:transition spd="med"/>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Configuring OSPF Route Summarization</a:t>
            </a:r>
            <a:endParaRPr lang="en-US" dirty="0" smtClean="0"/>
          </a:p>
        </p:txBody>
      </p:sp>
      <p:sp>
        <p:nvSpPr>
          <p:cNvPr id="6" name="Content Placeholder 5"/>
          <p:cNvSpPr>
            <a:spLocks noGrp="1"/>
          </p:cNvSpPr>
          <p:nvPr>
            <p:ph idx="1"/>
          </p:nvPr>
        </p:nvSpPr>
        <p:spPr/>
        <p:txBody>
          <a:bodyPr>
            <a:normAutofit/>
          </a:bodyPr>
          <a:lstStyle/>
          <a:p>
            <a:endParaRPr lang="en-US" dirty="0" smtClean="0"/>
          </a:p>
        </p:txBody>
      </p:sp>
      <p:grpSp>
        <p:nvGrpSpPr>
          <p:cNvPr id="4" name="Group 3"/>
          <p:cNvGrpSpPr/>
          <p:nvPr/>
        </p:nvGrpSpPr>
        <p:grpSpPr>
          <a:xfrm>
            <a:off x="904059" y="1535758"/>
            <a:ext cx="7271038" cy="4426561"/>
            <a:chOff x="806734" y="365378"/>
            <a:chExt cx="7271038" cy="4426561"/>
          </a:xfrm>
        </p:grpSpPr>
        <p:pic>
          <p:nvPicPr>
            <p:cNvPr id="2" name="Picture 1"/>
            <p:cNvPicPr>
              <a:picLocks noChangeAspect="1"/>
            </p:cNvPicPr>
            <p:nvPr/>
          </p:nvPicPr>
          <p:blipFill>
            <a:blip r:embed="rId3"/>
            <a:stretch>
              <a:fillRect/>
            </a:stretch>
          </p:blipFill>
          <p:spPr>
            <a:xfrm>
              <a:off x="806734" y="365378"/>
              <a:ext cx="7258681" cy="2976481"/>
            </a:xfrm>
            <a:prstGeom prst="rect">
              <a:avLst/>
            </a:prstGeom>
          </p:spPr>
        </p:pic>
        <p:pic>
          <p:nvPicPr>
            <p:cNvPr id="3" name="Picture 2"/>
            <p:cNvPicPr>
              <a:picLocks noChangeAspect="1"/>
            </p:cNvPicPr>
            <p:nvPr/>
          </p:nvPicPr>
          <p:blipFill>
            <a:blip r:embed="rId4"/>
            <a:stretch>
              <a:fillRect/>
            </a:stretch>
          </p:blipFill>
          <p:spPr>
            <a:xfrm>
              <a:off x="819091" y="3341859"/>
              <a:ext cx="7258681" cy="1450080"/>
            </a:xfrm>
            <a:prstGeom prst="rect">
              <a:avLst/>
            </a:prstGeom>
          </p:spPr>
        </p:pic>
      </p:grpSp>
    </p:spTree>
    <p:extLst>
      <p:ext uri="{BB962C8B-B14F-4D97-AF65-F5344CB8AC3E}">
        <p14:creationId xmlns:p14="http://schemas.microsoft.com/office/powerpoint/2010/main" val="161135872"/>
      </p:ext>
    </p:extLst>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Configuring OSPF Route Summarization</a:t>
            </a:r>
          </a:p>
        </p:txBody>
      </p:sp>
      <p:pic>
        <p:nvPicPr>
          <p:cNvPr id="2" name="Content Placeholder 1"/>
          <p:cNvPicPr>
            <a:picLocks noGrp="1" noChangeAspect="1"/>
          </p:cNvPicPr>
          <p:nvPr>
            <p:ph idx="1"/>
          </p:nvPr>
        </p:nvPicPr>
        <p:blipFill>
          <a:blip r:embed="rId3"/>
          <a:stretch>
            <a:fillRect/>
          </a:stretch>
        </p:blipFill>
        <p:spPr>
          <a:xfrm>
            <a:off x="910116" y="1192161"/>
            <a:ext cx="7258681" cy="5113441"/>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OSPF Route Summarization</a:t>
            </a:r>
          </a:p>
        </p:txBody>
      </p:sp>
      <p:sp>
        <p:nvSpPr>
          <p:cNvPr id="3" name="Content Placeholder 2"/>
          <p:cNvSpPr>
            <a:spLocks noGrp="1"/>
          </p:cNvSpPr>
          <p:nvPr>
            <p:ph idx="1"/>
          </p:nvPr>
        </p:nvSpPr>
        <p:spPr/>
        <p:txBody>
          <a:bodyPr/>
          <a:lstStyle/>
          <a:p>
            <a:endParaRPr lang="en-US" dirty="0"/>
          </a:p>
        </p:txBody>
      </p:sp>
      <p:grpSp>
        <p:nvGrpSpPr>
          <p:cNvPr id="6" name="Group 5"/>
          <p:cNvGrpSpPr/>
          <p:nvPr/>
        </p:nvGrpSpPr>
        <p:grpSpPr>
          <a:xfrm>
            <a:off x="910237" y="1058577"/>
            <a:ext cx="7258681" cy="5380924"/>
            <a:chOff x="910237" y="1183340"/>
            <a:chExt cx="7258681" cy="5380924"/>
          </a:xfrm>
        </p:grpSpPr>
        <p:pic>
          <p:nvPicPr>
            <p:cNvPr id="4" name="Picture 3"/>
            <p:cNvPicPr>
              <a:picLocks noChangeAspect="1"/>
            </p:cNvPicPr>
            <p:nvPr/>
          </p:nvPicPr>
          <p:blipFill>
            <a:blip r:embed="rId3"/>
            <a:stretch>
              <a:fillRect/>
            </a:stretch>
          </p:blipFill>
          <p:spPr>
            <a:xfrm>
              <a:off x="910237" y="1183340"/>
              <a:ext cx="7258681" cy="763200"/>
            </a:xfrm>
            <a:prstGeom prst="rect">
              <a:avLst/>
            </a:prstGeom>
          </p:spPr>
        </p:pic>
        <p:pic>
          <p:nvPicPr>
            <p:cNvPr id="5" name="Picture 4"/>
            <p:cNvPicPr>
              <a:picLocks noChangeAspect="1"/>
            </p:cNvPicPr>
            <p:nvPr/>
          </p:nvPicPr>
          <p:blipFill>
            <a:blip r:embed="rId4"/>
            <a:stretch>
              <a:fillRect/>
            </a:stretch>
          </p:blipFill>
          <p:spPr>
            <a:xfrm>
              <a:off x="910237" y="1934183"/>
              <a:ext cx="7258681" cy="4630081"/>
            </a:xfrm>
            <a:prstGeom prst="rect">
              <a:avLst/>
            </a:prstGeom>
          </p:spPr>
        </p:pic>
      </p:gr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Configuring Summarization on the ABR</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910237" y="1183340"/>
            <a:ext cx="7258681" cy="877680"/>
          </a:xfrm>
          <a:prstGeom prst="rect">
            <a:avLst/>
          </a:prstGeom>
        </p:spPr>
      </p:pic>
      <p:pic>
        <p:nvPicPr>
          <p:cNvPr id="5" name="Content Placeholder 2"/>
          <p:cNvPicPr>
            <a:picLocks noChangeAspect="1"/>
          </p:cNvPicPr>
          <p:nvPr/>
        </p:nvPicPr>
        <p:blipFill>
          <a:blip r:embed="rId4"/>
          <a:stretch>
            <a:fillRect/>
          </a:stretch>
        </p:blipFill>
        <p:spPr bwMode="auto">
          <a:xfrm>
            <a:off x="1578639" y="2136323"/>
            <a:ext cx="5921876" cy="4410105"/>
          </a:xfrm>
          <a:prstGeom prst="rect">
            <a:avLst/>
          </a:prstGeom>
          <a:noFill/>
          <a:ln w="9525" algn="ctr">
            <a:noFill/>
            <a:miter lim="800000"/>
            <a:headEnd/>
            <a:tailEnd/>
          </a:ln>
        </p:spPr>
      </p:pic>
    </p:spTree>
    <p:extLst>
      <p:ext uri="{BB962C8B-B14F-4D97-AF65-F5344CB8AC3E}">
        <p14:creationId xmlns:p14="http://schemas.microsoft.com/office/powerpoint/2010/main" val="2767326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11938</TotalTime>
  <Pages>28</Pages>
  <Words>10360</Words>
  <Application>Microsoft Office PowerPoint</Application>
  <PresentationFormat>On-screen Show (4:3)</PresentationFormat>
  <Paragraphs>709</Paragraphs>
  <Slides>155</Slides>
  <Notes>126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155</vt:i4>
      </vt:variant>
    </vt:vector>
  </HeadingPairs>
  <TitlesOfParts>
    <vt:vector size="161" baseType="lpstr">
      <vt:lpstr>Arial</vt:lpstr>
      <vt:lpstr>Consolas</vt:lpstr>
      <vt:lpstr>Courier New</vt:lpstr>
      <vt:lpstr>Times New Roman</vt:lpstr>
      <vt:lpstr>Wingdings</vt:lpstr>
      <vt:lpstr>CCNP Instructor PPT</vt:lpstr>
      <vt:lpstr>Chapter 3:  Open Short Path First</vt:lpstr>
      <vt:lpstr>Chapter 3 Objectives</vt:lpstr>
      <vt:lpstr>Establishing OSPF Neighbor Relationships</vt:lpstr>
      <vt:lpstr>Establishing OSPF Neighbor Relationships</vt:lpstr>
      <vt:lpstr>OSPF Features</vt:lpstr>
      <vt:lpstr>OSPF Features</vt:lpstr>
      <vt:lpstr>OSPF Features</vt:lpstr>
      <vt:lpstr>OSPF Features</vt:lpstr>
      <vt:lpstr>OSPF Operation Overview</vt:lpstr>
      <vt:lpstr>OSPF Operation Overview</vt:lpstr>
      <vt:lpstr>OSPF Operation Overview</vt:lpstr>
      <vt:lpstr>OSPF Operation Overview</vt:lpstr>
      <vt:lpstr>Hierarchical Structure of OSPF</vt:lpstr>
      <vt:lpstr>Hierarchical Structure of OSPF</vt:lpstr>
      <vt:lpstr>Hierarchical Structure of OSPF</vt:lpstr>
      <vt:lpstr>OSPF Message Types</vt:lpstr>
      <vt:lpstr>Basic OSPF Configuration</vt:lpstr>
      <vt:lpstr>Basic OSPF Configuration</vt:lpstr>
      <vt:lpstr>Basic OSPF Configuration</vt:lpstr>
      <vt:lpstr>Configuration of OSPF Router IDs</vt:lpstr>
      <vt:lpstr>Clearing the OSPF Processes</vt:lpstr>
      <vt:lpstr>OSPF Router ID Criteria </vt:lpstr>
      <vt:lpstr>Verifying the Router IDs</vt:lpstr>
      <vt:lpstr>Verifying OSPF Neighborships</vt:lpstr>
      <vt:lpstr>Verifying the OSPF-Enabled Interfaces</vt:lpstr>
      <vt:lpstr>Verifying the OSPF Routes</vt:lpstr>
      <vt:lpstr>OSPF Routes</vt:lpstr>
      <vt:lpstr>OSPF Adjacency Establishment Steps</vt:lpstr>
      <vt:lpstr>Optimizing OSPF Adjacency Behavior</vt:lpstr>
      <vt:lpstr>OSPF Adjacencies on Multiaccess Networks</vt:lpstr>
      <vt:lpstr>OSPF Adjacencies on Multiaccess Networks</vt:lpstr>
      <vt:lpstr>Neighbor Status</vt:lpstr>
      <vt:lpstr>DR/BDR Election Process</vt:lpstr>
      <vt:lpstr>DR/BDR Election Process</vt:lpstr>
      <vt:lpstr>Using OSPF Priority in the DR/BDR Election</vt:lpstr>
      <vt:lpstr>Configuring the OSPF Priority on an Interface</vt:lpstr>
      <vt:lpstr>Verifying OSPF Neighbor Status</vt:lpstr>
      <vt:lpstr>OSPF Behavior in NBMA Hub-and-Spoke Topology</vt:lpstr>
      <vt:lpstr>OSPF Behavior in NBMA Hub-and-Spoke Topology</vt:lpstr>
      <vt:lpstr>The Importance of MTU</vt:lpstr>
      <vt:lpstr>Manipulating OSPF Timers</vt:lpstr>
      <vt:lpstr>Examining the Hello/Dead Timers</vt:lpstr>
      <vt:lpstr>Modifying the Hello and Dead Intervals</vt:lpstr>
      <vt:lpstr>OSPF Relationship over Point-to-Point Links</vt:lpstr>
      <vt:lpstr>OSPF Neighbor Relationship over MPLS</vt:lpstr>
      <vt:lpstr>OSPF Neighbor States</vt:lpstr>
      <vt:lpstr>PowerPoint Presentation</vt:lpstr>
      <vt:lpstr>OSPF Network Types</vt:lpstr>
      <vt:lpstr>OSPF Network Types</vt:lpstr>
      <vt:lpstr>OSPF Network Types</vt:lpstr>
      <vt:lpstr>Configuring Passive Interfaces</vt:lpstr>
      <vt:lpstr>PowerPoint Presentation</vt:lpstr>
      <vt:lpstr>Building the Link-State Database</vt:lpstr>
      <vt:lpstr>OSPF LSA Types</vt:lpstr>
      <vt:lpstr>OSPF LSA Types</vt:lpstr>
      <vt:lpstr>Other LSA Types </vt:lpstr>
      <vt:lpstr>Examining the OSPF Link-State Database</vt:lpstr>
      <vt:lpstr>Routing Table</vt:lpstr>
      <vt:lpstr>OSPF LSDB</vt:lpstr>
      <vt:lpstr>Type 1 LSA Details</vt:lpstr>
      <vt:lpstr>Locally Generated Type 1 LSAs</vt:lpstr>
      <vt:lpstr>Type 1 LSA</vt:lpstr>
      <vt:lpstr>OSPF Type 2 Network LSA</vt:lpstr>
      <vt:lpstr>OSPF Type 2 Network LSA</vt:lpstr>
      <vt:lpstr>Type 2 LSA</vt:lpstr>
      <vt:lpstr>OSPF Type 3 Summary LSA</vt:lpstr>
      <vt:lpstr>OSPF Type 3 Summary LSA</vt:lpstr>
      <vt:lpstr>Type 3 LSA</vt:lpstr>
      <vt:lpstr>OSPF Type 4 ASBR Summary LSA</vt:lpstr>
      <vt:lpstr>Type 4 LSA</vt:lpstr>
      <vt:lpstr>OSPF Type 5 External LSA</vt:lpstr>
      <vt:lpstr>Type 5 LSA</vt:lpstr>
      <vt:lpstr>Periodic OSPF Database Changes</vt:lpstr>
      <vt:lpstr>Exchanging and Synchronizing LSDBs</vt:lpstr>
      <vt:lpstr>Exchanging and Synchronizing LSDBs</vt:lpstr>
      <vt:lpstr>Synchronizing the LSDB on Multiaccess Networks</vt:lpstr>
      <vt:lpstr>Synchronizing the LSDB on Multiaccess Networks</vt:lpstr>
      <vt:lpstr>Running the SPF Algorithm</vt:lpstr>
      <vt:lpstr>Verifying OSPF Frequency of the SPF Algorithm</vt:lpstr>
      <vt:lpstr>OSPF Best Path Calculation</vt:lpstr>
      <vt:lpstr>Examining the Interface Bandwidth and OSPF Cost</vt:lpstr>
      <vt:lpstr>Default OSPF Costs</vt:lpstr>
      <vt:lpstr>Modifying the Reference Bandwidth</vt:lpstr>
      <vt:lpstr>Changing the Interface Bandwidth and OSPF Cost</vt:lpstr>
      <vt:lpstr>Calculating the Cost of Intra-Area Routes</vt:lpstr>
      <vt:lpstr>Calculating the Cost of Interarea Routes</vt:lpstr>
      <vt:lpstr>Selecting Between Intra-Area and Interarea Routes</vt:lpstr>
      <vt:lpstr>PowerPoint Presentation</vt:lpstr>
      <vt:lpstr>Optimizing OSPF Behavior </vt:lpstr>
      <vt:lpstr>OSPF Route Summarization</vt:lpstr>
      <vt:lpstr>OSPF Route Summarization Process</vt:lpstr>
      <vt:lpstr>Benefits of Route Summarization</vt:lpstr>
      <vt:lpstr>OSPF Route Summarization </vt:lpstr>
      <vt:lpstr>ABR’s Summarization</vt:lpstr>
      <vt:lpstr>Configuring OSPF Route Summarization</vt:lpstr>
      <vt:lpstr>Configuring OSPF Route Summarization</vt:lpstr>
      <vt:lpstr>Configuring OSPF Route Summarization</vt:lpstr>
      <vt:lpstr>Configuring OSPF Route Summarization</vt:lpstr>
      <vt:lpstr>Configuring Summarization on the ABR</vt:lpstr>
      <vt:lpstr>Configuring OSPF Route Summarization</vt:lpstr>
      <vt:lpstr>Configuring OSPF Route Summarization</vt:lpstr>
      <vt:lpstr>Configuring OSPF Route Summarization</vt:lpstr>
      <vt:lpstr>Configuring OSPF Route Summarization</vt:lpstr>
      <vt:lpstr>Summarization on ASBR’s</vt:lpstr>
      <vt:lpstr>OSPF Virtual Links</vt:lpstr>
      <vt:lpstr>OSPF Virtual Links</vt:lpstr>
      <vt:lpstr>Virtual Links Issues</vt:lpstr>
      <vt:lpstr>Virtual Links Configuration Issues</vt:lpstr>
      <vt:lpstr>Configuring OSPF Virtual Links</vt:lpstr>
      <vt:lpstr>Configuring OSPF Virtual Links</vt:lpstr>
      <vt:lpstr>Configuring OSPF Virtual Links</vt:lpstr>
      <vt:lpstr>OSPF Stub Areas</vt:lpstr>
      <vt:lpstr>Configuring OSPF Stub Areas</vt:lpstr>
      <vt:lpstr>Configuring OSPF Stub Areas</vt:lpstr>
      <vt:lpstr>Configuring OSPF Stub Areas</vt:lpstr>
      <vt:lpstr>Configuring OSPF Stub Areas</vt:lpstr>
      <vt:lpstr>Propagating a Default Route Using OSPF</vt:lpstr>
      <vt:lpstr>OSPF Totally Stubby Areas</vt:lpstr>
      <vt:lpstr>OSPF Totally Stubby Areas</vt:lpstr>
      <vt:lpstr>Cost of the Default Route in a Stub Area</vt:lpstr>
      <vt:lpstr>Cost of the Default Route in a Stub Area</vt:lpstr>
      <vt:lpstr>The default-information originate Command</vt:lpstr>
      <vt:lpstr>Other Stubby Area Types</vt:lpstr>
      <vt:lpstr>OSPFv3</vt:lpstr>
      <vt:lpstr>OSPFv3</vt:lpstr>
      <vt:lpstr>Configuring OSPFv3</vt:lpstr>
      <vt:lpstr>Configuring OSPFv3</vt:lpstr>
      <vt:lpstr>Configuring OSPFv3</vt:lpstr>
      <vt:lpstr>Enabling OSPFv3 </vt:lpstr>
      <vt:lpstr>OSPFv3 Adjacencies and Routing Table</vt:lpstr>
      <vt:lpstr>Specifying the Neighbor on an NBMA Interface</vt:lpstr>
      <vt:lpstr>Specifying the Neighbor on an NBMA Interface</vt:lpstr>
      <vt:lpstr>OSPFv3 LSDB</vt:lpstr>
      <vt:lpstr>Renamed LSA</vt:lpstr>
      <vt:lpstr>New LSA</vt:lpstr>
      <vt:lpstr>OSPFv3 for IPv4 and IPv6</vt:lpstr>
      <vt:lpstr>Configuring OSPFv3 Using the router ospfv3</vt:lpstr>
      <vt:lpstr>OSPFv3 Old-Style OSPF Configuration Commands</vt:lpstr>
      <vt:lpstr>OSPFv3 New-Style OSPF Configuration Commands</vt:lpstr>
      <vt:lpstr>Enabling OSPFv3 for IPv4</vt:lpstr>
      <vt:lpstr>OSPFv3 Adjacencies for Both IPv4 and IPv6 Address Families</vt:lpstr>
      <vt:lpstr>OSPFv3 LSDB</vt:lpstr>
      <vt:lpstr>IPv4 Routing Table with OSPFv3 Routes</vt:lpstr>
      <vt:lpstr>OSPFv3 ipv6 Routing Table</vt:lpstr>
      <vt:lpstr>Configuring OSPFv3</vt:lpstr>
      <vt:lpstr>Area 2 Routers Configured as a Totally Stubby Area</vt:lpstr>
      <vt:lpstr>OSPFv3 Summarization</vt:lpstr>
      <vt:lpstr>Configuring Advanced OSPFv3</vt:lpstr>
      <vt:lpstr>OSPFv3 Caveats</vt:lpstr>
      <vt:lpstr>Chapter 3 Summary</vt:lpstr>
      <vt:lpstr>Chapter 3 Summary</vt:lpstr>
      <vt:lpstr>Chapter 3 Summary</vt:lpstr>
      <vt:lpstr>Chapter 3 Labs</vt:lpstr>
      <vt:lpstr>PowerPoint Presentation</vt:lpstr>
      <vt:lpstr>Acknowledgment </vt:lpstr>
    </vt:vector>
  </TitlesOfParts>
  <Company>Cisco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subject/>
  <dc:creator>Cisco Systems</dc:creator>
  <cp:keywords/>
  <dc:description/>
  <cp:lastModifiedBy>Kang Liu -T (kanliu - ZHONG GUO GUO JI  JI SHU ZHI LI HE ZUO GONG SI at Cisco)</cp:lastModifiedBy>
  <cp:revision>511</cp:revision>
  <cp:lastPrinted>1999-01-27T00:54:54Z</cp:lastPrinted>
  <dcterms:created xsi:type="dcterms:W3CDTF">2010-07-05T20:10:47Z</dcterms:created>
  <dcterms:modified xsi:type="dcterms:W3CDTF">2016-04-13T04:14:31Z</dcterms:modified>
</cp:coreProperties>
</file>