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960" r:id="rId1"/>
  </p:sldMasterIdLst>
  <p:notesMasterIdLst>
    <p:notesMasterId r:id="rId78"/>
  </p:notesMasterIdLst>
  <p:handoutMasterIdLst>
    <p:handoutMasterId r:id="rId79"/>
  </p:handoutMasterIdLst>
  <p:sldIdLst>
    <p:sldId id="500" r:id="rId2"/>
    <p:sldId id="541" r:id="rId3"/>
    <p:sldId id="813" r:id="rId4"/>
    <p:sldId id="692" r:id="rId5"/>
    <p:sldId id="819" r:id="rId6"/>
    <p:sldId id="820" r:id="rId7"/>
    <p:sldId id="821" r:id="rId8"/>
    <p:sldId id="822" r:id="rId9"/>
    <p:sldId id="823" r:id="rId10"/>
    <p:sldId id="824" r:id="rId11"/>
    <p:sldId id="825" r:id="rId12"/>
    <p:sldId id="826" r:id="rId13"/>
    <p:sldId id="814" r:id="rId14"/>
    <p:sldId id="765" r:id="rId15"/>
    <p:sldId id="827" r:id="rId16"/>
    <p:sldId id="830" r:id="rId17"/>
    <p:sldId id="831" r:id="rId18"/>
    <p:sldId id="828" r:id="rId19"/>
    <p:sldId id="829" r:id="rId20"/>
    <p:sldId id="832" r:id="rId21"/>
    <p:sldId id="833" r:id="rId22"/>
    <p:sldId id="834" r:id="rId23"/>
    <p:sldId id="835" r:id="rId24"/>
    <p:sldId id="836" r:id="rId25"/>
    <p:sldId id="815" r:id="rId26"/>
    <p:sldId id="779" r:id="rId27"/>
    <p:sldId id="837" r:id="rId28"/>
    <p:sldId id="838" r:id="rId29"/>
    <p:sldId id="839" r:id="rId30"/>
    <p:sldId id="840" r:id="rId31"/>
    <p:sldId id="841" r:id="rId32"/>
    <p:sldId id="843" r:id="rId33"/>
    <p:sldId id="842" r:id="rId34"/>
    <p:sldId id="844" r:id="rId35"/>
    <p:sldId id="845" r:id="rId36"/>
    <p:sldId id="846" r:id="rId37"/>
    <p:sldId id="847" r:id="rId38"/>
    <p:sldId id="850" r:id="rId39"/>
    <p:sldId id="849" r:id="rId40"/>
    <p:sldId id="848" r:id="rId41"/>
    <p:sldId id="852" r:id="rId42"/>
    <p:sldId id="853" r:id="rId43"/>
    <p:sldId id="860" r:id="rId44"/>
    <p:sldId id="861" r:id="rId45"/>
    <p:sldId id="862" r:id="rId46"/>
    <p:sldId id="854" r:id="rId47"/>
    <p:sldId id="855" r:id="rId48"/>
    <p:sldId id="856" r:id="rId49"/>
    <p:sldId id="857" r:id="rId50"/>
    <p:sldId id="863" r:id="rId51"/>
    <p:sldId id="858" r:id="rId52"/>
    <p:sldId id="859" r:id="rId53"/>
    <p:sldId id="864" r:id="rId54"/>
    <p:sldId id="875" r:id="rId55"/>
    <p:sldId id="851" r:id="rId56"/>
    <p:sldId id="866" r:id="rId57"/>
    <p:sldId id="867" r:id="rId58"/>
    <p:sldId id="868" r:id="rId59"/>
    <p:sldId id="869" r:id="rId60"/>
    <p:sldId id="870" r:id="rId61"/>
    <p:sldId id="871" r:id="rId62"/>
    <p:sldId id="872" r:id="rId63"/>
    <p:sldId id="873" r:id="rId64"/>
    <p:sldId id="874" r:id="rId65"/>
    <p:sldId id="865" r:id="rId66"/>
    <p:sldId id="877" r:id="rId67"/>
    <p:sldId id="878" r:id="rId68"/>
    <p:sldId id="879" r:id="rId69"/>
    <p:sldId id="880" r:id="rId70"/>
    <p:sldId id="881" r:id="rId71"/>
    <p:sldId id="889" r:id="rId72"/>
    <p:sldId id="888" r:id="rId73"/>
    <p:sldId id="876" r:id="rId74"/>
    <p:sldId id="817" r:id="rId75"/>
    <p:sldId id="681" r:id="rId76"/>
    <p:sldId id="891" r:id="rId77"/>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9">
          <p15:clr>
            <a:srgbClr val="A4A3A4"/>
          </p15:clr>
        </p15:guide>
        <p15:guide id="2" pos="176">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C566"/>
    <a:srgbClr val="9EC5E6"/>
    <a:srgbClr val="678DC5"/>
    <a:srgbClr val="FFFF99"/>
    <a:srgbClr val="C0C0C4"/>
    <a:srgbClr val="3E67A4"/>
    <a:srgbClr val="3E8DC5"/>
    <a:srgbClr val="5F5F65"/>
    <a:srgbClr val="7E7E8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3" autoAdjust="0"/>
    <p:restoredTop sz="83454" autoAdjust="0"/>
  </p:normalViewPr>
  <p:slideViewPr>
    <p:cSldViewPr snapToGrid="0" showGuides="1">
      <p:cViewPr varScale="1">
        <p:scale>
          <a:sx n="64" d="100"/>
          <a:sy n="64" d="100"/>
        </p:scale>
        <p:origin x="1653" y="51"/>
      </p:cViewPr>
      <p:guideLst>
        <p:guide orient="horz" pos="2169"/>
        <p:guide pos="176"/>
      </p:guideLst>
    </p:cSldViewPr>
  </p:slideViewPr>
  <p:notesTextViewPr>
    <p:cViewPr>
      <p:scale>
        <a:sx n="100" d="100"/>
        <a:sy n="100" d="100"/>
      </p:scale>
      <p:origin x="0" y="0"/>
    </p:cViewPr>
  </p:notesTextViewPr>
  <p:sorterViewPr>
    <p:cViewPr>
      <p:scale>
        <a:sx n="66" d="100"/>
        <a:sy n="66" d="100"/>
      </p:scale>
      <p:origin x="0" y="5190"/>
    </p:cViewPr>
  </p:sorterViewPr>
  <p:notesViewPr>
    <p:cSldViewPr snapToGrid="0" showGuides="1">
      <p:cViewPr>
        <p:scale>
          <a:sx n="100" d="100"/>
          <a:sy n="100" d="100"/>
        </p:scale>
        <p:origin x="-1500" y="233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3" name="Rectangle 11"/>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defRPr/>
            </a:pPr>
            <a:endParaRPr lang="en-US" dirty="0"/>
          </a:p>
        </p:txBody>
      </p:sp>
      <p:sp>
        <p:nvSpPr>
          <p:cNvPr id="3084" name="Rectangle 12"/>
          <p:cNvSpPr>
            <a:spLocks noChangeArrowheads="1"/>
          </p:cNvSpPr>
          <p:nvPr/>
        </p:nvSpPr>
        <p:spPr bwMode="auto">
          <a:xfrm>
            <a:off x="57150" y="8785225"/>
            <a:ext cx="2619375" cy="347663"/>
          </a:xfrm>
          <a:prstGeom prst="rect">
            <a:avLst/>
          </a:prstGeom>
          <a:noFill/>
          <a:ln w="9525">
            <a:noFill/>
            <a:miter lim="800000"/>
            <a:headEnd/>
            <a:tailEnd/>
          </a:ln>
          <a:effectLst/>
        </p:spPr>
        <p:txBody>
          <a:bodyPr lIns="95667" tIns="50185" rIns="95667" bIns="50185">
            <a:spAutoFit/>
          </a:bodyPr>
          <a:lstStyle/>
          <a:p>
            <a:pPr algn="l" defTabSz="611188">
              <a:lnSpc>
                <a:spcPct val="100000"/>
              </a:lnSpc>
              <a:tabLst>
                <a:tab pos="2387600" algn="l"/>
                <a:tab pos="4830763" algn="l"/>
              </a:tabLst>
              <a:defRPr/>
            </a:pPr>
            <a:r>
              <a:rPr lang="en-US" sz="800" dirty="0"/>
              <a:t>© </a:t>
            </a:r>
            <a:r>
              <a:rPr lang="en-US" sz="800" dirty="0" smtClean="0"/>
              <a:t>2010, </a:t>
            </a:r>
            <a:r>
              <a:rPr lang="en-US" sz="800" dirty="0"/>
              <a:t>Cisco Systems, Inc. All rights reserved.</a:t>
            </a:r>
          </a:p>
          <a:p>
            <a:pPr algn="l" defTabSz="611188">
              <a:lnSpc>
                <a:spcPct val="100000"/>
              </a:lnSpc>
              <a:tabLst>
                <a:tab pos="2387600" algn="l"/>
                <a:tab pos="4830763" algn="l"/>
              </a:tabLst>
              <a:defRPr/>
            </a:pPr>
            <a:r>
              <a:rPr lang="en-US" sz="800" dirty="0"/>
              <a:t>Presentation_ID.scr</a:t>
            </a:r>
          </a:p>
        </p:txBody>
      </p:sp>
      <p:sp>
        <p:nvSpPr>
          <p:cNvPr id="3085"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3086" name="Rectangle 14"/>
          <p:cNvSpPr>
            <a:spLocks noChangeArrowheads="1"/>
          </p:cNvSpPr>
          <p:nvPr/>
        </p:nvSpPr>
        <p:spPr bwMode="auto">
          <a:xfrm>
            <a:off x="5929313" y="8680450"/>
            <a:ext cx="812800" cy="287338"/>
          </a:xfrm>
          <a:prstGeom prst="rect">
            <a:avLst/>
          </a:prstGeom>
          <a:noFill/>
          <a:ln w="9525">
            <a:noFill/>
            <a:miter lim="800000"/>
            <a:headEnd/>
            <a:tailEnd/>
          </a:ln>
          <a:effectLst/>
        </p:spPr>
        <p:txBody>
          <a:bodyPr lIns="18819" tIns="0" rIns="18819" bIns="0" anchor="b"/>
          <a:lstStyle/>
          <a:p>
            <a:pPr algn="r" defTabSz="903288">
              <a:lnSpc>
                <a:spcPct val="100000"/>
              </a:lnSpc>
              <a:defRPr/>
            </a:pPr>
            <a:fld id="{AEAAA42D-7350-4E1A-927F-F0F0D6BE9213}" type="slidenum">
              <a:rPr lang="en-US" sz="800"/>
              <a:pPr algn="r" defTabSz="903288">
                <a:lnSpc>
                  <a:spcPct val="100000"/>
                </a:lnSpc>
                <a:defRPr/>
              </a:pPr>
              <a:t>‹#›</a:t>
            </a:fld>
            <a:endParaRPr lang="en-US" sz="800" dirty="0"/>
          </a:p>
        </p:txBody>
      </p:sp>
    </p:spTree>
    <p:extLst>
      <p:ext uri="{BB962C8B-B14F-4D97-AF65-F5344CB8AC3E}">
        <p14:creationId xmlns:p14="http://schemas.microsoft.com/office/powerpoint/2010/main" val="3243420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304" name="Rectangle 8"/>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defRPr/>
            </a:pPr>
            <a:endParaRPr lang="en-US" dirty="0"/>
          </a:p>
        </p:txBody>
      </p:sp>
      <p:sp>
        <p:nvSpPr>
          <p:cNvPr id="183305" name="Rectangle 9"/>
          <p:cNvSpPr>
            <a:spLocks noChangeArrowheads="1"/>
          </p:cNvSpPr>
          <p:nvPr/>
        </p:nvSpPr>
        <p:spPr bwMode="auto">
          <a:xfrm>
            <a:off x="57150" y="8785225"/>
            <a:ext cx="2619375" cy="224461"/>
          </a:xfrm>
          <a:prstGeom prst="rect">
            <a:avLst/>
          </a:prstGeom>
          <a:noFill/>
          <a:ln w="9525">
            <a:noFill/>
            <a:miter lim="800000"/>
            <a:headEnd/>
            <a:tailEnd/>
          </a:ln>
          <a:effectLst/>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a:t>
            </a:r>
            <a:r>
              <a:rPr lang="en-US" sz="800"/>
              <a:t>reserved</a:t>
            </a:r>
            <a:r>
              <a:rPr lang="en-US" sz="800" smtClean="0"/>
              <a:t>.</a:t>
            </a:r>
            <a:endParaRPr lang="en-US" sz="800" dirty="0"/>
          </a:p>
        </p:txBody>
      </p:sp>
      <p:sp>
        <p:nvSpPr>
          <p:cNvPr id="183306"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a:lvl1pPr>
          </a:lstStyle>
          <a:p>
            <a:pPr>
              <a:defRPr/>
            </a:pPr>
            <a:fld id="{48A860EF-3C9C-408F-AA5B-BAB3242BE1D0}" type="slidenum">
              <a:rPr lang="en-US"/>
              <a:pPr>
                <a:defRPr/>
              </a:pPr>
              <a:t>‹#›</a:t>
            </a:fld>
            <a:endParaRPr lang="en-US" dirty="0"/>
          </a:p>
        </p:txBody>
      </p:sp>
      <p:sp>
        <p:nvSpPr>
          <p:cNvPr id="18438"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836196363"/>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mn-ea"/>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1"/>
          <p:cNvSpPr>
            <a:spLocks noGrp="1" noChangeArrowheads="1"/>
          </p:cNvSpPr>
          <p:nvPr>
            <p:ph type="sldNum" sz="quarter" idx="5"/>
          </p:nvPr>
        </p:nvSpPr>
        <p:spPr>
          <a:noFill/>
        </p:spPr>
        <p:txBody>
          <a:bodyPr/>
          <a:lstStyle/>
          <a:p>
            <a:fld id="{2B30C949-4E15-4DB4-8A39-A23EF57DFAE1}" type="slidenum">
              <a:rPr lang="en-US" smtClean="0"/>
              <a:pPr/>
              <a:t>1</a:t>
            </a:fld>
            <a:endParaRPr lang="en-US" dirty="0"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Cisco Networking </a:t>
            </a:r>
            <a:r>
              <a:rPr lang="en-US" b="1" smtClean="0"/>
              <a:t>Academy Program</a:t>
            </a:r>
            <a:endParaRPr lang="en-US" b="1" dirty="0" smtClean="0"/>
          </a:p>
          <a:p>
            <a:pPr>
              <a:buFontTx/>
              <a:buNone/>
            </a:pPr>
            <a:r>
              <a:rPr lang="en-US" b="1" dirty="0" smtClean="0"/>
              <a:t>CCNP</a:t>
            </a:r>
            <a:r>
              <a:rPr lang="en-US" b="1" baseline="0" dirty="0" smtClean="0"/>
              <a:t> ROUTE: Implementing IP Routing</a:t>
            </a:r>
            <a:endParaRPr lang="en-US" b="1" dirty="0" smtClean="0"/>
          </a:p>
          <a:p>
            <a:pPr>
              <a:buFontTx/>
              <a:buNone/>
            </a:pPr>
            <a:r>
              <a:rPr lang="en-US" sz="1300" b="1" dirty="0" smtClean="0"/>
              <a:t>Chapter 1: Routing Services</a:t>
            </a:r>
            <a:r>
              <a:rPr lang="en-US" b="1" dirty="0" smtClean="0"/>
              <a:t/>
            </a:r>
            <a:br>
              <a:rPr lang="en-US" b="1" dirty="0" smtClean="0"/>
            </a:br>
            <a:endParaRPr lang="en-GB" b="1" dirty="0" smtClean="0"/>
          </a:p>
        </p:txBody>
      </p:sp>
    </p:spTree>
    <p:extLst>
      <p:ext uri="{BB962C8B-B14F-4D97-AF65-F5344CB8AC3E}">
        <p14:creationId xmlns:p14="http://schemas.microsoft.com/office/powerpoint/2010/main" val="881838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11</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sz="1200" b="0" i="0" u="none" strike="noStrike" kern="1200" baseline="0" dirty="0" smtClean="0">
                <a:solidFill>
                  <a:schemeClr val="tx1"/>
                </a:solidFill>
                <a:latin typeface="Arial" charset="0"/>
                <a:ea typeface="+mn-ea"/>
                <a:cs typeface="+mn-cs"/>
              </a:rPr>
              <a:t>In addition, route summarization also reduces the number of updates that needs to be exchanged between these two routers. For example, examine the event of network change, when network 10.12.6.0/24 becomes unreachable. Router A does not need to inform the neighbor about an unreachable prefix because the summary route is not affected by the network change.</a:t>
            </a: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825680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12</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sz="1200" b="0" i="0" u="none" strike="noStrike" kern="1200" baseline="0" dirty="0" smtClean="0">
                <a:solidFill>
                  <a:schemeClr val="tx1"/>
                </a:solidFill>
                <a:latin typeface="Arial" charset="0"/>
                <a:ea typeface="+mn-ea"/>
                <a:cs typeface="+mn-cs"/>
              </a:rPr>
              <a:t>Each routing protocol also implements additional protocol-specific features to improve the overall scalability. OSPF, for example, supports the use of hierarchical areas that divide one large network into several subdomains. EIGRP, on the other hand, supports the configuration of stub routers to optimize information exchange process and improve scalability.</a:t>
            </a: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628389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13</a:t>
            </a:fld>
            <a:endParaRPr lang="en-US" dirty="0"/>
          </a:p>
        </p:txBody>
      </p:sp>
    </p:spTree>
    <p:extLst>
      <p:ext uri="{BB962C8B-B14F-4D97-AF65-F5344CB8AC3E}">
        <p14:creationId xmlns:p14="http://schemas.microsoft.com/office/powerpoint/2010/main" val="3661867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14</a:t>
            </a:fld>
            <a:endParaRPr lang="en-US" dirty="0"/>
          </a:p>
        </p:txBody>
      </p:sp>
    </p:spTree>
    <p:extLst>
      <p:ext uri="{BB962C8B-B14F-4D97-AF65-F5344CB8AC3E}">
        <p14:creationId xmlns:p14="http://schemas.microsoft.com/office/powerpoint/2010/main" val="3711095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15</a:t>
            </a:fld>
            <a:endParaRPr lang="en-US" dirty="0"/>
          </a:p>
        </p:txBody>
      </p:sp>
    </p:spTree>
    <p:extLst>
      <p:ext uri="{BB962C8B-B14F-4D97-AF65-F5344CB8AC3E}">
        <p14:creationId xmlns:p14="http://schemas.microsoft.com/office/powerpoint/2010/main" val="2535685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(ANYCAST)All nodes that share the same address should behave the same way so that the service is offered similarly regardless of the node that services the request. A common use case for </a:t>
            </a:r>
            <a:r>
              <a:rPr lang="en-US" dirty="0" err="1" smtClean="0"/>
              <a:t>anycast</a:t>
            </a:r>
            <a:r>
              <a:rPr lang="en-US" dirty="0" smtClean="0"/>
              <a:t> is the Internet DNS server. There are several instances of the same server across the world, and </a:t>
            </a:r>
            <a:r>
              <a:rPr lang="en-US" dirty="0" err="1" smtClean="0"/>
              <a:t>anycast</a:t>
            </a:r>
            <a:r>
              <a:rPr lang="en-US" dirty="0" smtClean="0"/>
              <a:t> enables you to reach the nearest one by simply using the </a:t>
            </a:r>
            <a:r>
              <a:rPr lang="en-US" dirty="0" err="1" smtClean="0"/>
              <a:t>anycast</a:t>
            </a:r>
            <a:r>
              <a:rPr lang="en-US" dirty="0" smtClean="0"/>
              <a:t> destination address. The arrows in the figure for </a:t>
            </a:r>
            <a:r>
              <a:rPr lang="en-US" dirty="0" err="1" smtClean="0"/>
              <a:t>anycast</a:t>
            </a:r>
            <a:r>
              <a:rPr lang="en-US" dirty="0" smtClean="0"/>
              <a:t> indicate that one destination is closer than the other.</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16</a:t>
            </a:fld>
            <a:endParaRPr lang="en-US" dirty="0"/>
          </a:p>
        </p:txBody>
      </p:sp>
    </p:spTree>
    <p:extLst>
      <p:ext uri="{BB962C8B-B14F-4D97-AF65-F5344CB8AC3E}">
        <p14:creationId xmlns:p14="http://schemas.microsoft.com/office/powerpoint/2010/main" val="1167748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17</a:t>
            </a:fld>
            <a:endParaRPr lang="en-US" dirty="0"/>
          </a:p>
        </p:txBody>
      </p:sp>
    </p:spTree>
    <p:extLst>
      <p:ext uri="{BB962C8B-B14F-4D97-AF65-F5344CB8AC3E}">
        <p14:creationId xmlns:p14="http://schemas.microsoft.com/office/powerpoint/2010/main" val="236863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Arial" charset="0"/>
                <a:ea typeface="+mn-ea"/>
                <a:cs typeface="+mn-cs"/>
              </a:rPr>
              <a:t>Solicited node multicast addresses are used by ICMPv6 Neighbor Discovery (ND) address resolution. Similar </a:t>
            </a:r>
            <a:r>
              <a:rPr lang="en-US" sz="1200" b="0" i="0" u="none" strike="noStrike" kern="1200" baseline="0" dirty="0" err="1" smtClean="0">
                <a:solidFill>
                  <a:schemeClr val="tx1"/>
                </a:solidFill>
                <a:latin typeface="Arial" charset="0"/>
                <a:ea typeface="+mn-ea"/>
                <a:cs typeface="+mn-cs"/>
              </a:rPr>
              <a:t>toARP</a:t>
            </a:r>
            <a:r>
              <a:rPr lang="en-US" sz="1200" b="0" i="0" u="none" strike="noStrike" kern="1200" baseline="0" dirty="0" smtClean="0">
                <a:solidFill>
                  <a:schemeClr val="tx1"/>
                </a:solidFill>
                <a:latin typeface="Arial" charset="0"/>
                <a:ea typeface="+mn-ea"/>
                <a:cs typeface="+mn-cs"/>
              </a:rPr>
              <a:t> for IPv4, ND address resolution is used to map a Layer 2 MAC address to a </a:t>
            </a:r>
            <a:r>
              <a:rPr lang="en-US" sz="1200" b="0" i="0" u="none" strike="noStrike" kern="1200" baseline="0" smtClean="0">
                <a:solidFill>
                  <a:schemeClr val="tx1"/>
                </a:solidFill>
                <a:latin typeface="Arial" charset="0"/>
                <a:ea typeface="+mn-ea"/>
                <a:cs typeface="+mn-cs"/>
              </a:rPr>
              <a:t>Layer 3 IPv6 </a:t>
            </a:r>
            <a:r>
              <a:rPr lang="en-US" sz="1200" b="0" i="0" u="none" strike="noStrike" kern="1200" baseline="0" dirty="0" smtClean="0">
                <a:solidFill>
                  <a:schemeClr val="tx1"/>
                </a:solidFill>
                <a:latin typeface="Arial" charset="0"/>
                <a:ea typeface="+mn-ea"/>
                <a:cs typeface="+mn-cs"/>
              </a:rPr>
              <a:t>address.</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18</a:t>
            </a:fld>
            <a:endParaRPr lang="en-US" dirty="0"/>
          </a:p>
        </p:txBody>
      </p:sp>
    </p:spTree>
    <p:extLst>
      <p:ext uri="{BB962C8B-B14F-4D97-AF65-F5344CB8AC3E}">
        <p14:creationId xmlns:p14="http://schemas.microsoft.com/office/powerpoint/2010/main" val="3516542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19</a:t>
            </a:fld>
            <a:endParaRPr lang="en-US" dirty="0"/>
          </a:p>
        </p:txBody>
      </p:sp>
    </p:spTree>
    <p:extLst>
      <p:ext uri="{BB962C8B-B14F-4D97-AF65-F5344CB8AC3E}">
        <p14:creationId xmlns:p14="http://schemas.microsoft.com/office/powerpoint/2010/main" val="3824156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20</a:t>
            </a:fld>
            <a:endParaRPr lang="en-US" dirty="0"/>
          </a:p>
        </p:txBody>
      </p:sp>
    </p:spTree>
    <p:extLst>
      <p:ext uri="{BB962C8B-B14F-4D97-AF65-F5344CB8AC3E}">
        <p14:creationId xmlns:p14="http://schemas.microsoft.com/office/powerpoint/2010/main" val="3450291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a:spLocks noGrp="1" noChangeArrowheads="1"/>
          </p:cNvSpPr>
          <p:nvPr>
            <p:ph type="sldNum" sz="quarter" idx="5"/>
          </p:nvPr>
        </p:nvSpPr>
        <p:spPr>
          <a:noFill/>
        </p:spPr>
        <p:txBody>
          <a:bodyPr/>
          <a:lstStyle/>
          <a:p>
            <a:fld id="{13B72244-6AB2-4E00-BFE3-D584A305B2C8}" type="slidenum">
              <a:rPr lang="en-US" smtClean="0"/>
              <a:pPr/>
              <a:t>2</a:t>
            </a:fld>
            <a:endParaRPr 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a:buFontTx/>
              <a:buNone/>
            </a:pPr>
            <a:r>
              <a:rPr lang="en-US" b="1" dirty="0" smtClean="0"/>
              <a:t>Chapter 1 Objectives</a:t>
            </a:r>
          </a:p>
        </p:txBody>
      </p:sp>
    </p:spTree>
    <p:extLst>
      <p:ext uri="{BB962C8B-B14F-4D97-AF65-F5344CB8AC3E}">
        <p14:creationId xmlns:p14="http://schemas.microsoft.com/office/powerpoint/2010/main" val="2066330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21</a:t>
            </a:fld>
            <a:endParaRPr lang="en-US" dirty="0"/>
          </a:p>
        </p:txBody>
      </p:sp>
    </p:spTree>
    <p:extLst>
      <p:ext uri="{BB962C8B-B14F-4D97-AF65-F5344CB8AC3E}">
        <p14:creationId xmlns:p14="http://schemas.microsoft.com/office/powerpoint/2010/main" val="3404399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Arial" charset="0"/>
                <a:ea typeface="+mn-ea"/>
                <a:cs typeface="+mn-cs"/>
              </a:rPr>
              <a:t>While point-to-point and broadcast networks do not present any difficulties for routing protocols, NBMA networks introduce several challenges. Routing protocols need to be adapted through configuration in how they perform neighbor discovery. Distance vector protocols need additional configuration, which also changes the default behavior of how routing information is exchanged between neighbors. This is due to the loop prevention mechanism split horizon that prevents the transmitting of information that is received on a specific interface from going out of that same interface.</a:t>
            </a:r>
          </a:p>
          <a:p>
            <a:r>
              <a:rPr lang="en-US" dirty="0" smtClean="0"/>
              <a:t>In a scenario using a hub-and-spoke Frame Relay topology, a spoke router sends an update to the hub router that is connecting multiple permanent virtual circuits (PVCs) over a single physical interface. The hub router receives the update on its physical interface but cannot forward it through the same interface to other spoke routers. Split horizon is not a problem if there is a single PVC on a physical interface because this type of connection would be point-to-point</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22</a:t>
            </a:fld>
            <a:endParaRPr lang="en-US" dirty="0"/>
          </a:p>
        </p:txBody>
      </p:sp>
    </p:spTree>
    <p:extLst>
      <p:ext uri="{BB962C8B-B14F-4D97-AF65-F5344CB8AC3E}">
        <p14:creationId xmlns:p14="http://schemas.microsoft.com/office/powerpoint/2010/main" val="2303121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23</a:t>
            </a:fld>
            <a:endParaRPr lang="en-US" dirty="0"/>
          </a:p>
        </p:txBody>
      </p:sp>
    </p:spTree>
    <p:extLst>
      <p:ext uri="{BB962C8B-B14F-4D97-AF65-F5344CB8AC3E}">
        <p14:creationId xmlns:p14="http://schemas.microsoft.com/office/powerpoint/2010/main" val="2902458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24</a:t>
            </a:fld>
            <a:endParaRPr lang="en-US" dirty="0"/>
          </a:p>
        </p:txBody>
      </p:sp>
    </p:spTree>
    <p:extLst>
      <p:ext uri="{BB962C8B-B14F-4D97-AF65-F5344CB8AC3E}">
        <p14:creationId xmlns:p14="http://schemas.microsoft.com/office/powerpoint/2010/main" val="19633976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25</a:t>
            </a:fld>
            <a:endParaRPr lang="en-US" dirty="0"/>
          </a:p>
        </p:txBody>
      </p:sp>
    </p:spTree>
    <p:extLst>
      <p:ext uri="{BB962C8B-B14F-4D97-AF65-F5344CB8AC3E}">
        <p14:creationId xmlns:p14="http://schemas.microsoft.com/office/powerpoint/2010/main" val="23277870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26</a:t>
            </a:fld>
            <a:endParaRPr lang="en-US" dirty="0"/>
          </a:p>
        </p:txBody>
      </p:sp>
    </p:spTree>
    <p:extLst>
      <p:ext uri="{BB962C8B-B14F-4D97-AF65-F5344CB8AC3E}">
        <p14:creationId xmlns:p14="http://schemas.microsoft.com/office/powerpoint/2010/main" val="1465806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27</a:t>
            </a:fld>
            <a:endParaRPr lang="en-US" dirty="0"/>
          </a:p>
        </p:txBody>
      </p:sp>
    </p:spTree>
    <p:extLst>
      <p:ext uri="{BB962C8B-B14F-4D97-AF65-F5344CB8AC3E}">
        <p14:creationId xmlns:p14="http://schemas.microsoft.com/office/powerpoint/2010/main" val="34634258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28</a:t>
            </a:fld>
            <a:endParaRPr lang="en-US" dirty="0"/>
          </a:p>
        </p:txBody>
      </p:sp>
    </p:spTree>
    <p:extLst>
      <p:ext uri="{BB962C8B-B14F-4D97-AF65-F5344CB8AC3E}">
        <p14:creationId xmlns:p14="http://schemas.microsoft.com/office/powerpoint/2010/main" val="23224891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29</a:t>
            </a:fld>
            <a:endParaRPr lang="en-US" dirty="0"/>
          </a:p>
        </p:txBody>
      </p:sp>
    </p:spTree>
    <p:extLst>
      <p:ext uri="{BB962C8B-B14F-4D97-AF65-F5344CB8AC3E}">
        <p14:creationId xmlns:p14="http://schemas.microsoft.com/office/powerpoint/2010/main" val="577737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30</a:t>
            </a:fld>
            <a:endParaRPr lang="en-US" dirty="0"/>
          </a:p>
        </p:txBody>
      </p:sp>
    </p:spTree>
    <p:extLst>
      <p:ext uri="{BB962C8B-B14F-4D97-AF65-F5344CB8AC3E}">
        <p14:creationId xmlns:p14="http://schemas.microsoft.com/office/powerpoint/2010/main" val="2496605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4</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7651455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31</a:t>
            </a:fld>
            <a:endParaRPr lang="en-US" dirty="0"/>
          </a:p>
        </p:txBody>
      </p:sp>
    </p:spTree>
    <p:extLst>
      <p:ext uri="{BB962C8B-B14F-4D97-AF65-F5344CB8AC3E}">
        <p14:creationId xmlns:p14="http://schemas.microsoft.com/office/powerpoint/2010/main" val="8111170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32</a:t>
            </a:fld>
            <a:endParaRPr lang="en-US" dirty="0"/>
          </a:p>
        </p:txBody>
      </p:sp>
    </p:spTree>
    <p:extLst>
      <p:ext uri="{BB962C8B-B14F-4D97-AF65-F5344CB8AC3E}">
        <p14:creationId xmlns:p14="http://schemas.microsoft.com/office/powerpoint/2010/main" val="36011764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1. </a:t>
            </a:r>
            <a:r>
              <a:rPr lang="en-US" dirty="0" smtClean="0"/>
              <a:t>To create a PPP tunnel, the configuration uses a dialer interface. A dialer interface is a virtual interface. The PPP configuration is placed on the dialer interface, not on the physical interface. The dialer interface is created using the </a:t>
            </a:r>
            <a:r>
              <a:rPr lang="en-US" b="1" dirty="0" smtClean="0"/>
              <a:t>interface dialer number </a:t>
            </a:r>
            <a:r>
              <a:rPr lang="en-US" dirty="0" smtClean="0"/>
              <a:t>command. The client can configure a static IP address, but will more likely be automatically assigned a public IP address by the ISP.</a:t>
            </a:r>
          </a:p>
          <a:p>
            <a:r>
              <a:rPr lang="en-US" b="1" dirty="0" smtClean="0"/>
              <a:t>2. </a:t>
            </a:r>
            <a:r>
              <a:rPr lang="en-US" dirty="0" smtClean="0"/>
              <a:t>The PPP CHAP configuration usually defines one-way authentication; therefore, the ISP authenticates the customer. The hostname and password configured on the customer router must match the hostname and password configured on the ISP router.</a:t>
            </a:r>
          </a:p>
          <a:p>
            <a:r>
              <a:rPr lang="en-US" b="1" dirty="0" smtClean="0"/>
              <a:t>3. </a:t>
            </a:r>
            <a:r>
              <a:rPr lang="en-US" dirty="0" smtClean="0"/>
              <a:t>The physical Ethernet interface that connects to the DSL modem is then enabled with the command </a:t>
            </a:r>
            <a:r>
              <a:rPr lang="en-US" b="1" dirty="0" err="1" smtClean="0"/>
              <a:t>pppoe</a:t>
            </a:r>
            <a:r>
              <a:rPr lang="en-US" b="1" dirty="0" smtClean="0"/>
              <a:t> enable </a:t>
            </a:r>
            <a:r>
              <a:rPr lang="en-US" dirty="0" smtClean="0"/>
              <a:t>that enables </a:t>
            </a:r>
            <a:r>
              <a:rPr lang="en-US" dirty="0" err="1" smtClean="0"/>
              <a:t>PPPoE</a:t>
            </a:r>
            <a:r>
              <a:rPr lang="en-US" dirty="0" smtClean="0"/>
              <a:t> and links the physical interface to the dialer interface. The dialer interface is linked to the Ethernet interface with the </a:t>
            </a:r>
            <a:r>
              <a:rPr lang="en-US" b="1" dirty="0" smtClean="0"/>
              <a:t>dialer pool </a:t>
            </a:r>
            <a:r>
              <a:rPr lang="en-US" dirty="0" smtClean="0"/>
              <a:t>and </a:t>
            </a:r>
            <a:r>
              <a:rPr lang="en-US" b="1" dirty="0" err="1" smtClean="0"/>
              <a:t>pppoe</a:t>
            </a:r>
            <a:r>
              <a:rPr lang="en-US" b="1" dirty="0" smtClean="0"/>
              <a:t>-client </a:t>
            </a:r>
            <a:r>
              <a:rPr lang="en-US" dirty="0" smtClean="0"/>
              <a:t>commands, using the same number. The dialer interface number does not have to match the dialer pool number.</a:t>
            </a:r>
          </a:p>
          <a:p>
            <a:r>
              <a:rPr lang="en-US" b="1" dirty="0" smtClean="0"/>
              <a:t>4. </a:t>
            </a:r>
            <a:r>
              <a:rPr lang="en-US" dirty="0" smtClean="0"/>
              <a:t>The maximum transmission unit (MTU) should be reduced to 1492, versus the default of 1500, to accommodate the </a:t>
            </a:r>
            <a:r>
              <a:rPr lang="en-US" dirty="0" err="1" smtClean="0"/>
              <a:t>PPPoE</a:t>
            </a:r>
            <a:r>
              <a:rPr lang="en-US" dirty="0" smtClean="0"/>
              <a:t> headers. The default maximum data field of an Ethernet frame is 1500 bytes. However, in </a:t>
            </a:r>
            <a:r>
              <a:rPr lang="en-US" dirty="0" err="1" smtClean="0"/>
              <a:t>PPPoE</a:t>
            </a:r>
            <a:r>
              <a:rPr lang="en-US" dirty="0" smtClean="0"/>
              <a:t> the Ethernet frame payload includes a PPP frame which also has a header. This reduces the available </a:t>
            </a:r>
            <a:r>
              <a:rPr lang="pl-PL" dirty="0" smtClean="0"/>
              <a:t>data MTU to 1492 bytes.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33</a:t>
            </a:fld>
            <a:endParaRPr lang="en-US" dirty="0"/>
          </a:p>
        </p:txBody>
      </p:sp>
    </p:spTree>
    <p:extLst>
      <p:ext uri="{BB962C8B-B14F-4D97-AF65-F5344CB8AC3E}">
        <p14:creationId xmlns:p14="http://schemas.microsoft.com/office/powerpoint/2010/main" val="3708583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2713" marR="0" lvl="1" indent="-112713" algn="l" defTabSz="1020763" rtl="0" eaLnBrk="0" fontAlgn="base" latinLnBrk="0" hangingPunct="0">
              <a:lnSpc>
                <a:spcPct val="90000"/>
              </a:lnSpc>
              <a:spcBef>
                <a:spcPct val="50000"/>
              </a:spcBef>
              <a:spcAft>
                <a:spcPct val="0"/>
              </a:spcAft>
              <a:buClrTx/>
              <a:buSzPct val="100000"/>
              <a:buFontTx/>
              <a:buChar char="•"/>
              <a:tabLst/>
              <a:defRPr/>
            </a:pPr>
            <a:r>
              <a:rPr lang="en-US" dirty="0" smtClean="0"/>
              <a:t>pseudo-broadcasting, in which the router creates a copy of the broadcast or multicast packet for each neighbor reachable through the WAN media, and sends it over the appropriate PVC for that neighbor.</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34</a:t>
            </a:fld>
            <a:endParaRPr lang="en-US" dirty="0"/>
          </a:p>
        </p:txBody>
      </p:sp>
    </p:spTree>
    <p:extLst>
      <p:ext uri="{BB962C8B-B14F-4D97-AF65-F5344CB8AC3E}">
        <p14:creationId xmlns:p14="http://schemas.microsoft.com/office/powerpoint/2010/main" val="40906690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35</a:t>
            </a:fld>
            <a:endParaRPr lang="en-US" dirty="0"/>
          </a:p>
        </p:txBody>
      </p:sp>
    </p:spTree>
    <p:extLst>
      <p:ext uri="{BB962C8B-B14F-4D97-AF65-F5344CB8AC3E}">
        <p14:creationId xmlns:p14="http://schemas.microsoft.com/office/powerpoint/2010/main" val="17585446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36</a:t>
            </a:fld>
            <a:endParaRPr lang="en-US" dirty="0"/>
          </a:p>
        </p:txBody>
      </p:sp>
    </p:spTree>
    <p:extLst>
      <p:ext uri="{BB962C8B-B14F-4D97-AF65-F5344CB8AC3E}">
        <p14:creationId xmlns:p14="http://schemas.microsoft.com/office/powerpoint/2010/main" val="14088845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37</a:t>
            </a:fld>
            <a:endParaRPr lang="en-US" dirty="0"/>
          </a:p>
        </p:txBody>
      </p:sp>
    </p:spTree>
    <p:extLst>
      <p:ext uri="{BB962C8B-B14F-4D97-AF65-F5344CB8AC3E}">
        <p14:creationId xmlns:p14="http://schemas.microsoft.com/office/powerpoint/2010/main" val="21242298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38</a:t>
            </a:fld>
            <a:endParaRPr lang="en-US" dirty="0"/>
          </a:p>
        </p:txBody>
      </p:sp>
    </p:spTree>
    <p:extLst>
      <p:ext uri="{BB962C8B-B14F-4D97-AF65-F5344CB8AC3E}">
        <p14:creationId xmlns:p14="http://schemas.microsoft.com/office/powerpoint/2010/main" val="15655539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39</a:t>
            </a:fld>
            <a:endParaRPr lang="en-US" dirty="0"/>
          </a:p>
        </p:txBody>
      </p:sp>
    </p:spTree>
    <p:extLst>
      <p:ext uri="{BB962C8B-B14F-4D97-AF65-F5344CB8AC3E}">
        <p14:creationId xmlns:p14="http://schemas.microsoft.com/office/powerpoint/2010/main" val="22985404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40</a:t>
            </a:fld>
            <a:endParaRPr lang="en-US" dirty="0"/>
          </a:p>
        </p:txBody>
      </p:sp>
    </p:spTree>
    <p:extLst>
      <p:ext uri="{BB962C8B-B14F-4D97-AF65-F5344CB8AC3E}">
        <p14:creationId xmlns:p14="http://schemas.microsoft.com/office/powerpoint/2010/main" val="2118638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5</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39702178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41</a:t>
            </a:fld>
            <a:endParaRPr lang="en-US" dirty="0"/>
          </a:p>
        </p:txBody>
      </p:sp>
    </p:spTree>
    <p:extLst>
      <p:ext uri="{BB962C8B-B14F-4D97-AF65-F5344CB8AC3E}">
        <p14:creationId xmlns:p14="http://schemas.microsoft.com/office/powerpoint/2010/main" val="452890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42</a:t>
            </a:fld>
            <a:endParaRPr lang="en-US" dirty="0"/>
          </a:p>
        </p:txBody>
      </p:sp>
    </p:spTree>
    <p:extLst>
      <p:ext uri="{BB962C8B-B14F-4D97-AF65-F5344CB8AC3E}">
        <p14:creationId xmlns:p14="http://schemas.microsoft.com/office/powerpoint/2010/main" val="4826724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43</a:t>
            </a:fld>
            <a:endParaRPr lang="en-US" dirty="0"/>
          </a:p>
        </p:txBody>
      </p:sp>
    </p:spTree>
    <p:extLst>
      <p:ext uri="{BB962C8B-B14F-4D97-AF65-F5344CB8AC3E}">
        <p14:creationId xmlns:p14="http://schemas.microsoft.com/office/powerpoint/2010/main" val="42305778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Arial" charset="0"/>
                <a:ea typeface="+mn-ea"/>
                <a:cs typeface="+mn-cs"/>
              </a:rPr>
              <a:t>With a generic hub-and-spoke topology, you can typically implement static tunnels (typically GRE with IPsec) between central hub and remote spokes. When a new spoke needs to be added to the network, it requires configuration on the hub router. In addition, traffic between spokes has to traverse the hub, where it must exit one tunnel and enter another. Static tunnels may be an appropriate solution for small networks, but this solution becomes unacceptable as the number of spokes grows larger and larger.</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44</a:t>
            </a:fld>
            <a:endParaRPr lang="en-US" dirty="0"/>
          </a:p>
        </p:txBody>
      </p:sp>
    </p:spTree>
    <p:extLst>
      <p:ext uri="{BB962C8B-B14F-4D97-AF65-F5344CB8AC3E}">
        <p14:creationId xmlns:p14="http://schemas.microsoft.com/office/powerpoint/2010/main" val="25807958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45</a:t>
            </a:fld>
            <a:endParaRPr lang="en-US" dirty="0"/>
          </a:p>
        </p:txBody>
      </p:sp>
    </p:spTree>
    <p:extLst>
      <p:ext uri="{BB962C8B-B14F-4D97-AF65-F5344CB8AC3E}">
        <p14:creationId xmlns:p14="http://schemas.microsoft.com/office/powerpoint/2010/main" val="9542188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46</a:t>
            </a:fld>
            <a:endParaRPr lang="en-US" dirty="0"/>
          </a:p>
        </p:txBody>
      </p:sp>
    </p:spTree>
    <p:extLst>
      <p:ext uri="{BB962C8B-B14F-4D97-AF65-F5344CB8AC3E}">
        <p14:creationId xmlns:p14="http://schemas.microsoft.com/office/powerpoint/2010/main" val="33657385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Arial" charset="0"/>
                <a:ea typeface="+mn-ea"/>
                <a:cs typeface="+mn-cs"/>
              </a:rPr>
              <a:t>NHRP is a client-server protocol, as illustrated in Figure 1-21 . The hub acts as the server, and the spokes are clients. NHRP is used by routers to determine the IP address of the next hop in IP tunneling networks. When a spoke router initially connects to a DMVPN network, it registers its inner (tunnel) and outer (physical interface) address with the hub router (NHRP server). This registration enables the </a:t>
            </a:r>
            <a:r>
              <a:rPr lang="en-US" sz="1200" b="0" i="0" u="none" strike="noStrike" kern="1200" baseline="0" dirty="0" err="1" smtClean="0">
                <a:solidFill>
                  <a:schemeClr val="tx1"/>
                </a:solidFill>
                <a:latin typeface="Arial" charset="0"/>
                <a:ea typeface="+mn-ea"/>
                <a:cs typeface="+mn-cs"/>
              </a:rPr>
              <a:t>mGRE</a:t>
            </a:r>
            <a:r>
              <a:rPr lang="en-US" sz="1200" b="0" i="0" u="none" strike="noStrike" kern="1200" baseline="0" dirty="0" smtClean="0">
                <a:solidFill>
                  <a:schemeClr val="tx1"/>
                </a:solidFill>
                <a:latin typeface="Arial" charset="0"/>
                <a:ea typeface="+mn-ea"/>
                <a:cs typeface="+mn-cs"/>
              </a:rPr>
              <a:t> interface on the hub router to build a dynamic GRE tunnel back to the registering spoke router without having to know the branch tunnel destination in advance. Therefore, NHRP creates a mapping for a tunnel IP address to the physical interface IP address for each spoke at the hub.</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47</a:t>
            </a:fld>
            <a:endParaRPr lang="en-US" dirty="0"/>
          </a:p>
        </p:txBody>
      </p:sp>
    </p:spTree>
    <p:extLst>
      <p:ext uri="{BB962C8B-B14F-4D97-AF65-F5344CB8AC3E}">
        <p14:creationId xmlns:p14="http://schemas.microsoft.com/office/powerpoint/2010/main" val="12409226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12713" marR="0" indent="-112713" algn="l" defTabSz="1020763" rtl="0" eaLnBrk="0" fontAlgn="base" latinLnBrk="0" hangingPunct="0">
              <a:lnSpc>
                <a:spcPct val="90000"/>
              </a:lnSpc>
              <a:spcBef>
                <a:spcPct val="50000"/>
              </a:spcBef>
              <a:spcAft>
                <a:spcPct val="0"/>
              </a:spcAft>
              <a:buClrTx/>
              <a:buSzPct val="100000"/>
              <a:buFontTx/>
              <a:buChar char="•"/>
              <a:tabLst/>
              <a:defRPr/>
            </a:pPr>
            <a:r>
              <a:rPr lang="en-US" dirty="0" smtClean="0"/>
              <a:t>From the routing protocol perspective, the NHRP domain operates similarly to an NBMA network, such as a multipoint Frame Relay network.</a:t>
            </a:r>
          </a:p>
          <a:p>
            <a:r>
              <a:rPr lang="en-US" sz="1200" b="0" i="0" u="none" strike="noStrike" kern="1200" baseline="0" dirty="0" smtClean="0">
                <a:solidFill>
                  <a:schemeClr val="tx1"/>
                </a:solidFill>
                <a:latin typeface="Arial" charset="0"/>
                <a:ea typeface="+mn-ea"/>
                <a:cs typeface="+mn-cs"/>
              </a:rPr>
              <a:t>Using NHRP in </a:t>
            </a:r>
            <a:r>
              <a:rPr lang="en-US" sz="1200" b="0" i="0" u="none" strike="noStrike" kern="1200" baseline="0" dirty="0" err="1" smtClean="0">
                <a:solidFill>
                  <a:schemeClr val="tx1"/>
                </a:solidFill>
                <a:latin typeface="Arial" charset="0"/>
                <a:ea typeface="+mn-ea"/>
                <a:cs typeface="+mn-cs"/>
              </a:rPr>
              <a:t>mGRE</a:t>
            </a:r>
            <a:r>
              <a:rPr lang="en-US" sz="1200" b="0" i="0" u="none" strike="noStrike" kern="1200" baseline="0" dirty="0" smtClean="0">
                <a:solidFill>
                  <a:schemeClr val="tx1"/>
                </a:solidFill>
                <a:latin typeface="Arial" charset="0"/>
                <a:ea typeface="+mn-ea"/>
                <a:cs typeface="+mn-cs"/>
              </a:rPr>
              <a:t> networks maps inner tunnel IP addresses to the outer transport IP addresses. In a hub-and-spoke DMVPN deployment, no GRE or IPsec information about a spoke is configured on the hub router. The spoke router for the GRE tunnel is configured (via NHRP commands) with information about the hub router as the next-hop server.</a:t>
            </a:r>
          </a:p>
          <a:p>
            <a:r>
              <a:rPr lang="en-US" sz="1200" b="0" i="0" u="none" strike="noStrike" kern="1200" baseline="0" dirty="0" smtClean="0">
                <a:solidFill>
                  <a:schemeClr val="tx1"/>
                </a:solidFill>
                <a:latin typeface="Arial" charset="0"/>
                <a:ea typeface="+mn-ea"/>
                <a:cs typeface="+mn-cs"/>
              </a:rPr>
              <a:t>When the spoke router starts up, it automatically initiates the IPsec tunnel with the hub route. It then uses NHRP to notify the hub router of its current physical interface IP address.</a:t>
            </a:r>
          </a:p>
          <a:p>
            <a:r>
              <a:rPr lang="en-US" sz="1200" b="0" i="0" u="none" strike="noStrike" kern="1200" baseline="0" dirty="0" smtClean="0">
                <a:solidFill>
                  <a:schemeClr val="tx1"/>
                </a:solidFill>
                <a:latin typeface="Arial" charset="0"/>
                <a:ea typeface="+mn-ea"/>
                <a:cs typeface="+mn-cs"/>
              </a:rPr>
              <a:t>Configuration of the hub router is shortened and simplified because it does not need to have GRE or IPsec information about the peer routers. All of this information is learned dynamically via NHRP.</a:t>
            </a:r>
          </a:p>
          <a:p>
            <a:r>
              <a:rPr lang="en-US" sz="1200" b="0" i="0" u="none" strike="noStrike" kern="1200" baseline="0" dirty="0" smtClean="0">
                <a:solidFill>
                  <a:schemeClr val="tx1"/>
                </a:solidFill>
                <a:latin typeface="Arial" charset="0"/>
                <a:ea typeface="+mn-ea"/>
                <a:cs typeface="+mn-cs"/>
              </a:rPr>
              <a:t>When you add a new spoke router to the DMVPN network, you do not need to change the configuration on the hub or on any of the current spoke routers. The new spoke router is configured with the hub information, and when it starts up, it dynamically registers with the hub router. The dynamic routing protocol propagates the routing information from the spoke to the hub. The hub propagates new routing information to the other spokes, and it also propagates the routing information from the other spokes to the new spoke.</a:t>
            </a:r>
          </a:p>
          <a:p>
            <a:r>
              <a:rPr lang="en-US" sz="1200" b="0" i="0" u="none" strike="noStrike" kern="1200" baseline="0" dirty="0" smtClean="0">
                <a:solidFill>
                  <a:schemeClr val="tx1"/>
                </a:solidFill>
                <a:latin typeface="Arial" charset="0"/>
                <a:ea typeface="+mn-ea"/>
                <a:cs typeface="+mn-cs"/>
              </a:rPr>
              <a:t>In Figure 1-22 , one spoke wants to send IP traffic to another spoke, which has a tunnel interface that is configured with the IP address of 10.1.1.3. The originating router sends an NHRP query for the 10.1.1.3 IP address to the hub, which is configured as an NHRP server. The hub responds with information that IP address 10.1.1.3 is mapped to the physical interface (209.165.202.149) of the receiving spoke router.</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48</a:t>
            </a:fld>
            <a:endParaRPr lang="en-US" dirty="0"/>
          </a:p>
        </p:txBody>
      </p:sp>
    </p:spTree>
    <p:extLst>
      <p:ext uri="{BB962C8B-B14F-4D97-AF65-F5344CB8AC3E}">
        <p14:creationId xmlns:p14="http://schemas.microsoft.com/office/powerpoint/2010/main" val="37888221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2713" marR="0" indent="-112713" algn="l" defTabSz="1020763" rtl="0" eaLnBrk="0" fontAlgn="base" latinLnBrk="0" hangingPunct="0">
              <a:lnSpc>
                <a:spcPct val="90000"/>
              </a:lnSpc>
              <a:spcBef>
                <a:spcPct val="50000"/>
              </a:spcBef>
              <a:spcAft>
                <a:spcPct val="0"/>
              </a:spcAft>
              <a:buClrTx/>
              <a:buSzPct val="100000"/>
              <a:buFontTx/>
              <a:buChar char="•"/>
              <a:tabLst/>
              <a:defRPr/>
            </a:pPr>
            <a:r>
              <a:rPr lang="en-US" b="1" dirty="0" smtClean="0"/>
              <a:t>Authentication: </a:t>
            </a:r>
            <a:r>
              <a:rPr lang="en-US" b="1" baseline="0" dirty="0" smtClean="0"/>
              <a:t> </a:t>
            </a:r>
            <a:r>
              <a:rPr lang="en-US" sz="1200" b="0" i="0" u="none" strike="noStrike" kern="1200" baseline="0" dirty="0" smtClean="0">
                <a:solidFill>
                  <a:schemeClr val="tx1"/>
                </a:solidFill>
                <a:latin typeface="Arial" charset="0"/>
                <a:ea typeface="+mn-ea"/>
                <a:cs typeface="+mn-cs"/>
              </a:rPr>
              <a:t>IKE uses several types of authentication including username and password, one-time password, biometrics, Pre-Shared Keys (PSKs), and digital certificates.</a:t>
            </a:r>
          </a:p>
          <a:p>
            <a:r>
              <a:rPr lang="en-US" b="1" dirty="0" err="1" smtClean="0"/>
              <a:t>Antireplay</a:t>
            </a:r>
            <a:r>
              <a:rPr lang="en-US" b="1" dirty="0" smtClean="0"/>
              <a:t> protection: </a:t>
            </a:r>
            <a:r>
              <a:rPr lang="en-US" dirty="0" smtClean="0"/>
              <a:t>IPsec packets are protected by comparing the sequence number of the received packets with a sliding window on the destination host. A packet that has a sequence number that is before the sliding window is considered either late or a duplicate packet. Late and duplicate packets are dropped.</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49</a:t>
            </a:fld>
            <a:endParaRPr lang="en-US" dirty="0"/>
          </a:p>
        </p:txBody>
      </p:sp>
    </p:spTree>
    <p:extLst>
      <p:ext uri="{BB962C8B-B14F-4D97-AF65-F5344CB8AC3E}">
        <p14:creationId xmlns:p14="http://schemas.microsoft.com/office/powerpoint/2010/main" val="25013524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51</a:t>
            </a:fld>
            <a:endParaRPr lang="en-US" dirty="0"/>
          </a:p>
        </p:txBody>
      </p:sp>
    </p:spTree>
    <p:extLst>
      <p:ext uri="{BB962C8B-B14F-4D97-AF65-F5344CB8AC3E}">
        <p14:creationId xmlns:p14="http://schemas.microsoft.com/office/powerpoint/2010/main" val="2718239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6</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r>
              <a:rPr lang="en-US" sz="1100" dirty="0" smtClean="0"/>
              <a:t>In smaller networks, you can also find RIPv2</a:t>
            </a: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9135923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52</a:t>
            </a:fld>
            <a:endParaRPr lang="en-US" dirty="0"/>
          </a:p>
        </p:txBody>
      </p:sp>
    </p:spTree>
    <p:extLst>
      <p:ext uri="{BB962C8B-B14F-4D97-AF65-F5344CB8AC3E}">
        <p14:creationId xmlns:p14="http://schemas.microsoft.com/office/powerpoint/2010/main" val="28727199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53</a:t>
            </a:fld>
            <a:endParaRPr lang="en-US" dirty="0"/>
          </a:p>
        </p:txBody>
      </p:sp>
    </p:spTree>
    <p:extLst>
      <p:ext uri="{BB962C8B-B14F-4D97-AF65-F5344CB8AC3E}">
        <p14:creationId xmlns:p14="http://schemas.microsoft.com/office/powerpoint/2010/main" val="14485381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54</a:t>
            </a:fld>
            <a:endParaRPr lang="en-US" dirty="0"/>
          </a:p>
        </p:txBody>
      </p:sp>
    </p:spTree>
    <p:extLst>
      <p:ext uri="{BB962C8B-B14F-4D97-AF65-F5344CB8AC3E}">
        <p14:creationId xmlns:p14="http://schemas.microsoft.com/office/powerpoint/2010/main" val="41779333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55</a:t>
            </a:fld>
            <a:endParaRPr lang="en-US" dirty="0"/>
          </a:p>
        </p:txBody>
      </p:sp>
    </p:spTree>
    <p:extLst>
      <p:ext uri="{BB962C8B-B14F-4D97-AF65-F5344CB8AC3E}">
        <p14:creationId xmlns:p14="http://schemas.microsoft.com/office/powerpoint/2010/main" val="38609021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56</a:t>
            </a:fld>
            <a:endParaRPr lang="en-US" dirty="0"/>
          </a:p>
        </p:txBody>
      </p:sp>
    </p:spTree>
    <p:extLst>
      <p:ext uri="{BB962C8B-B14F-4D97-AF65-F5344CB8AC3E}">
        <p14:creationId xmlns:p14="http://schemas.microsoft.com/office/powerpoint/2010/main" val="11490257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57</a:t>
            </a:fld>
            <a:endParaRPr lang="en-US" dirty="0"/>
          </a:p>
        </p:txBody>
      </p:sp>
    </p:spTree>
    <p:extLst>
      <p:ext uri="{BB962C8B-B14F-4D97-AF65-F5344CB8AC3E}">
        <p14:creationId xmlns:p14="http://schemas.microsoft.com/office/powerpoint/2010/main" val="7950002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Arial" charset="0"/>
                <a:ea typeface="+mn-ea"/>
                <a:cs typeface="+mn-cs"/>
              </a:rPr>
              <a:t>ICMP Redirect messages are used by routers to notify the sender of a packet that there is a better route available for a particular destination.</a:t>
            </a:r>
          </a:p>
          <a:p>
            <a:r>
              <a:rPr lang="en-US" sz="1200" b="0" i="0" u="none" strike="noStrike" kern="1200" baseline="0" dirty="0" smtClean="0">
                <a:solidFill>
                  <a:schemeClr val="tx1"/>
                </a:solidFill>
                <a:latin typeface="Arial" charset="0"/>
                <a:ea typeface="+mn-ea"/>
                <a:cs typeface="+mn-cs"/>
              </a:rPr>
              <a:t>For example, in Figure 1-23 , two routers, R1 and R2, are connected to the same Ethernet segment as host PCA. The IPv4 default gateway of PCA is the IPv4 address of router R1. PCA sends a packet for PCX to its default gateway R1. R1 examines its routing table and determines the next hop as router R2, on the same Ethernet segment as PCA. R1 forwards the packet out the same interface used to receive the packet from PCA. R1 also sends an ICMP Redirect message informing PCA of a better route to PCX by way of R2. PCA can now forward subsequent packets more directly using R2 as the next-hop router. </a:t>
            </a:r>
          </a:p>
          <a:p>
            <a:r>
              <a:rPr lang="en-US" sz="1200" b="0" i="0" u="none" strike="noStrike" kern="1200" baseline="0" dirty="0" smtClean="0">
                <a:solidFill>
                  <a:schemeClr val="tx1"/>
                </a:solidFill>
                <a:latin typeface="Arial" charset="0"/>
                <a:ea typeface="+mn-ea"/>
                <a:cs typeface="+mn-cs"/>
              </a:rPr>
              <a:t>The ICMPv6 (ICMP for IP version 6) Redirect message functions the same way as the Redirect message for ICMPv4, with one additional feature. In Figure 1-23 , PCA and PCB are on separate IPv6 networks. R1 is the IPv6 default gateway for PCA. When sending an IPv6 packet to PCB, a device on the same Ethernet segment but different IPv6 networks, PCA will forward that packet to R1, its default gateway. Similar to IPv4, R1 will forward the IPv6 packet to PCB, but unlike ICMP for IPv4, it will send an ICMPv6 redirect message to PCA informing the source of the better route. PCA can now send subsequent IPv6 packets directly to PCB even though it is on a different IPv6 network.</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58</a:t>
            </a:fld>
            <a:endParaRPr lang="en-US" dirty="0"/>
          </a:p>
        </p:txBody>
      </p:sp>
    </p:spTree>
    <p:extLst>
      <p:ext uri="{BB962C8B-B14F-4D97-AF65-F5344CB8AC3E}">
        <p14:creationId xmlns:p14="http://schemas.microsoft.com/office/powerpoint/2010/main" val="19563365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59</a:t>
            </a:fld>
            <a:endParaRPr lang="en-US" dirty="0"/>
          </a:p>
        </p:txBody>
      </p:sp>
    </p:spTree>
    <p:extLst>
      <p:ext uri="{BB962C8B-B14F-4D97-AF65-F5344CB8AC3E}">
        <p14:creationId xmlns:p14="http://schemas.microsoft.com/office/powerpoint/2010/main" val="31948020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60</a:t>
            </a:fld>
            <a:endParaRPr lang="en-US" dirty="0"/>
          </a:p>
        </p:txBody>
      </p:sp>
    </p:spTree>
    <p:extLst>
      <p:ext uri="{BB962C8B-B14F-4D97-AF65-F5344CB8AC3E}">
        <p14:creationId xmlns:p14="http://schemas.microsoft.com/office/powerpoint/2010/main" val="29786481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61</a:t>
            </a:fld>
            <a:endParaRPr lang="en-US" dirty="0"/>
          </a:p>
        </p:txBody>
      </p:sp>
    </p:spTree>
    <p:extLst>
      <p:ext uri="{BB962C8B-B14F-4D97-AF65-F5344CB8AC3E}">
        <p14:creationId xmlns:p14="http://schemas.microsoft.com/office/powerpoint/2010/main" val="70306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7</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39176251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62</a:t>
            </a:fld>
            <a:endParaRPr lang="en-US" dirty="0"/>
          </a:p>
        </p:txBody>
      </p:sp>
    </p:spTree>
    <p:extLst>
      <p:ext uri="{BB962C8B-B14F-4D97-AF65-F5344CB8AC3E}">
        <p14:creationId xmlns:p14="http://schemas.microsoft.com/office/powerpoint/2010/main" val="36365185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63</a:t>
            </a:fld>
            <a:endParaRPr lang="en-US" dirty="0"/>
          </a:p>
        </p:txBody>
      </p:sp>
    </p:spTree>
    <p:extLst>
      <p:ext uri="{BB962C8B-B14F-4D97-AF65-F5344CB8AC3E}">
        <p14:creationId xmlns:p14="http://schemas.microsoft.com/office/powerpoint/2010/main" val="28879809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64</a:t>
            </a:fld>
            <a:endParaRPr lang="en-US" dirty="0"/>
          </a:p>
        </p:txBody>
      </p:sp>
    </p:spTree>
    <p:extLst>
      <p:ext uri="{BB962C8B-B14F-4D97-AF65-F5344CB8AC3E}">
        <p14:creationId xmlns:p14="http://schemas.microsoft.com/office/powerpoint/2010/main" val="21046727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65</a:t>
            </a:fld>
            <a:endParaRPr lang="en-US" dirty="0"/>
          </a:p>
        </p:txBody>
      </p:sp>
    </p:spTree>
    <p:extLst>
      <p:ext uri="{BB962C8B-B14F-4D97-AF65-F5344CB8AC3E}">
        <p14:creationId xmlns:p14="http://schemas.microsoft.com/office/powerpoint/2010/main" val="9693619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Arial" charset="0"/>
                <a:ea typeface="+mn-ea"/>
                <a:cs typeface="+mn-cs"/>
              </a:rPr>
              <a:t>While IPv4 routing is enabled by default on Cisco routers, IPv6 routing is not.</a:t>
            </a:r>
          </a:p>
          <a:p>
            <a:r>
              <a:rPr lang="en-US" sz="1200" b="0" i="0" u="none" strike="noStrike" kern="1200" baseline="0" dirty="0" smtClean="0">
                <a:solidFill>
                  <a:schemeClr val="tx1"/>
                </a:solidFill>
                <a:latin typeface="Arial" charset="0"/>
                <a:ea typeface="+mn-ea"/>
                <a:cs typeface="+mn-cs"/>
              </a:rPr>
              <a:t>If you forgot to create a routing process using the </a:t>
            </a:r>
            <a:r>
              <a:rPr lang="en-US" sz="1200" b="1" i="0" u="none" strike="noStrike" kern="1200" baseline="0" dirty="0" smtClean="0">
                <a:solidFill>
                  <a:schemeClr val="tx1"/>
                </a:solidFill>
                <a:latin typeface="Arial" charset="0"/>
                <a:ea typeface="+mn-ea"/>
                <a:cs typeface="+mn-cs"/>
              </a:rPr>
              <a:t>ipv6 router rip </a:t>
            </a:r>
            <a:r>
              <a:rPr lang="en-US" sz="1200" b="0" i="1" u="none" strike="noStrike" kern="1200" baseline="0" dirty="0" smtClean="0">
                <a:solidFill>
                  <a:schemeClr val="tx1"/>
                </a:solidFill>
                <a:latin typeface="Arial" charset="0"/>
                <a:ea typeface="+mn-ea"/>
                <a:cs typeface="+mn-cs"/>
              </a:rPr>
              <a:t>name </a:t>
            </a:r>
            <a:r>
              <a:rPr lang="en-US" sz="1200" b="0" i="0" u="none" strike="noStrike" kern="1200" baseline="0" dirty="0" smtClean="0">
                <a:solidFill>
                  <a:schemeClr val="tx1"/>
                </a:solidFill>
                <a:latin typeface="Arial" charset="0"/>
                <a:ea typeface="+mn-ea"/>
                <a:cs typeface="+mn-cs"/>
              </a:rPr>
              <a:t>command and you enable </a:t>
            </a:r>
            <a:r>
              <a:rPr lang="en-US" sz="1200" b="0" i="0" u="none" strike="noStrike" kern="1200" baseline="0" dirty="0" err="1" smtClean="0">
                <a:solidFill>
                  <a:schemeClr val="tx1"/>
                </a:solidFill>
                <a:latin typeface="Arial" charset="0"/>
                <a:ea typeface="+mn-ea"/>
                <a:cs typeface="+mn-cs"/>
              </a:rPr>
              <a:t>RIPng</a:t>
            </a:r>
            <a:r>
              <a:rPr lang="en-US" sz="1200" b="0" i="0" u="none" strike="noStrike" kern="1200" baseline="0" dirty="0" smtClean="0">
                <a:solidFill>
                  <a:schemeClr val="tx1"/>
                </a:solidFill>
                <a:latin typeface="Arial" charset="0"/>
                <a:ea typeface="+mn-ea"/>
                <a:cs typeface="+mn-cs"/>
              </a:rPr>
              <a:t> on an interface, the command will be accepted. In this case, the </a:t>
            </a:r>
            <a:r>
              <a:rPr lang="en-US" sz="1200" b="0" i="0" u="none" strike="noStrike" kern="1200" baseline="0" dirty="0" err="1" smtClean="0">
                <a:solidFill>
                  <a:schemeClr val="tx1"/>
                </a:solidFill>
                <a:latin typeface="Arial" charset="0"/>
                <a:ea typeface="+mn-ea"/>
                <a:cs typeface="+mn-cs"/>
              </a:rPr>
              <a:t>RIPng</a:t>
            </a:r>
            <a:r>
              <a:rPr lang="en-US" sz="1200" b="0" i="0" u="none" strike="noStrike" kern="1200" baseline="0" dirty="0" smtClean="0">
                <a:solidFill>
                  <a:schemeClr val="tx1"/>
                </a:solidFill>
                <a:latin typeface="Arial" charset="0"/>
                <a:ea typeface="+mn-ea"/>
                <a:cs typeface="+mn-cs"/>
              </a:rPr>
              <a:t> process will be automatically created by Cisco IOS Software.</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Suppose that you created a </a:t>
            </a:r>
            <a:r>
              <a:rPr lang="en-US" sz="1200" b="0" i="0" u="none" strike="noStrike" kern="1200" baseline="0" dirty="0" err="1" smtClean="0">
                <a:solidFill>
                  <a:schemeClr val="tx1"/>
                </a:solidFill>
                <a:latin typeface="Arial" charset="0"/>
                <a:ea typeface="+mn-ea"/>
                <a:cs typeface="+mn-cs"/>
              </a:rPr>
              <a:t>RIPng</a:t>
            </a:r>
            <a:r>
              <a:rPr lang="en-US" sz="1200" b="0" i="0" u="none" strike="noStrike" kern="1200" baseline="0" dirty="0" smtClean="0">
                <a:solidFill>
                  <a:schemeClr val="tx1"/>
                </a:solidFill>
                <a:latin typeface="Arial" charset="0"/>
                <a:ea typeface="+mn-ea"/>
                <a:cs typeface="+mn-cs"/>
              </a:rPr>
              <a:t> routing process called “CCNP_RIP” in the second step of configuring </a:t>
            </a:r>
            <a:r>
              <a:rPr lang="en-US" sz="1200" b="0" i="0" u="none" strike="noStrike" kern="1200" baseline="0" dirty="0" err="1" smtClean="0">
                <a:solidFill>
                  <a:schemeClr val="tx1"/>
                </a:solidFill>
                <a:latin typeface="Arial" charset="0"/>
                <a:ea typeface="+mn-ea"/>
                <a:cs typeface="+mn-cs"/>
              </a:rPr>
              <a:t>RIPng</a:t>
            </a:r>
            <a:r>
              <a:rPr lang="en-US" sz="1200" b="0" i="0" u="none" strike="noStrike" kern="1200" baseline="0" dirty="0" smtClean="0">
                <a:solidFill>
                  <a:schemeClr val="tx1"/>
                </a:solidFill>
                <a:latin typeface="Arial" charset="0"/>
                <a:ea typeface="+mn-ea"/>
                <a:cs typeface="+mn-cs"/>
              </a:rPr>
              <a:t>. But then in the fourth step, you made a mistake and enabled </a:t>
            </a:r>
            <a:r>
              <a:rPr lang="en-US" sz="1200" b="0" i="0" u="none" strike="noStrike" kern="1200" baseline="0" dirty="0" err="1" smtClean="0">
                <a:solidFill>
                  <a:schemeClr val="tx1"/>
                </a:solidFill>
                <a:latin typeface="Arial" charset="0"/>
                <a:ea typeface="+mn-ea"/>
                <a:cs typeface="+mn-cs"/>
              </a:rPr>
              <a:t>RIPng</a:t>
            </a:r>
            <a:r>
              <a:rPr lang="en-US" sz="1200" b="0" i="0" u="none" strike="noStrike" kern="1200" baseline="0" dirty="0" smtClean="0">
                <a:solidFill>
                  <a:schemeClr val="tx1"/>
                </a:solidFill>
                <a:latin typeface="Arial" charset="0"/>
                <a:ea typeface="+mn-ea"/>
                <a:cs typeface="+mn-cs"/>
              </a:rPr>
              <a:t> on an interface using the process name “CCNP_PIR.” The command will not be rejected.</a:t>
            </a:r>
          </a:p>
          <a:p>
            <a:r>
              <a:rPr lang="en-US" sz="1200" b="0" i="0" u="none" strike="noStrike" kern="1200" baseline="0" dirty="0" smtClean="0">
                <a:solidFill>
                  <a:schemeClr val="tx1"/>
                </a:solidFill>
                <a:latin typeface="Arial" charset="0"/>
                <a:ea typeface="+mn-ea"/>
                <a:cs typeface="+mn-cs"/>
              </a:rPr>
              <a:t>Cisco IOS Software will create a new </a:t>
            </a:r>
            <a:r>
              <a:rPr lang="en-US" sz="1200" b="0" i="0" u="none" strike="noStrike" kern="1200" baseline="0" dirty="0" err="1" smtClean="0">
                <a:solidFill>
                  <a:schemeClr val="tx1"/>
                </a:solidFill>
                <a:latin typeface="Arial" charset="0"/>
                <a:ea typeface="+mn-ea"/>
                <a:cs typeface="+mn-cs"/>
              </a:rPr>
              <a:t>RIPng</a:t>
            </a:r>
            <a:r>
              <a:rPr lang="en-US" sz="1200" b="0" i="0" u="none" strike="noStrike" kern="1200" baseline="0" dirty="0" smtClean="0">
                <a:solidFill>
                  <a:schemeClr val="tx1"/>
                </a:solidFill>
                <a:latin typeface="Arial" charset="0"/>
                <a:ea typeface="+mn-ea"/>
                <a:cs typeface="+mn-cs"/>
              </a:rPr>
              <a:t> process called “CCNP_PIR.” You will end up with two routing processes, one that was created by you directly and the second that Cisco IOS Software created on your behalf. AS </a:t>
            </a:r>
            <a:r>
              <a:rPr lang="en-US" sz="1200" b="0" i="0" u="none" strike="noStrike" kern="1200" baseline="0" dirty="0" err="1" smtClean="0">
                <a:solidFill>
                  <a:schemeClr val="tx1"/>
                </a:solidFill>
                <a:latin typeface="Arial" charset="0"/>
                <a:ea typeface="+mn-ea"/>
                <a:cs typeface="+mn-cs"/>
              </a:rPr>
              <a:t>RIPng</a:t>
            </a:r>
            <a:r>
              <a:rPr lang="en-US" sz="1200" b="0" i="0" u="none" strike="noStrike" kern="1200" baseline="0" dirty="0" smtClean="0">
                <a:solidFill>
                  <a:schemeClr val="tx1"/>
                </a:solidFill>
                <a:latin typeface="Arial" charset="0"/>
                <a:ea typeface="+mn-ea"/>
                <a:cs typeface="+mn-cs"/>
              </a:rPr>
              <a:t> process name has local significance, and as both interfaces will be included in the same routing process, </a:t>
            </a:r>
            <a:r>
              <a:rPr lang="en-US" sz="1200" b="0" i="0" u="none" strike="noStrike" kern="1200" baseline="0" dirty="0" err="1" smtClean="0">
                <a:solidFill>
                  <a:schemeClr val="tx1"/>
                </a:solidFill>
                <a:latin typeface="Arial" charset="0"/>
                <a:ea typeface="+mn-ea"/>
                <a:cs typeface="+mn-cs"/>
              </a:rPr>
              <a:t>RIPng</a:t>
            </a:r>
            <a:r>
              <a:rPr lang="en-US" sz="1200" b="0" i="0" u="none" strike="noStrike" kern="1200" baseline="0" dirty="0" smtClean="0">
                <a:solidFill>
                  <a:schemeClr val="tx1"/>
                </a:solidFill>
                <a:latin typeface="Arial" charset="0"/>
                <a:ea typeface="+mn-ea"/>
                <a:cs typeface="+mn-cs"/>
              </a:rPr>
              <a:t> configuration will be operational, even though two processes with different names has been defined.</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66</a:t>
            </a:fld>
            <a:endParaRPr lang="en-US" dirty="0"/>
          </a:p>
        </p:txBody>
      </p:sp>
    </p:spTree>
    <p:extLst>
      <p:ext uri="{BB962C8B-B14F-4D97-AF65-F5344CB8AC3E}">
        <p14:creationId xmlns:p14="http://schemas.microsoft.com/office/powerpoint/2010/main" val="90979516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Arial" charset="0"/>
                <a:ea typeface="+mn-ea"/>
                <a:cs typeface="+mn-cs"/>
              </a:rPr>
              <a:t>The metric for </a:t>
            </a:r>
            <a:r>
              <a:rPr lang="en-US" sz="1200" b="0" i="0" u="none" strike="noStrike" kern="1200" baseline="0" dirty="0" err="1" smtClean="0">
                <a:solidFill>
                  <a:schemeClr val="tx1"/>
                </a:solidFill>
                <a:latin typeface="Arial" charset="0"/>
                <a:ea typeface="+mn-ea"/>
                <a:cs typeface="+mn-cs"/>
              </a:rPr>
              <a:t>RIPng</a:t>
            </a:r>
            <a:r>
              <a:rPr lang="en-US" sz="1200" b="0" i="0" u="none" strike="noStrike" kern="1200" baseline="0" dirty="0" smtClean="0">
                <a:solidFill>
                  <a:schemeClr val="tx1"/>
                </a:solidFill>
                <a:latin typeface="Arial" charset="0"/>
                <a:ea typeface="+mn-ea"/>
                <a:cs typeface="+mn-cs"/>
              </a:rPr>
              <a:t> routes in the routing table is shown as 2. In </a:t>
            </a:r>
            <a:r>
              <a:rPr lang="en-US" sz="1200" b="0" i="0" u="none" strike="noStrike" kern="1200" baseline="0" dirty="0" err="1" smtClean="0">
                <a:solidFill>
                  <a:schemeClr val="tx1"/>
                </a:solidFill>
                <a:latin typeface="Arial" charset="0"/>
                <a:ea typeface="+mn-ea"/>
                <a:cs typeface="+mn-cs"/>
              </a:rPr>
              <a:t>RIPng</a:t>
            </a:r>
            <a:r>
              <a:rPr lang="en-US" sz="1200" b="0" i="0" u="none" strike="noStrike" kern="1200" baseline="0" dirty="0" smtClean="0">
                <a:solidFill>
                  <a:schemeClr val="tx1"/>
                </a:solidFill>
                <a:latin typeface="Arial" charset="0"/>
                <a:ea typeface="+mn-ea"/>
                <a:cs typeface="+mn-cs"/>
              </a:rPr>
              <a:t>, the sending router already considers itself to be one hop away; therefore</a:t>
            </a:r>
          </a:p>
          <a:p>
            <a:r>
              <a:rPr lang="en-US" sz="1200" b="0" i="0" u="none" strike="noStrike" kern="1200" baseline="0" dirty="0" smtClean="0">
                <a:solidFill>
                  <a:schemeClr val="tx1"/>
                </a:solidFill>
                <a:latin typeface="Arial" charset="0"/>
                <a:ea typeface="+mn-ea"/>
                <a:cs typeface="+mn-cs"/>
              </a:rPr>
              <a:t>There is a significant difference in how RIPv2 and </a:t>
            </a:r>
            <a:r>
              <a:rPr lang="en-US" sz="1200" b="0" i="0" u="none" strike="noStrike" kern="1200" baseline="0" dirty="0" err="1" smtClean="0">
                <a:solidFill>
                  <a:schemeClr val="tx1"/>
                </a:solidFill>
                <a:latin typeface="Arial" charset="0"/>
                <a:ea typeface="+mn-ea"/>
                <a:cs typeface="+mn-cs"/>
              </a:rPr>
              <a:t>RIPng</a:t>
            </a:r>
            <a:r>
              <a:rPr lang="en-US" sz="1200" b="0" i="0" u="none" strike="noStrike" kern="1200" baseline="0" dirty="0" smtClean="0">
                <a:solidFill>
                  <a:schemeClr val="tx1"/>
                </a:solidFill>
                <a:latin typeface="Arial" charset="0"/>
                <a:ea typeface="+mn-ea"/>
                <a:cs typeface="+mn-cs"/>
              </a:rPr>
              <a:t> calculate the number of hops for a remote network. In </a:t>
            </a:r>
            <a:r>
              <a:rPr lang="en-US" sz="1200" b="0" i="0" u="none" strike="noStrike" kern="1200" baseline="0" dirty="0" err="1" smtClean="0">
                <a:solidFill>
                  <a:schemeClr val="tx1"/>
                </a:solidFill>
                <a:latin typeface="Arial" charset="0"/>
                <a:ea typeface="+mn-ea"/>
                <a:cs typeface="+mn-cs"/>
              </a:rPr>
              <a:t>RIPng</a:t>
            </a:r>
            <a:r>
              <a:rPr lang="en-US" sz="1200" b="0" i="0" u="none" strike="noStrike" kern="1200" baseline="0" dirty="0" smtClean="0">
                <a:solidFill>
                  <a:schemeClr val="tx1"/>
                </a:solidFill>
                <a:latin typeface="Arial" charset="0"/>
                <a:ea typeface="+mn-ea"/>
                <a:cs typeface="+mn-cs"/>
              </a:rPr>
              <a:t>, the routers adds one hop to the metric when it receives the </a:t>
            </a:r>
            <a:r>
              <a:rPr lang="en-US" sz="1200" b="0" i="0" u="none" strike="noStrike" kern="1200" baseline="0" dirty="0" err="1" smtClean="0">
                <a:solidFill>
                  <a:schemeClr val="tx1"/>
                </a:solidFill>
                <a:latin typeface="Arial" charset="0"/>
                <a:ea typeface="+mn-ea"/>
                <a:cs typeface="+mn-cs"/>
              </a:rPr>
              <a:t>RIPng</a:t>
            </a:r>
            <a:r>
              <a:rPr lang="en-US" sz="1200" b="0" i="0" u="none" strike="noStrike" kern="1200" baseline="0" dirty="0" smtClean="0">
                <a:solidFill>
                  <a:schemeClr val="tx1"/>
                </a:solidFill>
                <a:latin typeface="Arial" charset="0"/>
                <a:ea typeface="+mn-ea"/>
                <a:cs typeface="+mn-cs"/>
              </a:rPr>
              <a:t> update and then includes that metric in its IPv6 routing table for that network. In RIPv1 and RIPv2, the router receives the RIP update, uses that metric for its IPv4 routing table and then increments the metric by one before sending the update to other routers. The effect of all of this is that </a:t>
            </a:r>
            <a:r>
              <a:rPr lang="en-US" sz="1200" b="0" i="0" u="none" strike="noStrike" kern="1200" baseline="0" dirty="0" err="1" smtClean="0">
                <a:solidFill>
                  <a:schemeClr val="tx1"/>
                </a:solidFill>
                <a:latin typeface="Arial" charset="0"/>
                <a:ea typeface="+mn-ea"/>
                <a:cs typeface="+mn-cs"/>
              </a:rPr>
              <a:t>RIPng</a:t>
            </a:r>
            <a:r>
              <a:rPr lang="en-US" sz="1200" b="0" i="0" u="none" strike="noStrike" kern="1200" baseline="0" dirty="0" smtClean="0">
                <a:solidFill>
                  <a:schemeClr val="tx1"/>
                </a:solidFill>
                <a:latin typeface="Arial" charset="0"/>
                <a:ea typeface="+mn-ea"/>
                <a:cs typeface="+mn-cs"/>
              </a:rPr>
              <a:t> will show a metric, a hop count of one more than RIPv1 or RIPv2.</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67</a:t>
            </a:fld>
            <a:endParaRPr lang="en-US" dirty="0"/>
          </a:p>
        </p:txBody>
      </p:sp>
    </p:spTree>
    <p:extLst>
      <p:ext uri="{BB962C8B-B14F-4D97-AF65-F5344CB8AC3E}">
        <p14:creationId xmlns:p14="http://schemas.microsoft.com/office/powerpoint/2010/main" val="15023846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Arial" charset="0"/>
                <a:ea typeface="+mn-ea"/>
                <a:cs typeface="+mn-cs"/>
              </a:rPr>
              <a:t>The same process for summarizing IPv4 networks is used for summarizing IPv6 prefixes. </a:t>
            </a:r>
          </a:p>
          <a:p>
            <a:r>
              <a:rPr lang="en-US" sz="1200" b="0" i="0" u="none" strike="noStrike" kern="1200" baseline="0" dirty="0" smtClean="0">
                <a:solidFill>
                  <a:schemeClr val="tx1"/>
                </a:solidFill>
                <a:latin typeface="Arial" charset="0"/>
                <a:ea typeface="+mn-ea"/>
                <a:cs typeface="+mn-cs"/>
              </a:rPr>
              <a:t>The 2001:DB8:A01:100::/64 and 2001:DB8:A01:A00::/64 prefixes have the first 52 bits in common, represented as 2001:DB8:A01::/52.</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68</a:t>
            </a:fld>
            <a:endParaRPr lang="en-US" dirty="0"/>
          </a:p>
        </p:txBody>
      </p:sp>
    </p:spTree>
    <p:extLst>
      <p:ext uri="{BB962C8B-B14F-4D97-AF65-F5344CB8AC3E}">
        <p14:creationId xmlns:p14="http://schemas.microsoft.com/office/powerpoint/2010/main" val="12127657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69</a:t>
            </a:fld>
            <a:endParaRPr lang="en-US" dirty="0"/>
          </a:p>
        </p:txBody>
      </p:sp>
    </p:spTree>
    <p:extLst>
      <p:ext uri="{BB962C8B-B14F-4D97-AF65-F5344CB8AC3E}">
        <p14:creationId xmlns:p14="http://schemas.microsoft.com/office/powerpoint/2010/main" val="376329174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70</a:t>
            </a:fld>
            <a:endParaRPr lang="en-US" dirty="0"/>
          </a:p>
        </p:txBody>
      </p:sp>
    </p:spTree>
    <p:extLst>
      <p:ext uri="{BB962C8B-B14F-4D97-AF65-F5344CB8AC3E}">
        <p14:creationId xmlns:p14="http://schemas.microsoft.com/office/powerpoint/2010/main" val="123533976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71</a:t>
            </a:fld>
            <a:endParaRPr lang="en-US" dirty="0"/>
          </a:p>
        </p:txBody>
      </p:sp>
    </p:spTree>
    <p:extLst>
      <p:ext uri="{BB962C8B-B14F-4D97-AF65-F5344CB8AC3E}">
        <p14:creationId xmlns:p14="http://schemas.microsoft.com/office/powerpoint/2010/main" val="4105932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8</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7802335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72</a:t>
            </a:fld>
            <a:endParaRPr lang="en-US" dirty="0"/>
          </a:p>
        </p:txBody>
      </p:sp>
    </p:spTree>
    <p:extLst>
      <p:ext uri="{BB962C8B-B14F-4D97-AF65-F5344CB8AC3E}">
        <p14:creationId xmlns:p14="http://schemas.microsoft.com/office/powerpoint/2010/main" val="246749896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73</a:t>
            </a:fld>
            <a:endParaRPr lang="en-US" dirty="0"/>
          </a:p>
        </p:txBody>
      </p:sp>
    </p:spTree>
    <p:extLst>
      <p:ext uri="{BB962C8B-B14F-4D97-AF65-F5344CB8AC3E}">
        <p14:creationId xmlns:p14="http://schemas.microsoft.com/office/powerpoint/2010/main" val="5285432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a:buFontTx/>
              <a:buNone/>
            </a:pPr>
            <a:endParaRPr lang="en-US" dirty="0" smtClean="0"/>
          </a:p>
        </p:txBody>
      </p:sp>
      <p:sp>
        <p:nvSpPr>
          <p:cNvPr id="24580" name="Slide Number Placeholder 3"/>
          <p:cNvSpPr>
            <a:spLocks noGrp="1"/>
          </p:cNvSpPr>
          <p:nvPr>
            <p:ph type="sldNum" sz="quarter" idx="5"/>
          </p:nvPr>
        </p:nvSpPr>
        <p:spPr>
          <a:noFill/>
        </p:spPr>
        <p:txBody>
          <a:bodyPr/>
          <a:lstStyle/>
          <a:p>
            <a:fld id="{7757FC66-78E3-4B4F-8568-92AC8FAA902C}" type="slidenum">
              <a:rPr lang="en-US" smtClean="0"/>
              <a:pPr/>
              <a:t>75</a:t>
            </a:fld>
            <a:endParaRPr lang="en-US" dirty="0" smtClean="0"/>
          </a:p>
        </p:txBody>
      </p:sp>
    </p:spTree>
    <p:extLst>
      <p:ext uri="{BB962C8B-B14F-4D97-AF65-F5344CB8AC3E}">
        <p14:creationId xmlns:p14="http://schemas.microsoft.com/office/powerpoint/2010/main" val="1855270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9</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marR="0" indent="-244475" algn="l" defTabSz="1020763" rtl="0" eaLnBrk="0" fontAlgn="base" latinLnBrk="0" hangingPunct="0">
              <a:lnSpc>
                <a:spcPct val="100000"/>
              </a:lnSpc>
              <a:spcBef>
                <a:spcPts val="0"/>
              </a:spcBef>
              <a:spcAft>
                <a:spcPts val="600"/>
              </a:spcAft>
              <a:buClrTx/>
              <a:buSzPct val="100000"/>
              <a:buFontTx/>
              <a:buChar char="•"/>
              <a:tabLst/>
              <a:defRPr/>
            </a:pPr>
            <a:r>
              <a:rPr lang="en-US" sz="1100" kern="0" dirty="0" smtClean="0"/>
              <a:t>Early distance vector protocols, such as RIPv1 and IGRP, used only the periodic exchange of routing information for a topology change. Later versions of these distance vector protocols (EIGRP and RIPv2) implemented triggered updates to respond to topology changes.</a:t>
            </a:r>
          </a:p>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18667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10</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1004383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4face_021208.jpg"/>
          <p:cNvPicPr>
            <a:picLocks noChangeAspect="1"/>
          </p:cNvPicPr>
          <p:nvPr/>
        </p:nvPicPr>
        <p:blipFill>
          <a:blip r:embed="rId2" cstate="print"/>
          <a:srcRect/>
          <a:stretch>
            <a:fillRect/>
          </a:stretch>
        </p:blipFill>
        <p:spPr bwMode="auto">
          <a:xfrm>
            <a:off x="0" y="1911350"/>
            <a:ext cx="9144000" cy="2432050"/>
          </a:xfrm>
          <a:prstGeom prst="rect">
            <a:avLst/>
          </a:prstGeom>
          <a:noFill/>
          <a:ln w="9525">
            <a:noFill/>
            <a:miter lim="800000"/>
            <a:headEnd/>
            <a:tailEnd/>
          </a:ln>
        </p:spPr>
      </p:pic>
      <p:sp>
        <p:nvSpPr>
          <p:cNvPr id="5" name="Rectangle 3"/>
          <p:cNvSpPr>
            <a:spLocks noChangeArrowheads="1"/>
          </p:cNvSpPr>
          <p:nvPr/>
        </p:nvSpPr>
        <p:spPr bwMode="auto">
          <a:xfrm>
            <a:off x="1040529" y="6638495"/>
            <a:ext cx="7978039" cy="190646"/>
          </a:xfrm>
          <a:prstGeom prst="rect">
            <a:avLst/>
          </a:prstGeom>
          <a:noFill/>
          <a:ln w="9525">
            <a:noFill/>
            <a:miter lim="800000"/>
            <a:headEnd/>
            <a:tailEnd/>
          </a:ln>
          <a:effectLst/>
        </p:spPr>
        <p:txBody>
          <a:bodyPr wrap="square" lIns="82124" tIns="41061" rIns="82124" bIns="41061" anchor="b" anchorCtr="1">
            <a:spAutoFit/>
          </a:bodyPr>
          <a:lstStyle/>
          <a:p>
            <a:pPr algn="l" defTabSz="814388">
              <a:lnSpc>
                <a:spcPct val="100000"/>
              </a:lnSpc>
              <a:defRPr/>
            </a:pPr>
            <a:r>
              <a:rPr lang="en-US" sz="700" dirty="0" smtClean="0">
                <a:solidFill>
                  <a:srgbClr val="C0C0C4"/>
                </a:solidFill>
              </a:rPr>
              <a:t>© </a:t>
            </a:r>
            <a:r>
              <a:rPr lang="en-US" sz="700" dirty="0" smtClean="0">
                <a:solidFill>
                  <a:srgbClr val="C0C0C4"/>
                </a:solidFill>
              </a:rPr>
              <a:t>2007 – 2016, </a:t>
            </a:r>
            <a:r>
              <a:rPr lang="en-US" sz="700" dirty="0">
                <a:solidFill>
                  <a:srgbClr val="C0C0C4"/>
                </a:solidFill>
              </a:rPr>
              <a:t>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a:solidFill>
                  <a:srgbClr val="C0C0C4"/>
                </a:solidFill>
              </a:rPr>
              <a:t>Cisco Public</a:t>
            </a:r>
          </a:p>
        </p:txBody>
      </p:sp>
      <p:sp>
        <p:nvSpPr>
          <p:cNvPr id="7" name="Rectangle 5"/>
          <p:cNvSpPr>
            <a:spLocks noChangeArrowheads="1"/>
          </p:cNvSpPr>
          <p:nvPr/>
        </p:nvSpPr>
        <p:spPr bwMode="auto">
          <a:xfrm>
            <a:off x="193675" y="6562725"/>
            <a:ext cx="1699671" cy="190646"/>
          </a:xfrm>
          <a:prstGeom prst="rect">
            <a:avLst/>
          </a:prstGeom>
          <a:noFill/>
          <a:ln w="9525">
            <a:noFill/>
            <a:miter lim="800000"/>
            <a:headEnd/>
            <a:tailEnd/>
          </a:ln>
          <a:effectLst/>
        </p:spPr>
        <p:txBody>
          <a:bodyPr wrap="square" lIns="82124" tIns="41061" rIns="82124" bIns="41061" anchor="b">
            <a:spAutoFit/>
          </a:bodyPr>
          <a:lstStyle/>
          <a:p>
            <a:pPr algn="l" defTabSz="814388">
              <a:lnSpc>
                <a:spcPct val="100000"/>
              </a:lnSpc>
              <a:defRPr/>
            </a:pPr>
            <a:r>
              <a:rPr lang="en-US" sz="700" dirty="0" smtClean="0">
                <a:solidFill>
                  <a:schemeClr val="tx1"/>
                </a:solidFill>
              </a:rPr>
              <a:t>ROUTE v7 Chapter </a:t>
            </a:r>
            <a:r>
              <a:rPr lang="en-US" sz="700" dirty="0">
                <a:solidFill>
                  <a:schemeClr val="tx1"/>
                </a:solidFill>
              </a:rPr>
              <a:t>1</a:t>
            </a:r>
          </a:p>
        </p:txBody>
      </p:sp>
      <p:sp>
        <p:nvSpPr>
          <p:cNvPr id="8" name="Rectangle 6"/>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F03A2297-76DB-42C1-A7DF-76792C553C4F}" type="slidenum">
              <a:rPr lang="en-US" sz="1000">
                <a:solidFill>
                  <a:schemeClr val="tx1"/>
                </a:solidFill>
              </a:rPr>
              <a:pPr algn="r" defTabSz="814388">
                <a:lnSpc>
                  <a:spcPct val="100000"/>
                </a:lnSpc>
                <a:defRPr/>
              </a:pPr>
              <a:t>‹#›</a:t>
            </a:fld>
            <a:endParaRPr lang="en-US" sz="1000">
              <a:solidFill>
                <a:schemeClr val="tx1"/>
              </a:solidFill>
            </a:endParaRPr>
          </a:p>
        </p:txBody>
      </p:sp>
      <p:sp>
        <p:nvSpPr>
          <p:cNvPr id="1290247" name="Rectangle 7"/>
          <p:cNvSpPr>
            <a:spLocks noGrp="1" noChangeArrowheads="1"/>
          </p:cNvSpPr>
          <p:nvPr>
            <p:ph type="ctrTitle"/>
          </p:nvPr>
        </p:nvSpPr>
        <p:spPr bwMode="white">
          <a:xfrm>
            <a:off x="311150" y="2581836"/>
            <a:ext cx="4174789" cy="1021976"/>
          </a:xfrm>
          <a:prstGeom prst="rect">
            <a:avLst/>
          </a:prstGeom>
          <a:ln/>
        </p:spPr>
        <p:txBody>
          <a:bodyPr anchor="ctr">
            <a:normAutofit/>
          </a:bodyPr>
          <a:lstStyle>
            <a:lvl1pPr>
              <a:defRPr sz="3000" b="0">
                <a:solidFill>
                  <a:srgbClr val="FFFFFF"/>
                </a:solidFill>
              </a:defRPr>
            </a:lvl1pPr>
          </a:lstStyle>
          <a:p>
            <a:r>
              <a:rPr lang="en-US" smtClean="0"/>
              <a:t>Click to edit Master title style</a:t>
            </a:r>
            <a:endParaRPr lang="en-US"/>
          </a:p>
        </p:txBody>
      </p:sp>
      <p:sp>
        <p:nvSpPr>
          <p:cNvPr id="1290248" name="Rectangle 8"/>
          <p:cNvSpPr>
            <a:spLocks noGrp="1" noChangeArrowheads="1"/>
          </p:cNvSpPr>
          <p:nvPr>
            <p:ph type="subTitle" idx="1"/>
          </p:nvPr>
        </p:nvSpPr>
        <p:spPr>
          <a:xfrm>
            <a:off x="311149" y="4672013"/>
            <a:ext cx="8510122"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pic>
        <p:nvPicPr>
          <p:cNvPr id="12" name="Picture 331"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mand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22208" cy="740664"/>
          </a:xfrm>
          <a:prstGeom prst="rect">
            <a:avLst/>
          </a:prstGeom>
        </p:spPr>
        <p:txBody>
          <a:bodyPr>
            <a:normAutofit/>
          </a:bodyPr>
          <a:lstStyle>
            <a:lvl1pPr>
              <a:defRPr/>
            </a:lvl1pPr>
          </a:lstStyle>
          <a:p>
            <a:r>
              <a:rPr lang="en-US" smtClean="0"/>
              <a:t>Command Example</a:t>
            </a:r>
            <a:endParaRPr lang="en-US"/>
          </a:p>
        </p:txBody>
      </p:sp>
      <p:sp>
        <p:nvSpPr>
          <p:cNvPr id="7" name="Content Placeholder 2"/>
          <p:cNvSpPr>
            <a:spLocks noGrp="1"/>
          </p:cNvSpPr>
          <p:nvPr>
            <p:ph idx="1"/>
          </p:nvPr>
        </p:nvSpPr>
        <p:spPr>
          <a:xfrm>
            <a:off x="279400" y="1193356"/>
            <a:ext cx="8316913" cy="491994"/>
          </a:xfrm>
        </p:spPr>
        <p:txBody>
          <a:bodyPr/>
          <a:lstStyle/>
          <a:p>
            <a:pPr lvl="0"/>
            <a:r>
              <a:rPr lang="en-US" smtClean="0"/>
              <a:t>Click to edit Master text styles</a:t>
            </a:r>
          </a:p>
        </p:txBody>
      </p:sp>
      <p:sp>
        <p:nvSpPr>
          <p:cNvPr id="10" name="Text Placeholder 9"/>
          <p:cNvSpPr>
            <a:spLocks noGrp="1"/>
          </p:cNvSpPr>
          <p:nvPr>
            <p:ph type="body" sz="quarter" idx="10" hasCustomPrompt="1"/>
          </p:nvPr>
        </p:nvSpPr>
        <p:spPr>
          <a:xfrm>
            <a:off x="613533" y="1731395"/>
            <a:ext cx="7745412" cy="377078"/>
          </a:xfrm>
        </p:spPr>
        <p:txBody>
          <a:bodyPr/>
          <a:lstStyle>
            <a:lvl1pPr>
              <a:buNone/>
              <a:defRPr sz="1600" b="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Router(config)#</a:t>
            </a:r>
          </a:p>
        </p:txBody>
      </p:sp>
      <p:sp>
        <p:nvSpPr>
          <p:cNvPr id="11" name="Text Placeholder 9"/>
          <p:cNvSpPr>
            <a:spLocks noGrp="1"/>
          </p:cNvSpPr>
          <p:nvPr>
            <p:ph type="body" sz="quarter" idx="11" hasCustomPrompt="1"/>
          </p:nvPr>
        </p:nvSpPr>
        <p:spPr>
          <a:xfrm>
            <a:off x="615326" y="2191282"/>
            <a:ext cx="7745412" cy="377078"/>
          </a:xfrm>
          <a:ln w="28575">
            <a:solidFill>
              <a:schemeClr val="tx1"/>
            </a:solidFill>
          </a:ln>
        </p:spPr>
        <p:txBody>
          <a:bodyPr/>
          <a:lstStyle>
            <a:lvl1pPr>
              <a:buNone/>
              <a:defRPr sz="1600" b="1" i="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Command parameters</a:t>
            </a:r>
          </a:p>
        </p:txBody>
      </p:sp>
      <p:sp>
        <p:nvSpPr>
          <p:cNvPr id="6" name="Content Placeholder 2"/>
          <p:cNvSpPr>
            <a:spLocks noGrp="1"/>
          </p:cNvSpPr>
          <p:nvPr>
            <p:ph idx="12"/>
          </p:nvPr>
        </p:nvSpPr>
        <p:spPr>
          <a:xfrm>
            <a:off x="279400" y="2852057"/>
            <a:ext cx="8316913" cy="3320143"/>
          </a:xfrm>
        </p:spPr>
        <p:txBody>
          <a:body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column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a:t>
            </a:r>
            <a:endParaRPr lang="en-US"/>
          </a:p>
        </p:txBody>
      </p:sp>
      <p:sp>
        <p:nvSpPr>
          <p:cNvPr id="4" name="Content Placeholder 2"/>
          <p:cNvSpPr>
            <a:spLocks noGrp="1"/>
          </p:cNvSpPr>
          <p:nvPr>
            <p:ph idx="10"/>
          </p:nvPr>
        </p:nvSpPr>
        <p:spPr>
          <a:xfrm>
            <a:off x="279400" y="1206653"/>
            <a:ext cx="8520354" cy="252625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idx="11"/>
          </p:nvPr>
        </p:nvSpPr>
        <p:spPr>
          <a:xfrm>
            <a:off x="279400" y="3797451"/>
            <a:ext cx="8520354" cy="266968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Rows Graphic To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 Graphic Top</a:t>
            </a:r>
            <a:endParaRPr lang="en-US"/>
          </a:p>
        </p:txBody>
      </p:sp>
      <p:sp>
        <p:nvSpPr>
          <p:cNvPr id="5" name="Content Placeholder 2"/>
          <p:cNvSpPr>
            <a:spLocks noGrp="1"/>
          </p:cNvSpPr>
          <p:nvPr>
            <p:ph idx="11"/>
          </p:nvPr>
        </p:nvSpPr>
        <p:spPr>
          <a:xfrm>
            <a:off x="279400" y="3897849"/>
            <a:ext cx="8520354" cy="252625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2"/>
          </p:nvPr>
        </p:nvSpPr>
        <p:spPr>
          <a:xfrm>
            <a:off x="279400" y="1076325"/>
            <a:ext cx="8531225" cy="2732088"/>
          </a:xfrm>
        </p:spPr>
        <p:txBody>
          <a:bodyPr>
            <a:normAutofit/>
          </a:bodyPr>
          <a:lstStyle>
            <a:lvl1pPr>
              <a:buNone/>
              <a:defRPr/>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Rows Graphic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 Graphic Bottom</a:t>
            </a:r>
            <a:endParaRPr lang="en-US"/>
          </a:p>
        </p:txBody>
      </p:sp>
      <p:sp>
        <p:nvSpPr>
          <p:cNvPr id="4" name="Content Placeholder 2"/>
          <p:cNvSpPr>
            <a:spLocks noGrp="1"/>
          </p:cNvSpPr>
          <p:nvPr>
            <p:ph idx="10"/>
          </p:nvPr>
        </p:nvSpPr>
        <p:spPr>
          <a:xfrm>
            <a:off x="279400" y="1174380"/>
            <a:ext cx="8520354" cy="21604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1"/>
          </p:nvPr>
        </p:nvSpPr>
        <p:spPr>
          <a:xfrm>
            <a:off x="279400" y="3443288"/>
            <a:ext cx="8520113" cy="3097212"/>
          </a:xfrm>
        </p:spPr>
        <p:txBody>
          <a:bodyPr>
            <a:normAutofit/>
          </a:bodyPr>
          <a:lstStyle>
            <a:lvl1pPr>
              <a:buNone/>
              <a:defRPr/>
            </a:lvl1pPr>
            <a:lvl2pPr>
              <a:buNone/>
              <a:defRPr/>
            </a:lvl2pPr>
            <a:lvl3pPr>
              <a:buNone/>
              <a:defRPr/>
            </a:lvl3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and Command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Config Example 2 Rows</a:t>
            </a:r>
            <a:endParaRPr lang="en-US"/>
          </a:p>
        </p:txBody>
      </p:sp>
      <p:sp>
        <p:nvSpPr>
          <p:cNvPr id="4" name="Content Placeholder 2"/>
          <p:cNvSpPr>
            <a:spLocks noGrp="1"/>
          </p:cNvSpPr>
          <p:nvPr>
            <p:ph idx="10"/>
          </p:nvPr>
        </p:nvSpPr>
        <p:spPr>
          <a:xfrm>
            <a:off x="279400" y="1174379"/>
            <a:ext cx="8520354" cy="2496283"/>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1" hasCustomPrompt="1"/>
          </p:nvPr>
        </p:nvSpPr>
        <p:spPr>
          <a:xfrm>
            <a:off x="279400" y="3762102"/>
            <a:ext cx="8520113" cy="2778397"/>
          </a:xfrm>
          <a:ln>
            <a:solidFill>
              <a:schemeClr val="tx1"/>
            </a:solidFill>
          </a:ln>
        </p:spPr>
        <p:txBody>
          <a:bodyPr>
            <a:normAutofit/>
          </a:bodyPr>
          <a:lstStyle>
            <a:lvl1pPr marL="0" indent="0">
              <a:lnSpc>
                <a:spcPct val="100000"/>
              </a:lnSpc>
              <a:spcBef>
                <a:spcPts val="0"/>
              </a:spcBef>
              <a:spcAft>
                <a:spcPts val="0"/>
              </a:spcAft>
              <a:buNone/>
              <a:defRPr sz="1600">
                <a:latin typeface="Courier New" pitchFamily="49" charset="0"/>
                <a:cs typeface="Courier New" pitchFamily="49" charset="0"/>
              </a:defRPr>
            </a:lvl1pPr>
            <a:lvl2pPr>
              <a:buNone/>
              <a:defRPr/>
            </a:lvl2pPr>
            <a:lvl3pPr>
              <a:buNone/>
              <a:defRPr/>
            </a:lvl3pPr>
          </a:lstStyle>
          <a:p>
            <a:pPr lvl="0"/>
            <a:r>
              <a:rPr lang="en-US" smtClean="0"/>
              <a:t>Config example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fig Example 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Config Example 2 column</a:t>
            </a:r>
            <a:endParaRPr lang="en-US"/>
          </a:p>
        </p:txBody>
      </p:sp>
      <p:sp>
        <p:nvSpPr>
          <p:cNvPr id="8" name="Content Placeholder 3"/>
          <p:cNvSpPr>
            <a:spLocks noGrp="1"/>
          </p:cNvSpPr>
          <p:nvPr>
            <p:ph sz="half" idx="10"/>
          </p:nvPr>
        </p:nvSpPr>
        <p:spPr>
          <a:xfrm>
            <a:off x="279399" y="1186191"/>
            <a:ext cx="4152751" cy="3957760"/>
          </a:xfrm>
        </p:spPr>
        <p:txBody>
          <a:bodyPr>
            <a:normAutofit/>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3"/>
          <p:cNvSpPr>
            <a:spLocks noGrp="1"/>
          </p:cNvSpPr>
          <p:nvPr>
            <p:ph sz="half" idx="11"/>
          </p:nvPr>
        </p:nvSpPr>
        <p:spPr>
          <a:xfrm>
            <a:off x="4659554" y="1186191"/>
            <a:ext cx="4152751" cy="3957760"/>
          </a:xfrm>
        </p:spPr>
        <p:txBody>
          <a:bodyPr>
            <a:normAutofit/>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p:cNvSpPr>
          <p:nvPr>
            <p:ph sz="half" idx="12" hasCustomPrompt="1"/>
          </p:nvPr>
        </p:nvSpPr>
        <p:spPr>
          <a:xfrm>
            <a:off x="279400" y="5254375"/>
            <a:ext cx="8552628" cy="1178698"/>
          </a:xfrm>
          <a:ln w="19050">
            <a:solidFill>
              <a:schemeClr val="tx1"/>
            </a:solidFill>
          </a:ln>
        </p:spPr>
        <p:txBody>
          <a:bodyPr>
            <a:noAutofit/>
          </a:bodyPr>
          <a:lstStyle>
            <a:lvl1pPr marL="0" indent="0" algn="l" defTabSz="814388">
              <a:lnSpc>
                <a:spcPct val="100000"/>
              </a:lnSpc>
              <a:spcBef>
                <a:spcPts val="0"/>
              </a:spcBef>
              <a:spcAft>
                <a:spcPts val="0"/>
              </a:spcAft>
              <a:buNone/>
              <a:defRPr sz="1600" baseline="0">
                <a:latin typeface="Courier New" pitchFamily="49" charset="0"/>
                <a:cs typeface="Courier New" pitchFamily="49" charset="0"/>
              </a:defRPr>
            </a:lvl1pPr>
            <a:lvl2pPr>
              <a:buNone/>
              <a:defRPr sz="2000" baseline="0">
                <a:latin typeface="Courier New" pitchFamily="49" charset="0"/>
                <a:cs typeface="Courier New" pitchFamily="49" charset="0"/>
              </a:defRPr>
            </a:lvl2pPr>
            <a:lvl3pPr>
              <a:buNone/>
              <a:defRPr sz="1800">
                <a:latin typeface="Courier New" pitchFamily="49" charset="0"/>
                <a:cs typeface="Courier New" pitchFamily="49" charset="0"/>
              </a:defRPr>
            </a:lvl3pPr>
            <a:lvl4pPr>
              <a:defRPr sz="1800"/>
            </a:lvl4pPr>
            <a:lvl5pPr>
              <a:defRPr sz="1800"/>
            </a:lvl5pPr>
            <a:lvl6pPr>
              <a:defRPr sz="1800"/>
            </a:lvl6pPr>
            <a:lvl7pPr>
              <a:defRPr sz="1800"/>
            </a:lvl7pPr>
            <a:lvl8pPr>
              <a:defRPr sz="1800"/>
            </a:lvl8pPr>
            <a:lvl9pPr>
              <a:defRPr sz="1800"/>
            </a:lvl9pPr>
          </a:lstStyle>
          <a:p>
            <a:pPr algn="l" defTabSz="814388">
              <a:defRPr/>
            </a:pPr>
            <a:r>
              <a:rPr lang="en-US" sz="1800" b="0" smtClean="0">
                <a:latin typeface="Courier New" pitchFamily="49" charset="0"/>
              </a:rPr>
              <a:t>RTB(config-if)# </a:t>
            </a:r>
            <a:r>
              <a:rPr lang="en-US" sz="1800" b="1" smtClean="0">
                <a:latin typeface="Courier New" pitchFamily="49" charset="0"/>
              </a:rPr>
              <a:t>ip ospf network non-broadcast</a:t>
            </a:r>
          </a:p>
          <a:p>
            <a:pPr algn="l" defTabSz="814388">
              <a:defRPr/>
            </a:pPr>
            <a:r>
              <a:rPr lang="en-US" sz="1800" b="0" smtClean="0">
                <a:latin typeface="Courier New" pitchFamily="49" charset="0"/>
              </a:rPr>
              <a:t>RTB(config-router)# </a:t>
            </a:r>
            <a:r>
              <a:rPr lang="en-US" sz="1800" b="1" smtClean="0">
                <a:latin typeface="Courier New" pitchFamily="49" charset="0"/>
              </a:rPr>
              <a:t>network 3.1.1.0 0.0.0.255 area 0</a:t>
            </a:r>
          </a:p>
          <a:p>
            <a:pPr algn="l" defTabSz="814388">
              <a:defRPr/>
            </a:pPr>
            <a:r>
              <a:rPr lang="en-US" sz="1800" b="0" smtClean="0">
                <a:latin typeface="Courier New" pitchFamily="49" charset="0"/>
              </a:rPr>
              <a:t>RTB(config-router)# </a:t>
            </a:r>
            <a:r>
              <a:rPr lang="en-US" sz="1800" b="1" smtClean="0">
                <a:latin typeface="Courier New" pitchFamily="49" charset="0"/>
              </a:rPr>
              <a:t>neighbor 3.1.1.1</a:t>
            </a:r>
          </a:p>
          <a:p>
            <a:pPr algn="l" defTabSz="814388">
              <a:defRPr/>
            </a:pPr>
            <a:r>
              <a:rPr lang="en-US" sz="1800" b="0" smtClean="0">
                <a:latin typeface="Courier New" pitchFamily="49" charset="0"/>
              </a:rPr>
              <a:t>RTB(config-router)# </a:t>
            </a:r>
            <a:r>
              <a:rPr lang="en-US" sz="1800" b="1" smtClean="0">
                <a:latin typeface="Courier New" pitchFamily="49" charset="0"/>
              </a:rPr>
              <a:t>neighbor 3.1.1.3 </a:t>
            </a:r>
            <a:endParaRPr lang="en-US" sz="1800" b="1">
              <a:latin typeface="Courier New" pitchFamily="49"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utp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Output</a:t>
            </a:r>
            <a:endParaRPr lang="en-US"/>
          </a:p>
        </p:txBody>
      </p:sp>
      <p:sp>
        <p:nvSpPr>
          <p:cNvPr id="5" name="Text Placeholder 4"/>
          <p:cNvSpPr>
            <a:spLocks noGrp="1"/>
          </p:cNvSpPr>
          <p:nvPr>
            <p:ph type="body" sz="quarter" idx="10" hasCustomPrompt="1"/>
          </p:nvPr>
        </p:nvSpPr>
        <p:spPr>
          <a:xfrm>
            <a:off x="279399" y="1183340"/>
            <a:ext cx="8531114" cy="5217459"/>
          </a:xfrm>
          <a:ln w="19050">
            <a:solidFill>
              <a:schemeClr val="tx1"/>
            </a:solidFill>
          </a:ln>
        </p:spPr>
        <p:txBody>
          <a:bodyPr/>
          <a:lstStyle>
            <a:lvl1pPr marL="0" indent="0">
              <a:lnSpc>
                <a:spcPct val="100000"/>
              </a:lnSpc>
              <a:spcBef>
                <a:spcPts val="0"/>
              </a:spcBef>
              <a:spcAft>
                <a:spcPts val="0"/>
              </a:spcAft>
              <a:buFont typeface="Arial" pitchFamily="34" charset="0"/>
              <a:buNone/>
              <a:defRPr sz="1400">
                <a:latin typeface="Courier New" pitchFamily="49" charset="0"/>
                <a:cs typeface="Courier New" pitchFamily="49" charset="0"/>
              </a:defRPr>
            </a:lvl1pPr>
            <a:lvl2pPr marL="0" indent="0">
              <a:lnSpc>
                <a:spcPct val="100000"/>
              </a:lnSpc>
              <a:spcBef>
                <a:spcPts val="0"/>
              </a:spcBef>
              <a:buNone/>
              <a:defRPr sz="1400">
                <a:latin typeface="Courier New" pitchFamily="49" charset="0"/>
                <a:cs typeface="Courier New" pitchFamily="49" charset="0"/>
              </a:defRPr>
            </a:lvl2pPr>
            <a:lvl3pPr marL="0" indent="0">
              <a:lnSpc>
                <a:spcPct val="100000"/>
              </a:lnSpc>
              <a:spcBef>
                <a:spcPts val="0"/>
              </a:spcBef>
              <a:buNone/>
              <a:defRPr sz="1400">
                <a:latin typeface="Courier New" pitchFamily="49" charset="0"/>
                <a:cs typeface="Courier New" pitchFamily="49" charset="0"/>
              </a:defRPr>
            </a:lvl3pPr>
            <a:lvl4pPr marL="0" indent="0">
              <a:lnSpc>
                <a:spcPct val="100000"/>
              </a:lnSpc>
              <a:spcBef>
                <a:spcPts val="0"/>
              </a:spcBef>
              <a:buFont typeface="Arial" pitchFamily="34" charset="0"/>
              <a:buNone/>
              <a:defRPr sz="1400">
                <a:latin typeface="Courier New" pitchFamily="49" charset="0"/>
                <a:cs typeface="Courier New" pitchFamily="49" charset="0"/>
              </a:defRPr>
            </a:lvl4pPr>
            <a:lvl5pPr marL="0" indent="0">
              <a:lnSpc>
                <a:spcPct val="100000"/>
              </a:lnSpc>
              <a:spcBef>
                <a:spcPts val="0"/>
              </a:spcBef>
              <a:buFont typeface="Arial" pitchFamily="34" charset="0"/>
              <a:buNone/>
              <a:defRPr sz="1400">
                <a:latin typeface="Courier New" pitchFamily="49" charset="0"/>
                <a:cs typeface="Courier New" pitchFamily="49" charset="0"/>
              </a:defRPr>
            </a:lvl5pPr>
          </a:lstStyle>
          <a:p>
            <a:pPr lvl="0"/>
            <a:r>
              <a:rPr lang="en-US" smtClean="0"/>
              <a:t>Router# show command</a:t>
            </a:r>
          </a:p>
          <a:p>
            <a:pPr lvl="0"/>
            <a:r>
              <a:rPr lang="en-US" smtClean="0"/>
              <a:t>Output output output output output</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utput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Output with Explanation</a:t>
            </a:r>
            <a:endParaRPr lang="en-US"/>
          </a:p>
        </p:txBody>
      </p:sp>
      <p:sp>
        <p:nvSpPr>
          <p:cNvPr id="5" name="Text Placeholder 4"/>
          <p:cNvSpPr>
            <a:spLocks noGrp="1"/>
          </p:cNvSpPr>
          <p:nvPr>
            <p:ph type="body" sz="quarter" idx="10" hasCustomPrompt="1"/>
          </p:nvPr>
        </p:nvSpPr>
        <p:spPr>
          <a:xfrm>
            <a:off x="279399" y="2000922"/>
            <a:ext cx="8531114" cy="4399878"/>
          </a:xfrm>
          <a:ln w="19050">
            <a:solidFill>
              <a:schemeClr val="tx1"/>
            </a:solidFill>
          </a:ln>
        </p:spPr>
        <p:txBody>
          <a:bodyPr/>
          <a:lstStyle>
            <a:lvl1pPr marL="0" indent="0">
              <a:lnSpc>
                <a:spcPct val="100000"/>
              </a:lnSpc>
              <a:spcBef>
                <a:spcPts val="0"/>
              </a:spcBef>
              <a:buFont typeface="Arial" pitchFamily="34" charset="0"/>
              <a:buNone/>
              <a:defRPr sz="1400">
                <a:latin typeface="Courier New" pitchFamily="49" charset="0"/>
                <a:cs typeface="Courier New" pitchFamily="49" charset="0"/>
              </a:defRPr>
            </a:lvl1pPr>
            <a:lvl2pPr marL="0" indent="0">
              <a:lnSpc>
                <a:spcPct val="100000"/>
              </a:lnSpc>
              <a:spcBef>
                <a:spcPts val="0"/>
              </a:spcBef>
              <a:buNone/>
              <a:defRPr sz="1400">
                <a:latin typeface="Courier New" pitchFamily="49" charset="0"/>
                <a:cs typeface="Courier New" pitchFamily="49" charset="0"/>
              </a:defRPr>
            </a:lvl2pPr>
            <a:lvl3pPr marL="0" indent="0">
              <a:lnSpc>
                <a:spcPct val="100000"/>
              </a:lnSpc>
              <a:spcBef>
                <a:spcPts val="0"/>
              </a:spcBef>
              <a:buNone/>
              <a:defRPr sz="1400">
                <a:latin typeface="Courier New" pitchFamily="49" charset="0"/>
                <a:cs typeface="Courier New" pitchFamily="49" charset="0"/>
              </a:defRPr>
            </a:lvl3pPr>
            <a:lvl4pPr marL="0" indent="0">
              <a:lnSpc>
                <a:spcPct val="100000"/>
              </a:lnSpc>
              <a:spcBef>
                <a:spcPts val="0"/>
              </a:spcBef>
              <a:buFont typeface="Arial" pitchFamily="34" charset="0"/>
              <a:buNone/>
              <a:defRPr sz="1400">
                <a:latin typeface="Courier New" pitchFamily="49" charset="0"/>
                <a:cs typeface="Courier New" pitchFamily="49" charset="0"/>
              </a:defRPr>
            </a:lvl4pPr>
            <a:lvl5pPr marL="0" indent="0">
              <a:lnSpc>
                <a:spcPct val="100000"/>
              </a:lnSpc>
              <a:spcBef>
                <a:spcPts val="0"/>
              </a:spcBef>
              <a:buFont typeface="Arial" pitchFamily="34" charset="0"/>
              <a:buNone/>
              <a:defRPr sz="1400">
                <a:latin typeface="Courier New" pitchFamily="49" charset="0"/>
                <a:cs typeface="Courier New" pitchFamily="49" charset="0"/>
              </a:defRPr>
            </a:lvl5pPr>
          </a:lstStyle>
          <a:p>
            <a:pPr lvl="0"/>
            <a:r>
              <a:rPr lang="en-US" smtClean="0"/>
              <a:t>Router# show command</a:t>
            </a:r>
          </a:p>
          <a:p>
            <a:pPr lvl="0"/>
            <a:r>
              <a:rPr lang="en-US" smtClean="0"/>
              <a:t>Output output output output output</a:t>
            </a:r>
            <a:endParaRPr lang="en-US"/>
          </a:p>
        </p:txBody>
      </p:sp>
      <p:sp>
        <p:nvSpPr>
          <p:cNvPr id="6" name="Content Placeholder 5"/>
          <p:cNvSpPr>
            <a:spLocks noGrp="1"/>
          </p:cNvSpPr>
          <p:nvPr>
            <p:ph sz="quarter" idx="11" hasCustomPrompt="1"/>
          </p:nvPr>
        </p:nvSpPr>
        <p:spPr>
          <a:xfrm>
            <a:off x="279400" y="1215615"/>
            <a:ext cx="8520113" cy="687798"/>
          </a:xfrm>
        </p:spPr>
        <p:txBody>
          <a:bodyPr>
            <a:normAutofit/>
          </a:bodyPr>
          <a:lstStyle>
            <a:lvl1pPr marL="11113" indent="-11113">
              <a:buNone/>
              <a:defRPr sz="2000" b="0"/>
            </a:lvl1pPr>
          </a:lstStyle>
          <a:p>
            <a:pPr lvl="0"/>
            <a:r>
              <a:rPr lang="en-US" smtClean="0"/>
              <a:t>Brief explanation of the command.</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2 column horizontal">
    <p:spTree>
      <p:nvGrpSpPr>
        <p:cNvPr id="1" name=""/>
        <p:cNvGrpSpPr/>
        <p:nvPr/>
      </p:nvGrpSpPr>
      <p:grpSpPr>
        <a:xfrm>
          <a:off x="0" y="0"/>
          <a:ext cx="0" cy="0"/>
          <a:chOff x="0" y="0"/>
          <a:chExt cx="0" cy="0"/>
        </a:xfrm>
      </p:grpSpPr>
      <p:sp>
        <p:nvSpPr>
          <p:cNvPr id="2" name="Title 1"/>
          <p:cNvSpPr>
            <a:spLocks noGrp="1"/>
          </p:cNvSpPr>
          <p:nvPr>
            <p:ph type="title"/>
          </p:nvPr>
        </p:nvSpPr>
        <p:spPr>
          <a:xfrm>
            <a:off x="279400" y="365379"/>
            <a:ext cx="8521700" cy="620712"/>
          </a:xfrm>
          <a:prstGeom prst="rect">
            <a:avLst/>
          </a:prstGeom>
        </p:spPr>
        <p:txBody>
          <a:bodyPr/>
          <a:lstStyle/>
          <a:p>
            <a:r>
              <a:rPr lang="en-US" smtClean="0"/>
              <a:t>Click to edit Master title style</a:t>
            </a:r>
            <a:endParaRPr lang="en-US"/>
          </a:p>
        </p:txBody>
      </p:sp>
      <p:sp>
        <p:nvSpPr>
          <p:cNvPr id="4" name="Content Placeholder 2"/>
          <p:cNvSpPr>
            <a:spLocks noGrp="1"/>
          </p:cNvSpPr>
          <p:nvPr>
            <p:ph idx="10"/>
          </p:nvPr>
        </p:nvSpPr>
        <p:spPr>
          <a:xfrm>
            <a:off x="279400" y="1152863"/>
            <a:ext cx="8520354" cy="2526255"/>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idx="11"/>
          </p:nvPr>
        </p:nvSpPr>
        <p:spPr>
          <a:xfrm>
            <a:off x="279400" y="3897849"/>
            <a:ext cx="8520354" cy="2526255"/>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0797" y="695512"/>
            <a:ext cx="7772400" cy="1362075"/>
          </a:xfrm>
          <a:prstGeom prst="rect">
            <a:avLst/>
          </a:prstGeom>
        </p:spPr>
        <p:txBody>
          <a:bodyPr anchor="t"/>
          <a:lstStyle>
            <a:lvl1pPr algn="l">
              <a:defRPr sz="4000" b="1" cap="all"/>
            </a:lvl1p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ommand Example">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7" name="Content Placeholder 2"/>
          <p:cNvSpPr>
            <a:spLocks noGrp="1"/>
          </p:cNvSpPr>
          <p:nvPr>
            <p:ph idx="1"/>
          </p:nvPr>
        </p:nvSpPr>
        <p:spPr>
          <a:xfrm>
            <a:off x="279400" y="1139566"/>
            <a:ext cx="8316913" cy="491994"/>
          </a:xfrm>
        </p:spPr>
        <p:txBody>
          <a:bodyPr/>
          <a:lstStyle/>
          <a:p>
            <a:pPr lvl="0"/>
            <a:r>
              <a:rPr lang="en-US" smtClean="0"/>
              <a:t>Click to edit Master text styles</a:t>
            </a:r>
          </a:p>
        </p:txBody>
      </p:sp>
      <p:sp>
        <p:nvSpPr>
          <p:cNvPr id="10" name="Text Placeholder 9"/>
          <p:cNvSpPr>
            <a:spLocks noGrp="1"/>
          </p:cNvSpPr>
          <p:nvPr>
            <p:ph type="body" sz="quarter" idx="10" hasCustomPrompt="1"/>
          </p:nvPr>
        </p:nvSpPr>
        <p:spPr>
          <a:xfrm>
            <a:off x="613533" y="1677605"/>
            <a:ext cx="7745412" cy="377078"/>
          </a:xfrm>
        </p:spPr>
        <p:txBody>
          <a:bodyPr/>
          <a:lstStyle>
            <a:lvl1pPr>
              <a:buNone/>
              <a:defRPr sz="1600" b="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Router(config)#</a:t>
            </a:r>
          </a:p>
        </p:txBody>
      </p:sp>
      <p:sp>
        <p:nvSpPr>
          <p:cNvPr id="11" name="Text Placeholder 9"/>
          <p:cNvSpPr>
            <a:spLocks noGrp="1"/>
          </p:cNvSpPr>
          <p:nvPr>
            <p:ph type="body" sz="quarter" idx="11" hasCustomPrompt="1"/>
          </p:nvPr>
        </p:nvSpPr>
        <p:spPr>
          <a:xfrm>
            <a:off x="615326" y="2137492"/>
            <a:ext cx="7745412" cy="377078"/>
          </a:xfrm>
          <a:ln w="28575">
            <a:solidFill>
              <a:schemeClr val="tx1"/>
            </a:solidFill>
          </a:ln>
        </p:spPr>
        <p:txBody>
          <a:bodyPr/>
          <a:lstStyle>
            <a:lvl1pPr>
              <a:buNone/>
              <a:defRPr sz="1600" b="1" i="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Command parameters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6" name="Content Placeholder 2"/>
          <p:cNvSpPr>
            <a:spLocks noGrp="1"/>
          </p:cNvSpPr>
          <p:nvPr>
            <p:ph idx="1"/>
          </p:nvPr>
        </p:nvSpPr>
        <p:spPr>
          <a:xfrm>
            <a:off x="279401" y="1122948"/>
            <a:ext cx="4066688" cy="5191792"/>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idx="10"/>
          </p:nvPr>
        </p:nvSpPr>
        <p:spPr>
          <a:xfrm>
            <a:off x="4702589" y="1122948"/>
            <a:ext cx="4066688" cy="5191792"/>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fig Example">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8" name="Content Placeholder 3"/>
          <p:cNvSpPr>
            <a:spLocks noGrp="1"/>
          </p:cNvSpPr>
          <p:nvPr>
            <p:ph sz="half" idx="10"/>
          </p:nvPr>
        </p:nvSpPr>
        <p:spPr>
          <a:xfrm>
            <a:off x="279399" y="1078611"/>
            <a:ext cx="4152751" cy="3957760"/>
          </a:xfrm>
        </p:spPr>
        <p:txBody>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3"/>
          <p:cNvSpPr>
            <a:spLocks noGrp="1"/>
          </p:cNvSpPr>
          <p:nvPr>
            <p:ph sz="half" idx="11"/>
          </p:nvPr>
        </p:nvSpPr>
        <p:spPr>
          <a:xfrm>
            <a:off x="4659554" y="1078611"/>
            <a:ext cx="4152751" cy="3957760"/>
          </a:xfrm>
        </p:spPr>
        <p:txBody>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p:cNvSpPr>
          <p:nvPr>
            <p:ph sz="half" idx="12" hasCustomPrompt="1"/>
          </p:nvPr>
        </p:nvSpPr>
        <p:spPr>
          <a:xfrm>
            <a:off x="279400" y="5254375"/>
            <a:ext cx="8552628" cy="995821"/>
          </a:xfrm>
        </p:spPr>
        <p:txBody>
          <a:bodyPr/>
          <a:lstStyle>
            <a:lvl1pPr marL="0" indent="0" algn="l" defTabSz="814388">
              <a:lnSpc>
                <a:spcPts val="1800"/>
              </a:lnSpc>
              <a:spcBef>
                <a:spcPts val="0"/>
              </a:spcBef>
              <a:buNone/>
              <a:defRPr sz="1600" baseline="0">
                <a:latin typeface="Courier New" pitchFamily="49" charset="0"/>
                <a:cs typeface="Courier New" pitchFamily="49" charset="0"/>
              </a:defRPr>
            </a:lvl1pPr>
            <a:lvl2pPr>
              <a:buNone/>
              <a:defRPr sz="2000" baseline="0">
                <a:latin typeface="Courier New" pitchFamily="49" charset="0"/>
                <a:cs typeface="Courier New" pitchFamily="49" charset="0"/>
              </a:defRPr>
            </a:lvl2pPr>
            <a:lvl3pPr>
              <a:buNone/>
              <a:defRPr sz="1800">
                <a:latin typeface="Courier New" pitchFamily="49" charset="0"/>
                <a:cs typeface="Courier New" pitchFamily="49" charset="0"/>
              </a:defRPr>
            </a:lvl3pPr>
            <a:lvl4pPr>
              <a:defRPr sz="1800"/>
            </a:lvl4pPr>
            <a:lvl5pPr>
              <a:defRPr sz="1800"/>
            </a:lvl5pPr>
            <a:lvl6pPr>
              <a:defRPr sz="1800"/>
            </a:lvl6pPr>
            <a:lvl7pPr>
              <a:defRPr sz="1800"/>
            </a:lvl7pPr>
            <a:lvl8pPr>
              <a:defRPr sz="1800"/>
            </a:lvl8pPr>
            <a:lvl9pPr>
              <a:defRPr sz="1800"/>
            </a:lvl9pPr>
          </a:lstStyle>
          <a:p>
            <a:pPr algn="l" defTabSz="814388">
              <a:defRPr/>
            </a:pPr>
            <a:r>
              <a:rPr lang="en-US" sz="1800" b="0" smtClean="0">
                <a:latin typeface="Courier New" pitchFamily="49" charset="0"/>
              </a:rPr>
              <a:t>RTB(config-if)# </a:t>
            </a:r>
            <a:r>
              <a:rPr lang="en-US" sz="1800" b="1" smtClean="0">
                <a:latin typeface="Courier New" pitchFamily="49" charset="0"/>
              </a:rPr>
              <a:t>ip ospf network non-broadcast</a:t>
            </a:r>
          </a:p>
          <a:p>
            <a:pPr algn="l" defTabSz="814388">
              <a:defRPr/>
            </a:pPr>
            <a:r>
              <a:rPr lang="en-US" sz="1800" b="0" smtClean="0">
                <a:latin typeface="Courier New" pitchFamily="49" charset="0"/>
              </a:rPr>
              <a:t>RTB(config-router)# </a:t>
            </a:r>
            <a:r>
              <a:rPr lang="en-US" sz="1800" b="1" smtClean="0">
                <a:latin typeface="Courier New" pitchFamily="49" charset="0"/>
              </a:rPr>
              <a:t>network 3.1.1.0 0.0.0.255 area 0</a:t>
            </a:r>
          </a:p>
          <a:p>
            <a:pPr algn="l" defTabSz="814388">
              <a:defRPr/>
            </a:pPr>
            <a:r>
              <a:rPr lang="en-US" sz="1800" b="0" smtClean="0">
                <a:latin typeface="Courier New" pitchFamily="49" charset="0"/>
              </a:rPr>
              <a:t>RTB(config-router)# </a:t>
            </a:r>
            <a:r>
              <a:rPr lang="en-US" sz="1800" b="1" smtClean="0">
                <a:latin typeface="Courier New" pitchFamily="49" charset="0"/>
              </a:rPr>
              <a:t>neighbor 3.1.1.1</a:t>
            </a:r>
          </a:p>
          <a:p>
            <a:pPr algn="l" defTabSz="814388">
              <a:defRPr/>
            </a:pPr>
            <a:r>
              <a:rPr lang="en-US" sz="1800" b="0" smtClean="0">
                <a:latin typeface="Courier New" pitchFamily="49" charset="0"/>
              </a:rPr>
              <a:t>RTB(config-router)# </a:t>
            </a:r>
            <a:r>
              <a:rPr lang="en-US" sz="1800" b="1" smtClean="0">
                <a:latin typeface="Courier New" pitchFamily="49" charset="0"/>
              </a:rPr>
              <a:t>neighbor 3.1.1.3 </a:t>
            </a:r>
            <a:endParaRPr lang="en-US" sz="1800" b="1">
              <a:latin typeface="Courier New" pitchFamily="49"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utput">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6" name="Content Placeholder 2"/>
          <p:cNvSpPr>
            <a:spLocks noGrp="1"/>
          </p:cNvSpPr>
          <p:nvPr>
            <p:ph idx="1" hasCustomPrompt="1"/>
          </p:nvPr>
        </p:nvSpPr>
        <p:spPr>
          <a:xfrm>
            <a:off x="279401" y="1122948"/>
            <a:ext cx="8520354" cy="5191792"/>
          </a:xfrm>
          <a:ln w="25400">
            <a:solidFill>
              <a:schemeClr val="tx1"/>
            </a:solidFill>
          </a:ln>
        </p:spPr>
        <p:txBody>
          <a:bodyPr/>
          <a:lstStyle>
            <a:lvl1pPr marL="0" indent="0" algn="l">
              <a:lnSpc>
                <a:spcPct val="100000"/>
              </a:lnSpc>
              <a:spcBef>
                <a:spcPts val="0"/>
              </a:spcBef>
              <a:buNone/>
              <a:defRPr sz="1200">
                <a:latin typeface="Courier New" pitchFamily="49" charset="0"/>
                <a:cs typeface="Courier New" pitchFamily="49" charset="0"/>
              </a:defRPr>
            </a:lvl1pPr>
            <a:lvl2pPr marL="461963" indent="-236538">
              <a:buFont typeface="Arial" pitchFamily="34" charset="0"/>
              <a:buNone/>
              <a:defRPr sz="2000">
                <a:latin typeface="Courier New" pitchFamily="49" charset="0"/>
                <a:cs typeface="Courier New" pitchFamily="49" charset="0"/>
              </a:defRPr>
            </a:lvl2pPr>
            <a:lvl3pPr marL="688975" indent="-227013">
              <a:buFont typeface="Arial" pitchFamily="34" charset="0"/>
              <a:buNone/>
              <a:defRPr sz="1800">
                <a:latin typeface="Courier New" pitchFamily="49" charset="0"/>
                <a:cs typeface="Courier New" pitchFamily="49" charset="0"/>
              </a:defRPr>
            </a:lvl3pPr>
            <a:lvl4pPr marL="565150" indent="176213">
              <a:buFont typeface="Arial" pitchFamily="34" charset="0"/>
              <a:buChar char="•"/>
              <a:defRPr/>
            </a:lvl4pPr>
            <a:lvl5pPr marL="744538" indent="169863">
              <a:buFont typeface="Arial" pitchFamily="34" charset="0"/>
              <a:buChar char="•"/>
              <a:defRPr/>
            </a:lvl5pPr>
          </a:lstStyle>
          <a:p>
            <a:pPr algn="l">
              <a:lnSpc>
                <a:spcPct val="100000"/>
              </a:lnSpc>
              <a:defRPr/>
            </a:pPr>
            <a:r>
              <a:rPr lang="en-US" sz="1000" b="0" smtClean="0">
                <a:solidFill>
                  <a:srgbClr val="000000"/>
                </a:solidFill>
                <a:latin typeface="Courier New" pitchFamily="49" charset="0"/>
                <a:cs typeface="Times New Roman" pitchFamily="18" charset="0"/>
              </a:rPr>
              <a:t>RouterA# </a:t>
            </a:r>
            <a:r>
              <a:rPr lang="en-US" sz="1000" b="1" smtClean="0">
                <a:solidFill>
                  <a:schemeClr val="tx1"/>
                </a:solidFill>
                <a:latin typeface="Courier New" pitchFamily="49" charset="0"/>
                <a:cs typeface="Times New Roman" pitchFamily="18" charset="0"/>
              </a:rPr>
              <a:t>show command</a:t>
            </a:r>
          </a:p>
          <a:p>
            <a:pPr algn="l">
              <a:lnSpc>
                <a:spcPct val="100000"/>
              </a:lnSpc>
              <a:defRPr/>
            </a:pPr>
            <a:r>
              <a:rPr lang="en-US" sz="1000" b="1" smtClean="0">
                <a:solidFill>
                  <a:srgbClr val="000000"/>
                </a:solidFill>
                <a:latin typeface="Courier New" pitchFamily="49" charset="0"/>
                <a:cs typeface="Times New Roman" pitchFamily="18" charset="0"/>
              </a:rPr>
              <a:t>    </a:t>
            </a:r>
            <a:r>
              <a:rPr lang="en-US" sz="1000" b="1" smtClean="0">
                <a:solidFill>
                  <a:schemeClr val="accent2"/>
                </a:solidFill>
                <a:latin typeface="Courier New" pitchFamily="49" charset="0"/>
              </a:rPr>
              <a:t> </a:t>
            </a:r>
            <a:r>
              <a:rPr lang="en-US" sz="1000" b="1" smtClean="0">
                <a:solidFill>
                  <a:srgbClr val="000000"/>
                </a:solidFill>
                <a:latin typeface="Courier New" pitchFamily="49" charset="0"/>
                <a:cs typeface="Times New Roman" pitchFamily="18" charset="0"/>
              </a:rPr>
              <a:t>OSPF Router with ID (10.0.0.11) (Process ID 1)</a:t>
            </a:r>
          </a:p>
          <a:p>
            <a:pPr algn="l">
              <a:lnSpc>
                <a:spcPct val="100000"/>
              </a:lnSpc>
              <a:defRPr/>
            </a:pPr>
            <a:r>
              <a:rPr lang="en-US" sz="1000" b="1" smtClean="0">
                <a:solidFill>
                  <a:srgbClr val="000000"/>
                </a:solidFill>
                <a:latin typeface="Courier New" pitchFamily="49" charset="0"/>
                <a:cs typeface="Times New Roman" pitchFamily="18" charset="0"/>
              </a:rPr>
              <a:t>                Router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 Link count</a:t>
            </a:r>
          </a:p>
          <a:p>
            <a:pPr algn="l">
              <a:lnSpc>
                <a:spcPct val="100000"/>
              </a:lnSpc>
              <a:defRPr/>
            </a:pPr>
            <a:r>
              <a:rPr lang="en-US" sz="1000" b="1" smtClean="0">
                <a:solidFill>
                  <a:srgbClr val="000000"/>
                </a:solidFill>
                <a:latin typeface="Courier New" pitchFamily="49" charset="0"/>
                <a:cs typeface="Times New Roman" pitchFamily="18" charset="0"/>
              </a:rPr>
              <a:t>10.0.0.11       10.0.0.11       548         0x80000002 0x00401A 1</a:t>
            </a:r>
          </a:p>
          <a:p>
            <a:pPr algn="l">
              <a:lnSpc>
                <a:spcPct val="100000"/>
              </a:lnSpc>
              <a:defRPr/>
            </a:pPr>
            <a:r>
              <a:rPr lang="en-US" sz="1000" b="1" smtClean="0">
                <a:solidFill>
                  <a:srgbClr val="000000"/>
                </a:solidFill>
                <a:latin typeface="Courier New" pitchFamily="49" charset="0"/>
                <a:cs typeface="Times New Roman" pitchFamily="18" charset="0"/>
              </a:rPr>
              <a:t>10.0.0.12       10.0.0.12       549         0x80000004 0x003A1B 1</a:t>
            </a:r>
          </a:p>
          <a:p>
            <a:pPr algn="l">
              <a:lnSpc>
                <a:spcPct val="100000"/>
              </a:lnSpc>
              <a:defRPr/>
            </a:pPr>
            <a:r>
              <a:rPr lang="en-US" sz="1000" b="1" smtClean="0">
                <a:solidFill>
                  <a:srgbClr val="000000"/>
                </a:solidFill>
                <a:latin typeface="Courier New" pitchFamily="49" charset="0"/>
                <a:cs typeface="Times New Roman" pitchFamily="18" charset="0"/>
              </a:rPr>
              <a:t>100.100.100.100 100.100.100.100 548         0x800002D7 0x00EEA9 2</a:t>
            </a:r>
          </a:p>
          <a:p>
            <a:pPr algn="l">
              <a:lnSpc>
                <a:spcPct val="100000"/>
              </a:lnSpc>
              <a:defRPr/>
            </a:pPr>
            <a:r>
              <a:rPr lang="en-US" sz="1000" b="1" smtClean="0">
                <a:solidFill>
                  <a:srgbClr val="000000"/>
                </a:solidFill>
                <a:latin typeface="Courier New" pitchFamily="49" charset="0"/>
                <a:cs typeface="Times New Roman" pitchFamily="18" charset="0"/>
              </a:rPr>
              <a:t>                Net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a:t>
            </a:r>
          </a:p>
          <a:p>
            <a:pPr algn="l">
              <a:lnSpc>
                <a:spcPct val="100000"/>
              </a:lnSpc>
              <a:defRPr/>
            </a:pPr>
            <a:r>
              <a:rPr lang="en-US" sz="1000" b="1" smtClean="0">
                <a:solidFill>
                  <a:srgbClr val="000000"/>
                </a:solidFill>
                <a:latin typeface="Courier New" pitchFamily="49" charset="0"/>
                <a:cs typeface="Times New Roman" pitchFamily="18" charset="0"/>
              </a:rPr>
              <a:t>172.31.1.3      100.100.100.100 549         0x80000001 0x004EC9</a:t>
            </a:r>
          </a:p>
          <a:p>
            <a:pPr algn="l">
              <a:lnSpc>
                <a:spcPct val="100000"/>
              </a:lnSpc>
              <a:defRPr/>
            </a:pPr>
            <a:r>
              <a:rPr lang="en-US" sz="1000" b="1" smtClean="0">
                <a:solidFill>
                  <a:srgbClr val="000000"/>
                </a:solidFill>
                <a:latin typeface="Courier New" pitchFamily="49" charset="0"/>
                <a:cs typeface="Times New Roman" pitchFamily="18" charset="0"/>
              </a:rPr>
              <a:t>                Summary Net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a:t>
            </a:r>
          </a:p>
          <a:p>
            <a:pPr algn="l">
              <a:lnSpc>
                <a:spcPct val="100000"/>
              </a:lnSpc>
              <a:defRPr/>
            </a:pPr>
            <a:r>
              <a:rPr lang="en-US" sz="1000" b="1" smtClean="0">
                <a:solidFill>
                  <a:srgbClr val="000000"/>
                </a:solidFill>
                <a:latin typeface="Courier New" pitchFamily="49" charset="0"/>
                <a:cs typeface="Times New Roman" pitchFamily="18" charset="0"/>
              </a:rPr>
              <a:t>10.1.0.0        10.0.0.11       654         0x80000001 0x00FB11</a:t>
            </a:r>
          </a:p>
          <a:p>
            <a:pPr algn="l">
              <a:lnSpc>
                <a:spcPct val="100000"/>
              </a:lnSpc>
              <a:defRPr/>
            </a:pPr>
            <a:r>
              <a:rPr lang="en-US" sz="1000" b="1" smtClean="0">
                <a:solidFill>
                  <a:srgbClr val="000000"/>
                </a:solidFill>
                <a:latin typeface="Courier New" pitchFamily="49" charset="0"/>
                <a:cs typeface="Times New Roman" pitchFamily="18" charset="0"/>
              </a:rPr>
              <a:t>10.1.0.0        10.0.0.12       601         0x80000001 0x00F516</a:t>
            </a:r>
          </a:p>
          <a:p>
            <a:pPr algn="l">
              <a:lnSpc>
                <a:spcPct val="100000"/>
              </a:lnSpc>
              <a:defRPr/>
            </a:pPr>
            <a:r>
              <a:rPr lang="en-US" sz="1000" b="1" smtClean="0">
                <a:solidFill>
                  <a:srgbClr val="000000"/>
                </a:solidFill>
                <a:latin typeface="Courier New" pitchFamily="49" charset="0"/>
                <a:cs typeface="Times New Roman" pitchFamily="18" charset="0"/>
              </a:rPr>
              <a:t>&lt;output omitted&gt;</a:t>
            </a:r>
            <a:endParaRPr lang="en-US" sz="1000" b="1">
              <a:solidFill>
                <a:srgbClr val="000000"/>
              </a:solidFill>
              <a:latin typeface="Courier New" pitchFamily="49" charset="0"/>
              <a:cs typeface="Times New Roman"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761"/>
            <a:ext cx="8522208" cy="740664"/>
          </a:xfrm>
          <a:prstGeom prst="rect">
            <a:avLst/>
          </a:prstGeom>
        </p:spPr>
        <p:txBody>
          <a:bodyPr>
            <a:normAutofit/>
          </a:bodyPr>
          <a:lstStyle>
            <a:lvl1pPr>
              <a:defRPr/>
            </a:lvl1pPr>
          </a:lstStyle>
          <a:p>
            <a:r>
              <a:rPr lang="en-US" smtClean="0"/>
              <a:t>Title Only</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8"/>
            <a:ext cx="8521700" cy="742659"/>
          </a:xfrm>
          <a:prstGeom prst="rect">
            <a:avLst/>
          </a:prstGeom>
        </p:spPr>
        <p:txBody>
          <a:bodyPr>
            <a:normAutofit/>
          </a:bodyPr>
          <a:lstStyle>
            <a:lvl1pPr>
              <a:defRPr/>
            </a:lvl1pPr>
          </a:lstStyle>
          <a:p>
            <a:r>
              <a:rPr lang="en-US" smtClean="0"/>
              <a:t>Title and Content</a:t>
            </a:r>
            <a:endParaRPr lang="en-US"/>
          </a:p>
        </p:txBody>
      </p:sp>
      <p:sp>
        <p:nvSpPr>
          <p:cNvPr id="3" name="Content Placeholder 2"/>
          <p:cNvSpPr>
            <a:spLocks noGrp="1"/>
          </p:cNvSpPr>
          <p:nvPr>
            <p:ph idx="1"/>
          </p:nvPr>
        </p:nvSpPr>
        <p:spPr>
          <a:xfrm>
            <a:off x="279401" y="1183340"/>
            <a:ext cx="8520354" cy="5131399"/>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sub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760"/>
            <a:ext cx="8522208" cy="740664"/>
          </a:xfrm>
          <a:prstGeom prst="rect">
            <a:avLst/>
          </a:prstGeom>
        </p:spPr>
        <p:txBody>
          <a:bodyPr>
            <a:normAutofit/>
          </a:bodyPr>
          <a:lstStyle>
            <a:lvl1pPr>
              <a:defRPr/>
            </a:lvl1pPr>
          </a:lstStyle>
          <a:p>
            <a:r>
              <a:rPr lang="en-US" smtClean="0"/>
              <a:t>Title with Subtext</a:t>
            </a:r>
            <a:endParaRPr lang="en-US"/>
          </a:p>
        </p:txBody>
      </p:sp>
      <p:sp>
        <p:nvSpPr>
          <p:cNvPr id="4" name="Content Placeholder 3"/>
          <p:cNvSpPr>
            <a:spLocks noGrp="1"/>
          </p:cNvSpPr>
          <p:nvPr>
            <p:ph sz="quarter" idx="10" hasCustomPrompt="1"/>
          </p:nvPr>
        </p:nvSpPr>
        <p:spPr>
          <a:xfrm>
            <a:off x="279400" y="1161826"/>
            <a:ext cx="8423275" cy="774924"/>
          </a:xfrm>
        </p:spPr>
        <p:txBody>
          <a:bodyPr>
            <a:normAutofit/>
          </a:bodyPr>
          <a:lstStyle>
            <a:lvl1pPr marL="11113" indent="-11113">
              <a:buNone/>
              <a:defRPr sz="2000" b="0" baseline="0"/>
            </a:lvl1pPr>
          </a:lstStyle>
          <a:p>
            <a:pPr lvl="0"/>
            <a:r>
              <a:rPr lang="en-US" smtClean="0"/>
              <a:t>Subtext here to describe graphic below</a:t>
            </a:r>
          </a:p>
        </p:txBody>
      </p:sp>
      <p:sp>
        <p:nvSpPr>
          <p:cNvPr id="7" name="Content Placeholder 6"/>
          <p:cNvSpPr>
            <a:spLocks noGrp="1"/>
          </p:cNvSpPr>
          <p:nvPr>
            <p:ph sz="quarter" idx="11"/>
          </p:nvPr>
        </p:nvSpPr>
        <p:spPr>
          <a:xfrm>
            <a:off x="279400" y="2033588"/>
            <a:ext cx="8445500" cy="4495800"/>
          </a:xfrm>
        </p:spPr>
        <p:txBody>
          <a:bodyPr>
            <a:normAutofit/>
          </a:body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a:lvl1pPr>
          </a:lstStyle>
          <a:p>
            <a:r>
              <a:rPr lang="en-US" smtClean="0"/>
              <a:t>Title and Graphic</a:t>
            </a:r>
            <a:endParaRPr lang="en-US"/>
          </a:p>
        </p:txBody>
      </p:sp>
      <p:sp>
        <p:nvSpPr>
          <p:cNvPr id="6" name="Content Placeholder 5"/>
          <p:cNvSpPr>
            <a:spLocks noGrp="1"/>
          </p:cNvSpPr>
          <p:nvPr>
            <p:ph sz="quarter" idx="10"/>
          </p:nvPr>
        </p:nvSpPr>
        <p:spPr>
          <a:xfrm>
            <a:off x="279400" y="1226372"/>
            <a:ext cx="8509000" cy="5314128"/>
          </a:xfrm>
        </p:spPr>
        <p:txBody>
          <a:bodyPr>
            <a:normAutofit/>
          </a:bodyPr>
          <a:lstStyle>
            <a:lvl1pPr>
              <a:buNone/>
              <a:defRPr/>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22208" cy="740664"/>
          </a:xfrm>
          <a:prstGeom prst="rect">
            <a:avLst/>
          </a:prstGeom>
        </p:spPr>
        <p:txBody>
          <a:bodyPr>
            <a:normAutofit/>
          </a:bodyPr>
          <a:lstStyle>
            <a:lvl1pPr>
              <a:defRPr/>
            </a:lvl1pPr>
          </a:lstStyle>
          <a:p>
            <a:r>
              <a:rPr lang="en-US" smtClean="0"/>
              <a:t>2 Column Content</a:t>
            </a:r>
            <a:endParaRPr lang="en-US"/>
          </a:p>
        </p:txBody>
      </p:sp>
      <p:sp>
        <p:nvSpPr>
          <p:cNvPr id="6" name="Content Placeholder 2"/>
          <p:cNvSpPr>
            <a:spLocks noGrp="1"/>
          </p:cNvSpPr>
          <p:nvPr>
            <p:ph idx="1"/>
          </p:nvPr>
        </p:nvSpPr>
        <p:spPr>
          <a:xfrm>
            <a:off x="279401" y="1198254"/>
            <a:ext cx="4066688" cy="51917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idx="10"/>
          </p:nvPr>
        </p:nvSpPr>
        <p:spPr>
          <a:xfrm>
            <a:off x="4702589" y="1198254"/>
            <a:ext cx="4066688" cy="51917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80"/>
            <a:ext cx="8521700" cy="740664"/>
          </a:xfrm>
          <a:prstGeom prst="rect">
            <a:avLst/>
          </a:prstGeom>
        </p:spPr>
        <p:txBody>
          <a:bodyPr>
            <a:normAutofit/>
          </a:bodyPr>
          <a:lstStyle>
            <a:lvl1pPr>
              <a:defRPr/>
            </a:lvl1pPr>
          </a:lstStyle>
          <a:p>
            <a:r>
              <a:rPr lang="en-US" smtClean="0"/>
              <a:t>Table</a:t>
            </a:r>
            <a:endParaRPr lang="en-US"/>
          </a:p>
        </p:txBody>
      </p:sp>
      <p:sp>
        <p:nvSpPr>
          <p:cNvPr id="3" name="Table Placeholder 2"/>
          <p:cNvSpPr>
            <a:spLocks noGrp="1"/>
          </p:cNvSpPr>
          <p:nvPr>
            <p:ph type="tbl" idx="1"/>
          </p:nvPr>
        </p:nvSpPr>
        <p:spPr>
          <a:xfrm>
            <a:off x="279400" y="2592592"/>
            <a:ext cx="8488082" cy="3711389"/>
          </a:xfrm>
        </p:spPr>
        <p:txBody>
          <a:bodyPr/>
          <a:lstStyle/>
          <a:p>
            <a:pPr lvl="0"/>
            <a:r>
              <a:rPr lang="en-US" noProof="0" smtClean="0"/>
              <a:t>Click icon to add table</a:t>
            </a:r>
          </a:p>
        </p:txBody>
      </p:sp>
      <p:sp>
        <p:nvSpPr>
          <p:cNvPr id="7" name="Text Placeholder 6"/>
          <p:cNvSpPr>
            <a:spLocks noGrp="1"/>
          </p:cNvSpPr>
          <p:nvPr>
            <p:ph type="body" sz="quarter" idx="10" hasCustomPrompt="1"/>
          </p:nvPr>
        </p:nvSpPr>
        <p:spPr>
          <a:xfrm>
            <a:off x="279400" y="1516063"/>
            <a:ext cx="8499475" cy="1001712"/>
          </a:xfrm>
          <a:ln w="19050">
            <a:solidFill>
              <a:schemeClr val="tx1"/>
            </a:solidFill>
          </a:ln>
        </p:spPr>
        <p:txBody>
          <a:bodyPr>
            <a:noAutofit/>
          </a:bodyPr>
          <a:lstStyle>
            <a:lvl1pPr marL="0" indent="0">
              <a:lnSpc>
                <a:spcPct val="100000"/>
              </a:lnSpc>
              <a:spcBef>
                <a:spcPts val="0"/>
              </a:spcBef>
              <a:buNone/>
              <a:defRPr sz="1600" baseline="0">
                <a:latin typeface="Courier New" pitchFamily="49" charset="0"/>
                <a:cs typeface="Courier New" pitchFamily="49" charset="0"/>
              </a:defRPr>
            </a:lvl1pPr>
            <a:lvl2pPr>
              <a:buNone/>
              <a:defRPr sz="1600">
                <a:latin typeface="Courier New" pitchFamily="49" charset="0"/>
                <a:cs typeface="Courier New" pitchFamily="49" charset="0"/>
              </a:defRPr>
            </a:lvl2pPr>
            <a:lvl3pPr>
              <a:buNone/>
              <a:defRPr sz="1600">
                <a:latin typeface="Courier New" pitchFamily="49" charset="0"/>
                <a:cs typeface="Courier New" pitchFamily="49" charset="0"/>
              </a:defRPr>
            </a:lvl3pPr>
            <a:lvl4pPr>
              <a:buFont typeface="Arial" pitchFamily="34" charset="0"/>
              <a:buNone/>
              <a:defRPr sz="1600">
                <a:latin typeface="Courier New" pitchFamily="49" charset="0"/>
                <a:cs typeface="Courier New" pitchFamily="49" charset="0"/>
              </a:defRPr>
            </a:lvl4pPr>
            <a:lvl5pPr>
              <a:buFont typeface="Arial" pitchFamily="34" charset="0"/>
              <a:buNone/>
              <a:defRPr sz="1600">
                <a:latin typeface="Courier New" pitchFamily="49" charset="0"/>
                <a:cs typeface="Courier New" pitchFamily="49" charset="0"/>
              </a:defRPr>
            </a:lvl5pPr>
          </a:lstStyle>
          <a:p>
            <a:pPr lvl="0"/>
            <a:r>
              <a:rPr lang="en-US" smtClean="0"/>
              <a:t>Command keywords and parameters. Keywords in bold, parameters italic, not bold.</a:t>
            </a:r>
          </a:p>
        </p:txBody>
      </p:sp>
      <p:sp>
        <p:nvSpPr>
          <p:cNvPr id="9" name="Text Placeholder 8"/>
          <p:cNvSpPr>
            <a:spLocks noGrp="1"/>
          </p:cNvSpPr>
          <p:nvPr>
            <p:ph type="body" sz="quarter" idx="11" hasCustomPrompt="1"/>
          </p:nvPr>
        </p:nvSpPr>
        <p:spPr>
          <a:xfrm>
            <a:off x="279400" y="1130300"/>
            <a:ext cx="5024438" cy="365125"/>
          </a:xfrm>
        </p:spPr>
        <p:txBody>
          <a:bodyPr>
            <a:normAutofit/>
          </a:bodyPr>
          <a:lstStyle>
            <a:lvl1pPr marL="0" indent="0">
              <a:lnSpc>
                <a:spcPct val="100000"/>
              </a:lnSpc>
              <a:spcBef>
                <a:spcPts val="0"/>
              </a:spcBef>
              <a:buNone/>
              <a:defRPr sz="1800" baseline="0">
                <a:latin typeface="Courier New" pitchFamily="49" charset="0"/>
                <a:cs typeface="Courier New" pitchFamily="49" charset="0"/>
              </a:defRPr>
            </a:lvl1pPr>
          </a:lstStyle>
          <a:p>
            <a:pPr lvl="0"/>
            <a:r>
              <a:rPr lang="en-US" sz="1800" smtClean="0">
                <a:latin typeface="Courier New" pitchFamily="49" charset="0"/>
                <a:cs typeface="Courier New" pitchFamily="49" charset="0"/>
              </a:rPr>
              <a:t>Router(config)#</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able Full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80"/>
            <a:ext cx="8521700" cy="740664"/>
          </a:xfrm>
          <a:prstGeom prst="rect">
            <a:avLst/>
          </a:prstGeom>
        </p:spPr>
        <p:txBody>
          <a:bodyPr>
            <a:normAutofit/>
          </a:bodyPr>
          <a:lstStyle>
            <a:lvl1pPr>
              <a:defRPr/>
            </a:lvl1pPr>
          </a:lstStyle>
          <a:p>
            <a:r>
              <a:rPr lang="en-US" smtClean="0"/>
              <a:t>Table</a:t>
            </a:r>
            <a:endParaRPr lang="en-US"/>
          </a:p>
        </p:txBody>
      </p:sp>
      <p:sp>
        <p:nvSpPr>
          <p:cNvPr id="3" name="Table Placeholder 2"/>
          <p:cNvSpPr>
            <a:spLocks noGrp="1"/>
          </p:cNvSpPr>
          <p:nvPr>
            <p:ph type="tbl" idx="1"/>
          </p:nvPr>
        </p:nvSpPr>
        <p:spPr>
          <a:xfrm>
            <a:off x="279400" y="1204856"/>
            <a:ext cx="8316913" cy="5099125"/>
          </a:xfrm>
        </p:spPr>
        <p:txBody>
          <a:bodyPr/>
          <a:lstStyle/>
          <a:p>
            <a:pPr lvl="0"/>
            <a:r>
              <a:rPr lang="en-US" noProof="0" smtClean="0"/>
              <a:t>Click icon to add table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9220" name="Rectangle 4"/>
          <p:cNvSpPr>
            <a:spLocks noChangeArrowheads="1"/>
          </p:cNvSpPr>
          <p:nvPr/>
        </p:nvSpPr>
        <p:spPr bwMode="auto">
          <a:xfrm>
            <a:off x="193675" y="6562725"/>
            <a:ext cx="962025" cy="190646"/>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defRPr/>
            </a:pPr>
            <a:r>
              <a:rPr lang="en-US" sz="700" smtClean="0">
                <a:solidFill>
                  <a:schemeClr val="tx1"/>
                </a:solidFill>
              </a:rPr>
              <a:t>Chapter 1</a:t>
            </a:r>
            <a:endParaRPr lang="en-US" sz="700" dirty="0">
              <a:solidFill>
                <a:schemeClr val="tx1"/>
              </a:solidFill>
            </a:endParaRPr>
          </a:p>
        </p:txBody>
      </p:sp>
      <p:sp>
        <p:nvSpPr>
          <p:cNvPr id="1289221" name="Rectangle 5"/>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BD5F09F1-C393-45BD-BF68-67F6E7FD2B5F}" type="slidenum">
              <a:rPr lang="en-US" sz="1000">
                <a:solidFill>
                  <a:schemeClr val="tx1"/>
                </a:solidFill>
              </a:rPr>
              <a:pPr algn="r" defTabSz="814388">
                <a:lnSpc>
                  <a:spcPct val="100000"/>
                </a:lnSpc>
                <a:defRPr/>
              </a:pPr>
              <a:t>‹#›</a:t>
            </a:fld>
            <a:endParaRPr lang="en-US" sz="1000">
              <a:solidFill>
                <a:schemeClr val="tx1"/>
              </a:solidFill>
            </a:endParaRPr>
          </a:p>
        </p:txBody>
      </p:sp>
      <p:sp>
        <p:nvSpPr>
          <p:cNvPr id="1029" name="Rectangle 6"/>
          <p:cNvSpPr>
            <a:spLocks noGrp="1" noChangeArrowheads="1"/>
          </p:cNvSpPr>
          <p:nvPr>
            <p:ph type="body" idx="1"/>
          </p:nvPr>
        </p:nvSpPr>
        <p:spPr bwMode="auto">
          <a:xfrm>
            <a:off x="279400" y="1106906"/>
            <a:ext cx="8316914" cy="5208170"/>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normAutofit/>
          </a:bodyPr>
          <a:lstStyle/>
          <a:p>
            <a:pPr lvl="0"/>
            <a:r>
              <a:rPr lang="en-US" dirty="0" smtClean="0"/>
              <a:t>Body Text</a:t>
            </a:r>
          </a:p>
          <a:p>
            <a:pPr lvl="1"/>
            <a:r>
              <a:rPr lang="en-US" dirty="0" smtClean="0"/>
              <a:t>Second Level</a:t>
            </a:r>
          </a:p>
          <a:p>
            <a:pPr lvl="2"/>
            <a:r>
              <a:rPr lang="en-US" dirty="0" smtClean="0"/>
              <a:t>Third Level</a:t>
            </a:r>
          </a:p>
        </p:txBody>
      </p:sp>
      <p:sp>
        <p:nvSpPr>
          <p:cNvPr id="1289224" name="Rectangle 8"/>
          <p:cNvSpPr>
            <a:spLocks noChangeArrowheads="1"/>
          </p:cNvSpPr>
          <p:nvPr/>
        </p:nvSpPr>
        <p:spPr bwMode="auto">
          <a:xfrm>
            <a:off x="748703" y="6670529"/>
            <a:ext cx="8168285" cy="190646"/>
          </a:xfrm>
          <a:prstGeom prst="rect">
            <a:avLst/>
          </a:prstGeom>
          <a:noFill/>
          <a:ln w="9525">
            <a:noFill/>
            <a:miter lim="800000"/>
            <a:headEnd/>
            <a:tailEnd/>
          </a:ln>
          <a:effectLst/>
        </p:spPr>
        <p:txBody>
          <a:bodyPr wrap="square" lIns="82124" tIns="41061" rIns="82124" bIns="41061" anchor="b" anchorCtr="1">
            <a:spAutoFit/>
          </a:bodyPr>
          <a:lstStyle/>
          <a:p>
            <a:pPr algn="l" defTabSz="814388">
              <a:lnSpc>
                <a:spcPct val="100000"/>
              </a:lnSpc>
              <a:defRPr/>
            </a:pPr>
            <a:r>
              <a:rPr lang="en-US" sz="700" dirty="0" smtClean="0">
                <a:solidFill>
                  <a:srgbClr val="D3D3D3"/>
                </a:solidFill>
              </a:rPr>
              <a:t>© </a:t>
            </a:r>
            <a:r>
              <a:rPr lang="en-US" sz="700" dirty="0" smtClean="0">
                <a:solidFill>
                  <a:srgbClr val="D3D3D3"/>
                </a:solidFill>
              </a:rPr>
              <a:t>2007 – 2016, </a:t>
            </a:r>
            <a:r>
              <a:rPr lang="en-US" sz="700" dirty="0">
                <a:solidFill>
                  <a:srgbClr val="D3D3D3"/>
                </a:solidFill>
              </a:rPr>
              <a:t>Cisco Systems, Inc. All rights reserved.</a:t>
            </a:r>
          </a:p>
        </p:txBody>
      </p:sp>
      <p:sp>
        <p:nvSpPr>
          <p:cNvPr id="1289225" name="Rectangle 9"/>
          <p:cNvSpPr>
            <a:spLocks noChangeArrowheads="1"/>
          </p:cNvSpPr>
          <p:nvPr/>
        </p:nvSpPr>
        <p:spPr bwMode="auto">
          <a:xfrm>
            <a:off x="7123113"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a:solidFill>
                  <a:srgbClr val="D3D3D3"/>
                </a:solidFill>
              </a:rPr>
              <a:t>Cisco Public</a:t>
            </a:r>
          </a:p>
        </p:txBody>
      </p:sp>
      <p:pic>
        <p:nvPicPr>
          <p:cNvPr id="12" name="Picture 8" descr="Rev08_Cisco_BrandBar10_060408.png"/>
          <p:cNvPicPr>
            <a:picLocks noChangeAspect="1"/>
          </p:cNvPicPr>
          <p:nvPr/>
        </p:nvPicPr>
        <p:blipFill>
          <a:blip r:embed="rId25" cstate="print"/>
          <a:srcRect/>
          <a:stretch>
            <a:fillRect/>
          </a:stretch>
        </p:blipFill>
        <p:spPr bwMode="auto">
          <a:xfrm>
            <a:off x="0" y="0"/>
            <a:ext cx="9144000" cy="341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 id="2147483978" r:id="rId18"/>
    <p:sldLayoutId id="2147483958" r:id="rId19"/>
    <p:sldLayoutId id="2147483959" r:id="rId20"/>
    <p:sldLayoutId id="2147483879" r:id="rId21"/>
    <p:sldLayoutId id="2147483886" r:id="rId22"/>
    <p:sldLayoutId id="2147483888" r:id="rId23"/>
  </p:sldLayoutIdLst>
  <p:timing>
    <p:tnLst>
      <p:par>
        <p:cTn id="1" dur="indefinite" restart="never" nodeType="tmRoot"/>
      </p:par>
    </p:tnLst>
  </p:timing>
  <p:txStyles>
    <p:titleStyle>
      <a:lvl1pPr algn="l" defTabSz="814388" rtl="0" eaLnBrk="1" fontAlgn="base" hangingPunct="1">
        <a:lnSpc>
          <a:spcPct val="90000"/>
        </a:lnSpc>
        <a:spcBef>
          <a:spcPct val="0"/>
        </a:spcBef>
        <a:spcAft>
          <a:spcPct val="0"/>
        </a:spcAft>
        <a:defRPr sz="3200" b="1">
          <a:solidFill>
            <a:srgbClr val="708CA1"/>
          </a:solidFill>
          <a:latin typeface="+mj-lt"/>
          <a:ea typeface="+mj-ea"/>
          <a:cs typeface="+mj-cs"/>
        </a:defRPr>
      </a:lvl1pPr>
      <a:lvl2pPr algn="l" defTabSz="814388" rtl="0" eaLnBrk="1" fontAlgn="base" hangingPunct="1">
        <a:lnSpc>
          <a:spcPct val="90000"/>
        </a:lnSpc>
        <a:spcBef>
          <a:spcPct val="0"/>
        </a:spcBef>
        <a:spcAft>
          <a:spcPct val="0"/>
        </a:spcAft>
        <a:defRPr sz="3200" b="1">
          <a:solidFill>
            <a:srgbClr val="708CA1"/>
          </a:solidFill>
          <a:latin typeface="Arial" charset="0"/>
        </a:defRPr>
      </a:lvl2pPr>
      <a:lvl3pPr algn="l" defTabSz="814388" rtl="0" eaLnBrk="1" fontAlgn="base" hangingPunct="1">
        <a:lnSpc>
          <a:spcPct val="90000"/>
        </a:lnSpc>
        <a:spcBef>
          <a:spcPct val="0"/>
        </a:spcBef>
        <a:spcAft>
          <a:spcPct val="0"/>
        </a:spcAft>
        <a:defRPr sz="3200" b="1">
          <a:solidFill>
            <a:srgbClr val="708CA1"/>
          </a:solidFill>
          <a:latin typeface="Arial" charset="0"/>
        </a:defRPr>
      </a:lvl3pPr>
      <a:lvl4pPr algn="l" defTabSz="814388" rtl="0" eaLnBrk="1" fontAlgn="base" hangingPunct="1">
        <a:lnSpc>
          <a:spcPct val="90000"/>
        </a:lnSpc>
        <a:spcBef>
          <a:spcPct val="0"/>
        </a:spcBef>
        <a:spcAft>
          <a:spcPct val="0"/>
        </a:spcAft>
        <a:defRPr sz="3200" b="1">
          <a:solidFill>
            <a:srgbClr val="708CA1"/>
          </a:solidFill>
          <a:latin typeface="Arial" charset="0"/>
        </a:defRPr>
      </a:lvl4pPr>
      <a:lvl5pPr algn="l" defTabSz="814388" rtl="0" eaLnBrk="1" fontAlgn="base" hangingPunct="1">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1" fontAlgn="base" hangingPunct="1">
        <a:lnSpc>
          <a:spcPct val="100000"/>
        </a:lnSpc>
        <a:spcBef>
          <a:spcPts val="0"/>
        </a:spcBef>
        <a:spcAft>
          <a:spcPts val="600"/>
        </a:spcAft>
        <a:buClr>
          <a:srgbClr val="708CA1"/>
        </a:buClr>
        <a:buFont typeface="Wingdings" pitchFamily="2" charset="2"/>
        <a:buChar char="§"/>
        <a:defRPr sz="2400">
          <a:solidFill>
            <a:schemeClr val="tx1"/>
          </a:solidFill>
          <a:latin typeface="+mn-lt"/>
          <a:ea typeface="+mn-ea"/>
          <a:cs typeface="+mn-cs"/>
        </a:defRPr>
      </a:lvl1pPr>
      <a:lvl2pPr marL="461963" indent="-236538" algn="l" defTabSz="814388" rtl="0" eaLnBrk="1" fontAlgn="base" hangingPunct="1">
        <a:lnSpc>
          <a:spcPct val="100000"/>
        </a:lnSpc>
        <a:spcBef>
          <a:spcPts val="0"/>
        </a:spcBef>
        <a:spcAft>
          <a:spcPts val="600"/>
        </a:spcAft>
        <a:buClr>
          <a:srgbClr val="708CA1"/>
        </a:buClr>
        <a:buFont typeface="Arial" pitchFamily="34" charset="0"/>
        <a:buChar char="•"/>
        <a:defRPr sz="2000">
          <a:solidFill>
            <a:schemeClr val="tx1"/>
          </a:solidFill>
          <a:latin typeface="+mn-lt"/>
        </a:defRPr>
      </a:lvl2pPr>
      <a:lvl3pPr marL="688975" indent="-227013" algn="l" defTabSz="814388" rtl="0" eaLnBrk="1" fontAlgn="base" hangingPunct="1">
        <a:lnSpc>
          <a:spcPct val="100000"/>
        </a:lnSpc>
        <a:spcBef>
          <a:spcPts val="0"/>
        </a:spcBef>
        <a:spcAft>
          <a:spcPts val="600"/>
        </a:spcAft>
        <a:buClr>
          <a:srgbClr val="708CA1"/>
        </a:buClr>
        <a:buFont typeface="Arial" pitchFamily="34" charset="0"/>
        <a:buChar char="•"/>
        <a:defRPr sz="1800">
          <a:solidFill>
            <a:schemeClr val="tx1"/>
          </a:solidFill>
          <a:latin typeface="+mn-lt"/>
        </a:defRPr>
      </a:lvl3pPr>
      <a:lvl4pPr marL="1254125" indent="117475" algn="l" defTabSz="814388" rtl="0" eaLnBrk="1" fontAlgn="base" hangingPunct="1">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1" fontAlgn="base" hangingPunct="1">
        <a:lnSpc>
          <a:spcPct val="95000"/>
        </a:lnSpc>
        <a:spcBef>
          <a:spcPct val="35000"/>
        </a:spcBef>
        <a:spcAft>
          <a:spcPct val="0"/>
        </a:spcAft>
        <a:buClr>
          <a:srgbClr val="708CA1"/>
        </a:buCl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0.emf"/></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4.emf"/></Relationships>
</file>

<file path=ppt/slides/_rels/slide3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6.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29.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61.xml"/><Relationship Id="rId1" Type="http://schemas.openxmlformats.org/officeDocument/2006/relationships/slideLayout" Target="../slideLayouts/slideLayout4.xml"/><Relationship Id="rId4" Type="http://schemas.openxmlformats.org/officeDocument/2006/relationships/image" Target="../media/image40.emf"/></Relationships>
</file>

<file path=ppt/slides/_rels/slide6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62.xml"/><Relationship Id="rId1" Type="http://schemas.openxmlformats.org/officeDocument/2006/relationships/slideLayout" Target="../slideLayouts/slideLayout4.xml"/><Relationship Id="rId4" Type="http://schemas.openxmlformats.org/officeDocument/2006/relationships/image" Target="../media/image42.emf"/></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64.xml"/><Relationship Id="rId1" Type="http://schemas.openxmlformats.org/officeDocument/2006/relationships/slideLayout" Target="../slideLayouts/slideLayout4.xml"/><Relationship Id="rId5" Type="http://schemas.openxmlformats.org/officeDocument/2006/relationships/image" Target="../media/image45.emf"/><Relationship Id="rId4" Type="http://schemas.openxmlformats.org/officeDocument/2006/relationships/image" Target="../media/image44.emf"/></Relationships>
</file>

<file path=ppt/slides/_rels/slide6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65.xml"/><Relationship Id="rId1" Type="http://schemas.openxmlformats.org/officeDocument/2006/relationships/slideLayout" Target="../slideLayouts/slideLayout4.xml"/><Relationship Id="rId4" Type="http://schemas.openxmlformats.org/officeDocument/2006/relationships/image" Target="../media/image47.emf"/></Relationships>
</file>

<file path=ppt/slides/_rels/slide68.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66.xml"/><Relationship Id="rId1" Type="http://schemas.openxmlformats.org/officeDocument/2006/relationships/slideLayout" Target="../slideLayouts/slideLayout4.xml"/><Relationship Id="rId4" Type="http://schemas.openxmlformats.org/officeDocument/2006/relationships/image" Target="../media/image43.emf"/></Relationships>
</file>

<file path=ppt/slides/_rels/slide69.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67.xml"/><Relationship Id="rId1" Type="http://schemas.openxmlformats.org/officeDocument/2006/relationships/slideLayout" Target="../slideLayouts/slideLayout4.xml"/><Relationship Id="rId4" Type="http://schemas.openxmlformats.org/officeDocument/2006/relationships/image" Target="../media/image50.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68.xml"/><Relationship Id="rId1" Type="http://schemas.openxmlformats.org/officeDocument/2006/relationships/slideLayout" Target="../slideLayouts/slideLayout4.xml"/><Relationship Id="rId4" Type="http://schemas.openxmlformats.org/officeDocument/2006/relationships/image" Target="../media/image52.emf"/></Relationships>
</file>

<file path=ppt/slides/_rels/slide71.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69.xml"/><Relationship Id="rId1" Type="http://schemas.openxmlformats.org/officeDocument/2006/relationships/slideLayout" Target="../slideLayouts/slideLayout4.xml"/><Relationship Id="rId4" Type="http://schemas.openxmlformats.org/officeDocument/2006/relationships/image" Target="../media/image54.emf"/></Relationships>
</file>

<file path=ppt/slides/_rels/slide72.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2.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normAutofit fontScale="90000"/>
          </a:bodyPr>
          <a:lstStyle/>
          <a:p>
            <a:r>
              <a:rPr lang="en-US" sz="2800" dirty="0" smtClean="0"/>
              <a:t>Chapter 1: </a:t>
            </a:r>
            <a:br>
              <a:rPr lang="en-US" sz="2800" dirty="0" smtClean="0"/>
            </a:br>
            <a:r>
              <a:rPr lang="en-US" sz="2800" dirty="0" smtClean="0"/>
              <a:t>Basic Network and Routing Concepts</a:t>
            </a:r>
            <a:endParaRPr lang="en-US" sz="2800" dirty="0" smtClean="0">
              <a:solidFill>
                <a:schemeClr val="folHlink"/>
              </a:solidFill>
            </a:endParaRPr>
          </a:p>
        </p:txBody>
      </p:sp>
      <p:sp>
        <p:nvSpPr>
          <p:cNvPr id="6147" name="Rectangle 3"/>
          <p:cNvSpPr>
            <a:spLocks noGrp="1" noChangeArrowheads="1"/>
          </p:cNvSpPr>
          <p:nvPr>
            <p:ph type="subTitle" idx="1"/>
          </p:nvPr>
        </p:nvSpPr>
        <p:spPr>
          <a:xfrm>
            <a:off x="311150" y="4672013"/>
            <a:ext cx="6788150" cy="658812"/>
          </a:xfrm>
        </p:spPr>
        <p:txBody>
          <a:bodyPr/>
          <a:lstStyle/>
          <a:p>
            <a:r>
              <a:rPr lang="en-US" sz="2400" dirty="0" smtClean="0"/>
              <a:t>CCNP  ROUTE: Implementing IP Routing</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en-US" sz="2800" dirty="0" smtClean="0"/>
              <a:t>Importance </a:t>
            </a:r>
            <a:r>
              <a:rPr lang="en-US" sz="2800" dirty="0"/>
              <a:t>of </a:t>
            </a:r>
            <a:r>
              <a:rPr lang="en-US" sz="2800" dirty="0" smtClean="0"/>
              <a:t>Convergence</a:t>
            </a:r>
            <a:endParaRPr lang="en-US" sz="2800" dirty="0"/>
          </a:p>
        </p:txBody>
      </p:sp>
      <p:sp>
        <p:nvSpPr>
          <p:cNvPr id="6" name="Content Placeholder 5"/>
          <p:cNvSpPr>
            <a:spLocks noGrp="1"/>
          </p:cNvSpPr>
          <p:nvPr>
            <p:ph idx="1"/>
          </p:nvPr>
        </p:nvSpPr>
        <p:spPr>
          <a:xfrm>
            <a:off x="279401" y="914401"/>
            <a:ext cx="3724188" cy="3435177"/>
          </a:xfrm>
        </p:spPr>
        <p:txBody>
          <a:bodyPr>
            <a:normAutofit/>
          </a:bodyPr>
          <a:lstStyle/>
          <a:p>
            <a:r>
              <a:rPr lang="en-US" dirty="0"/>
              <a:t>T</a:t>
            </a:r>
            <a:r>
              <a:rPr lang="en-US" dirty="0" smtClean="0"/>
              <a:t>he </a:t>
            </a:r>
            <a:r>
              <a:rPr lang="en-US" dirty="0"/>
              <a:t>process of when routers notice change in the </a:t>
            </a:r>
            <a:r>
              <a:rPr lang="en-US" dirty="0" smtClean="0"/>
              <a:t>network, exchange </a:t>
            </a:r>
            <a:r>
              <a:rPr lang="en-US" dirty="0"/>
              <a:t>the information about the change, and perform necessary calculations to </a:t>
            </a:r>
            <a:r>
              <a:rPr lang="en-US" dirty="0" smtClean="0"/>
              <a:t>reevaluate the </a:t>
            </a:r>
            <a:r>
              <a:rPr lang="en-US" dirty="0"/>
              <a:t>best routes</a:t>
            </a:r>
            <a:r>
              <a:rPr lang="en-US" sz="2800" dirty="0"/>
              <a:t>.</a:t>
            </a:r>
          </a:p>
        </p:txBody>
      </p:sp>
      <p:pic>
        <p:nvPicPr>
          <p:cNvPr id="2" name="Picture 1"/>
          <p:cNvPicPr>
            <a:picLocks noChangeAspect="1"/>
          </p:cNvPicPr>
          <p:nvPr/>
        </p:nvPicPr>
        <p:blipFill>
          <a:blip r:embed="rId3"/>
          <a:stretch>
            <a:fillRect/>
          </a:stretch>
        </p:blipFill>
        <p:spPr>
          <a:xfrm>
            <a:off x="4003589" y="1869178"/>
            <a:ext cx="5126761" cy="2480400"/>
          </a:xfrm>
          <a:prstGeom prst="rect">
            <a:avLst/>
          </a:prstGeom>
        </p:spPr>
      </p:pic>
      <p:sp>
        <p:nvSpPr>
          <p:cNvPr id="3" name="Rectangle 2"/>
          <p:cNvSpPr/>
          <p:nvPr/>
        </p:nvSpPr>
        <p:spPr>
          <a:xfrm>
            <a:off x="279400" y="5609517"/>
            <a:ext cx="8630549" cy="830997"/>
          </a:xfrm>
          <a:prstGeom prst="rect">
            <a:avLst/>
          </a:prstGeom>
        </p:spPr>
        <p:txBody>
          <a:bodyPr wrap="square">
            <a:spAutoFit/>
          </a:bodyPr>
          <a:lstStyle/>
          <a:p>
            <a:pPr marL="236538" indent="-236538" algn="l" defTabSz="814388" eaLnBrk="1" hangingPunct="1">
              <a:lnSpc>
                <a:spcPct val="100000"/>
              </a:lnSpc>
              <a:spcBef>
                <a:spcPts val="0"/>
              </a:spcBef>
              <a:spcAft>
                <a:spcPts val="600"/>
              </a:spcAft>
              <a:buClr>
                <a:srgbClr val="708CA1"/>
              </a:buClr>
              <a:buFont typeface="Wingdings" pitchFamily="2" charset="2"/>
              <a:buChar char="§"/>
            </a:pPr>
            <a:r>
              <a:rPr lang="en-US" dirty="0">
                <a:latin typeface="+mn-lt"/>
              </a:rPr>
              <a:t>To minimize downtime and quickly respond to network changes, a fast convergence time is desired.</a:t>
            </a:r>
          </a:p>
        </p:txBody>
      </p:sp>
    </p:spTree>
    <p:extLst>
      <p:ext uri="{BB962C8B-B14F-4D97-AF65-F5344CB8AC3E}">
        <p14:creationId xmlns:p14="http://schemas.microsoft.com/office/powerpoint/2010/main" val="664906986"/>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en-US" sz="2800" dirty="0" smtClean="0"/>
              <a:t>Route Summarization</a:t>
            </a:r>
            <a:endParaRPr lang="en-US" sz="2800" dirty="0"/>
          </a:p>
        </p:txBody>
      </p:sp>
      <p:sp>
        <p:nvSpPr>
          <p:cNvPr id="6" name="Content Placeholder 5"/>
          <p:cNvSpPr>
            <a:spLocks noGrp="1"/>
          </p:cNvSpPr>
          <p:nvPr>
            <p:ph idx="1"/>
          </p:nvPr>
        </p:nvSpPr>
        <p:spPr>
          <a:xfrm>
            <a:off x="5401248" y="1108037"/>
            <a:ext cx="3399852" cy="4114800"/>
          </a:xfrm>
        </p:spPr>
        <p:txBody>
          <a:bodyPr>
            <a:normAutofit/>
          </a:bodyPr>
          <a:lstStyle/>
          <a:p>
            <a:r>
              <a:rPr lang="en-US" dirty="0"/>
              <a:t>Route summarization </a:t>
            </a:r>
            <a:r>
              <a:rPr lang="en-US" dirty="0" smtClean="0"/>
              <a:t>reduces </a:t>
            </a:r>
            <a:r>
              <a:rPr lang="en-US" dirty="0"/>
              <a:t>routing overhead and improve stability </a:t>
            </a:r>
            <a:r>
              <a:rPr lang="en-US" dirty="0" smtClean="0"/>
              <a:t>and scalability </a:t>
            </a:r>
            <a:r>
              <a:rPr lang="en-US" dirty="0"/>
              <a:t>of routing by reducing the amount of routing information that is </a:t>
            </a:r>
            <a:r>
              <a:rPr lang="en-US" dirty="0" smtClean="0"/>
              <a:t>maintained and </a:t>
            </a:r>
            <a:r>
              <a:rPr lang="en-US" dirty="0"/>
              <a:t>exchanged between routers. </a:t>
            </a:r>
          </a:p>
        </p:txBody>
      </p:sp>
      <p:pic>
        <p:nvPicPr>
          <p:cNvPr id="2" name="Picture 1"/>
          <p:cNvPicPr>
            <a:picLocks noChangeAspect="1"/>
          </p:cNvPicPr>
          <p:nvPr/>
        </p:nvPicPr>
        <p:blipFill>
          <a:blip r:embed="rId3"/>
          <a:stretch>
            <a:fillRect/>
          </a:stretch>
        </p:blipFill>
        <p:spPr>
          <a:xfrm>
            <a:off x="376007" y="2381463"/>
            <a:ext cx="5025241" cy="2047920"/>
          </a:xfrm>
          <a:prstGeom prst="rect">
            <a:avLst/>
          </a:prstGeom>
        </p:spPr>
      </p:pic>
      <p:sp>
        <p:nvSpPr>
          <p:cNvPr id="3" name="Rectangle 2"/>
          <p:cNvSpPr/>
          <p:nvPr/>
        </p:nvSpPr>
        <p:spPr>
          <a:xfrm>
            <a:off x="376007" y="5702809"/>
            <a:ext cx="8425093" cy="757130"/>
          </a:xfrm>
          <a:prstGeom prst="rect">
            <a:avLst/>
          </a:prstGeom>
        </p:spPr>
        <p:txBody>
          <a:bodyPr wrap="square">
            <a:spAutoFit/>
          </a:bodyPr>
          <a:lstStyle/>
          <a:p>
            <a:pPr algn="l"/>
            <a:r>
              <a:rPr lang="en-US" dirty="0">
                <a:latin typeface="CiscoSerif-Regular"/>
              </a:rPr>
              <a:t>Less frequent and smaller updates, as a result of route summarization, also lower </a:t>
            </a:r>
            <a:r>
              <a:rPr lang="en-US" dirty="0" smtClean="0">
                <a:latin typeface="CiscoSerif-Regular"/>
              </a:rPr>
              <a:t>convergence time</a:t>
            </a:r>
            <a:r>
              <a:rPr lang="en-US" dirty="0">
                <a:latin typeface="CiscoSerif-Regular"/>
              </a:rPr>
              <a:t>.</a:t>
            </a:r>
            <a:endParaRPr lang="en-US" dirty="0"/>
          </a:p>
        </p:txBody>
      </p:sp>
    </p:spTree>
    <p:extLst>
      <p:ext uri="{BB962C8B-B14F-4D97-AF65-F5344CB8AC3E}">
        <p14:creationId xmlns:p14="http://schemas.microsoft.com/office/powerpoint/2010/main" val="196142591"/>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en-US" sz="2800" dirty="0" smtClean="0"/>
              <a:t>Routing Protocol Scalability</a:t>
            </a:r>
            <a:endParaRPr lang="en-US" sz="2800" dirty="0"/>
          </a:p>
        </p:txBody>
      </p:sp>
      <p:sp>
        <p:nvSpPr>
          <p:cNvPr id="6" name="Content Placeholder 5"/>
          <p:cNvSpPr>
            <a:spLocks noGrp="1"/>
          </p:cNvSpPr>
          <p:nvPr>
            <p:ph idx="1"/>
          </p:nvPr>
        </p:nvSpPr>
        <p:spPr>
          <a:xfrm>
            <a:off x="279401" y="914400"/>
            <a:ext cx="8520354" cy="5400339"/>
          </a:xfrm>
        </p:spPr>
        <p:txBody>
          <a:bodyPr>
            <a:normAutofit/>
          </a:bodyPr>
          <a:lstStyle/>
          <a:p>
            <a:pPr marL="0" indent="0">
              <a:buNone/>
            </a:pPr>
            <a:r>
              <a:rPr lang="en-US" dirty="0"/>
              <a:t>Scalability factors include:</a:t>
            </a:r>
          </a:p>
          <a:p>
            <a:r>
              <a:rPr lang="en-US" dirty="0" smtClean="0"/>
              <a:t>Number </a:t>
            </a:r>
            <a:r>
              <a:rPr lang="en-US" dirty="0"/>
              <a:t>of routes</a:t>
            </a:r>
          </a:p>
          <a:p>
            <a:r>
              <a:rPr lang="en-US" dirty="0" smtClean="0"/>
              <a:t>Number </a:t>
            </a:r>
            <a:r>
              <a:rPr lang="en-US" dirty="0"/>
              <a:t>of adjacent neighbors</a:t>
            </a:r>
          </a:p>
          <a:p>
            <a:r>
              <a:rPr lang="en-US" dirty="0" smtClean="0"/>
              <a:t>Number </a:t>
            </a:r>
            <a:r>
              <a:rPr lang="en-US" dirty="0"/>
              <a:t>of routers in the network</a:t>
            </a:r>
          </a:p>
          <a:p>
            <a:r>
              <a:rPr lang="en-US" dirty="0" smtClean="0"/>
              <a:t>Network </a:t>
            </a:r>
            <a:r>
              <a:rPr lang="en-US" dirty="0"/>
              <a:t>design</a:t>
            </a:r>
          </a:p>
          <a:p>
            <a:r>
              <a:rPr lang="en-US" dirty="0" smtClean="0"/>
              <a:t>Frequency </a:t>
            </a:r>
            <a:r>
              <a:rPr lang="en-US" dirty="0"/>
              <a:t>of changes</a:t>
            </a:r>
          </a:p>
          <a:p>
            <a:r>
              <a:rPr lang="en-US" dirty="0" smtClean="0"/>
              <a:t>Available </a:t>
            </a:r>
            <a:r>
              <a:rPr lang="en-US" dirty="0"/>
              <a:t>resources (CPU and memory</a:t>
            </a:r>
            <a:r>
              <a:rPr lang="en-US" dirty="0" smtClean="0"/>
              <a:t>)</a:t>
            </a:r>
          </a:p>
          <a:p>
            <a:endParaRPr lang="en-US" dirty="0"/>
          </a:p>
          <a:p>
            <a:endParaRPr lang="en-US" dirty="0" smtClean="0"/>
          </a:p>
          <a:p>
            <a:r>
              <a:rPr lang="en-US" dirty="0"/>
              <a:t>The scalability of the routing protocol and its configuration options to support a </a:t>
            </a:r>
            <a:r>
              <a:rPr lang="en-US" dirty="0" smtClean="0"/>
              <a:t>larger network </a:t>
            </a:r>
            <a:r>
              <a:rPr lang="en-US" dirty="0"/>
              <a:t>can play an important role when evaluating routing protocols against </a:t>
            </a:r>
            <a:r>
              <a:rPr lang="en-US" dirty="0" smtClean="0"/>
              <a:t>each other</a:t>
            </a:r>
            <a:r>
              <a:rPr lang="en-US" dirty="0"/>
              <a:t>.</a:t>
            </a:r>
            <a:endParaRPr lang="en-US" b="1" dirty="0"/>
          </a:p>
        </p:txBody>
      </p:sp>
    </p:spTree>
    <p:extLst>
      <p:ext uri="{BB962C8B-B14F-4D97-AF65-F5344CB8AC3E}">
        <p14:creationId xmlns:p14="http://schemas.microsoft.com/office/powerpoint/2010/main" val="357666881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9" descr="ss2"/>
          <p:cNvPicPr>
            <a:picLocks noChangeAspect="1" noChangeArrowheads="1"/>
          </p:cNvPicPr>
          <p:nvPr/>
        </p:nvPicPr>
        <p:blipFill>
          <a:blip r:embed="rId3" cstate="print"/>
          <a:srcRect/>
          <a:stretch>
            <a:fillRect/>
          </a:stretch>
        </p:blipFill>
        <p:spPr bwMode="auto">
          <a:xfrm>
            <a:off x="0" y="1600200"/>
            <a:ext cx="9144000" cy="3178175"/>
          </a:xfrm>
          <a:prstGeom prst="rect">
            <a:avLst/>
          </a:prstGeom>
          <a:noFill/>
          <a:ln w="9525">
            <a:noFill/>
            <a:miter lim="800000"/>
            <a:headEnd/>
            <a:tailEnd/>
          </a:ln>
        </p:spPr>
      </p:pic>
      <p:sp>
        <p:nvSpPr>
          <p:cNvPr id="9219"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 name="Rectangle 32"/>
          <p:cNvSpPr txBox="1">
            <a:spLocks noChangeArrowheads="1"/>
          </p:cNvSpPr>
          <p:nvPr/>
        </p:nvSpPr>
        <p:spPr>
          <a:xfrm>
            <a:off x="293688" y="1841863"/>
            <a:ext cx="4179458" cy="2743200"/>
          </a:xfrm>
          <a:prstGeom prst="rect">
            <a:avLst/>
          </a:prstGeom>
          <a:noFill/>
        </p:spPr>
        <p:txBody>
          <a:bodyPr anchor="ctr"/>
          <a:lstStyle/>
          <a:p>
            <a:pPr lvl="0" algn="l" defTabSz="814388" eaLnBrk="1" hangingPunct="1">
              <a:defRPr/>
            </a:pPr>
            <a:r>
              <a:rPr lang="en-US" sz="3000" kern="0" dirty="0">
                <a:solidFill>
                  <a:schemeClr val="bg1"/>
                </a:solidFill>
                <a:latin typeface="+mj-lt"/>
                <a:ea typeface="+mj-ea"/>
                <a:cs typeface="+mj-cs"/>
              </a:rPr>
              <a:t>Understanding Network Technologies</a:t>
            </a:r>
            <a:endParaRPr kumimoji="0" lang="en-US" sz="3000" b="0"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Understanding Network Technologies</a:t>
            </a:r>
          </a:p>
        </p:txBody>
      </p:sp>
      <p:sp>
        <p:nvSpPr>
          <p:cNvPr id="4" name="Content Placeholder 3"/>
          <p:cNvSpPr>
            <a:spLocks noGrp="1"/>
          </p:cNvSpPr>
          <p:nvPr>
            <p:ph idx="1"/>
          </p:nvPr>
        </p:nvSpPr>
        <p:spPr/>
        <p:txBody>
          <a:bodyPr/>
          <a:lstStyle/>
          <a:p>
            <a:r>
              <a:rPr lang="en-US" dirty="0" smtClean="0"/>
              <a:t>Differentiate </a:t>
            </a:r>
            <a:r>
              <a:rPr lang="en-US" dirty="0"/>
              <a:t>traffic types</a:t>
            </a:r>
          </a:p>
          <a:p>
            <a:r>
              <a:rPr lang="en-US" dirty="0" smtClean="0"/>
              <a:t>Differentiate </a:t>
            </a:r>
            <a:r>
              <a:rPr lang="en-US" dirty="0"/>
              <a:t>IPv6 address types</a:t>
            </a:r>
          </a:p>
          <a:p>
            <a:r>
              <a:rPr lang="en-US" dirty="0" smtClean="0"/>
              <a:t>Describe </a:t>
            </a:r>
            <a:r>
              <a:rPr lang="en-US" dirty="0"/>
              <a:t>ICMPv6 neighbor </a:t>
            </a:r>
            <a:r>
              <a:rPr lang="en-US" dirty="0" smtClean="0"/>
              <a:t>discovery</a:t>
            </a:r>
          </a:p>
          <a:p>
            <a:r>
              <a:rPr lang="en-US" dirty="0"/>
              <a:t>Network </a:t>
            </a:r>
            <a:r>
              <a:rPr lang="en-US" dirty="0" smtClean="0"/>
              <a:t>Types</a:t>
            </a:r>
          </a:p>
          <a:p>
            <a:r>
              <a:rPr lang="en-US" dirty="0" smtClean="0"/>
              <a:t>NBMA Networks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Differentiate traffic </a:t>
            </a:r>
            <a:r>
              <a:rPr lang="en-US" dirty="0" smtClean="0"/>
              <a:t>types</a:t>
            </a:r>
            <a:endParaRPr lang="en-US" dirty="0"/>
          </a:p>
        </p:txBody>
      </p:sp>
      <p:pic>
        <p:nvPicPr>
          <p:cNvPr id="2" name="Content Placeholder 1"/>
          <p:cNvPicPr>
            <a:picLocks noGrp="1" noChangeAspect="1"/>
          </p:cNvPicPr>
          <p:nvPr>
            <p:ph idx="1"/>
          </p:nvPr>
        </p:nvPicPr>
        <p:blipFill>
          <a:blip r:embed="rId3"/>
          <a:stretch>
            <a:fillRect/>
          </a:stretch>
        </p:blipFill>
        <p:spPr>
          <a:xfrm>
            <a:off x="885529" y="1679331"/>
            <a:ext cx="7309441" cy="3447121"/>
          </a:xfrm>
          <a:prstGeom prst="rect">
            <a:avLst/>
          </a:prstGeom>
        </p:spPr>
      </p:pic>
    </p:spTree>
    <p:extLst>
      <p:ext uri="{BB962C8B-B14F-4D97-AF65-F5344CB8AC3E}">
        <p14:creationId xmlns:p14="http://schemas.microsoft.com/office/powerpoint/2010/main" val="2792174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Differentiate traffic </a:t>
            </a:r>
            <a:r>
              <a:rPr lang="en-US" dirty="0" smtClean="0"/>
              <a:t>types</a:t>
            </a:r>
            <a:endParaRPr lang="en-US" dirty="0"/>
          </a:p>
        </p:txBody>
      </p:sp>
      <p:sp>
        <p:nvSpPr>
          <p:cNvPr id="4" name="Content Placeholder 3"/>
          <p:cNvSpPr>
            <a:spLocks noGrp="1"/>
          </p:cNvSpPr>
          <p:nvPr>
            <p:ph idx="1"/>
          </p:nvPr>
        </p:nvSpPr>
        <p:spPr/>
        <p:txBody>
          <a:bodyPr>
            <a:normAutofit fontScale="70000" lnSpcReduction="20000"/>
          </a:bodyPr>
          <a:lstStyle/>
          <a:p>
            <a:pPr marL="0" indent="0">
              <a:buNone/>
            </a:pPr>
            <a:r>
              <a:rPr lang="en-US" b="1" dirty="0" smtClean="0"/>
              <a:t>Unicast </a:t>
            </a:r>
          </a:p>
          <a:p>
            <a:r>
              <a:rPr lang="en-US" dirty="0" smtClean="0"/>
              <a:t>Unicast </a:t>
            </a:r>
            <a:r>
              <a:rPr lang="en-US" dirty="0"/>
              <a:t>addresses are used in a one-to-one context. Unicast traffic </a:t>
            </a:r>
            <a:r>
              <a:rPr lang="en-US" dirty="0" smtClean="0"/>
              <a:t>is exchanged </a:t>
            </a:r>
            <a:r>
              <a:rPr lang="en-US" dirty="0"/>
              <a:t>only between one sender and one receiver. </a:t>
            </a:r>
          </a:p>
          <a:p>
            <a:pPr marL="0" indent="0">
              <a:buNone/>
            </a:pPr>
            <a:r>
              <a:rPr lang="en-US" b="1" dirty="0" smtClean="0"/>
              <a:t>Multicast </a:t>
            </a:r>
          </a:p>
          <a:p>
            <a:r>
              <a:rPr lang="en-US" dirty="0" smtClean="0"/>
              <a:t>Multicast </a:t>
            </a:r>
            <a:r>
              <a:rPr lang="en-US" dirty="0"/>
              <a:t>addresses identify a group of interfaces across different </a:t>
            </a:r>
            <a:r>
              <a:rPr lang="en-US" dirty="0" smtClean="0"/>
              <a:t>devices. Traffic </a:t>
            </a:r>
            <a:r>
              <a:rPr lang="en-US" dirty="0"/>
              <a:t>that is sent to a multicast address is sent to multiple destinations at </a:t>
            </a:r>
            <a:r>
              <a:rPr lang="en-US" dirty="0" smtClean="0"/>
              <a:t>the same time.</a:t>
            </a:r>
          </a:p>
          <a:p>
            <a:r>
              <a:rPr lang="en-US" dirty="0"/>
              <a:t>IPv6 reserved multicast addresses </a:t>
            </a:r>
            <a:r>
              <a:rPr lang="en-US" dirty="0" smtClean="0"/>
              <a:t>224.0.0.0–239.255.255.255. </a:t>
            </a:r>
          </a:p>
          <a:p>
            <a:r>
              <a:rPr lang="en-US" dirty="0" smtClean="0"/>
              <a:t>IPv6 </a:t>
            </a:r>
            <a:r>
              <a:rPr lang="en-US" dirty="0"/>
              <a:t>reserved multicast addresses have the prefix FF00::/8.</a:t>
            </a:r>
          </a:p>
          <a:p>
            <a:pPr marL="0" indent="0">
              <a:buNone/>
            </a:pPr>
            <a:r>
              <a:rPr lang="en-US" b="1" dirty="0" err="1" smtClean="0"/>
              <a:t>Anycast</a:t>
            </a:r>
            <a:endParaRPr lang="en-US" b="1" dirty="0" smtClean="0"/>
          </a:p>
          <a:p>
            <a:r>
              <a:rPr lang="en-US" dirty="0" smtClean="0"/>
              <a:t>An </a:t>
            </a:r>
            <a:r>
              <a:rPr lang="en-US" dirty="0" err="1"/>
              <a:t>anycast</a:t>
            </a:r>
            <a:r>
              <a:rPr lang="en-US" dirty="0"/>
              <a:t> address is assigned to an interface on more than one </a:t>
            </a:r>
            <a:r>
              <a:rPr lang="en-US" dirty="0" smtClean="0"/>
              <a:t>node. When </a:t>
            </a:r>
            <a:r>
              <a:rPr lang="en-US" dirty="0"/>
              <a:t>a packet is sent to an </a:t>
            </a:r>
            <a:r>
              <a:rPr lang="en-US" dirty="0" err="1"/>
              <a:t>anycast</a:t>
            </a:r>
            <a:r>
              <a:rPr lang="en-US" dirty="0"/>
              <a:t> address, it is routed to the nearest interface </a:t>
            </a:r>
            <a:r>
              <a:rPr lang="en-US" dirty="0" smtClean="0"/>
              <a:t>that has </a:t>
            </a:r>
            <a:r>
              <a:rPr lang="en-US" dirty="0"/>
              <a:t>this address. The nearest interface is found according to the measure of </a:t>
            </a:r>
            <a:r>
              <a:rPr lang="en-US" dirty="0" smtClean="0"/>
              <a:t>distance of </a:t>
            </a:r>
            <a:r>
              <a:rPr lang="en-US" dirty="0"/>
              <a:t>the particular routing protocol. </a:t>
            </a:r>
          </a:p>
          <a:p>
            <a:pPr marL="0" indent="0">
              <a:buNone/>
            </a:pPr>
            <a:r>
              <a:rPr lang="en-US" b="1" dirty="0" smtClean="0"/>
              <a:t>Broadcast</a:t>
            </a:r>
          </a:p>
          <a:p>
            <a:r>
              <a:rPr lang="en-US" dirty="0" smtClean="0"/>
              <a:t>IPv4 </a:t>
            </a:r>
            <a:r>
              <a:rPr lang="en-US" dirty="0"/>
              <a:t>broadcast addresses are used when sending traffic to all devices </a:t>
            </a:r>
            <a:r>
              <a:rPr lang="en-US" dirty="0" smtClean="0"/>
              <a:t>in the </a:t>
            </a:r>
            <a:r>
              <a:rPr lang="en-US" dirty="0"/>
              <a:t>subnet. </a:t>
            </a:r>
            <a:r>
              <a:rPr lang="en-US" dirty="0" smtClean="0"/>
              <a:t>Local </a:t>
            </a:r>
            <a:r>
              <a:rPr lang="en-US" dirty="0"/>
              <a:t>broadcast address </a:t>
            </a:r>
            <a:r>
              <a:rPr lang="en-US" dirty="0" smtClean="0"/>
              <a:t>255.255.255.255.</a:t>
            </a:r>
          </a:p>
          <a:p>
            <a:r>
              <a:rPr lang="en-US" dirty="0" smtClean="0"/>
              <a:t>IPv6 </a:t>
            </a:r>
            <a:r>
              <a:rPr lang="en-US" dirty="0"/>
              <a:t>does not use a broadcast address, but uses multicast addresses </a:t>
            </a:r>
            <a:r>
              <a:rPr lang="en-US" dirty="0" smtClean="0"/>
              <a:t>instead</a:t>
            </a:r>
            <a:endParaRPr lang="en-US" dirty="0"/>
          </a:p>
        </p:txBody>
      </p:sp>
    </p:spTree>
    <p:extLst>
      <p:ext uri="{BB962C8B-B14F-4D97-AF65-F5344CB8AC3E}">
        <p14:creationId xmlns:p14="http://schemas.microsoft.com/office/powerpoint/2010/main" val="495838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Well-known IPv4 and Assigned IPv6 Multicast </a:t>
            </a:r>
            <a:r>
              <a:rPr lang="en-US" dirty="0" smtClean="0"/>
              <a:t>Addresses</a:t>
            </a:r>
            <a:endParaRPr lang="en-US" dirty="0"/>
          </a:p>
        </p:txBody>
      </p:sp>
      <p:pic>
        <p:nvPicPr>
          <p:cNvPr id="2" name="Content Placeholder 1"/>
          <p:cNvPicPr>
            <a:picLocks noGrp="1" noChangeAspect="1"/>
          </p:cNvPicPr>
          <p:nvPr>
            <p:ph idx="1"/>
          </p:nvPr>
        </p:nvPicPr>
        <p:blipFill>
          <a:blip r:embed="rId3"/>
          <a:stretch>
            <a:fillRect/>
          </a:stretch>
        </p:blipFill>
        <p:spPr>
          <a:xfrm>
            <a:off x="541827" y="1841156"/>
            <a:ext cx="7996845" cy="3854797"/>
          </a:xfrm>
          <a:prstGeom prst="rect">
            <a:avLst/>
          </a:prstGeom>
        </p:spPr>
      </p:pic>
    </p:spTree>
    <p:extLst>
      <p:ext uri="{BB962C8B-B14F-4D97-AF65-F5344CB8AC3E}">
        <p14:creationId xmlns:p14="http://schemas.microsoft.com/office/powerpoint/2010/main" val="23568227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Differentiate </a:t>
            </a:r>
            <a:r>
              <a:rPr lang="en-US" dirty="0"/>
              <a:t>IPv6 address </a:t>
            </a:r>
            <a:r>
              <a:rPr lang="en-US" dirty="0" smtClean="0"/>
              <a:t>types</a:t>
            </a:r>
            <a:endParaRPr lang="en-US" dirty="0"/>
          </a:p>
        </p:txBody>
      </p:sp>
      <p:pic>
        <p:nvPicPr>
          <p:cNvPr id="2" name="Content Placeholder 1"/>
          <p:cNvPicPr>
            <a:picLocks noGrp="1" noChangeAspect="1"/>
          </p:cNvPicPr>
          <p:nvPr>
            <p:ph idx="1"/>
          </p:nvPr>
        </p:nvPicPr>
        <p:blipFill>
          <a:blip r:embed="rId3"/>
          <a:stretch>
            <a:fillRect/>
          </a:stretch>
        </p:blipFill>
        <p:spPr>
          <a:xfrm>
            <a:off x="520980" y="1495168"/>
            <a:ext cx="8038539" cy="4336525"/>
          </a:xfrm>
          <a:prstGeom prst="rect">
            <a:avLst/>
          </a:prstGeom>
        </p:spPr>
      </p:pic>
    </p:spTree>
    <p:extLst>
      <p:ext uri="{BB962C8B-B14F-4D97-AF65-F5344CB8AC3E}">
        <p14:creationId xmlns:p14="http://schemas.microsoft.com/office/powerpoint/2010/main" val="32879192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Describe </a:t>
            </a:r>
            <a:r>
              <a:rPr lang="en-US" dirty="0"/>
              <a:t>ICMPv6 neighbor discovery</a:t>
            </a:r>
          </a:p>
        </p:txBody>
      </p:sp>
      <p:sp>
        <p:nvSpPr>
          <p:cNvPr id="4" name="Content Placeholder 3"/>
          <p:cNvSpPr>
            <a:spLocks noGrp="1"/>
          </p:cNvSpPr>
          <p:nvPr>
            <p:ph idx="1"/>
          </p:nvPr>
        </p:nvSpPr>
        <p:spPr/>
        <p:txBody>
          <a:bodyPr>
            <a:normAutofit fontScale="77500" lnSpcReduction="20000"/>
          </a:bodyPr>
          <a:lstStyle/>
          <a:p>
            <a:pPr marL="0" indent="0">
              <a:buNone/>
            </a:pPr>
            <a:r>
              <a:rPr lang="en-US" b="1" dirty="0"/>
              <a:t>Router Solicitation (</a:t>
            </a:r>
            <a:r>
              <a:rPr lang="en-US" b="1" dirty="0" smtClean="0"/>
              <a:t>RS)</a:t>
            </a:r>
          </a:p>
          <a:p>
            <a:r>
              <a:rPr lang="en-US" dirty="0" smtClean="0"/>
              <a:t>Sent </a:t>
            </a:r>
            <a:r>
              <a:rPr lang="en-US" dirty="0"/>
              <a:t>by a device to the all IPv6 routers multicast to </a:t>
            </a:r>
            <a:r>
              <a:rPr lang="en-US" dirty="0" smtClean="0"/>
              <a:t>request a </a:t>
            </a:r>
            <a:r>
              <a:rPr lang="en-US" dirty="0"/>
              <a:t>Router Advertisement message from the router.</a:t>
            </a:r>
          </a:p>
          <a:p>
            <a:pPr marL="0" indent="0">
              <a:buNone/>
            </a:pPr>
            <a:r>
              <a:rPr lang="en-US" b="1" dirty="0" smtClean="0"/>
              <a:t>Router </a:t>
            </a:r>
            <a:r>
              <a:rPr lang="en-US" b="1" dirty="0"/>
              <a:t>Advertisement (</a:t>
            </a:r>
            <a:r>
              <a:rPr lang="en-US" b="1" dirty="0" smtClean="0"/>
              <a:t>RA)</a:t>
            </a:r>
          </a:p>
          <a:p>
            <a:r>
              <a:rPr lang="en-US" dirty="0" smtClean="0"/>
              <a:t>Sent </a:t>
            </a:r>
            <a:r>
              <a:rPr lang="en-US" dirty="0"/>
              <a:t>by an IPv6 router to the all IPv6 devices </a:t>
            </a:r>
            <a:r>
              <a:rPr lang="en-US" dirty="0" smtClean="0"/>
              <a:t>multicast. Includes </a:t>
            </a:r>
            <a:r>
              <a:rPr lang="en-US" dirty="0"/>
              <a:t>link information such as prefix, prefix-length, and the default </a:t>
            </a:r>
            <a:r>
              <a:rPr lang="en-US" dirty="0" smtClean="0"/>
              <a:t>gateway address</a:t>
            </a:r>
            <a:r>
              <a:rPr lang="en-US" dirty="0"/>
              <a:t>. </a:t>
            </a:r>
            <a:endParaRPr lang="en-US" dirty="0" smtClean="0"/>
          </a:p>
          <a:p>
            <a:r>
              <a:rPr lang="en-US" dirty="0" smtClean="0"/>
              <a:t>The </a:t>
            </a:r>
            <a:r>
              <a:rPr lang="en-US" dirty="0"/>
              <a:t>RA also indicates to the host whether it needs to use a stateless </a:t>
            </a:r>
            <a:r>
              <a:rPr lang="en-US" dirty="0" smtClean="0"/>
              <a:t>or </a:t>
            </a:r>
            <a:r>
              <a:rPr lang="en-US" dirty="0" err="1" smtClean="0"/>
              <a:t>stateful</a:t>
            </a:r>
            <a:r>
              <a:rPr lang="en-US" dirty="0" smtClean="0"/>
              <a:t> </a:t>
            </a:r>
            <a:r>
              <a:rPr lang="en-US" dirty="0"/>
              <a:t>DHCPv6 server.</a:t>
            </a:r>
          </a:p>
          <a:p>
            <a:pPr marL="0" indent="0">
              <a:buNone/>
            </a:pPr>
            <a:r>
              <a:rPr lang="en-US" b="1" dirty="0" smtClean="0"/>
              <a:t>Neighbor </a:t>
            </a:r>
            <a:r>
              <a:rPr lang="en-US" b="1" dirty="0"/>
              <a:t>Solicitation (</a:t>
            </a:r>
            <a:r>
              <a:rPr lang="en-US" b="1" dirty="0" smtClean="0"/>
              <a:t>NS)</a:t>
            </a:r>
          </a:p>
          <a:p>
            <a:r>
              <a:rPr lang="en-US" dirty="0" smtClean="0"/>
              <a:t>Sent </a:t>
            </a:r>
            <a:r>
              <a:rPr lang="en-US" dirty="0"/>
              <a:t>by a device to the solicited node multicast </a:t>
            </a:r>
            <a:r>
              <a:rPr lang="en-US" dirty="0" smtClean="0"/>
              <a:t>address when </a:t>
            </a:r>
            <a:r>
              <a:rPr lang="en-US" dirty="0"/>
              <a:t>it knows the IPv6 address of a device but not its Ethernet MAC address. </a:t>
            </a:r>
            <a:r>
              <a:rPr lang="en-US" dirty="0" smtClean="0"/>
              <a:t>This is </a:t>
            </a:r>
            <a:r>
              <a:rPr lang="en-US" dirty="0"/>
              <a:t>similar to </a:t>
            </a:r>
            <a:r>
              <a:rPr lang="en-US" dirty="0" smtClean="0"/>
              <a:t>ARP </a:t>
            </a:r>
            <a:r>
              <a:rPr lang="en-US" dirty="0"/>
              <a:t>for IPv4</a:t>
            </a:r>
            <a:r>
              <a:rPr lang="en-US" dirty="0" smtClean="0"/>
              <a:t>.</a:t>
            </a:r>
          </a:p>
          <a:p>
            <a:pPr marL="0" indent="0">
              <a:buNone/>
            </a:pPr>
            <a:r>
              <a:rPr lang="en-US" b="1" dirty="0" smtClean="0"/>
              <a:t>Neighbor </a:t>
            </a:r>
            <a:r>
              <a:rPr lang="en-US" b="1" dirty="0"/>
              <a:t>Advertisement (</a:t>
            </a:r>
            <a:r>
              <a:rPr lang="en-US" b="1" dirty="0" smtClean="0"/>
              <a:t>NA)</a:t>
            </a:r>
          </a:p>
          <a:p>
            <a:r>
              <a:rPr lang="en-US" dirty="0" smtClean="0"/>
              <a:t>Sent </a:t>
            </a:r>
            <a:r>
              <a:rPr lang="en-US" dirty="0"/>
              <a:t>by a device usually in response to a </a:t>
            </a:r>
            <a:r>
              <a:rPr lang="en-US" dirty="0" smtClean="0"/>
              <a:t>Neighbor Solicitation message.</a:t>
            </a:r>
          </a:p>
          <a:p>
            <a:pPr marL="0" indent="0">
              <a:buNone/>
            </a:pPr>
            <a:r>
              <a:rPr lang="en-US" b="1" dirty="0" smtClean="0"/>
              <a:t>Redirect</a:t>
            </a:r>
          </a:p>
          <a:p>
            <a:r>
              <a:rPr lang="en-US" dirty="0" smtClean="0"/>
              <a:t>This </a:t>
            </a:r>
            <a:r>
              <a:rPr lang="en-US" dirty="0"/>
              <a:t>has similar functionality as in IPv4. Sent by a router to inform the </a:t>
            </a:r>
            <a:r>
              <a:rPr lang="en-US" dirty="0" smtClean="0"/>
              <a:t>source of </a:t>
            </a:r>
            <a:r>
              <a:rPr lang="en-US" dirty="0"/>
              <a:t>a packet of a better next-hop router on the link that is closer to the destination.</a:t>
            </a:r>
            <a:endParaRPr lang="en-US" dirty="0" smtClean="0"/>
          </a:p>
        </p:txBody>
      </p:sp>
    </p:spTree>
    <p:extLst>
      <p:ext uri="{BB962C8B-B14F-4D97-AF65-F5344CB8AC3E}">
        <p14:creationId xmlns:p14="http://schemas.microsoft.com/office/powerpoint/2010/main" val="1317192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Chapter 1 Objectives</a:t>
            </a:r>
          </a:p>
        </p:txBody>
      </p:sp>
      <p:sp>
        <p:nvSpPr>
          <p:cNvPr id="7" name="Content Placeholder 6"/>
          <p:cNvSpPr>
            <a:spLocks noGrp="1"/>
          </p:cNvSpPr>
          <p:nvPr>
            <p:ph idx="1"/>
          </p:nvPr>
        </p:nvSpPr>
        <p:spPr/>
        <p:txBody>
          <a:bodyPr/>
          <a:lstStyle/>
          <a:p>
            <a:r>
              <a:rPr lang="en-US" dirty="0"/>
              <a:t>Differentiating Between Dynamic Routing Protocols</a:t>
            </a:r>
          </a:p>
          <a:p>
            <a:endParaRPr lang="en-US" dirty="0" smtClean="0"/>
          </a:p>
          <a:p>
            <a:r>
              <a:rPr lang="en-US" dirty="0" smtClean="0"/>
              <a:t>How </a:t>
            </a:r>
            <a:r>
              <a:rPr lang="en-US" dirty="0"/>
              <a:t>Different Traffic Types, Network Types, and Overlaying </a:t>
            </a:r>
            <a:r>
              <a:rPr lang="en-US" dirty="0" smtClean="0"/>
              <a:t>Network Technologies </a:t>
            </a:r>
            <a:r>
              <a:rPr lang="en-US" dirty="0"/>
              <a:t>Influence Routing</a:t>
            </a:r>
          </a:p>
          <a:p>
            <a:endParaRPr lang="en-US" dirty="0" smtClean="0"/>
          </a:p>
          <a:p>
            <a:r>
              <a:rPr lang="en-US" dirty="0" smtClean="0"/>
              <a:t>Differentiating </a:t>
            </a:r>
            <a:r>
              <a:rPr lang="en-US" dirty="0"/>
              <a:t>Between the Various Branch Connectivity Options and </a:t>
            </a:r>
            <a:r>
              <a:rPr lang="en-US" dirty="0" smtClean="0"/>
              <a:t>Describing Their </a:t>
            </a:r>
            <a:r>
              <a:rPr lang="en-US" dirty="0"/>
              <a:t>Impact on Routing </a:t>
            </a:r>
            <a:r>
              <a:rPr lang="en-US" dirty="0" smtClean="0"/>
              <a:t>Protocols</a:t>
            </a:r>
          </a:p>
          <a:p>
            <a:endParaRPr lang="en-US" dirty="0"/>
          </a:p>
          <a:p>
            <a:r>
              <a:rPr lang="en-US" dirty="0" smtClean="0"/>
              <a:t>How to Configure Routing Information Protocol Next Generation (</a:t>
            </a:r>
            <a:r>
              <a:rPr lang="en-US" dirty="0" err="1" smtClean="0"/>
              <a:t>RIPng</a:t>
            </a:r>
            <a:r>
              <a:rPr lang="en-US" dirty="0" smtClean="0"/>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Network Types</a:t>
            </a:r>
          </a:p>
        </p:txBody>
      </p:sp>
      <p:pic>
        <p:nvPicPr>
          <p:cNvPr id="2" name="Content Placeholder 1"/>
          <p:cNvPicPr>
            <a:picLocks noGrp="1" noChangeAspect="1"/>
          </p:cNvPicPr>
          <p:nvPr>
            <p:ph idx="1"/>
          </p:nvPr>
        </p:nvPicPr>
        <p:blipFill>
          <a:blip r:embed="rId3"/>
          <a:stretch>
            <a:fillRect/>
          </a:stretch>
        </p:blipFill>
        <p:spPr>
          <a:xfrm>
            <a:off x="737053" y="1182688"/>
            <a:ext cx="7604807" cy="5132387"/>
          </a:xfrm>
          <a:prstGeom prst="rect">
            <a:avLst/>
          </a:prstGeom>
        </p:spPr>
      </p:pic>
    </p:spTree>
    <p:extLst>
      <p:ext uri="{BB962C8B-B14F-4D97-AF65-F5344CB8AC3E}">
        <p14:creationId xmlns:p14="http://schemas.microsoft.com/office/powerpoint/2010/main" val="37210510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Network Types</a:t>
            </a:r>
          </a:p>
        </p:txBody>
      </p:sp>
      <p:sp>
        <p:nvSpPr>
          <p:cNvPr id="4" name="Content Placeholder 3"/>
          <p:cNvSpPr>
            <a:spLocks noGrp="1"/>
          </p:cNvSpPr>
          <p:nvPr>
            <p:ph idx="1"/>
          </p:nvPr>
        </p:nvSpPr>
        <p:spPr/>
        <p:txBody>
          <a:bodyPr>
            <a:normAutofit fontScale="92500" lnSpcReduction="20000"/>
          </a:bodyPr>
          <a:lstStyle/>
          <a:p>
            <a:pPr marL="0" indent="0">
              <a:buNone/>
            </a:pPr>
            <a:r>
              <a:rPr lang="en-US" b="1" dirty="0" smtClean="0"/>
              <a:t>Point-to-point network</a:t>
            </a:r>
          </a:p>
          <a:p>
            <a:r>
              <a:rPr lang="en-US" dirty="0" smtClean="0"/>
              <a:t>A </a:t>
            </a:r>
            <a:r>
              <a:rPr lang="en-US" dirty="0"/>
              <a:t>network that connects a single pair of routers. </a:t>
            </a:r>
            <a:endParaRPr lang="en-US" dirty="0" smtClean="0"/>
          </a:p>
          <a:p>
            <a:r>
              <a:rPr lang="en-US" dirty="0" smtClean="0"/>
              <a:t>A </a:t>
            </a:r>
            <a:r>
              <a:rPr lang="en-US" dirty="0"/>
              <a:t>serial link is an example of a point-to-point connection.</a:t>
            </a:r>
          </a:p>
          <a:p>
            <a:pPr marL="0" indent="0">
              <a:buNone/>
            </a:pPr>
            <a:r>
              <a:rPr lang="en-US" b="1" dirty="0" smtClean="0"/>
              <a:t>Broadcast network</a:t>
            </a:r>
          </a:p>
          <a:p>
            <a:r>
              <a:rPr lang="en-US" dirty="0" smtClean="0"/>
              <a:t>A </a:t>
            </a:r>
            <a:r>
              <a:rPr lang="en-US" dirty="0"/>
              <a:t>network that can connect many routers along with </a:t>
            </a:r>
            <a:r>
              <a:rPr lang="en-US" dirty="0" smtClean="0"/>
              <a:t>the capability </a:t>
            </a:r>
            <a:r>
              <a:rPr lang="en-US" dirty="0"/>
              <a:t>to address a single message to all of the attached routers. </a:t>
            </a:r>
            <a:endParaRPr lang="en-US" dirty="0" smtClean="0"/>
          </a:p>
          <a:p>
            <a:r>
              <a:rPr lang="en-US" dirty="0" smtClean="0"/>
              <a:t>Ethernet </a:t>
            </a:r>
            <a:r>
              <a:rPr lang="en-US" dirty="0"/>
              <a:t>is </a:t>
            </a:r>
            <a:r>
              <a:rPr lang="en-US" dirty="0" smtClean="0"/>
              <a:t>an example </a:t>
            </a:r>
            <a:r>
              <a:rPr lang="en-US" dirty="0"/>
              <a:t>of a broadcast network.</a:t>
            </a:r>
          </a:p>
          <a:p>
            <a:pPr marL="0" indent="0">
              <a:buNone/>
            </a:pPr>
            <a:r>
              <a:rPr lang="en-US" b="1" dirty="0" err="1" smtClean="0"/>
              <a:t>Nonbroadcast</a:t>
            </a:r>
            <a:r>
              <a:rPr lang="en-US" b="1" dirty="0" smtClean="0"/>
              <a:t> </a:t>
            </a:r>
            <a:r>
              <a:rPr lang="en-US" b="1" dirty="0" err="1"/>
              <a:t>Multiaccess</a:t>
            </a:r>
            <a:r>
              <a:rPr lang="en-US" b="1" dirty="0"/>
              <a:t> (NBMA) </a:t>
            </a:r>
            <a:r>
              <a:rPr lang="en-US" b="1" dirty="0" smtClean="0"/>
              <a:t>network</a:t>
            </a:r>
          </a:p>
          <a:p>
            <a:r>
              <a:rPr lang="en-US" dirty="0" smtClean="0"/>
              <a:t>A </a:t>
            </a:r>
            <a:r>
              <a:rPr lang="en-US" dirty="0"/>
              <a:t>network that can support </a:t>
            </a:r>
            <a:r>
              <a:rPr lang="en-US" dirty="0" smtClean="0"/>
              <a:t>many routers </a:t>
            </a:r>
            <a:r>
              <a:rPr lang="en-US" dirty="0"/>
              <a:t>but does not have broadcast capability. </a:t>
            </a:r>
            <a:endParaRPr lang="en-US" dirty="0" smtClean="0"/>
          </a:p>
          <a:p>
            <a:r>
              <a:rPr lang="en-US" dirty="0" smtClean="0"/>
              <a:t>The </a:t>
            </a:r>
            <a:r>
              <a:rPr lang="en-US" dirty="0"/>
              <a:t>sender needs to create </a:t>
            </a:r>
            <a:r>
              <a:rPr lang="en-US" dirty="0" smtClean="0"/>
              <a:t>an individual </a:t>
            </a:r>
            <a:r>
              <a:rPr lang="en-US" dirty="0"/>
              <a:t>copy of the same packet for each recipient if it wishes to inform all </a:t>
            </a:r>
            <a:r>
              <a:rPr lang="en-US" dirty="0" smtClean="0"/>
              <a:t>connected </a:t>
            </a:r>
            <a:r>
              <a:rPr lang="en-US" dirty="0"/>
              <a:t>packet can be transmitted. </a:t>
            </a:r>
            <a:endParaRPr lang="en-US" dirty="0" smtClean="0"/>
          </a:p>
          <a:p>
            <a:r>
              <a:rPr lang="en-US" dirty="0" smtClean="0"/>
              <a:t>Frame </a:t>
            </a:r>
            <a:r>
              <a:rPr lang="en-US" dirty="0"/>
              <a:t>Relay and Asynchronous Transfer Mode (</a:t>
            </a:r>
            <a:r>
              <a:rPr lang="en-US" dirty="0" smtClean="0"/>
              <a:t>ATM) are </a:t>
            </a:r>
            <a:r>
              <a:rPr lang="en-US" dirty="0"/>
              <a:t>examples of an NBMA network type.</a:t>
            </a:r>
          </a:p>
        </p:txBody>
      </p:sp>
    </p:spTree>
    <p:extLst>
      <p:ext uri="{BB962C8B-B14F-4D97-AF65-F5344CB8AC3E}">
        <p14:creationId xmlns:p14="http://schemas.microsoft.com/office/powerpoint/2010/main" val="6033580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NBMA Networks Issues</a:t>
            </a:r>
            <a:endParaRPr lang="en-US" dirty="0"/>
          </a:p>
        </p:txBody>
      </p:sp>
      <p:sp>
        <p:nvSpPr>
          <p:cNvPr id="4" name="Content Placeholder 3"/>
          <p:cNvSpPr>
            <a:spLocks noGrp="1"/>
          </p:cNvSpPr>
          <p:nvPr>
            <p:ph idx="1"/>
          </p:nvPr>
        </p:nvSpPr>
        <p:spPr/>
        <p:txBody>
          <a:bodyPr>
            <a:normAutofit/>
          </a:bodyPr>
          <a:lstStyle/>
          <a:p>
            <a:pPr marL="0" indent="0">
              <a:buNone/>
            </a:pPr>
            <a:r>
              <a:rPr lang="en-US" b="1" dirty="0" smtClean="0"/>
              <a:t>Split horizon</a:t>
            </a:r>
          </a:p>
          <a:p>
            <a:r>
              <a:rPr lang="en-US" dirty="0"/>
              <a:t>P</a:t>
            </a:r>
            <a:r>
              <a:rPr lang="en-US" dirty="0" smtClean="0"/>
              <a:t>revents </a:t>
            </a:r>
            <a:r>
              <a:rPr lang="en-US" dirty="0"/>
              <a:t>a routing update that </a:t>
            </a:r>
            <a:r>
              <a:rPr lang="en-US" dirty="0" smtClean="0"/>
              <a:t>is received </a:t>
            </a:r>
            <a:r>
              <a:rPr lang="en-US" dirty="0"/>
              <a:t>on an interface from being forwarded out of the same interface. </a:t>
            </a:r>
          </a:p>
        </p:txBody>
      </p:sp>
      <p:pic>
        <p:nvPicPr>
          <p:cNvPr id="2" name="Picture 1"/>
          <p:cNvPicPr>
            <a:picLocks noChangeAspect="1"/>
          </p:cNvPicPr>
          <p:nvPr/>
        </p:nvPicPr>
        <p:blipFill>
          <a:blip r:embed="rId3"/>
          <a:stretch>
            <a:fillRect/>
          </a:stretch>
        </p:blipFill>
        <p:spPr>
          <a:xfrm>
            <a:off x="894335" y="3358091"/>
            <a:ext cx="7290486" cy="2168326"/>
          </a:xfrm>
          <a:prstGeom prst="rect">
            <a:avLst/>
          </a:prstGeom>
        </p:spPr>
      </p:pic>
    </p:spTree>
    <p:extLst>
      <p:ext uri="{BB962C8B-B14F-4D97-AF65-F5344CB8AC3E}">
        <p14:creationId xmlns:p14="http://schemas.microsoft.com/office/powerpoint/2010/main" val="25275615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NBMA Networks Issues</a:t>
            </a:r>
            <a:endParaRPr lang="en-US" dirty="0"/>
          </a:p>
        </p:txBody>
      </p:sp>
      <p:sp>
        <p:nvSpPr>
          <p:cNvPr id="4" name="Content Placeholder 3"/>
          <p:cNvSpPr>
            <a:spLocks noGrp="1"/>
          </p:cNvSpPr>
          <p:nvPr>
            <p:ph idx="1"/>
          </p:nvPr>
        </p:nvSpPr>
        <p:spPr/>
        <p:txBody>
          <a:bodyPr>
            <a:normAutofit lnSpcReduction="10000"/>
          </a:bodyPr>
          <a:lstStyle/>
          <a:p>
            <a:pPr marL="0" indent="0">
              <a:buNone/>
            </a:pPr>
            <a:r>
              <a:rPr lang="en-US" b="1" dirty="0" smtClean="0"/>
              <a:t>Neighbor discovery</a:t>
            </a:r>
          </a:p>
          <a:p>
            <a:r>
              <a:rPr lang="en-US" dirty="0" smtClean="0"/>
              <a:t>OSPF </a:t>
            </a:r>
            <a:r>
              <a:rPr lang="en-US" dirty="0"/>
              <a:t>over NBMA </a:t>
            </a:r>
            <a:r>
              <a:rPr lang="en-US" dirty="0" smtClean="0"/>
              <a:t>neighbors </a:t>
            </a:r>
            <a:r>
              <a:rPr lang="en-US" dirty="0"/>
              <a:t>are not automatically discovered. </a:t>
            </a:r>
            <a:endParaRPr lang="en-US" dirty="0" smtClean="0"/>
          </a:p>
          <a:p>
            <a:r>
              <a:rPr lang="en-US" dirty="0" smtClean="0"/>
              <a:t>You </a:t>
            </a:r>
            <a:r>
              <a:rPr lang="en-US" dirty="0"/>
              <a:t>can </a:t>
            </a:r>
            <a:r>
              <a:rPr lang="en-US" dirty="0" smtClean="0"/>
              <a:t>statically configure </a:t>
            </a:r>
            <a:r>
              <a:rPr lang="en-US" dirty="0"/>
              <a:t>neighbors, but an additional configuration is required to </a:t>
            </a:r>
            <a:r>
              <a:rPr lang="en-US" dirty="0" smtClean="0"/>
              <a:t>manually configure </a:t>
            </a:r>
            <a:r>
              <a:rPr lang="en-US" dirty="0"/>
              <a:t>the hub as a Designated Router (DR). </a:t>
            </a:r>
            <a:endParaRPr lang="en-US" dirty="0" smtClean="0"/>
          </a:p>
          <a:p>
            <a:r>
              <a:rPr lang="en-US" dirty="0" smtClean="0"/>
              <a:t>OSPF </a:t>
            </a:r>
            <a:r>
              <a:rPr lang="en-US" dirty="0"/>
              <a:t>treats an NBMA network </a:t>
            </a:r>
            <a:r>
              <a:rPr lang="en-US" dirty="0" smtClean="0"/>
              <a:t>like Ethernet </a:t>
            </a:r>
            <a:r>
              <a:rPr lang="en-US" dirty="0"/>
              <a:t>by </a:t>
            </a:r>
            <a:r>
              <a:rPr lang="en-US" dirty="0" smtClean="0"/>
              <a:t>default</a:t>
            </a:r>
          </a:p>
          <a:p>
            <a:pPr marL="0" indent="0">
              <a:buNone/>
            </a:pPr>
            <a:r>
              <a:rPr lang="en-US" b="1" dirty="0" smtClean="0"/>
              <a:t>Broadcast replication</a:t>
            </a:r>
          </a:p>
          <a:p>
            <a:r>
              <a:rPr lang="en-US" dirty="0" smtClean="0"/>
              <a:t>With </a:t>
            </a:r>
            <a:r>
              <a:rPr lang="en-US" dirty="0"/>
              <a:t>routers that support multipoint connections over </a:t>
            </a:r>
            <a:r>
              <a:rPr lang="en-US" dirty="0" smtClean="0"/>
              <a:t>a single </a:t>
            </a:r>
            <a:r>
              <a:rPr lang="en-US" dirty="0"/>
              <a:t>interface that terminates at multiple PVCs, the router must replicate </a:t>
            </a:r>
            <a:r>
              <a:rPr lang="en-US" dirty="0" smtClean="0"/>
              <a:t>broadcast packets. </a:t>
            </a:r>
          </a:p>
          <a:p>
            <a:r>
              <a:rPr lang="en-US" dirty="0" smtClean="0"/>
              <a:t>These </a:t>
            </a:r>
            <a:r>
              <a:rPr lang="en-US" dirty="0"/>
              <a:t>replicated broadcast packets consume bandwidth and cause </a:t>
            </a:r>
            <a:r>
              <a:rPr lang="en-US" dirty="0" smtClean="0"/>
              <a:t>significant latency </a:t>
            </a:r>
            <a:r>
              <a:rPr lang="en-US" dirty="0"/>
              <a:t>variations in user traffic.</a:t>
            </a:r>
          </a:p>
        </p:txBody>
      </p:sp>
    </p:spTree>
    <p:extLst>
      <p:ext uri="{BB962C8B-B14F-4D97-AF65-F5344CB8AC3E}">
        <p14:creationId xmlns:p14="http://schemas.microsoft.com/office/powerpoint/2010/main" val="42494663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NBMA Networks Issues</a:t>
            </a:r>
            <a:endParaRPr lang="en-US" dirty="0"/>
          </a:p>
        </p:txBody>
      </p:sp>
      <p:sp>
        <p:nvSpPr>
          <p:cNvPr id="4" name="Content Placeholder 3"/>
          <p:cNvSpPr>
            <a:spLocks noGrp="1"/>
          </p:cNvSpPr>
          <p:nvPr>
            <p:ph idx="1"/>
          </p:nvPr>
        </p:nvSpPr>
        <p:spPr/>
        <p:txBody>
          <a:bodyPr>
            <a:normAutofit/>
          </a:bodyPr>
          <a:lstStyle/>
          <a:p>
            <a:pPr marL="0" indent="0">
              <a:buNone/>
            </a:pPr>
            <a:r>
              <a:rPr lang="en-US" b="1" dirty="0" smtClean="0"/>
              <a:t>Point-to-point </a:t>
            </a:r>
            <a:r>
              <a:rPr lang="en-US" b="1" dirty="0" err="1" smtClean="0"/>
              <a:t>subinterfaces</a:t>
            </a:r>
            <a:endParaRPr lang="en-US" b="1" dirty="0" smtClean="0"/>
          </a:p>
          <a:p>
            <a:r>
              <a:rPr lang="en-US" dirty="0" smtClean="0"/>
              <a:t>Each </a:t>
            </a:r>
            <a:r>
              <a:rPr lang="en-US" dirty="0" err="1"/>
              <a:t>subinterface</a:t>
            </a:r>
            <a:r>
              <a:rPr lang="en-US" dirty="0"/>
              <a:t>, which provides </a:t>
            </a:r>
            <a:r>
              <a:rPr lang="en-US" dirty="0" smtClean="0"/>
              <a:t>connectivity between </a:t>
            </a:r>
            <a:r>
              <a:rPr lang="en-US" dirty="0"/>
              <a:t>two routers, uses its own subnet for </a:t>
            </a:r>
            <a:r>
              <a:rPr lang="en-US" dirty="0" smtClean="0"/>
              <a:t>addressing.</a:t>
            </a:r>
            <a:endParaRPr lang="en-US" dirty="0"/>
          </a:p>
          <a:p>
            <a:pPr marL="0" indent="0">
              <a:buNone/>
            </a:pPr>
            <a:r>
              <a:rPr lang="en-US" b="1" dirty="0" smtClean="0"/>
              <a:t>Point-to-multipoint </a:t>
            </a:r>
            <a:r>
              <a:rPr lang="en-US" b="1" dirty="0" err="1" smtClean="0"/>
              <a:t>subinterfaces</a:t>
            </a:r>
            <a:endParaRPr lang="en-US" b="1" dirty="0" smtClean="0"/>
          </a:p>
          <a:p>
            <a:r>
              <a:rPr lang="en-US" dirty="0" smtClean="0"/>
              <a:t>One </a:t>
            </a:r>
            <a:r>
              <a:rPr lang="en-US" dirty="0"/>
              <a:t>subnet is shared between all virtual </a:t>
            </a:r>
            <a:r>
              <a:rPr lang="en-US" dirty="0" smtClean="0"/>
              <a:t>circuits. </a:t>
            </a:r>
          </a:p>
          <a:p>
            <a:r>
              <a:rPr lang="en-US" dirty="0" smtClean="0"/>
              <a:t>Both </a:t>
            </a:r>
            <a:r>
              <a:rPr lang="en-US" dirty="0"/>
              <a:t>EIGRP and OSPF need additional </a:t>
            </a:r>
            <a:r>
              <a:rPr lang="en-US" dirty="0" smtClean="0"/>
              <a:t>configuration to </a:t>
            </a:r>
            <a:r>
              <a:rPr lang="en-US" dirty="0"/>
              <a:t>support this underlying </a:t>
            </a:r>
            <a:r>
              <a:rPr lang="en-US" dirty="0" smtClean="0"/>
              <a:t>technology.</a:t>
            </a:r>
            <a:endParaRPr lang="en-US" dirty="0"/>
          </a:p>
        </p:txBody>
      </p:sp>
      <p:pic>
        <p:nvPicPr>
          <p:cNvPr id="2" name="Picture 1"/>
          <p:cNvPicPr>
            <a:picLocks noChangeAspect="1"/>
          </p:cNvPicPr>
          <p:nvPr/>
        </p:nvPicPr>
        <p:blipFill>
          <a:blip r:embed="rId3"/>
          <a:stretch>
            <a:fillRect/>
          </a:stretch>
        </p:blipFill>
        <p:spPr>
          <a:xfrm>
            <a:off x="1168605" y="4230539"/>
            <a:ext cx="6741946" cy="2307783"/>
          </a:xfrm>
          <a:prstGeom prst="rect">
            <a:avLst/>
          </a:prstGeom>
        </p:spPr>
      </p:pic>
    </p:spTree>
    <p:extLst>
      <p:ext uri="{BB962C8B-B14F-4D97-AF65-F5344CB8AC3E}">
        <p14:creationId xmlns:p14="http://schemas.microsoft.com/office/powerpoint/2010/main" val="40844410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6" descr="ss3"/>
          <p:cNvPicPr>
            <a:picLocks noChangeAspect="1" noChangeArrowheads="1"/>
          </p:cNvPicPr>
          <p:nvPr/>
        </p:nvPicPr>
        <p:blipFill>
          <a:blip r:embed="rId3" cstate="print"/>
          <a:srcRect/>
          <a:stretch>
            <a:fillRect/>
          </a:stretch>
        </p:blipFill>
        <p:spPr bwMode="auto">
          <a:xfrm>
            <a:off x="0" y="1600200"/>
            <a:ext cx="9144000" cy="3170238"/>
          </a:xfrm>
          <a:prstGeom prst="rect">
            <a:avLst/>
          </a:prstGeom>
          <a:noFill/>
          <a:ln w="9525">
            <a:noFill/>
            <a:miter lim="800000"/>
            <a:headEnd/>
            <a:tailEnd/>
          </a:ln>
        </p:spPr>
      </p:pic>
      <p:sp>
        <p:nvSpPr>
          <p:cNvPr id="11267"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6" name="Rectangle 32"/>
          <p:cNvSpPr txBox="1">
            <a:spLocks noChangeArrowheads="1"/>
          </p:cNvSpPr>
          <p:nvPr/>
        </p:nvSpPr>
        <p:spPr>
          <a:xfrm>
            <a:off x="293688" y="1841863"/>
            <a:ext cx="5056788" cy="2743200"/>
          </a:xfrm>
          <a:prstGeom prst="rect">
            <a:avLst/>
          </a:prstGeom>
          <a:noFill/>
        </p:spPr>
        <p:txBody>
          <a:bodyPr anchor="ctr"/>
          <a:lstStyle/>
          <a:p>
            <a:pPr lvl="0" algn="l" defTabSz="814388" eaLnBrk="1" hangingPunct="1">
              <a:defRPr/>
            </a:pPr>
            <a:r>
              <a:rPr lang="en-US" sz="2800" b="1" kern="0" dirty="0">
                <a:solidFill>
                  <a:schemeClr val="bg1"/>
                </a:solidFill>
                <a:latin typeface="+mj-lt"/>
                <a:ea typeface="+mj-ea"/>
                <a:cs typeface="+mj-cs"/>
              </a:rPr>
              <a:t>Connecting </a:t>
            </a:r>
            <a:r>
              <a:rPr lang="en-US" sz="2800" b="1" kern="0" dirty="0" smtClean="0">
                <a:solidFill>
                  <a:schemeClr val="bg1"/>
                </a:solidFill>
                <a:latin typeface="+mj-lt"/>
                <a:ea typeface="+mj-ea"/>
                <a:cs typeface="+mj-cs"/>
              </a:rPr>
              <a:t>Remote Locations </a:t>
            </a:r>
            <a:r>
              <a:rPr lang="en-US" sz="2800" b="1" kern="0" dirty="0">
                <a:solidFill>
                  <a:schemeClr val="bg1"/>
                </a:solidFill>
                <a:latin typeface="+mj-lt"/>
                <a:ea typeface="+mj-ea"/>
                <a:cs typeface="+mj-cs"/>
              </a:rPr>
              <a:t>with Headquarters</a:t>
            </a:r>
            <a:endParaRPr kumimoji="0" lang="en-US" sz="3000" b="0"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Connecting Remote Locations with Headquarters</a:t>
            </a:r>
          </a:p>
        </p:txBody>
      </p:sp>
      <p:sp>
        <p:nvSpPr>
          <p:cNvPr id="3" name="Content Placeholder 2"/>
          <p:cNvSpPr>
            <a:spLocks noGrp="1"/>
          </p:cNvSpPr>
          <p:nvPr>
            <p:ph idx="1"/>
          </p:nvPr>
        </p:nvSpPr>
        <p:spPr/>
        <p:txBody>
          <a:bodyPr>
            <a:normAutofit fontScale="92500"/>
          </a:bodyPr>
          <a:lstStyle/>
          <a:p>
            <a:r>
              <a:rPr lang="en-US" dirty="0" smtClean="0"/>
              <a:t>Identify </a:t>
            </a:r>
            <a:r>
              <a:rPr lang="en-US" dirty="0"/>
              <a:t>options for connecting branch offices and remote locations</a:t>
            </a:r>
          </a:p>
          <a:p>
            <a:r>
              <a:rPr lang="en-US" dirty="0" smtClean="0"/>
              <a:t>Describe </a:t>
            </a:r>
            <a:r>
              <a:rPr lang="en-US" dirty="0"/>
              <a:t>the use of static and default static routes</a:t>
            </a:r>
          </a:p>
          <a:p>
            <a:r>
              <a:rPr lang="en-US" dirty="0" smtClean="0"/>
              <a:t>Describe </a:t>
            </a:r>
            <a:r>
              <a:rPr lang="en-US" dirty="0"/>
              <a:t>basic PPP configuration on point-to-point serial </a:t>
            </a:r>
            <a:r>
              <a:rPr lang="en-US" dirty="0" smtClean="0"/>
              <a:t>links</a:t>
            </a:r>
          </a:p>
          <a:p>
            <a:r>
              <a:rPr lang="en-US" dirty="0" smtClean="0"/>
              <a:t>Describe </a:t>
            </a:r>
            <a:r>
              <a:rPr lang="en-US" dirty="0"/>
              <a:t>basic Frame Relay on point-to-point serial links</a:t>
            </a:r>
          </a:p>
          <a:p>
            <a:r>
              <a:rPr lang="en-US" dirty="0" smtClean="0"/>
              <a:t>Explain </a:t>
            </a:r>
            <a:r>
              <a:rPr lang="en-US" dirty="0"/>
              <a:t>VRF Lite</a:t>
            </a:r>
          </a:p>
          <a:p>
            <a:r>
              <a:rPr lang="en-US" dirty="0" smtClean="0"/>
              <a:t>Describe </a:t>
            </a:r>
            <a:r>
              <a:rPr lang="en-US" dirty="0"/>
              <a:t>the interaction of routing protocols over MPLS VPNs</a:t>
            </a:r>
          </a:p>
          <a:p>
            <a:r>
              <a:rPr lang="en-US" dirty="0" smtClean="0"/>
              <a:t>Explain </a:t>
            </a:r>
            <a:r>
              <a:rPr lang="en-US" dirty="0"/>
              <a:t>the use of GRE for branch connectivity</a:t>
            </a:r>
          </a:p>
          <a:p>
            <a:r>
              <a:rPr lang="en-US" dirty="0" smtClean="0"/>
              <a:t>Describe </a:t>
            </a:r>
            <a:r>
              <a:rPr lang="en-US" dirty="0"/>
              <a:t>Dynamic Multipoint virtual private networks</a:t>
            </a:r>
          </a:p>
          <a:p>
            <a:r>
              <a:rPr lang="en-US" dirty="0" smtClean="0"/>
              <a:t>Describe </a:t>
            </a:r>
            <a:r>
              <a:rPr lang="en-US" dirty="0"/>
              <a:t>multipoint GRE tunnels</a:t>
            </a:r>
          </a:p>
          <a:p>
            <a:r>
              <a:rPr lang="en-US" dirty="0" smtClean="0"/>
              <a:t>Describe </a:t>
            </a:r>
            <a:r>
              <a:rPr lang="en-US" dirty="0"/>
              <a:t>the Next Hop Resolution Protocol</a:t>
            </a:r>
          </a:p>
          <a:p>
            <a:r>
              <a:rPr lang="en-US" dirty="0" smtClean="0"/>
              <a:t>Identify </a:t>
            </a:r>
            <a:r>
              <a:rPr lang="en-US" dirty="0"/>
              <a:t>the role of IPsec in DMVPN solutions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Principles of Static Routing</a:t>
            </a:r>
          </a:p>
        </p:txBody>
      </p:sp>
      <p:sp>
        <p:nvSpPr>
          <p:cNvPr id="3" name="Content Placeholder 2"/>
          <p:cNvSpPr>
            <a:spLocks noGrp="1"/>
          </p:cNvSpPr>
          <p:nvPr>
            <p:ph idx="1"/>
          </p:nvPr>
        </p:nvSpPr>
        <p:spPr/>
        <p:txBody>
          <a:bodyPr>
            <a:normAutofit fontScale="92500"/>
          </a:bodyPr>
          <a:lstStyle/>
          <a:p>
            <a:pPr marL="0" indent="0">
              <a:buNone/>
            </a:pPr>
            <a:r>
              <a:rPr lang="en-US" b="1" dirty="0"/>
              <a:t>A static route can be used in the following </a:t>
            </a:r>
            <a:r>
              <a:rPr lang="en-US" b="1" dirty="0" smtClean="0"/>
              <a:t>circumstances</a:t>
            </a:r>
          </a:p>
          <a:p>
            <a:r>
              <a:rPr lang="en-US" dirty="0" smtClean="0"/>
              <a:t>When </a:t>
            </a:r>
            <a:r>
              <a:rPr lang="en-US" dirty="0"/>
              <a:t>it is undesirable to have dynamic routing updates forwarded across </a:t>
            </a:r>
            <a:r>
              <a:rPr lang="en-US" dirty="0" smtClean="0"/>
              <a:t>slow bandwidth </a:t>
            </a:r>
            <a:r>
              <a:rPr lang="en-US" dirty="0"/>
              <a:t>links, such as a dialup link.</a:t>
            </a:r>
          </a:p>
          <a:p>
            <a:r>
              <a:rPr lang="en-US" dirty="0" smtClean="0"/>
              <a:t>When </a:t>
            </a:r>
            <a:r>
              <a:rPr lang="en-US" dirty="0"/>
              <a:t>the administrator needs total control over the routes used by the router.</a:t>
            </a:r>
          </a:p>
          <a:p>
            <a:r>
              <a:rPr lang="en-US" dirty="0" smtClean="0"/>
              <a:t>When </a:t>
            </a:r>
            <a:r>
              <a:rPr lang="en-US" dirty="0"/>
              <a:t>a backup to a dynamically recognized route is necessary.</a:t>
            </a:r>
          </a:p>
          <a:p>
            <a:r>
              <a:rPr lang="en-US" dirty="0" smtClean="0"/>
              <a:t>When </a:t>
            </a:r>
            <a:r>
              <a:rPr lang="en-US" dirty="0"/>
              <a:t>it is necessary to reach a network accessible by only one path (a stub network</a:t>
            </a:r>
            <a:r>
              <a:rPr lang="en-US" dirty="0" smtClean="0"/>
              <a:t>). </a:t>
            </a:r>
            <a:endParaRPr lang="en-US" dirty="0"/>
          </a:p>
          <a:p>
            <a:r>
              <a:rPr lang="en-US" dirty="0" smtClean="0"/>
              <a:t>When </a:t>
            </a:r>
            <a:r>
              <a:rPr lang="en-US" dirty="0"/>
              <a:t>a router connects to its ISP and needs to have only a default </a:t>
            </a:r>
            <a:r>
              <a:rPr lang="en-US" dirty="0" smtClean="0"/>
              <a:t>route.</a:t>
            </a:r>
          </a:p>
          <a:p>
            <a:r>
              <a:rPr lang="en-US" dirty="0" smtClean="0"/>
              <a:t>When </a:t>
            </a:r>
            <a:r>
              <a:rPr lang="en-US" dirty="0"/>
              <a:t>a router is underpowered and does not have the CPU or memory </a:t>
            </a:r>
            <a:r>
              <a:rPr lang="en-US" dirty="0" smtClean="0"/>
              <a:t>resources necessary </a:t>
            </a:r>
            <a:r>
              <a:rPr lang="en-US" dirty="0"/>
              <a:t>to handle a dynamic routing protocol.</a:t>
            </a:r>
          </a:p>
        </p:txBody>
      </p:sp>
    </p:spTree>
    <p:extLst>
      <p:ext uri="{BB962C8B-B14F-4D97-AF65-F5344CB8AC3E}">
        <p14:creationId xmlns:p14="http://schemas.microsoft.com/office/powerpoint/2010/main" val="17060166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Configuring an IPv4 Static Route</a:t>
            </a:r>
          </a:p>
        </p:txBody>
      </p:sp>
      <p:sp>
        <p:nvSpPr>
          <p:cNvPr id="3" name="Content Placeholder 2"/>
          <p:cNvSpPr>
            <a:spLocks noGrp="1"/>
          </p:cNvSpPr>
          <p:nvPr>
            <p:ph idx="1"/>
          </p:nvPr>
        </p:nvSpPr>
        <p:spPr/>
        <p:txBody>
          <a:bodyPr>
            <a:normAutofit/>
          </a:bodyPr>
          <a:lstStyle/>
          <a:p>
            <a:pPr marL="0" indent="0">
              <a:buNone/>
            </a:pPr>
            <a:r>
              <a:rPr lang="en-US" sz="2000" b="1" dirty="0" err="1"/>
              <a:t>ip</a:t>
            </a:r>
            <a:r>
              <a:rPr lang="en-US" sz="2000" b="1" dirty="0"/>
              <a:t> route </a:t>
            </a:r>
            <a:r>
              <a:rPr lang="en-US" sz="2000" i="1" dirty="0"/>
              <a:t>prefix mask </a:t>
            </a:r>
            <a:r>
              <a:rPr lang="en-US" sz="2000" dirty="0"/>
              <a:t>{ </a:t>
            </a:r>
            <a:r>
              <a:rPr lang="en-US" sz="2000" i="1" dirty="0"/>
              <a:t>address </a:t>
            </a:r>
            <a:r>
              <a:rPr lang="en-US" sz="2000" dirty="0"/>
              <a:t>| </a:t>
            </a:r>
            <a:r>
              <a:rPr lang="en-US" sz="2000" i="1" dirty="0"/>
              <a:t>interface </a:t>
            </a:r>
            <a:r>
              <a:rPr lang="en-US" sz="2000" dirty="0"/>
              <a:t>[ </a:t>
            </a:r>
            <a:r>
              <a:rPr lang="en-US" sz="2000" i="1" dirty="0"/>
              <a:t>address </a:t>
            </a:r>
            <a:r>
              <a:rPr lang="en-US" sz="2000" dirty="0"/>
              <a:t>]} [ </a:t>
            </a:r>
            <a:r>
              <a:rPr lang="en-US" sz="2000" b="1" dirty="0" err="1"/>
              <a:t>dhcp</a:t>
            </a:r>
            <a:r>
              <a:rPr lang="en-US" sz="2000" b="1" dirty="0"/>
              <a:t> </a:t>
            </a:r>
            <a:r>
              <a:rPr lang="en-US" sz="2000" dirty="0"/>
              <a:t>] [ </a:t>
            </a:r>
            <a:r>
              <a:rPr lang="en-US" sz="2000" i="1" dirty="0"/>
              <a:t>distance </a:t>
            </a:r>
            <a:r>
              <a:rPr lang="en-US" sz="2000" dirty="0"/>
              <a:t>] [ </a:t>
            </a:r>
            <a:r>
              <a:rPr lang="en-US" sz="2000" b="1" dirty="0" smtClean="0"/>
              <a:t>name </a:t>
            </a:r>
            <a:r>
              <a:rPr lang="en-US" sz="2000" i="1" dirty="0" smtClean="0"/>
              <a:t>next-hop-name </a:t>
            </a:r>
            <a:r>
              <a:rPr lang="en-US" sz="2000" dirty="0"/>
              <a:t>] [ </a:t>
            </a:r>
            <a:r>
              <a:rPr lang="en-US" sz="2000" b="1" dirty="0"/>
              <a:t>permanent </a:t>
            </a:r>
            <a:r>
              <a:rPr lang="en-US" sz="2000" dirty="0"/>
              <a:t>| </a:t>
            </a:r>
            <a:r>
              <a:rPr lang="en-US" sz="2000" b="1" dirty="0"/>
              <a:t>track </a:t>
            </a:r>
            <a:r>
              <a:rPr lang="en-US" sz="2000" i="1" dirty="0"/>
              <a:t>number </a:t>
            </a:r>
            <a:r>
              <a:rPr lang="en-US" sz="2000" dirty="0"/>
              <a:t>] [ </a:t>
            </a:r>
            <a:r>
              <a:rPr lang="en-US" sz="2000" b="1" dirty="0"/>
              <a:t>tag </a:t>
            </a:r>
            <a:r>
              <a:rPr lang="en-US" sz="2000" i="1" dirty="0" err="1"/>
              <a:t>tag</a:t>
            </a:r>
            <a:r>
              <a:rPr lang="en-US" sz="2000" i="1" dirty="0"/>
              <a:t> </a:t>
            </a:r>
            <a:r>
              <a:rPr lang="en-US" sz="2000" dirty="0"/>
              <a:t>]</a:t>
            </a:r>
          </a:p>
        </p:txBody>
      </p:sp>
      <p:pic>
        <p:nvPicPr>
          <p:cNvPr id="4" name="Picture 3"/>
          <p:cNvPicPr>
            <a:picLocks noChangeAspect="1"/>
          </p:cNvPicPr>
          <p:nvPr/>
        </p:nvPicPr>
        <p:blipFill>
          <a:blip r:embed="rId3"/>
          <a:stretch>
            <a:fillRect/>
          </a:stretch>
        </p:blipFill>
        <p:spPr>
          <a:xfrm>
            <a:off x="1571424" y="2077352"/>
            <a:ext cx="5936307" cy="4408801"/>
          </a:xfrm>
          <a:prstGeom prst="rect">
            <a:avLst/>
          </a:prstGeom>
        </p:spPr>
      </p:pic>
    </p:spTree>
    <p:extLst>
      <p:ext uri="{BB962C8B-B14F-4D97-AF65-F5344CB8AC3E}">
        <p14:creationId xmlns:p14="http://schemas.microsoft.com/office/powerpoint/2010/main" val="20369202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Configuring a Static Default Route</a:t>
            </a:r>
          </a:p>
        </p:txBody>
      </p:sp>
      <p:pic>
        <p:nvPicPr>
          <p:cNvPr id="5" name="Content Placeholder 4"/>
          <p:cNvPicPr>
            <a:picLocks noGrp="1" noChangeAspect="1"/>
          </p:cNvPicPr>
          <p:nvPr>
            <p:ph idx="1"/>
          </p:nvPr>
        </p:nvPicPr>
        <p:blipFill>
          <a:blip r:embed="rId3"/>
          <a:stretch>
            <a:fillRect/>
          </a:stretch>
        </p:blipFill>
        <p:spPr>
          <a:xfrm>
            <a:off x="279400" y="1256318"/>
            <a:ext cx="8520113" cy="1754557"/>
          </a:xfrm>
          <a:prstGeom prst="rect">
            <a:avLst/>
          </a:prstGeom>
        </p:spPr>
      </p:pic>
      <p:pic>
        <p:nvPicPr>
          <p:cNvPr id="6" name="Picture 5"/>
          <p:cNvPicPr>
            <a:picLocks noChangeAspect="1"/>
          </p:cNvPicPr>
          <p:nvPr/>
        </p:nvPicPr>
        <p:blipFill>
          <a:blip r:embed="rId4"/>
          <a:stretch>
            <a:fillRect/>
          </a:stretch>
        </p:blipFill>
        <p:spPr>
          <a:xfrm>
            <a:off x="278155" y="3323967"/>
            <a:ext cx="8521358" cy="1960165"/>
          </a:xfrm>
          <a:prstGeom prst="rect">
            <a:avLst/>
          </a:prstGeom>
        </p:spPr>
      </p:pic>
    </p:spTree>
    <p:extLst>
      <p:ext uri="{BB962C8B-B14F-4D97-AF65-F5344CB8AC3E}">
        <p14:creationId xmlns:p14="http://schemas.microsoft.com/office/powerpoint/2010/main" val="2696528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8" descr="ss1"/>
          <p:cNvPicPr>
            <a:picLocks noChangeAspect="1" noChangeArrowheads="1"/>
          </p:cNvPicPr>
          <p:nvPr/>
        </p:nvPicPr>
        <p:blipFill>
          <a:blip r:embed="rId2" cstate="print"/>
          <a:srcRect/>
          <a:stretch>
            <a:fillRect/>
          </a:stretch>
        </p:blipFill>
        <p:spPr bwMode="auto">
          <a:xfrm>
            <a:off x="0" y="1600200"/>
            <a:ext cx="9144000" cy="3194050"/>
          </a:xfrm>
          <a:prstGeom prst="rect">
            <a:avLst/>
          </a:prstGeom>
          <a:noFill/>
          <a:ln w="9525">
            <a:noFill/>
            <a:miter lim="800000"/>
            <a:headEnd/>
            <a:tailEnd/>
          </a:ln>
        </p:spPr>
      </p:pic>
      <p:sp>
        <p:nvSpPr>
          <p:cNvPr id="7171" name="Rectangle 35"/>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172" name="Rectangle 32"/>
          <p:cNvSpPr>
            <a:spLocks noGrp="1" noChangeArrowheads="1"/>
          </p:cNvSpPr>
          <p:nvPr>
            <p:ph type="title" idx="4294967295"/>
          </p:nvPr>
        </p:nvSpPr>
        <p:spPr>
          <a:xfrm>
            <a:off x="279400" y="1841500"/>
            <a:ext cx="3233738" cy="2743200"/>
          </a:xfrm>
          <a:prstGeom prst="rect">
            <a:avLst/>
          </a:prstGeom>
          <a:noFill/>
        </p:spPr>
        <p:txBody>
          <a:bodyPr anchor="ctr"/>
          <a:lstStyle/>
          <a:p>
            <a:r>
              <a:rPr lang="en-US" sz="3000" b="0" dirty="0">
                <a:solidFill>
                  <a:schemeClr val="bg1"/>
                </a:solidFill>
              </a:rPr>
              <a:t>Differentiating Between Dynamic Routing Protocols</a:t>
            </a:r>
            <a:br>
              <a:rPr lang="en-US" sz="3000" b="0" dirty="0">
                <a:solidFill>
                  <a:schemeClr val="bg1"/>
                </a:solidFill>
              </a:rPr>
            </a:br>
            <a:endParaRPr lang="en-US" sz="3000" b="0" dirty="0" smtClean="0">
              <a:solidFill>
                <a:schemeClr val="bg1"/>
              </a:solidFill>
            </a:endParaRP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Basic PPP Overview</a:t>
            </a:r>
          </a:p>
        </p:txBody>
      </p:sp>
      <p:grpSp>
        <p:nvGrpSpPr>
          <p:cNvPr id="7" name="Group 4"/>
          <p:cNvGrpSpPr>
            <a:grpSpLocks noChangeAspect="1"/>
          </p:cNvGrpSpPr>
          <p:nvPr/>
        </p:nvGrpSpPr>
        <p:grpSpPr bwMode="auto">
          <a:xfrm>
            <a:off x="2382837" y="4246305"/>
            <a:ext cx="4314825" cy="1106487"/>
            <a:chOff x="176" y="869"/>
            <a:chExt cx="2718" cy="697"/>
          </a:xfrm>
        </p:grpSpPr>
        <p:sp>
          <p:nvSpPr>
            <p:cNvPr id="8" name="AutoShape 3"/>
            <p:cNvSpPr>
              <a:spLocks noChangeAspect="1" noChangeArrowheads="1" noTextEdit="1"/>
            </p:cNvSpPr>
            <p:nvPr/>
          </p:nvSpPr>
          <p:spPr bwMode="auto">
            <a:xfrm>
              <a:off x="176" y="869"/>
              <a:ext cx="2718" cy="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 y="869"/>
              <a:ext cx="2726" cy="70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grpSp>
      <p:sp>
        <p:nvSpPr>
          <p:cNvPr id="11" name="Content Placeholder 2"/>
          <p:cNvSpPr>
            <a:spLocks noGrp="1"/>
          </p:cNvSpPr>
          <p:nvPr>
            <p:ph idx="1"/>
          </p:nvPr>
        </p:nvSpPr>
        <p:spPr>
          <a:xfrm>
            <a:off x="279401" y="1183340"/>
            <a:ext cx="8520354" cy="5131399"/>
          </a:xfrm>
        </p:spPr>
        <p:txBody>
          <a:bodyPr/>
          <a:lstStyle/>
          <a:p>
            <a:r>
              <a:rPr lang="en-US" dirty="0"/>
              <a:t>Point-to-Point Protocol (PPP) has several advantages over its predecessor </a:t>
            </a:r>
            <a:r>
              <a:rPr lang="en-US" dirty="0" smtClean="0"/>
              <a:t>High-Level Data </a:t>
            </a:r>
            <a:r>
              <a:rPr lang="en-US" dirty="0"/>
              <a:t>Link Control (HDLC</a:t>
            </a:r>
            <a:r>
              <a:rPr lang="en-US" dirty="0" smtClean="0"/>
              <a:t>).</a:t>
            </a:r>
          </a:p>
          <a:p>
            <a:pPr lvl="1"/>
            <a:r>
              <a:rPr lang="en-US" dirty="0" smtClean="0"/>
              <a:t>Authentication</a:t>
            </a:r>
          </a:p>
          <a:p>
            <a:pPr lvl="1"/>
            <a:r>
              <a:rPr lang="en-US" dirty="0" smtClean="0"/>
              <a:t>Multi-link</a:t>
            </a:r>
          </a:p>
          <a:p>
            <a:pPr lvl="1"/>
            <a:r>
              <a:rPr lang="en-US" dirty="0" smtClean="0"/>
              <a:t>Compression</a:t>
            </a:r>
          </a:p>
          <a:p>
            <a:pPr lvl="1"/>
            <a:r>
              <a:rPr lang="en-US" dirty="0" smtClean="0"/>
              <a:t>Quality</a:t>
            </a:r>
            <a:endParaRPr lang="en-US" dirty="0"/>
          </a:p>
        </p:txBody>
      </p:sp>
    </p:spTree>
    <p:extLst>
      <p:ext uri="{BB962C8B-B14F-4D97-AF65-F5344CB8AC3E}">
        <p14:creationId xmlns:p14="http://schemas.microsoft.com/office/powerpoint/2010/main" val="15485833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PPP Authentication Overview</a:t>
            </a:r>
          </a:p>
        </p:txBody>
      </p:sp>
      <p:sp>
        <p:nvSpPr>
          <p:cNvPr id="3" name="Content Placeholder 2"/>
          <p:cNvSpPr>
            <a:spLocks noGrp="1"/>
          </p:cNvSpPr>
          <p:nvPr>
            <p:ph idx="1"/>
          </p:nvPr>
        </p:nvSpPr>
        <p:spPr/>
        <p:txBody>
          <a:bodyPr/>
          <a:lstStyle/>
          <a:p>
            <a:pPr marL="0" indent="0">
              <a:buNone/>
            </a:pPr>
            <a:r>
              <a:rPr lang="en-US" dirty="0"/>
              <a:t>Router(</a:t>
            </a:r>
            <a:r>
              <a:rPr lang="en-US" dirty="0" err="1"/>
              <a:t>config</a:t>
            </a:r>
            <a:r>
              <a:rPr lang="en-US" dirty="0"/>
              <a:t>-if)# </a:t>
            </a:r>
            <a:r>
              <a:rPr lang="en-US" b="1" dirty="0" err="1"/>
              <a:t>ppp</a:t>
            </a:r>
            <a:r>
              <a:rPr lang="en-US" b="1" dirty="0"/>
              <a:t> authentication </a:t>
            </a:r>
            <a:r>
              <a:rPr lang="en-US" dirty="0"/>
              <a:t>{ </a:t>
            </a:r>
            <a:r>
              <a:rPr lang="en-US" b="1" dirty="0"/>
              <a:t>chap </a:t>
            </a:r>
            <a:r>
              <a:rPr lang="en-US" dirty="0"/>
              <a:t>| </a:t>
            </a:r>
            <a:r>
              <a:rPr lang="en-US" b="1" dirty="0"/>
              <a:t>chap pap </a:t>
            </a:r>
            <a:r>
              <a:rPr lang="en-US" dirty="0"/>
              <a:t>| </a:t>
            </a:r>
            <a:r>
              <a:rPr lang="en-US" b="1" dirty="0"/>
              <a:t>pap chap | pap </a:t>
            </a:r>
            <a:r>
              <a:rPr lang="en-US" dirty="0"/>
              <a:t>} [ </a:t>
            </a:r>
            <a:r>
              <a:rPr lang="en-US" i="1" dirty="0"/>
              <a:t>if-needed </a:t>
            </a:r>
            <a:r>
              <a:rPr lang="en-US" dirty="0" smtClean="0"/>
              <a:t>][ </a:t>
            </a:r>
            <a:r>
              <a:rPr lang="en-US" i="1" dirty="0"/>
              <a:t>list-name </a:t>
            </a:r>
            <a:r>
              <a:rPr lang="en-US" dirty="0"/>
              <a:t>| </a:t>
            </a:r>
            <a:r>
              <a:rPr lang="en-US" b="1" dirty="0"/>
              <a:t>default </a:t>
            </a:r>
            <a:r>
              <a:rPr lang="en-US" dirty="0"/>
              <a:t>] [ </a:t>
            </a:r>
            <a:r>
              <a:rPr lang="en-US" b="1" dirty="0" err="1"/>
              <a:t>callin</a:t>
            </a:r>
            <a:r>
              <a:rPr lang="en-US" b="1" dirty="0"/>
              <a:t> </a:t>
            </a:r>
            <a:r>
              <a:rPr lang="en-US" dirty="0"/>
              <a:t>]</a:t>
            </a:r>
          </a:p>
        </p:txBody>
      </p:sp>
      <p:pic>
        <p:nvPicPr>
          <p:cNvPr id="4" name="Picture 3"/>
          <p:cNvPicPr>
            <a:picLocks noChangeAspect="1"/>
          </p:cNvPicPr>
          <p:nvPr/>
        </p:nvPicPr>
        <p:blipFill>
          <a:blip r:embed="rId3"/>
          <a:stretch>
            <a:fillRect/>
          </a:stretch>
        </p:blipFill>
        <p:spPr>
          <a:xfrm>
            <a:off x="1119402" y="2117905"/>
            <a:ext cx="6840351" cy="4740095"/>
          </a:xfrm>
          <a:prstGeom prst="rect">
            <a:avLst/>
          </a:prstGeom>
        </p:spPr>
      </p:pic>
    </p:spTree>
    <p:extLst>
      <p:ext uri="{BB962C8B-B14F-4D97-AF65-F5344CB8AC3E}">
        <p14:creationId xmlns:p14="http://schemas.microsoft.com/office/powerpoint/2010/main" val="38432817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PPP </a:t>
            </a:r>
            <a:r>
              <a:rPr lang="en-US" dirty="0" smtClean="0"/>
              <a:t>Configuration Example</a:t>
            </a:r>
            <a:endParaRPr lang="en-US" dirty="0"/>
          </a:p>
        </p:txBody>
      </p:sp>
      <p:pic>
        <p:nvPicPr>
          <p:cNvPr id="8" name="Content Placeholder 7"/>
          <p:cNvPicPr>
            <a:picLocks noGrp="1" noChangeAspect="1"/>
          </p:cNvPicPr>
          <p:nvPr>
            <p:ph idx="1"/>
          </p:nvPr>
        </p:nvPicPr>
        <p:blipFill>
          <a:blip r:embed="rId3"/>
          <a:stretch>
            <a:fillRect/>
          </a:stretch>
        </p:blipFill>
        <p:spPr>
          <a:xfrm>
            <a:off x="4888263" y="1108037"/>
            <a:ext cx="3742348" cy="557289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4"/>
          <a:stretch>
            <a:fillRect/>
          </a:stretch>
        </p:blipFill>
        <p:spPr>
          <a:xfrm>
            <a:off x="279400" y="1108037"/>
            <a:ext cx="4100810" cy="557289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733365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err="1"/>
              <a:t>PPPoE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279400" y="4784502"/>
            <a:ext cx="8455510" cy="1589156"/>
          </a:xfrm>
          <a:prstGeom prst="rect">
            <a:avLst/>
          </a:prstGeom>
        </p:spPr>
      </p:pic>
      <p:pic>
        <p:nvPicPr>
          <p:cNvPr id="5" name="Picture 4"/>
          <p:cNvPicPr>
            <a:picLocks noChangeAspect="1"/>
          </p:cNvPicPr>
          <p:nvPr/>
        </p:nvPicPr>
        <p:blipFill>
          <a:blip r:embed="rId4"/>
          <a:stretch>
            <a:fillRect/>
          </a:stretch>
        </p:blipFill>
        <p:spPr>
          <a:xfrm>
            <a:off x="549160" y="932117"/>
            <a:ext cx="7915990" cy="3793524"/>
          </a:xfrm>
          <a:prstGeom prst="rect">
            <a:avLst/>
          </a:prstGeom>
        </p:spPr>
      </p:pic>
    </p:spTree>
    <p:extLst>
      <p:ext uri="{BB962C8B-B14F-4D97-AF65-F5344CB8AC3E}">
        <p14:creationId xmlns:p14="http://schemas.microsoft.com/office/powerpoint/2010/main" val="26756988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Basic Frame Relay Overview</a:t>
            </a:r>
          </a:p>
        </p:txBody>
      </p:sp>
      <p:sp>
        <p:nvSpPr>
          <p:cNvPr id="3" name="Content Placeholder 2"/>
          <p:cNvSpPr>
            <a:spLocks noGrp="1"/>
          </p:cNvSpPr>
          <p:nvPr>
            <p:ph idx="1"/>
          </p:nvPr>
        </p:nvSpPr>
        <p:spPr/>
        <p:txBody>
          <a:bodyPr>
            <a:normAutofit fontScale="85000" lnSpcReduction="10000"/>
          </a:bodyPr>
          <a:lstStyle/>
          <a:p>
            <a:r>
              <a:rPr lang="en-US" dirty="0"/>
              <a:t>Frame Relay provides several benefits over traditional point-to-point leased </a:t>
            </a:r>
            <a:r>
              <a:rPr lang="en-US" dirty="0" smtClean="0"/>
              <a:t>lines</a:t>
            </a:r>
          </a:p>
          <a:p>
            <a:pPr lvl="1"/>
            <a:r>
              <a:rPr lang="en-US" dirty="0" smtClean="0"/>
              <a:t>No need for separate physical interface per connection on the router</a:t>
            </a:r>
          </a:p>
          <a:p>
            <a:pPr lvl="1"/>
            <a:r>
              <a:rPr lang="en-US" dirty="0" smtClean="0"/>
              <a:t>Bandwidth cost is much more flexible</a:t>
            </a:r>
          </a:p>
          <a:p>
            <a:r>
              <a:rPr lang="en-US" dirty="0"/>
              <a:t>Frame Relay is a switched WAN technology where virtual circuits (VCs) are created by </a:t>
            </a:r>
            <a:r>
              <a:rPr lang="en-US" dirty="0" smtClean="0"/>
              <a:t>a service </a:t>
            </a:r>
            <a:r>
              <a:rPr lang="en-US" dirty="0"/>
              <a:t>provider (SP) through the </a:t>
            </a:r>
            <a:r>
              <a:rPr lang="en-US" dirty="0" smtClean="0"/>
              <a:t>network.</a:t>
            </a:r>
          </a:p>
          <a:p>
            <a:pPr lvl="1"/>
            <a:r>
              <a:rPr lang="en-US" dirty="0"/>
              <a:t>The VCs are typically PVCs that are </a:t>
            </a:r>
            <a:r>
              <a:rPr lang="en-US" dirty="0" smtClean="0"/>
              <a:t>identified by </a:t>
            </a:r>
            <a:r>
              <a:rPr lang="en-US" dirty="0"/>
              <a:t>a data-link connection identifier (DLCI</a:t>
            </a:r>
            <a:r>
              <a:rPr lang="en-US" dirty="0" smtClean="0"/>
              <a:t>)</a:t>
            </a:r>
          </a:p>
          <a:p>
            <a:r>
              <a:rPr lang="en-US" dirty="0"/>
              <a:t>By default, a Frame Relay network is an NBMA </a:t>
            </a:r>
            <a:r>
              <a:rPr lang="en-US" dirty="0" smtClean="0"/>
              <a:t>network.</a:t>
            </a:r>
          </a:p>
          <a:p>
            <a:pPr lvl="1"/>
            <a:r>
              <a:rPr lang="en-US" dirty="0"/>
              <a:t>To emulate the LAN broadcast capability that is required by IP routing </a:t>
            </a:r>
            <a:r>
              <a:rPr lang="en-US" dirty="0" smtClean="0"/>
              <a:t>protocols Cisco </a:t>
            </a:r>
            <a:r>
              <a:rPr lang="en-US" dirty="0"/>
              <a:t>IOS implements </a:t>
            </a:r>
            <a:r>
              <a:rPr lang="en-US" dirty="0" smtClean="0"/>
              <a:t>pseudo-broadcasting</a:t>
            </a:r>
          </a:p>
          <a:p>
            <a:pPr lvl="1"/>
            <a:r>
              <a:rPr lang="en-US" dirty="0"/>
              <a:t>Dynamic maps </a:t>
            </a:r>
            <a:r>
              <a:rPr lang="en-US" dirty="0" smtClean="0"/>
              <a:t>always allow </a:t>
            </a:r>
            <a:r>
              <a:rPr lang="en-US" dirty="0"/>
              <a:t>pseudo-broadcasting</a:t>
            </a:r>
            <a:r>
              <a:rPr lang="en-US" dirty="0" smtClean="0"/>
              <a:t>.</a:t>
            </a:r>
          </a:p>
          <a:p>
            <a:r>
              <a:rPr lang="en-US" dirty="0"/>
              <a:t>D</a:t>
            </a:r>
            <a:r>
              <a:rPr lang="en-US" dirty="0" smtClean="0"/>
              <a:t>ynamic </a:t>
            </a:r>
            <a:r>
              <a:rPr lang="en-US" dirty="0"/>
              <a:t>maps created via Frame Relay Inverse Address Resolution Protocol (INARP) </a:t>
            </a:r>
            <a:r>
              <a:rPr lang="en-US" dirty="0" smtClean="0"/>
              <a:t>for IPv4 </a:t>
            </a:r>
            <a:r>
              <a:rPr lang="en-US" dirty="0"/>
              <a:t>or Frame Relay Inverse Neighbor Discovery (IND) for </a:t>
            </a:r>
            <a:r>
              <a:rPr lang="en-US" dirty="0" smtClean="0"/>
              <a:t>IPv6</a:t>
            </a:r>
          </a:p>
          <a:p>
            <a:r>
              <a:rPr lang="en-US" dirty="0"/>
              <a:t>Split horizon is disabled by default on Frame Relay physical interfaces.</a:t>
            </a:r>
            <a:endParaRPr lang="en-US" b="1" dirty="0"/>
          </a:p>
        </p:txBody>
      </p:sp>
    </p:spTree>
    <p:extLst>
      <p:ext uri="{BB962C8B-B14F-4D97-AF65-F5344CB8AC3E}">
        <p14:creationId xmlns:p14="http://schemas.microsoft.com/office/powerpoint/2010/main" val="35571487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Frame </a:t>
            </a:r>
            <a:r>
              <a:rPr lang="en-US" dirty="0"/>
              <a:t>Relay </a:t>
            </a:r>
            <a:r>
              <a:rPr lang="en-US" dirty="0" smtClean="0"/>
              <a:t>Topologies</a:t>
            </a:r>
            <a:endParaRPr lang="en-US" dirty="0"/>
          </a:p>
        </p:txBody>
      </p:sp>
      <p:pic>
        <p:nvPicPr>
          <p:cNvPr id="6" name="Content Placeholder 5"/>
          <p:cNvPicPr>
            <a:picLocks noGrp="1" noChangeAspect="1"/>
          </p:cNvPicPr>
          <p:nvPr>
            <p:ph idx="1"/>
          </p:nvPr>
        </p:nvPicPr>
        <p:blipFill>
          <a:blip r:embed="rId3"/>
          <a:stretch>
            <a:fillRect/>
          </a:stretch>
        </p:blipFill>
        <p:spPr>
          <a:xfrm>
            <a:off x="1900599" y="1182688"/>
            <a:ext cx="5277714" cy="5132387"/>
          </a:xfrm>
          <a:prstGeom prst="rect">
            <a:avLst/>
          </a:prstGeom>
        </p:spPr>
      </p:pic>
    </p:spTree>
    <p:extLst>
      <p:ext uri="{BB962C8B-B14F-4D97-AF65-F5344CB8AC3E}">
        <p14:creationId xmlns:p14="http://schemas.microsoft.com/office/powerpoint/2010/main" val="10368806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Basic Frame Relay </a:t>
            </a:r>
            <a:r>
              <a:rPr lang="en-US" dirty="0" smtClean="0"/>
              <a:t>Configuration</a:t>
            </a:r>
            <a:endParaRPr lang="en-US" dirty="0"/>
          </a:p>
        </p:txBody>
      </p:sp>
      <p:pic>
        <p:nvPicPr>
          <p:cNvPr id="5" name="Content Placeholder 4"/>
          <p:cNvPicPr>
            <a:picLocks noGrp="1" noChangeAspect="1"/>
          </p:cNvPicPr>
          <p:nvPr>
            <p:ph idx="1"/>
          </p:nvPr>
        </p:nvPicPr>
        <p:blipFill>
          <a:blip r:embed="rId3"/>
          <a:stretch>
            <a:fillRect/>
          </a:stretch>
        </p:blipFill>
        <p:spPr>
          <a:xfrm>
            <a:off x="288150" y="3713842"/>
            <a:ext cx="8520113" cy="2146012"/>
          </a:xfrm>
          <a:prstGeom prst="rect">
            <a:avLst/>
          </a:prstGeom>
        </p:spPr>
      </p:pic>
      <p:pic>
        <p:nvPicPr>
          <p:cNvPr id="4" name="Picture 3"/>
          <p:cNvPicPr>
            <a:picLocks noChangeAspect="1"/>
          </p:cNvPicPr>
          <p:nvPr/>
        </p:nvPicPr>
        <p:blipFill>
          <a:blip r:embed="rId4"/>
          <a:stretch>
            <a:fillRect/>
          </a:stretch>
        </p:blipFill>
        <p:spPr>
          <a:xfrm>
            <a:off x="279400" y="1108037"/>
            <a:ext cx="8528863" cy="2317236"/>
          </a:xfrm>
          <a:prstGeom prst="rect">
            <a:avLst/>
          </a:prstGeom>
        </p:spPr>
      </p:pic>
    </p:spTree>
    <p:extLst>
      <p:ext uri="{BB962C8B-B14F-4D97-AF65-F5344CB8AC3E}">
        <p14:creationId xmlns:p14="http://schemas.microsoft.com/office/powerpoint/2010/main" val="27166391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VPN Connectivity Overview</a:t>
            </a:r>
          </a:p>
        </p:txBody>
      </p:sp>
      <p:sp>
        <p:nvSpPr>
          <p:cNvPr id="3" name="Content Placeholder 2"/>
          <p:cNvSpPr>
            <a:spLocks noGrp="1"/>
          </p:cNvSpPr>
          <p:nvPr>
            <p:ph idx="1"/>
          </p:nvPr>
        </p:nvSpPr>
        <p:spPr/>
        <p:txBody>
          <a:bodyPr/>
          <a:lstStyle/>
          <a:p>
            <a:r>
              <a:rPr lang="en-US" dirty="0"/>
              <a:t>MPLS-based </a:t>
            </a:r>
            <a:r>
              <a:rPr lang="en-US" dirty="0" smtClean="0"/>
              <a:t>VPNs</a:t>
            </a:r>
          </a:p>
          <a:p>
            <a:r>
              <a:rPr lang="en-US" dirty="0"/>
              <a:t>Tunneling </a:t>
            </a:r>
            <a:r>
              <a:rPr lang="en-US" dirty="0" smtClean="0"/>
              <a:t>VPNs</a:t>
            </a:r>
          </a:p>
          <a:p>
            <a:pPr lvl="1"/>
            <a:r>
              <a:rPr lang="en-US" dirty="0" smtClean="0"/>
              <a:t>GRE</a:t>
            </a:r>
          </a:p>
          <a:p>
            <a:pPr lvl="1"/>
            <a:r>
              <a:rPr lang="en-US" dirty="0" err="1" smtClean="0"/>
              <a:t>Ipsec</a:t>
            </a:r>
            <a:endParaRPr lang="en-US" dirty="0" smtClean="0"/>
          </a:p>
          <a:p>
            <a:pPr lvl="1"/>
            <a:r>
              <a:rPr lang="en-US" dirty="0" smtClean="0"/>
              <a:t>DMVPN</a:t>
            </a:r>
          </a:p>
        </p:txBody>
      </p:sp>
    </p:spTree>
    <p:extLst>
      <p:ext uri="{BB962C8B-B14F-4D97-AF65-F5344CB8AC3E}">
        <p14:creationId xmlns:p14="http://schemas.microsoft.com/office/powerpoint/2010/main" val="21608205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L3 MPLS VPNs</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smtClean="0"/>
              <a:t>Traffic </a:t>
            </a:r>
            <a:r>
              <a:rPr lang="en-US" dirty="0"/>
              <a:t>forwarding through the MPLS backbone is based on </a:t>
            </a:r>
            <a:r>
              <a:rPr lang="en-US" dirty="0" smtClean="0"/>
              <a:t>labels that </a:t>
            </a:r>
            <a:r>
              <a:rPr lang="en-US" dirty="0"/>
              <a:t>are previously distributed among the core routers. </a:t>
            </a:r>
            <a:endParaRPr lang="en-US" dirty="0" smtClean="0"/>
          </a:p>
          <a:p>
            <a:r>
              <a:rPr lang="en-US" dirty="0" smtClean="0"/>
              <a:t>With </a:t>
            </a:r>
            <a:r>
              <a:rPr lang="en-US" dirty="0"/>
              <a:t>a Layer 3 MPLS VPN, </a:t>
            </a:r>
            <a:r>
              <a:rPr lang="en-US" dirty="0" smtClean="0"/>
              <a:t>the service </a:t>
            </a:r>
            <a:r>
              <a:rPr lang="en-US" dirty="0"/>
              <a:t>provider participates in customer routing. </a:t>
            </a:r>
            <a:endParaRPr lang="en-US" dirty="0" smtClean="0"/>
          </a:p>
          <a:p>
            <a:r>
              <a:rPr lang="en-US" dirty="0" smtClean="0"/>
              <a:t>The </a:t>
            </a:r>
            <a:r>
              <a:rPr lang="en-US" dirty="0"/>
              <a:t>service provider establishes </a:t>
            </a:r>
            <a:r>
              <a:rPr lang="en-US" dirty="0" smtClean="0"/>
              <a:t>routing peering </a:t>
            </a:r>
            <a:r>
              <a:rPr lang="en-US" dirty="0"/>
              <a:t>between the PE and CE routers. </a:t>
            </a:r>
            <a:endParaRPr lang="en-US" dirty="0" smtClean="0"/>
          </a:p>
          <a:p>
            <a:r>
              <a:rPr lang="en-US" dirty="0" smtClean="0"/>
              <a:t>Then </a:t>
            </a:r>
            <a:r>
              <a:rPr lang="en-US" dirty="0"/>
              <a:t>customer routes that are received </a:t>
            </a:r>
            <a:r>
              <a:rPr lang="en-US" dirty="0" smtClean="0"/>
              <a:t>on the </a:t>
            </a:r>
            <a:r>
              <a:rPr lang="en-US" dirty="0"/>
              <a:t>PE router are redistributed into MP-BGP and conveyed over the MPLS backbone </a:t>
            </a:r>
            <a:r>
              <a:rPr lang="en-US" dirty="0" smtClean="0"/>
              <a:t>to the </a:t>
            </a:r>
            <a:r>
              <a:rPr lang="en-US" dirty="0"/>
              <a:t>remote PE router. </a:t>
            </a:r>
            <a:endParaRPr lang="en-US" dirty="0" smtClean="0"/>
          </a:p>
          <a:p>
            <a:r>
              <a:rPr lang="en-US" dirty="0" smtClean="0"/>
              <a:t>On </a:t>
            </a:r>
            <a:r>
              <a:rPr lang="en-US" dirty="0"/>
              <a:t>the remote PE, these customer routes are redistributed </a:t>
            </a:r>
            <a:r>
              <a:rPr lang="en-US" dirty="0" smtClean="0"/>
              <a:t>back from </a:t>
            </a:r>
            <a:r>
              <a:rPr lang="en-US" dirty="0"/>
              <a:t>MP-BGP into a remote PE-CE routing protocol. </a:t>
            </a:r>
            <a:endParaRPr lang="en-US" dirty="0" smtClean="0"/>
          </a:p>
          <a:p>
            <a:r>
              <a:rPr lang="en-US" dirty="0" smtClean="0"/>
              <a:t>Routing </a:t>
            </a:r>
            <a:r>
              <a:rPr lang="en-US" dirty="0"/>
              <a:t>protocols between </a:t>
            </a:r>
            <a:r>
              <a:rPr lang="en-US" dirty="0" smtClean="0"/>
              <a:t>PE-CE routers </a:t>
            </a:r>
            <a:r>
              <a:rPr lang="en-US" dirty="0"/>
              <a:t>on the local and remote sites may be totally different</a:t>
            </a:r>
            <a:r>
              <a:rPr lang="en-US" dirty="0" smtClean="0"/>
              <a:t>.</a:t>
            </a:r>
            <a:endParaRPr lang="en-US" dirty="0"/>
          </a:p>
        </p:txBody>
      </p:sp>
    </p:spTree>
    <p:extLst>
      <p:ext uri="{BB962C8B-B14F-4D97-AF65-F5344CB8AC3E}">
        <p14:creationId xmlns:p14="http://schemas.microsoft.com/office/powerpoint/2010/main" val="39206397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L2 </a:t>
            </a:r>
            <a:r>
              <a:rPr lang="en-US" dirty="0"/>
              <a:t>MPLS VPNs</a:t>
            </a:r>
          </a:p>
        </p:txBody>
      </p:sp>
      <p:sp>
        <p:nvSpPr>
          <p:cNvPr id="3" name="Content Placeholder 2"/>
          <p:cNvSpPr>
            <a:spLocks noGrp="1"/>
          </p:cNvSpPr>
          <p:nvPr>
            <p:ph idx="1"/>
          </p:nvPr>
        </p:nvSpPr>
        <p:spPr/>
        <p:txBody>
          <a:bodyPr>
            <a:normAutofit lnSpcReduction="10000"/>
          </a:bodyPr>
          <a:lstStyle/>
          <a:p>
            <a:r>
              <a:rPr lang="en-US" dirty="0"/>
              <a:t>A Layer 2 MPLS VPN CE router interconnects with the PE router at Layer 2 using any Layer 2 protocol with Ethernet being the most common. </a:t>
            </a:r>
            <a:endParaRPr lang="en-US" dirty="0" smtClean="0"/>
          </a:p>
          <a:p>
            <a:r>
              <a:rPr lang="en-US" dirty="0" smtClean="0"/>
              <a:t>Layer </a:t>
            </a:r>
            <a:r>
              <a:rPr lang="en-US" dirty="0"/>
              <a:t>2 traffic is sent between PE routers, over a pre-established </a:t>
            </a:r>
            <a:r>
              <a:rPr lang="en-US" dirty="0" err="1"/>
              <a:t>pseudowire</a:t>
            </a:r>
            <a:r>
              <a:rPr lang="en-US" dirty="0"/>
              <a:t>. </a:t>
            </a:r>
            <a:endParaRPr lang="en-US" dirty="0" smtClean="0"/>
          </a:p>
          <a:p>
            <a:r>
              <a:rPr lang="en-US" dirty="0" err="1" smtClean="0"/>
              <a:t>Pseudowire</a:t>
            </a:r>
            <a:r>
              <a:rPr lang="en-US" dirty="0" smtClean="0"/>
              <a:t> </a:t>
            </a:r>
            <a:r>
              <a:rPr lang="en-US" dirty="0"/>
              <a:t>emulates a wire between PE routers that carries Layer 2 frames across the IP-MPLS backbone. </a:t>
            </a:r>
            <a:endParaRPr lang="en-US" dirty="0" smtClean="0"/>
          </a:p>
          <a:p>
            <a:r>
              <a:rPr lang="en-US" dirty="0" smtClean="0"/>
              <a:t>There </a:t>
            </a:r>
            <a:r>
              <a:rPr lang="en-US" dirty="0"/>
              <a:t>are two basic Layer 2 MPLS VPN service </a:t>
            </a:r>
            <a:r>
              <a:rPr lang="en-US" dirty="0" smtClean="0"/>
              <a:t>architectures.</a:t>
            </a:r>
          </a:p>
          <a:p>
            <a:pPr lvl="1"/>
            <a:r>
              <a:rPr lang="en-US" dirty="0" smtClean="0"/>
              <a:t>Virtual </a:t>
            </a:r>
            <a:r>
              <a:rPr lang="en-US" dirty="0"/>
              <a:t>Private Wire Service (VPWS) is a point-to-point technology that allows the transport of any Layer 2 protocol at the PE</a:t>
            </a:r>
            <a:r>
              <a:rPr lang="en-US" dirty="0" smtClean="0"/>
              <a:t>.</a:t>
            </a:r>
          </a:p>
          <a:p>
            <a:pPr lvl="1"/>
            <a:r>
              <a:rPr lang="en-US" dirty="0"/>
              <a:t>The second type of Layer 2 MPLS VPN is Virtual Private LAN Service (VPLS), </a:t>
            </a:r>
            <a:r>
              <a:rPr lang="en-US" dirty="0" smtClean="0"/>
              <a:t>which emulates </a:t>
            </a:r>
            <a:r>
              <a:rPr lang="en-US" dirty="0"/>
              <a:t>an Ethernet </a:t>
            </a:r>
            <a:r>
              <a:rPr lang="en-US" dirty="0" err="1"/>
              <a:t>multiaccess</a:t>
            </a:r>
            <a:r>
              <a:rPr lang="en-US" dirty="0"/>
              <a:t> LAN segment over the MPLS core and provides </a:t>
            </a:r>
            <a:r>
              <a:rPr lang="en-US" dirty="0" smtClean="0"/>
              <a:t>multipoint- to-multipoint </a:t>
            </a:r>
            <a:r>
              <a:rPr lang="en-US" dirty="0"/>
              <a:t>service.</a:t>
            </a:r>
          </a:p>
          <a:p>
            <a:endParaRPr lang="en-US" dirty="0"/>
          </a:p>
        </p:txBody>
      </p:sp>
    </p:spTree>
    <p:extLst>
      <p:ext uri="{BB962C8B-B14F-4D97-AF65-F5344CB8AC3E}">
        <p14:creationId xmlns:p14="http://schemas.microsoft.com/office/powerpoint/2010/main" val="285837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dirty="0"/>
              <a:t>Differentiating Between Dynamic Routing Protocols</a:t>
            </a:r>
            <a:endParaRPr lang="en-US" dirty="0" smtClean="0"/>
          </a:p>
        </p:txBody>
      </p:sp>
      <p:sp>
        <p:nvSpPr>
          <p:cNvPr id="6" name="Content Placeholder 5"/>
          <p:cNvSpPr>
            <a:spLocks noGrp="1"/>
          </p:cNvSpPr>
          <p:nvPr>
            <p:ph idx="1"/>
          </p:nvPr>
        </p:nvSpPr>
        <p:spPr/>
        <p:txBody>
          <a:bodyPr>
            <a:normAutofit/>
          </a:bodyPr>
          <a:lstStyle/>
          <a:p>
            <a:r>
              <a:rPr lang="en-US" dirty="0" smtClean="0"/>
              <a:t>Enterprise Network Infrastructure</a:t>
            </a:r>
            <a:endParaRPr lang="en-US" dirty="0"/>
          </a:p>
          <a:p>
            <a:r>
              <a:rPr lang="en-US" dirty="0" smtClean="0"/>
              <a:t>Dynamic Routing Protocols in </a:t>
            </a:r>
            <a:r>
              <a:rPr lang="en-US" dirty="0"/>
              <a:t>the </a:t>
            </a:r>
            <a:r>
              <a:rPr lang="en-US" dirty="0" smtClean="0"/>
              <a:t>Enterprise Network Infrastructure</a:t>
            </a:r>
            <a:endParaRPr lang="en-US" dirty="0"/>
          </a:p>
          <a:p>
            <a:r>
              <a:rPr lang="en-US" dirty="0"/>
              <a:t>Choosing a of Dynamic Routing </a:t>
            </a:r>
            <a:r>
              <a:rPr lang="en-US" dirty="0" smtClean="0"/>
              <a:t>Protocols</a:t>
            </a:r>
          </a:p>
          <a:p>
            <a:r>
              <a:rPr lang="en-US" dirty="0" smtClean="0"/>
              <a:t>IGP </a:t>
            </a:r>
            <a:r>
              <a:rPr lang="en-US" dirty="0"/>
              <a:t>and EGP </a:t>
            </a:r>
            <a:r>
              <a:rPr lang="en-US" dirty="0" smtClean="0"/>
              <a:t>Routing Protocols</a:t>
            </a:r>
            <a:endParaRPr lang="en-US" dirty="0"/>
          </a:p>
          <a:p>
            <a:r>
              <a:rPr lang="en-US" dirty="0" smtClean="0"/>
              <a:t>Types </a:t>
            </a:r>
            <a:r>
              <a:rPr lang="en-US" dirty="0"/>
              <a:t>of </a:t>
            </a:r>
            <a:r>
              <a:rPr lang="en-US" dirty="0" smtClean="0"/>
              <a:t>Routing Protocols</a:t>
            </a:r>
            <a:endParaRPr lang="en-US" dirty="0"/>
          </a:p>
          <a:p>
            <a:r>
              <a:rPr lang="en-US" dirty="0" smtClean="0"/>
              <a:t>Importance </a:t>
            </a:r>
            <a:r>
              <a:rPr lang="en-US" dirty="0"/>
              <a:t>of convergence</a:t>
            </a:r>
          </a:p>
          <a:p>
            <a:r>
              <a:rPr lang="en-US" dirty="0" smtClean="0"/>
              <a:t>Route </a:t>
            </a:r>
            <a:r>
              <a:rPr lang="en-US" dirty="0"/>
              <a:t>summarization</a:t>
            </a:r>
          </a:p>
          <a:p>
            <a:r>
              <a:rPr lang="en-US" dirty="0" smtClean="0"/>
              <a:t>Describe </a:t>
            </a:r>
            <a:r>
              <a:rPr lang="en-US" dirty="0"/>
              <a:t>what influences routing protocol scalability</a:t>
            </a:r>
            <a:endParaRPr lang="en-US" dirty="0" smtClean="0"/>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Tunneling VPNs</a:t>
            </a:r>
          </a:p>
        </p:txBody>
      </p:sp>
      <p:sp>
        <p:nvSpPr>
          <p:cNvPr id="3" name="Content Placeholder 2"/>
          <p:cNvSpPr>
            <a:spLocks noGrp="1"/>
          </p:cNvSpPr>
          <p:nvPr>
            <p:ph idx="1"/>
          </p:nvPr>
        </p:nvSpPr>
        <p:spPr/>
        <p:txBody>
          <a:bodyPr>
            <a:normAutofit fontScale="85000" lnSpcReduction="10000"/>
          </a:bodyPr>
          <a:lstStyle/>
          <a:p>
            <a:pPr marL="0" indent="0">
              <a:buNone/>
            </a:pPr>
            <a:r>
              <a:rPr lang="en-US" b="1" dirty="0"/>
              <a:t>GRE </a:t>
            </a:r>
            <a:endParaRPr lang="en-US" b="1" dirty="0" smtClean="0"/>
          </a:p>
          <a:p>
            <a:r>
              <a:rPr lang="en-US" dirty="0"/>
              <a:t>T</a:t>
            </a:r>
            <a:r>
              <a:rPr lang="en-US" dirty="0" smtClean="0"/>
              <a:t>unneling </a:t>
            </a:r>
            <a:r>
              <a:rPr lang="en-US" dirty="0"/>
              <a:t>protocol developed by Cisco that enables encapsulation of </a:t>
            </a:r>
            <a:r>
              <a:rPr lang="en-US" dirty="0" smtClean="0"/>
              <a:t>arbitrary Layer </a:t>
            </a:r>
            <a:r>
              <a:rPr lang="en-US" dirty="0"/>
              <a:t>3 protocols inside a point-to-point, tunnel-over-IP network. </a:t>
            </a:r>
            <a:endParaRPr lang="en-US" dirty="0" smtClean="0"/>
          </a:p>
          <a:p>
            <a:r>
              <a:rPr lang="en-US" dirty="0" smtClean="0"/>
              <a:t>Traffic that is </a:t>
            </a:r>
            <a:r>
              <a:rPr lang="en-US" dirty="0"/>
              <a:t>transported over the GRE tunnel is not </a:t>
            </a:r>
            <a:r>
              <a:rPr lang="en-US" dirty="0" smtClean="0"/>
              <a:t>encrypted</a:t>
            </a:r>
          </a:p>
          <a:p>
            <a:r>
              <a:rPr lang="en-US" dirty="0" smtClean="0"/>
              <a:t>GRE </a:t>
            </a:r>
            <a:r>
              <a:rPr lang="en-US" dirty="0"/>
              <a:t>traffic is </a:t>
            </a:r>
            <a:r>
              <a:rPr lang="en-US" dirty="0" smtClean="0"/>
              <a:t>usually encapsulated </a:t>
            </a:r>
            <a:r>
              <a:rPr lang="en-US" dirty="0"/>
              <a:t>within </a:t>
            </a:r>
            <a:r>
              <a:rPr lang="en-US" dirty="0" smtClean="0"/>
              <a:t>IPsec.</a:t>
            </a:r>
            <a:endParaRPr lang="en-US" dirty="0"/>
          </a:p>
          <a:p>
            <a:pPr marL="0" indent="0">
              <a:buNone/>
            </a:pPr>
            <a:r>
              <a:rPr lang="en-US" b="1" dirty="0" smtClean="0"/>
              <a:t>IPsec</a:t>
            </a:r>
            <a:r>
              <a:rPr lang="en-US" dirty="0" smtClean="0"/>
              <a:t> </a:t>
            </a:r>
          </a:p>
          <a:p>
            <a:r>
              <a:rPr lang="en-US" dirty="0"/>
              <a:t>I</a:t>
            </a:r>
            <a:r>
              <a:rPr lang="en-US" dirty="0" smtClean="0"/>
              <a:t>s </a:t>
            </a:r>
            <a:r>
              <a:rPr lang="en-US" dirty="0"/>
              <a:t>a framework that uses a set of cryptographic protocols to secure traffic </a:t>
            </a:r>
            <a:r>
              <a:rPr lang="en-US" dirty="0" smtClean="0"/>
              <a:t>at Layer </a:t>
            </a:r>
            <a:r>
              <a:rPr lang="en-US" dirty="0"/>
              <a:t>3</a:t>
            </a:r>
            <a:r>
              <a:rPr lang="en-US" dirty="0" smtClean="0"/>
              <a:t>.</a:t>
            </a:r>
          </a:p>
          <a:p>
            <a:pPr marL="0" indent="0">
              <a:buNone/>
            </a:pPr>
            <a:r>
              <a:rPr lang="en-US" b="1" dirty="0" smtClean="0"/>
              <a:t>DMVPN</a:t>
            </a:r>
            <a:r>
              <a:rPr lang="en-US" dirty="0" smtClean="0"/>
              <a:t> </a:t>
            </a:r>
          </a:p>
          <a:p>
            <a:r>
              <a:rPr lang="en-US" dirty="0" smtClean="0"/>
              <a:t>This </a:t>
            </a:r>
            <a:r>
              <a:rPr lang="en-US" dirty="0"/>
              <a:t>solution offers the </a:t>
            </a:r>
            <a:r>
              <a:rPr lang="en-US" dirty="0" smtClean="0"/>
              <a:t>capability to </a:t>
            </a:r>
            <a:r>
              <a:rPr lang="en-US" dirty="0"/>
              <a:t>dynamically establish hub-to-spoke and spoke-to-spoke IPsec tunnels, </a:t>
            </a:r>
            <a:r>
              <a:rPr lang="en-US" dirty="0" smtClean="0"/>
              <a:t>thus reducing </a:t>
            </a:r>
            <a:r>
              <a:rPr lang="en-US" dirty="0"/>
              <a:t>latency and optimizing network performance. </a:t>
            </a:r>
            <a:endParaRPr lang="en-US" dirty="0" smtClean="0"/>
          </a:p>
          <a:p>
            <a:r>
              <a:rPr lang="en-US" dirty="0" smtClean="0"/>
              <a:t>DMVPN </a:t>
            </a:r>
            <a:r>
              <a:rPr lang="en-US" dirty="0"/>
              <a:t>supports </a:t>
            </a:r>
            <a:r>
              <a:rPr lang="en-US" dirty="0" smtClean="0"/>
              <a:t>dynamic routing </a:t>
            </a:r>
            <a:r>
              <a:rPr lang="en-US" dirty="0"/>
              <a:t>protocols between hub and spokes as well as IP multicast. It is also </a:t>
            </a:r>
            <a:r>
              <a:rPr lang="en-US" dirty="0" smtClean="0"/>
              <a:t>suitable for </a:t>
            </a:r>
            <a:r>
              <a:rPr lang="en-US" dirty="0"/>
              <a:t>environments </a:t>
            </a:r>
            <a:r>
              <a:rPr lang="en-US" dirty="0" smtClean="0"/>
              <a:t>with</a:t>
            </a:r>
            <a:r>
              <a:rPr lang="en-US" dirty="0"/>
              <a:t> dynamic IP addresses on physical interfaces such as DSL </a:t>
            </a:r>
            <a:r>
              <a:rPr lang="en-US" dirty="0" smtClean="0"/>
              <a:t>or cable </a:t>
            </a:r>
            <a:r>
              <a:rPr lang="en-US" dirty="0"/>
              <a:t>connections</a:t>
            </a:r>
            <a:r>
              <a:rPr lang="en-US" dirty="0" smtClean="0"/>
              <a:t>.</a:t>
            </a:r>
            <a:endParaRPr lang="en-US" dirty="0"/>
          </a:p>
        </p:txBody>
      </p:sp>
    </p:spTree>
    <p:extLst>
      <p:ext uri="{BB962C8B-B14F-4D97-AF65-F5344CB8AC3E}">
        <p14:creationId xmlns:p14="http://schemas.microsoft.com/office/powerpoint/2010/main" val="7607960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Routing Across MPLS VPNs</a:t>
            </a:r>
          </a:p>
        </p:txBody>
      </p:sp>
      <p:sp>
        <p:nvSpPr>
          <p:cNvPr id="5" name="Content Placeholder 4"/>
          <p:cNvSpPr>
            <a:spLocks noGrp="1"/>
          </p:cNvSpPr>
          <p:nvPr>
            <p:ph idx="1"/>
          </p:nvPr>
        </p:nvSpPr>
        <p:spPr>
          <a:xfrm>
            <a:off x="279401" y="3829100"/>
            <a:ext cx="8520354" cy="2485639"/>
          </a:xfrm>
        </p:spPr>
        <p:txBody>
          <a:bodyPr>
            <a:normAutofit fontScale="92500" lnSpcReduction="10000"/>
          </a:bodyPr>
          <a:lstStyle/>
          <a:p>
            <a:r>
              <a:rPr lang="en-US" dirty="0"/>
              <a:t>The Layer 2 MPLS VPN backbone solution is providing the Layer 2 service across the backbone, where R1 and R2 are connected together directly using the same IP subnet. </a:t>
            </a:r>
            <a:endParaRPr lang="en-US" dirty="0" smtClean="0"/>
          </a:p>
          <a:p>
            <a:r>
              <a:rPr lang="en-US" dirty="0" smtClean="0"/>
              <a:t>If </a:t>
            </a:r>
            <a:r>
              <a:rPr lang="en-US" dirty="0"/>
              <a:t>you deploy a routing protocol over the Layer 2 MPLS VPN, neighbor adjacency is established between your R1 and R2 routers. The figure presents the connectivity through the backbone, which can be illustrated as one big switch.</a:t>
            </a:r>
          </a:p>
          <a:p>
            <a:endParaRPr lang="en-US" dirty="0"/>
          </a:p>
        </p:txBody>
      </p:sp>
      <p:pic>
        <p:nvPicPr>
          <p:cNvPr id="6" name="Picture 5"/>
          <p:cNvPicPr>
            <a:picLocks noChangeAspect="1"/>
          </p:cNvPicPr>
          <p:nvPr/>
        </p:nvPicPr>
        <p:blipFill>
          <a:blip r:embed="rId3"/>
          <a:stretch>
            <a:fillRect/>
          </a:stretch>
        </p:blipFill>
        <p:spPr>
          <a:xfrm>
            <a:off x="351877" y="1183340"/>
            <a:ext cx="8375402" cy="2645760"/>
          </a:xfrm>
          <a:prstGeom prst="rect">
            <a:avLst/>
          </a:prstGeom>
        </p:spPr>
      </p:pic>
    </p:spTree>
    <p:extLst>
      <p:ext uri="{BB962C8B-B14F-4D97-AF65-F5344CB8AC3E}">
        <p14:creationId xmlns:p14="http://schemas.microsoft.com/office/powerpoint/2010/main" val="27743673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Routing Across MPLS VPNs</a:t>
            </a:r>
          </a:p>
        </p:txBody>
      </p:sp>
      <p:sp>
        <p:nvSpPr>
          <p:cNvPr id="3" name="Content Placeholder 2"/>
          <p:cNvSpPr>
            <a:spLocks noGrp="1"/>
          </p:cNvSpPr>
          <p:nvPr>
            <p:ph idx="1"/>
          </p:nvPr>
        </p:nvSpPr>
        <p:spPr>
          <a:xfrm>
            <a:off x="279401" y="3595816"/>
            <a:ext cx="8520354" cy="2718923"/>
          </a:xfrm>
        </p:spPr>
        <p:txBody>
          <a:bodyPr>
            <a:normAutofit fontScale="92500" lnSpcReduction="10000"/>
          </a:bodyPr>
          <a:lstStyle/>
          <a:p>
            <a:r>
              <a:rPr lang="en-US" dirty="0" smtClean="0"/>
              <a:t>The </a:t>
            </a:r>
            <a:r>
              <a:rPr lang="en-US" dirty="0"/>
              <a:t>Layer 3 MPLS VPN backbone solution is providing the Layer 3 service across </a:t>
            </a:r>
            <a:r>
              <a:rPr lang="en-US" dirty="0" smtClean="0"/>
              <a:t>the backbone</a:t>
            </a:r>
            <a:r>
              <a:rPr lang="en-US" dirty="0"/>
              <a:t>, where R1 and R2 are connected to ISP edge routers. </a:t>
            </a:r>
            <a:endParaRPr lang="en-US" dirty="0" smtClean="0"/>
          </a:p>
          <a:p>
            <a:r>
              <a:rPr lang="en-US" dirty="0" smtClean="0"/>
              <a:t>A </a:t>
            </a:r>
            <a:r>
              <a:rPr lang="en-US" dirty="0"/>
              <a:t>separate IP subnet </a:t>
            </a:r>
            <a:r>
              <a:rPr lang="en-US" dirty="0" smtClean="0"/>
              <a:t>is used </a:t>
            </a:r>
            <a:r>
              <a:rPr lang="en-US" dirty="0"/>
              <a:t>on each side. If you deploy a routing protocol over this VPN, service </a:t>
            </a:r>
            <a:r>
              <a:rPr lang="en-US" dirty="0" smtClean="0"/>
              <a:t>providers need </a:t>
            </a:r>
            <a:r>
              <a:rPr lang="en-US" dirty="0"/>
              <a:t>to participate in it. </a:t>
            </a:r>
            <a:endParaRPr lang="en-US" dirty="0" smtClean="0"/>
          </a:p>
          <a:p>
            <a:r>
              <a:rPr lang="en-US" dirty="0" smtClean="0"/>
              <a:t>Neighbor </a:t>
            </a:r>
            <a:r>
              <a:rPr lang="en-US" dirty="0"/>
              <a:t>adjacency is established between your R1 and </a:t>
            </a:r>
            <a:r>
              <a:rPr lang="en-US" dirty="0" smtClean="0"/>
              <a:t>the closest </a:t>
            </a:r>
            <a:r>
              <a:rPr lang="en-US" dirty="0"/>
              <a:t>PE router and between your R2 and it’s closest PE router. </a:t>
            </a:r>
            <a:endParaRPr lang="en-US" dirty="0" smtClean="0"/>
          </a:p>
        </p:txBody>
      </p:sp>
      <p:pic>
        <p:nvPicPr>
          <p:cNvPr id="4" name="Picture 3"/>
          <p:cNvPicPr>
            <a:picLocks noChangeAspect="1"/>
          </p:cNvPicPr>
          <p:nvPr/>
        </p:nvPicPr>
        <p:blipFill>
          <a:blip r:embed="rId3"/>
          <a:stretch>
            <a:fillRect/>
          </a:stretch>
        </p:blipFill>
        <p:spPr>
          <a:xfrm>
            <a:off x="279400" y="918037"/>
            <a:ext cx="8173414" cy="2472364"/>
          </a:xfrm>
          <a:prstGeom prst="rect">
            <a:avLst/>
          </a:prstGeom>
        </p:spPr>
      </p:pic>
    </p:spTree>
    <p:extLst>
      <p:ext uri="{BB962C8B-B14F-4D97-AF65-F5344CB8AC3E}">
        <p14:creationId xmlns:p14="http://schemas.microsoft.com/office/powerpoint/2010/main" val="25870903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Routing Over GRE Tunnel</a:t>
            </a:r>
          </a:p>
        </p:txBody>
      </p:sp>
      <p:sp>
        <p:nvSpPr>
          <p:cNvPr id="3" name="Content Placeholder 2"/>
          <p:cNvSpPr>
            <a:spLocks noGrp="1"/>
          </p:cNvSpPr>
          <p:nvPr>
            <p:ph idx="1"/>
          </p:nvPr>
        </p:nvSpPr>
        <p:spPr>
          <a:xfrm>
            <a:off x="280746" y="4074822"/>
            <a:ext cx="8520354" cy="2536044"/>
          </a:xfrm>
        </p:spPr>
        <p:txBody>
          <a:bodyPr>
            <a:normAutofit/>
          </a:bodyPr>
          <a:lstStyle/>
          <a:p>
            <a:r>
              <a:rPr lang="en-US" dirty="0"/>
              <a:t>A </a:t>
            </a:r>
            <a:r>
              <a:rPr lang="en-US" b="1" dirty="0"/>
              <a:t>passenger protocol </a:t>
            </a:r>
            <a:r>
              <a:rPr lang="en-US" dirty="0"/>
              <a:t>or encapsulated protocol, such as IPv4 or IPv6 that is </a:t>
            </a:r>
            <a:r>
              <a:rPr lang="en-US" dirty="0" smtClean="0"/>
              <a:t>being encapsulated</a:t>
            </a:r>
            <a:r>
              <a:rPr lang="en-US" dirty="0"/>
              <a:t>.</a:t>
            </a:r>
          </a:p>
          <a:p>
            <a:r>
              <a:rPr lang="en-US" dirty="0" smtClean="0"/>
              <a:t>A </a:t>
            </a:r>
            <a:r>
              <a:rPr lang="en-US" b="1" dirty="0"/>
              <a:t>carrier protocol</a:t>
            </a:r>
            <a:r>
              <a:rPr lang="en-US" dirty="0"/>
              <a:t>, GRE in this example, that is defined by Cisco as a </a:t>
            </a:r>
            <a:r>
              <a:rPr lang="en-US" dirty="0" smtClean="0"/>
              <a:t>multiprotocol carrier protocol.</a:t>
            </a:r>
            <a:endParaRPr lang="en-US" dirty="0"/>
          </a:p>
          <a:p>
            <a:r>
              <a:rPr lang="en-US" dirty="0" smtClean="0"/>
              <a:t>A </a:t>
            </a:r>
            <a:r>
              <a:rPr lang="en-US" b="1" dirty="0"/>
              <a:t>transport protocol</a:t>
            </a:r>
            <a:r>
              <a:rPr lang="en-US" dirty="0"/>
              <a:t>, such as IP, that carries the encapsulated protocol.</a:t>
            </a:r>
          </a:p>
        </p:txBody>
      </p:sp>
      <p:pic>
        <p:nvPicPr>
          <p:cNvPr id="4" name="Picture 3"/>
          <p:cNvPicPr>
            <a:picLocks noChangeAspect="1"/>
          </p:cNvPicPr>
          <p:nvPr/>
        </p:nvPicPr>
        <p:blipFill>
          <a:blip r:embed="rId3"/>
          <a:stretch>
            <a:fillRect/>
          </a:stretch>
        </p:blipFill>
        <p:spPr>
          <a:xfrm>
            <a:off x="123457" y="885616"/>
            <a:ext cx="8832242" cy="3090961"/>
          </a:xfrm>
          <a:prstGeom prst="rect">
            <a:avLst/>
          </a:prstGeom>
        </p:spPr>
      </p:pic>
    </p:spTree>
    <p:extLst>
      <p:ext uri="{BB962C8B-B14F-4D97-AF65-F5344CB8AC3E}">
        <p14:creationId xmlns:p14="http://schemas.microsoft.com/office/powerpoint/2010/main" val="32792132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Multipoint Virtual Private Network</a:t>
            </a:r>
          </a:p>
        </p:txBody>
      </p:sp>
      <p:pic>
        <p:nvPicPr>
          <p:cNvPr id="4" name="Content Placeholder 3"/>
          <p:cNvPicPr>
            <a:picLocks noGrp="1" noChangeAspect="1"/>
          </p:cNvPicPr>
          <p:nvPr>
            <p:ph idx="1"/>
          </p:nvPr>
        </p:nvPicPr>
        <p:blipFill>
          <a:blip r:embed="rId3"/>
          <a:stretch>
            <a:fillRect/>
          </a:stretch>
        </p:blipFill>
        <p:spPr>
          <a:xfrm>
            <a:off x="1164709" y="1482356"/>
            <a:ext cx="6751081" cy="4261201"/>
          </a:xfrm>
          <a:prstGeom prst="rect">
            <a:avLst/>
          </a:prstGeom>
        </p:spPr>
      </p:pic>
    </p:spTree>
    <p:extLst>
      <p:ext uri="{BB962C8B-B14F-4D97-AF65-F5344CB8AC3E}">
        <p14:creationId xmlns:p14="http://schemas.microsoft.com/office/powerpoint/2010/main" val="37011101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DMVPN</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The primary benefits of DMVPNs follow:</a:t>
            </a:r>
          </a:p>
          <a:p>
            <a:r>
              <a:rPr lang="en-US" b="1" dirty="0" smtClean="0"/>
              <a:t>Hub </a:t>
            </a:r>
            <a:r>
              <a:rPr lang="en-US" b="1" dirty="0"/>
              <a:t>router configuration </a:t>
            </a:r>
            <a:r>
              <a:rPr lang="en-US" b="1" dirty="0" smtClean="0"/>
              <a:t>reduction</a:t>
            </a:r>
          </a:p>
          <a:p>
            <a:pPr lvl="1"/>
            <a:r>
              <a:rPr lang="en-US" dirty="0" smtClean="0"/>
              <a:t>Traditionally</a:t>
            </a:r>
            <a:r>
              <a:rPr lang="en-US" dirty="0"/>
              <a:t>, the individual configuration </a:t>
            </a:r>
            <a:r>
              <a:rPr lang="en-US" dirty="0" smtClean="0"/>
              <a:t>of a </a:t>
            </a:r>
            <a:r>
              <a:rPr lang="en-US" dirty="0"/>
              <a:t>GRE tunnel and IPsec would need to be defined for each individual spoke </a:t>
            </a:r>
            <a:r>
              <a:rPr lang="en-US" dirty="0" smtClean="0"/>
              <a:t>router. The </a:t>
            </a:r>
            <a:r>
              <a:rPr lang="en-US" dirty="0"/>
              <a:t>DMPVN feature enables the configuration of a single </a:t>
            </a:r>
            <a:r>
              <a:rPr lang="en-US" dirty="0" err="1"/>
              <a:t>mGRE</a:t>
            </a:r>
            <a:r>
              <a:rPr lang="en-US" dirty="0"/>
              <a:t> tunnel </a:t>
            </a:r>
            <a:r>
              <a:rPr lang="en-US" dirty="0" smtClean="0"/>
              <a:t>interface and </a:t>
            </a:r>
            <a:r>
              <a:rPr lang="en-US" dirty="0"/>
              <a:t>a single IPsec profile on the hub router to manage all spoke </a:t>
            </a:r>
            <a:r>
              <a:rPr lang="en-US" dirty="0" smtClean="0"/>
              <a:t>routers</a:t>
            </a:r>
          </a:p>
          <a:p>
            <a:r>
              <a:rPr lang="en-US" b="1" dirty="0" smtClean="0"/>
              <a:t>Automatic </a:t>
            </a:r>
            <a:r>
              <a:rPr lang="en-US" b="1" dirty="0"/>
              <a:t>IPsec </a:t>
            </a:r>
            <a:r>
              <a:rPr lang="en-US" b="1" dirty="0" smtClean="0"/>
              <a:t>initiation</a:t>
            </a:r>
          </a:p>
          <a:p>
            <a:pPr lvl="1"/>
            <a:r>
              <a:rPr lang="en-US" dirty="0" smtClean="0"/>
              <a:t>GRE </a:t>
            </a:r>
            <a:r>
              <a:rPr lang="en-US" dirty="0"/>
              <a:t>uses NHRP to configure and resolve the </a:t>
            </a:r>
            <a:r>
              <a:rPr lang="en-US" dirty="0" smtClean="0"/>
              <a:t>peer destination </a:t>
            </a:r>
            <a:r>
              <a:rPr lang="en-US" dirty="0"/>
              <a:t>address. This feature allows IPsec to be immediately triggered to </a:t>
            </a:r>
            <a:r>
              <a:rPr lang="en-US" dirty="0" smtClean="0"/>
              <a:t>create point-to-point </a:t>
            </a:r>
            <a:r>
              <a:rPr lang="en-US" dirty="0"/>
              <a:t>GRE tunnels without any IPsec peering configuration.</a:t>
            </a:r>
          </a:p>
          <a:p>
            <a:r>
              <a:rPr lang="en-US" b="1" dirty="0" smtClean="0"/>
              <a:t>Support </a:t>
            </a:r>
            <a:r>
              <a:rPr lang="en-US" b="1" dirty="0"/>
              <a:t>for dynamically addressed spoke </a:t>
            </a:r>
            <a:r>
              <a:rPr lang="en-US" b="1" dirty="0" smtClean="0"/>
              <a:t>routers</a:t>
            </a:r>
          </a:p>
          <a:p>
            <a:pPr lvl="1"/>
            <a:r>
              <a:rPr lang="en-US" dirty="0" smtClean="0"/>
              <a:t>When </a:t>
            </a:r>
            <a:r>
              <a:rPr lang="en-US" dirty="0"/>
              <a:t>using point-to-point </a:t>
            </a:r>
            <a:r>
              <a:rPr lang="en-US" dirty="0" smtClean="0"/>
              <a:t>GRE and </a:t>
            </a:r>
            <a:r>
              <a:rPr lang="en-US" dirty="0"/>
              <a:t>IPsec hub-and-spoke VPN networks, it is important to know the physical </a:t>
            </a:r>
            <a:r>
              <a:rPr lang="en-US" dirty="0" smtClean="0"/>
              <a:t>interface</a:t>
            </a:r>
            <a:r>
              <a:rPr lang="en-US" dirty="0"/>
              <a:t> </a:t>
            </a:r>
            <a:r>
              <a:rPr lang="en-US" dirty="0" smtClean="0"/>
              <a:t>IP </a:t>
            </a:r>
            <a:r>
              <a:rPr lang="en-US" dirty="0"/>
              <a:t>address of the spoke routers when configuring the hub router. </a:t>
            </a:r>
            <a:endParaRPr lang="en-US" dirty="0" smtClean="0"/>
          </a:p>
          <a:p>
            <a:pPr lvl="1"/>
            <a:r>
              <a:rPr lang="en-US" dirty="0" smtClean="0"/>
              <a:t>DMVPN </a:t>
            </a:r>
            <a:r>
              <a:rPr lang="en-US" dirty="0"/>
              <a:t>enables spoke routers to have dynamic physical interface IP </a:t>
            </a:r>
            <a:r>
              <a:rPr lang="en-US" dirty="0" smtClean="0"/>
              <a:t>addresses and </a:t>
            </a:r>
            <a:r>
              <a:rPr lang="en-US" dirty="0"/>
              <a:t>uses NHRP to register the dynamic physical interface IP addresses of the </a:t>
            </a:r>
            <a:r>
              <a:rPr lang="en-US" dirty="0" smtClean="0"/>
              <a:t>spoke routers </a:t>
            </a:r>
            <a:r>
              <a:rPr lang="en-US" dirty="0"/>
              <a:t>with the hub router. </a:t>
            </a:r>
          </a:p>
        </p:txBody>
      </p:sp>
    </p:spTree>
    <p:extLst>
      <p:ext uri="{BB962C8B-B14F-4D97-AF65-F5344CB8AC3E}">
        <p14:creationId xmlns:p14="http://schemas.microsoft.com/office/powerpoint/2010/main" val="15997118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Multipoint GRE</a:t>
            </a:r>
          </a:p>
        </p:txBody>
      </p:sp>
      <p:sp>
        <p:nvSpPr>
          <p:cNvPr id="3" name="Content Placeholder 2"/>
          <p:cNvSpPr>
            <a:spLocks noGrp="1"/>
          </p:cNvSpPr>
          <p:nvPr>
            <p:ph idx="1"/>
          </p:nvPr>
        </p:nvSpPr>
        <p:spPr/>
        <p:txBody>
          <a:bodyPr>
            <a:normAutofit/>
          </a:bodyPr>
          <a:lstStyle/>
          <a:p>
            <a:pPr marL="0" indent="0">
              <a:buNone/>
            </a:pPr>
            <a:r>
              <a:rPr lang="en-US" sz="2000" b="1" dirty="0" smtClean="0"/>
              <a:t>The main characteristics of the </a:t>
            </a:r>
            <a:r>
              <a:rPr lang="en-US" sz="2000" b="1" dirty="0" err="1" smtClean="0"/>
              <a:t>mGRE</a:t>
            </a:r>
            <a:r>
              <a:rPr lang="en-US" sz="2000" b="1" dirty="0" smtClean="0"/>
              <a:t> configuration are as follows:</a:t>
            </a:r>
          </a:p>
          <a:p>
            <a:r>
              <a:rPr lang="en-US" sz="2000" dirty="0" smtClean="0"/>
              <a:t>Only one tunnel interface needs to be configured on a router to support multiple remote GRE peers</a:t>
            </a:r>
          </a:p>
          <a:p>
            <a:r>
              <a:rPr lang="en-US" sz="2000" dirty="0" smtClean="0"/>
              <a:t>To </a:t>
            </a:r>
            <a:r>
              <a:rPr lang="en-US" sz="2000" dirty="0"/>
              <a:t>learn </a:t>
            </a:r>
            <a:r>
              <a:rPr lang="en-US" sz="2000" dirty="0" smtClean="0"/>
              <a:t>the </a:t>
            </a:r>
            <a:r>
              <a:rPr lang="en-US" sz="2000" dirty="0"/>
              <a:t>IP addresses of other peer, devices using </a:t>
            </a:r>
            <a:r>
              <a:rPr lang="en-US" sz="2000" dirty="0" err="1"/>
              <a:t>mGRE</a:t>
            </a:r>
            <a:r>
              <a:rPr lang="en-US" sz="2000" dirty="0"/>
              <a:t> </a:t>
            </a:r>
            <a:r>
              <a:rPr lang="en-US" sz="2000" dirty="0" smtClean="0"/>
              <a:t>require NHRP </a:t>
            </a:r>
            <a:r>
              <a:rPr lang="en-US" sz="2000" dirty="0"/>
              <a:t>to build dynamic GRE tunnels. </a:t>
            </a:r>
          </a:p>
          <a:p>
            <a:r>
              <a:rPr lang="en-US" sz="2000" dirty="0" err="1" smtClean="0"/>
              <a:t>mGRE</a:t>
            </a:r>
            <a:r>
              <a:rPr lang="en-US" sz="2000" dirty="0" smtClean="0"/>
              <a:t> </a:t>
            </a:r>
            <a:r>
              <a:rPr lang="en-US" sz="2000" dirty="0"/>
              <a:t>interfaces also support unicast, multicast, and broadcast traffic.</a:t>
            </a:r>
          </a:p>
        </p:txBody>
      </p:sp>
      <p:pic>
        <p:nvPicPr>
          <p:cNvPr id="4" name="Picture 3"/>
          <p:cNvPicPr>
            <a:picLocks noChangeAspect="1"/>
          </p:cNvPicPr>
          <p:nvPr/>
        </p:nvPicPr>
        <p:blipFill>
          <a:blip r:embed="rId3"/>
          <a:stretch>
            <a:fillRect/>
          </a:stretch>
        </p:blipFill>
        <p:spPr>
          <a:xfrm>
            <a:off x="972151" y="3749039"/>
            <a:ext cx="7357276" cy="2854408"/>
          </a:xfrm>
          <a:prstGeom prst="rect">
            <a:avLst/>
          </a:prstGeom>
        </p:spPr>
      </p:pic>
    </p:spTree>
    <p:extLst>
      <p:ext uri="{BB962C8B-B14F-4D97-AF65-F5344CB8AC3E}">
        <p14:creationId xmlns:p14="http://schemas.microsoft.com/office/powerpoint/2010/main" val="36363030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NHRP</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279400" y="1183340"/>
            <a:ext cx="8672789" cy="4630660"/>
          </a:xfrm>
          <a:prstGeom prst="rect">
            <a:avLst/>
          </a:prstGeom>
        </p:spPr>
      </p:pic>
    </p:spTree>
    <p:extLst>
      <p:ext uri="{BB962C8B-B14F-4D97-AF65-F5344CB8AC3E}">
        <p14:creationId xmlns:p14="http://schemas.microsoft.com/office/powerpoint/2010/main" val="31686280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NHRP	</a:t>
            </a:r>
            <a:endParaRPr lang="en-US" dirty="0"/>
          </a:p>
        </p:txBody>
      </p:sp>
      <p:pic>
        <p:nvPicPr>
          <p:cNvPr id="4" name="Content Placeholder 3"/>
          <p:cNvPicPr>
            <a:picLocks noGrp="1" noChangeAspect="1"/>
          </p:cNvPicPr>
          <p:nvPr>
            <p:ph idx="1"/>
          </p:nvPr>
        </p:nvPicPr>
        <p:blipFill>
          <a:blip r:embed="rId3"/>
          <a:stretch>
            <a:fillRect/>
          </a:stretch>
        </p:blipFill>
        <p:spPr>
          <a:xfrm>
            <a:off x="580176" y="1592841"/>
            <a:ext cx="7918561" cy="4312081"/>
          </a:xfrm>
          <a:prstGeom prst="rect">
            <a:avLst/>
          </a:prstGeom>
        </p:spPr>
      </p:pic>
    </p:spTree>
    <p:extLst>
      <p:ext uri="{BB962C8B-B14F-4D97-AF65-F5344CB8AC3E}">
        <p14:creationId xmlns:p14="http://schemas.microsoft.com/office/powerpoint/2010/main" val="34613988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IPsec</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IPsec provides four important security services:</a:t>
            </a:r>
          </a:p>
          <a:p>
            <a:r>
              <a:rPr lang="en-US" b="1" dirty="0" smtClean="0"/>
              <a:t>Confidentiality </a:t>
            </a:r>
            <a:r>
              <a:rPr lang="en-US" b="1" dirty="0"/>
              <a:t>(encryption</a:t>
            </a:r>
            <a:r>
              <a:rPr lang="en-US" b="1" dirty="0" smtClean="0"/>
              <a:t>) </a:t>
            </a:r>
          </a:p>
          <a:p>
            <a:pPr lvl="1"/>
            <a:r>
              <a:rPr lang="en-US" dirty="0" smtClean="0"/>
              <a:t>No one </a:t>
            </a:r>
            <a:r>
              <a:rPr lang="en-US" dirty="0"/>
              <a:t>can eavesdrop on the </a:t>
            </a:r>
            <a:r>
              <a:rPr lang="en-US" dirty="0" smtClean="0"/>
              <a:t>communication. If the communication is intercepted, it cannot be read.</a:t>
            </a:r>
          </a:p>
          <a:p>
            <a:r>
              <a:rPr lang="en-US" b="1" dirty="0" smtClean="0"/>
              <a:t>Data integrity</a:t>
            </a:r>
          </a:p>
          <a:p>
            <a:pPr lvl="1"/>
            <a:r>
              <a:rPr lang="en-US" dirty="0" smtClean="0"/>
              <a:t>The receiver can verify that the data was transmitted through the path without being changed or altered in any way. </a:t>
            </a:r>
          </a:p>
          <a:p>
            <a:r>
              <a:rPr lang="en-US" b="1" dirty="0" smtClean="0"/>
              <a:t>Authentication</a:t>
            </a:r>
          </a:p>
          <a:p>
            <a:pPr lvl="1"/>
            <a:r>
              <a:rPr lang="en-US" dirty="0" smtClean="0"/>
              <a:t>Authentication </a:t>
            </a:r>
            <a:r>
              <a:rPr lang="en-US" dirty="0"/>
              <a:t>ensures that the connection is made with </a:t>
            </a:r>
            <a:r>
              <a:rPr lang="en-US" dirty="0" smtClean="0"/>
              <a:t>the desired </a:t>
            </a:r>
            <a:r>
              <a:rPr lang="en-US" dirty="0"/>
              <a:t>communication partner. </a:t>
            </a:r>
            <a:r>
              <a:rPr lang="en-US" dirty="0" smtClean="0"/>
              <a:t>IPsec uses Internet </a:t>
            </a:r>
            <a:r>
              <a:rPr lang="en-US" dirty="0"/>
              <a:t>Key Exchange (IKE) to authenticate users and devices that can carry </a:t>
            </a:r>
            <a:r>
              <a:rPr lang="en-US" dirty="0" smtClean="0"/>
              <a:t>out communication </a:t>
            </a:r>
            <a:r>
              <a:rPr lang="en-US" dirty="0"/>
              <a:t>independently. </a:t>
            </a:r>
          </a:p>
          <a:p>
            <a:r>
              <a:rPr lang="en-US" b="1" dirty="0" err="1" smtClean="0"/>
              <a:t>Antireplay</a:t>
            </a:r>
            <a:r>
              <a:rPr lang="en-US" b="1" dirty="0" smtClean="0"/>
              <a:t> protection</a:t>
            </a:r>
          </a:p>
          <a:p>
            <a:pPr lvl="1"/>
            <a:r>
              <a:rPr lang="en-US" dirty="0" err="1" smtClean="0"/>
              <a:t>Antireplay</a:t>
            </a:r>
            <a:r>
              <a:rPr lang="en-US" dirty="0" smtClean="0"/>
              <a:t> </a:t>
            </a:r>
            <a:r>
              <a:rPr lang="en-US" dirty="0"/>
              <a:t>protection verifies that each packet is unique </a:t>
            </a:r>
            <a:r>
              <a:rPr lang="en-US" dirty="0" smtClean="0"/>
              <a:t>and not </a:t>
            </a:r>
            <a:r>
              <a:rPr lang="en-US" dirty="0"/>
              <a:t>duplicated. </a:t>
            </a:r>
          </a:p>
        </p:txBody>
      </p:sp>
    </p:spTree>
    <p:extLst>
      <p:ext uri="{BB962C8B-B14F-4D97-AF65-F5344CB8AC3E}">
        <p14:creationId xmlns:p14="http://schemas.microsoft.com/office/powerpoint/2010/main" val="40219361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en-US" sz="2800" dirty="0" smtClean="0"/>
              <a:t>Enterprise </a:t>
            </a:r>
            <a:r>
              <a:rPr lang="en-US" sz="2800" dirty="0"/>
              <a:t>network infrastructure</a:t>
            </a:r>
          </a:p>
        </p:txBody>
      </p:sp>
      <p:sp>
        <p:nvSpPr>
          <p:cNvPr id="6" name="Content Placeholder 5"/>
          <p:cNvSpPr>
            <a:spLocks noGrp="1"/>
          </p:cNvSpPr>
          <p:nvPr>
            <p:ph idx="1"/>
          </p:nvPr>
        </p:nvSpPr>
        <p:spPr>
          <a:xfrm>
            <a:off x="4655127" y="914400"/>
            <a:ext cx="4144628" cy="5756564"/>
          </a:xfrm>
        </p:spPr>
        <p:txBody>
          <a:bodyPr>
            <a:normAutofit fontScale="62500" lnSpcReduction="20000"/>
          </a:bodyPr>
          <a:lstStyle/>
          <a:p>
            <a:pPr marL="0" indent="0">
              <a:buNone/>
            </a:pPr>
            <a:r>
              <a:rPr lang="en-US" b="1" dirty="0"/>
              <a:t>Enterprise </a:t>
            </a:r>
            <a:r>
              <a:rPr lang="en-US" b="1" dirty="0" smtClean="0"/>
              <a:t>Campus</a:t>
            </a:r>
          </a:p>
          <a:p>
            <a:r>
              <a:rPr lang="en-US" dirty="0" smtClean="0"/>
              <a:t>An </a:t>
            </a:r>
            <a:r>
              <a:rPr lang="en-US" dirty="0"/>
              <a:t>enterprise campus provides access to the network </a:t>
            </a:r>
            <a:r>
              <a:rPr lang="en-US" dirty="0" smtClean="0"/>
              <a:t>communications services </a:t>
            </a:r>
            <a:r>
              <a:rPr lang="en-US" dirty="0"/>
              <a:t>and resources to end users and devices. </a:t>
            </a:r>
            <a:endParaRPr lang="en-US" dirty="0" smtClean="0"/>
          </a:p>
          <a:p>
            <a:r>
              <a:rPr lang="en-US" dirty="0" smtClean="0"/>
              <a:t>It </a:t>
            </a:r>
            <a:r>
              <a:rPr lang="en-US" dirty="0"/>
              <a:t>is spread over a </a:t>
            </a:r>
            <a:r>
              <a:rPr lang="en-US" dirty="0" smtClean="0"/>
              <a:t>single geographic </a:t>
            </a:r>
            <a:r>
              <a:rPr lang="en-US" dirty="0"/>
              <a:t>location, spanning a single floor, building, or several buildings in the </a:t>
            </a:r>
            <a:r>
              <a:rPr lang="en-US" dirty="0" smtClean="0"/>
              <a:t>same locality</a:t>
            </a:r>
            <a:r>
              <a:rPr lang="en-US" dirty="0"/>
              <a:t>. </a:t>
            </a:r>
            <a:endParaRPr lang="en-US" dirty="0" smtClean="0"/>
          </a:p>
          <a:p>
            <a:r>
              <a:rPr lang="en-US" dirty="0" smtClean="0"/>
              <a:t>The </a:t>
            </a:r>
            <a:r>
              <a:rPr lang="en-US" dirty="0"/>
              <a:t>campus is commonly designed using a hierarchical </a:t>
            </a:r>
            <a:r>
              <a:rPr lang="en-US" dirty="0" smtClean="0"/>
              <a:t>model — comprising </a:t>
            </a:r>
            <a:r>
              <a:rPr lang="en-US" dirty="0"/>
              <a:t>the core, distribution, and access layers—creating a scalable infrastructure</a:t>
            </a:r>
            <a:r>
              <a:rPr lang="en-US" dirty="0" smtClean="0"/>
              <a:t>.</a:t>
            </a:r>
          </a:p>
          <a:p>
            <a:endParaRPr lang="en-US" dirty="0"/>
          </a:p>
          <a:p>
            <a:pPr marL="0" indent="0">
              <a:buNone/>
            </a:pPr>
            <a:r>
              <a:rPr lang="en-US" b="1" dirty="0" smtClean="0"/>
              <a:t>Enterprise Edge</a:t>
            </a:r>
          </a:p>
          <a:p>
            <a:r>
              <a:rPr lang="en-US" dirty="0" smtClean="0"/>
              <a:t>An </a:t>
            </a:r>
            <a:r>
              <a:rPr lang="en-US" dirty="0"/>
              <a:t>enterprise edge provides users at geographically </a:t>
            </a:r>
            <a:r>
              <a:rPr lang="en-US" dirty="0" smtClean="0"/>
              <a:t>disperse remote </a:t>
            </a:r>
            <a:r>
              <a:rPr lang="en-US" dirty="0"/>
              <a:t>sites with access to the same network services as users at the main </a:t>
            </a:r>
            <a:r>
              <a:rPr lang="en-US" dirty="0" smtClean="0"/>
              <a:t>site. </a:t>
            </a:r>
          </a:p>
          <a:p>
            <a:r>
              <a:rPr lang="en-US" dirty="0" smtClean="0"/>
              <a:t>The </a:t>
            </a:r>
            <a:r>
              <a:rPr lang="en-US" dirty="0"/>
              <a:t>network </a:t>
            </a:r>
            <a:r>
              <a:rPr lang="en-US" dirty="0" smtClean="0"/>
              <a:t>edge aggregates </a:t>
            </a:r>
            <a:r>
              <a:rPr lang="en-US" dirty="0"/>
              <a:t>private WAN links that are rented from service providers, and it </a:t>
            </a:r>
            <a:r>
              <a:rPr lang="en-US" dirty="0" smtClean="0"/>
              <a:t>enables individual </a:t>
            </a:r>
            <a:r>
              <a:rPr lang="en-US" dirty="0"/>
              <a:t>users to establish VPN connections. </a:t>
            </a:r>
            <a:endParaRPr lang="en-US" dirty="0" smtClean="0"/>
          </a:p>
          <a:p>
            <a:r>
              <a:rPr lang="en-US" dirty="0" smtClean="0"/>
              <a:t>In </a:t>
            </a:r>
            <a:r>
              <a:rPr lang="en-US" dirty="0"/>
              <a:t>addition, the network edge </a:t>
            </a:r>
            <a:r>
              <a:rPr lang="en-US" dirty="0" smtClean="0"/>
              <a:t>also provides </a:t>
            </a:r>
            <a:r>
              <a:rPr lang="en-US" dirty="0"/>
              <a:t>Internet connectivity for campus and branch users.</a:t>
            </a:r>
          </a:p>
        </p:txBody>
      </p:sp>
      <p:pic>
        <p:nvPicPr>
          <p:cNvPr id="2" name="Picture 1"/>
          <p:cNvPicPr>
            <a:picLocks noChangeAspect="1"/>
          </p:cNvPicPr>
          <p:nvPr/>
        </p:nvPicPr>
        <p:blipFill>
          <a:blip r:embed="rId3"/>
          <a:stretch>
            <a:fillRect/>
          </a:stretch>
        </p:blipFill>
        <p:spPr>
          <a:xfrm>
            <a:off x="278056" y="1333423"/>
            <a:ext cx="4449808" cy="4734867"/>
          </a:xfrm>
          <a:prstGeom prst="rect">
            <a:avLst/>
          </a:prstGeom>
        </p:spPr>
      </p:pic>
    </p:spTree>
    <p:extLst>
      <p:ext uri="{BB962C8B-B14F-4D97-AF65-F5344CB8AC3E}">
        <p14:creationId xmlns:p14="http://schemas.microsoft.com/office/powerpoint/2010/main" val="1663475877"/>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8" descr="ss1"/>
          <p:cNvPicPr>
            <a:picLocks noChangeAspect="1" noChangeArrowheads="1"/>
          </p:cNvPicPr>
          <p:nvPr/>
        </p:nvPicPr>
        <p:blipFill>
          <a:blip r:embed="rId2" cstate="print"/>
          <a:srcRect/>
          <a:stretch>
            <a:fillRect/>
          </a:stretch>
        </p:blipFill>
        <p:spPr bwMode="auto">
          <a:xfrm>
            <a:off x="0" y="1600200"/>
            <a:ext cx="9144000" cy="3194050"/>
          </a:xfrm>
          <a:prstGeom prst="rect">
            <a:avLst/>
          </a:prstGeom>
          <a:noFill/>
          <a:ln w="9525">
            <a:noFill/>
            <a:miter lim="800000"/>
            <a:headEnd/>
            <a:tailEnd/>
          </a:ln>
        </p:spPr>
      </p:pic>
      <p:sp>
        <p:nvSpPr>
          <p:cNvPr id="7171" name="Rectangle 35"/>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172" name="Rectangle 32"/>
          <p:cNvSpPr>
            <a:spLocks noGrp="1" noChangeArrowheads="1"/>
          </p:cNvSpPr>
          <p:nvPr>
            <p:ph type="title" idx="4294967295"/>
          </p:nvPr>
        </p:nvSpPr>
        <p:spPr>
          <a:xfrm>
            <a:off x="279400" y="1841500"/>
            <a:ext cx="3233738" cy="2743200"/>
          </a:xfrm>
          <a:prstGeom prst="rect">
            <a:avLst/>
          </a:prstGeom>
          <a:noFill/>
        </p:spPr>
        <p:txBody>
          <a:bodyPr anchor="ctr"/>
          <a:lstStyle/>
          <a:p>
            <a:r>
              <a:rPr lang="en-US" sz="3000" b="0" dirty="0">
                <a:solidFill>
                  <a:schemeClr val="bg1"/>
                </a:solidFill>
              </a:rPr>
              <a:t>Routing and TCP/IP Operations</a:t>
            </a:r>
            <a:endParaRPr lang="en-US" sz="3000" b="0" dirty="0" smtClean="0">
              <a:solidFill>
                <a:schemeClr val="bg1"/>
              </a:solidFill>
            </a:endParaRPr>
          </a:p>
        </p:txBody>
      </p:sp>
    </p:spTree>
    <p:extLst>
      <p:ext uri="{BB962C8B-B14F-4D97-AF65-F5344CB8AC3E}">
        <p14:creationId xmlns:p14="http://schemas.microsoft.com/office/powerpoint/2010/main" val="1441442060"/>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Routing and TCP/IP Operations</a:t>
            </a:r>
          </a:p>
        </p:txBody>
      </p:sp>
      <p:sp>
        <p:nvSpPr>
          <p:cNvPr id="3" name="Content Placeholder 2"/>
          <p:cNvSpPr>
            <a:spLocks noGrp="1"/>
          </p:cNvSpPr>
          <p:nvPr>
            <p:ph idx="1"/>
          </p:nvPr>
        </p:nvSpPr>
        <p:spPr/>
        <p:txBody>
          <a:bodyPr/>
          <a:lstStyle/>
          <a:p>
            <a:r>
              <a:rPr lang="en-US" dirty="0"/>
              <a:t>MSS, Fragmentation, and PMTUD </a:t>
            </a:r>
          </a:p>
          <a:p>
            <a:r>
              <a:rPr lang="en-US" dirty="0"/>
              <a:t>IPv4 Fragmentation and PMTUD </a:t>
            </a:r>
          </a:p>
          <a:p>
            <a:r>
              <a:rPr lang="en-US" dirty="0"/>
              <a:t>Bandwidth Delay Product </a:t>
            </a:r>
          </a:p>
          <a:p>
            <a:r>
              <a:rPr lang="en-US" dirty="0"/>
              <a:t>TCP </a:t>
            </a:r>
            <a:r>
              <a:rPr lang="en-US" dirty="0" smtClean="0"/>
              <a:t>Starvation</a:t>
            </a:r>
            <a:endParaRPr lang="en-US" dirty="0"/>
          </a:p>
          <a:p>
            <a:r>
              <a:rPr lang="en-US" dirty="0" smtClean="0"/>
              <a:t>Latency</a:t>
            </a:r>
            <a:endParaRPr lang="en-US" dirty="0"/>
          </a:p>
          <a:p>
            <a:r>
              <a:rPr lang="en-US" dirty="0"/>
              <a:t>ICMP </a:t>
            </a:r>
            <a:r>
              <a:rPr lang="en-US" dirty="0" smtClean="0"/>
              <a:t>Redirect</a:t>
            </a:r>
            <a:endParaRPr lang="en-US" dirty="0"/>
          </a:p>
        </p:txBody>
      </p:sp>
    </p:spTree>
    <p:extLst>
      <p:ext uri="{BB962C8B-B14F-4D97-AF65-F5344CB8AC3E}">
        <p14:creationId xmlns:p14="http://schemas.microsoft.com/office/powerpoint/2010/main" val="21593055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MSS, Fragmentation, and </a:t>
            </a:r>
            <a:r>
              <a:rPr lang="en-US" dirty="0" smtClean="0"/>
              <a:t>PMTUD</a:t>
            </a:r>
            <a:endParaRPr lang="en-US" dirty="0"/>
          </a:p>
        </p:txBody>
      </p:sp>
      <p:sp>
        <p:nvSpPr>
          <p:cNvPr id="3" name="Content Placeholder 2"/>
          <p:cNvSpPr>
            <a:spLocks noGrp="1"/>
          </p:cNvSpPr>
          <p:nvPr>
            <p:ph idx="1"/>
          </p:nvPr>
        </p:nvSpPr>
        <p:spPr/>
        <p:txBody>
          <a:bodyPr/>
          <a:lstStyle/>
          <a:p>
            <a:r>
              <a:rPr lang="en-US" dirty="0" smtClean="0"/>
              <a:t>An IPv4 </a:t>
            </a:r>
            <a:r>
              <a:rPr lang="en-US" dirty="0"/>
              <a:t>packet has a maximum size of 65,535 </a:t>
            </a:r>
            <a:r>
              <a:rPr lang="en-US" dirty="0" smtClean="0"/>
              <a:t>bytes</a:t>
            </a:r>
          </a:p>
          <a:p>
            <a:r>
              <a:rPr lang="en-US" dirty="0"/>
              <a:t>An IPv6 packet with a </a:t>
            </a:r>
            <a:r>
              <a:rPr lang="en-US" dirty="0" smtClean="0"/>
              <a:t>hop-by-hop extension </a:t>
            </a:r>
            <a:r>
              <a:rPr lang="en-US" dirty="0"/>
              <a:t>header and the jumbo payload option can support up to 4,294,967,295 </a:t>
            </a:r>
            <a:r>
              <a:rPr lang="en-US" dirty="0" smtClean="0"/>
              <a:t>bytes</a:t>
            </a:r>
          </a:p>
          <a:p>
            <a:r>
              <a:rPr lang="en-US" dirty="0"/>
              <a:t>However, most transmission links enforce </a:t>
            </a:r>
            <a:r>
              <a:rPr lang="en-US" dirty="0" smtClean="0"/>
              <a:t>a </a:t>
            </a:r>
            <a:r>
              <a:rPr lang="en-US" dirty="0"/>
              <a:t>smaller maximum packet length called </a:t>
            </a:r>
            <a:r>
              <a:rPr lang="en-US" dirty="0" smtClean="0"/>
              <a:t>the </a:t>
            </a:r>
            <a:r>
              <a:rPr lang="en-US" i="1" dirty="0" smtClean="0"/>
              <a:t>maximum </a:t>
            </a:r>
            <a:r>
              <a:rPr lang="en-US" i="1" dirty="0"/>
              <a:t>transmission unit </a:t>
            </a:r>
            <a:r>
              <a:rPr lang="en-US" dirty="0"/>
              <a:t>(MTU</a:t>
            </a:r>
            <a:r>
              <a:rPr lang="en-US" dirty="0" smtClean="0"/>
              <a:t>).</a:t>
            </a:r>
          </a:p>
          <a:p>
            <a:r>
              <a:rPr lang="en-US" dirty="0"/>
              <a:t>When a router receives an IPv4 packet larger than the MTU of the egress or </a:t>
            </a:r>
            <a:r>
              <a:rPr lang="en-US" dirty="0" smtClean="0"/>
              <a:t>outgoing interface</a:t>
            </a:r>
            <a:r>
              <a:rPr lang="en-US" dirty="0"/>
              <a:t>, it must fragment the packet unless the DF (Don’t Fragment) bit is set in </a:t>
            </a:r>
            <a:r>
              <a:rPr lang="en-US" dirty="0" smtClean="0"/>
              <a:t>the IPv4 </a:t>
            </a:r>
            <a:r>
              <a:rPr lang="en-US" dirty="0"/>
              <a:t>header.</a:t>
            </a:r>
            <a:endParaRPr lang="en-US" dirty="0" smtClean="0"/>
          </a:p>
          <a:p>
            <a:endParaRPr lang="en-US" dirty="0"/>
          </a:p>
        </p:txBody>
      </p:sp>
    </p:spTree>
    <p:extLst>
      <p:ext uri="{BB962C8B-B14F-4D97-AF65-F5344CB8AC3E}">
        <p14:creationId xmlns:p14="http://schemas.microsoft.com/office/powerpoint/2010/main" val="1369250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MSS, Fragmentation, and </a:t>
            </a:r>
            <a:r>
              <a:rPr lang="en-US" dirty="0" smtClean="0"/>
              <a:t>PMTUD</a:t>
            </a:r>
            <a:endParaRPr lang="en-US" dirty="0"/>
          </a:p>
        </p:txBody>
      </p:sp>
      <p:sp>
        <p:nvSpPr>
          <p:cNvPr id="3" name="Content Placeholder 2"/>
          <p:cNvSpPr>
            <a:spLocks noGrp="1"/>
          </p:cNvSpPr>
          <p:nvPr>
            <p:ph idx="1"/>
          </p:nvPr>
        </p:nvSpPr>
        <p:spPr/>
        <p:txBody>
          <a:bodyPr/>
          <a:lstStyle/>
          <a:p>
            <a:pPr marL="0" indent="0">
              <a:buNone/>
            </a:pPr>
            <a:r>
              <a:rPr lang="en-US" b="1" dirty="0"/>
              <a:t>Fragmentation causes several </a:t>
            </a:r>
            <a:r>
              <a:rPr lang="en-US" b="1" dirty="0" smtClean="0"/>
              <a:t>issues including </a:t>
            </a:r>
            <a:r>
              <a:rPr lang="en-US" b="1" dirty="0"/>
              <a:t>the following:</a:t>
            </a:r>
          </a:p>
          <a:p>
            <a:r>
              <a:rPr lang="en-US" dirty="0" smtClean="0"/>
              <a:t>CPU </a:t>
            </a:r>
            <a:r>
              <a:rPr lang="en-US" dirty="0"/>
              <a:t>and memory overhead in fragmentation of the packet</a:t>
            </a:r>
          </a:p>
          <a:p>
            <a:r>
              <a:rPr lang="en-US" dirty="0" smtClean="0"/>
              <a:t>CPU </a:t>
            </a:r>
            <a:r>
              <a:rPr lang="en-US" dirty="0"/>
              <a:t>and memory overhead in destination devices during reassembly of packets</a:t>
            </a:r>
          </a:p>
          <a:p>
            <a:r>
              <a:rPr lang="en-US" dirty="0" smtClean="0"/>
              <a:t>Retransmission </a:t>
            </a:r>
            <a:r>
              <a:rPr lang="en-US" dirty="0"/>
              <a:t>of the entire packet when one fragment is dropped</a:t>
            </a:r>
          </a:p>
          <a:p>
            <a:r>
              <a:rPr lang="en-US" dirty="0" smtClean="0"/>
              <a:t>Firewalls </a:t>
            </a:r>
            <a:r>
              <a:rPr lang="en-US" dirty="0"/>
              <a:t>that do Layer 4 through Layer 7 filtering may have trouble processing </a:t>
            </a:r>
            <a:r>
              <a:rPr lang="en-US" dirty="0" smtClean="0"/>
              <a:t>IPv4 fragments </a:t>
            </a:r>
            <a:r>
              <a:rPr lang="en-US" dirty="0"/>
              <a:t>correctly</a:t>
            </a:r>
          </a:p>
        </p:txBody>
      </p:sp>
    </p:spTree>
    <p:extLst>
      <p:ext uri="{BB962C8B-B14F-4D97-AF65-F5344CB8AC3E}">
        <p14:creationId xmlns:p14="http://schemas.microsoft.com/office/powerpoint/2010/main" val="16534973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IPv4 Fragmentation and PMTUD</a:t>
            </a:r>
          </a:p>
        </p:txBody>
      </p:sp>
      <p:sp>
        <p:nvSpPr>
          <p:cNvPr id="3" name="Content Placeholder 2"/>
          <p:cNvSpPr>
            <a:spLocks noGrp="1"/>
          </p:cNvSpPr>
          <p:nvPr>
            <p:ph idx="1"/>
          </p:nvPr>
        </p:nvSpPr>
        <p:spPr/>
        <p:txBody>
          <a:bodyPr>
            <a:normAutofit fontScale="92500"/>
          </a:bodyPr>
          <a:lstStyle/>
          <a:p>
            <a:r>
              <a:rPr lang="en-US" dirty="0" smtClean="0"/>
              <a:t>TCP </a:t>
            </a:r>
            <a:r>
              <a:rPr lang="en-US" dirty="0"/>
              <a:t>Maximum Segment Size (MSS) defines the </a:t>
            </a:r>
            <a:r>
              <a:rPr lang="en-US" dirty="0" smtClean="0"/>
              <a:t>largest amount </a:t>
            </a:r>
            <a:r>
              <a:rPr lang="en-US" dirty="0"/>
              <a:t>of data that the receiving device is able to accept in a single TCP segment</a:t>
            </a:r>
            <a:r>
              <a:rPr lang="en-US" dirty="0" smtClean="0"/>
              <a:t>.</a:t>
            </a:r>
          </a:p>
          <a:p>
            <a:r>
              <a:rPr lang="en-US" dirty="0"/>
              <a:t>To avoid fragmentation of an IPv4 packet, the selection of the TCP MSS is the </a:t>
            </a:r>
            <a:r>
              <a:rPr lang="en-US" dirty="0" smtClean="0"/>
              <a:t>minimum buffer </a:t>
            </a:r>
            <a:r>
              <a:rPr lang="en-US" dirty="0"/>
              <a:t>size and MTU of the outgoing interface minus 40 bytes. The 40 bytes take </a:t>
            </a:r>
            <a:r>
              <a:rPr lang="en-US" dirty="0" smtClean="0"/>
              <a:t>into account </a:t>
            </a:r>
            <a:r>
              <a:rPr lang="en-US" dirty="0"/>
              <a:t>the 20-byte IPv4 header and the 20-byte TCP header</a:t>
            </a:r>
            <a:r>
              <a:rPr lang="en-US" dirty="0" smtClean="0"/>
              <a:t>.</a:t>
            </a:r>
          </a:p>
          <a:p>
            <a:r>
              <a:rPr lang="en-US" dirty="0"/>
              <a:t>The TCP MSS helps avoid fragmentation at the two ends of the TCP connection but </a:t>
            </a:r>
            <a:r>
              <a:rPr lang="en-US" dirty="0" smtClean="0"/>
              <a:t>it does </a:t>
            </a:r>
            <a:r>
              <a:rPr lang="en-US" dirty="0"/>
              <a:t>not prevent fragmentation due to a smaller MTU on a link along the path. </a:t>
            </a:r>
            <a:endParaRPr lang="en-US" dirty="0" smtClean="0"/>
          </a:p>
          <a:p>
            <a:r>
              <a:rPr lang="en-US" dirty="0" smtClean="0"/>
              <a:t>Path MTU Discovery </a:t>
            </a:r>
            <a:r>
              <a:rPr lang="en-US" dirty="0"/>
              <a:t>(PMTUD) was developed for the purpose of determining the lowest MTU </a:t>
            </a:r>
            <a:r>
              <a:rPr lang="en-US" dirty="0" smtClean="0"/>
              <a:t>along a </a:t>
            </a:r>
            <a:r>
              <a:rPr lang="en-US" dirty="0"/>
              <a:t>path from the packet’s source to destination. </a:t>
            </a:r>
            <a:endParaRPr lang="en-US" dirty="0" smtClean="0"/>
          </a:p>
          <a:p>
            <a:r>
              <a:rPr lang="en-US" dirty="0" smtClean="0"/>
              <a:t>PMTUD </a:t>
            </a:r>
            <a:r>
              <a:rPr lang="en-US" dirty="0"/>
              <a:t>is only supported by TCP.</a:t>
            </a:r>
          </a:p>
        </p:txBody>
      </p:sp>
    </p:spTree>
    <p:extLst>
      <p:ext uri="{BB962C8B-B14F-4D97-AF65-F5344CB8AC3E}">
        <p14:creationId xmlns:p14="http://schemas.microsoft.com/office/powerpoint/2010/main" val="27498410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Bandwidth Delay Product</a:t>
            </a:r>
          </a:p>
        </p:txBody>
      </p:sp>
      <p:sp>
        <p:nvSpPr>
          <p:cNvPr id="3" name="Content Placeholder 2"/>
          <p:cNvSpPr>
            <a:spLocks noGrp="1"/>
          </p:cNvSpPr>
          <p:nvPr>
            <p:ph idx="1"/>
          </p:nvPr>
        </p:nvSpPr>
        <p:spPr/>
        <p:txBody>
          <a:bodyPr>
            <a:normAutofit fontScale="85000" lnSpcReduction="10000"/>
          </a:bodyPr>
          <a:lstStyle/>
          <a:p>
            <a:r>
              <a:rPr lang="en-US" dirty="0"/>
              <a:t>TCP can experience bottlenecks on paths with high bandwidth and long </a:t>
            </a:r>
            <a:r>
              <a:rPr lang="en-US" dirty="0" smtClean="0"/>
              <a:t>round-trip delays</a:t>
            </a:r>
            <a:r>
              <a:rPr lang="en-US" dirty="0"/>
              <a:t>. </a:t>
            </a:r>
            <a:endParaRPr lang="en-US" dirty="0" smtClean="0"/>
          </a:p>
          <a:p>
            <a:r>
              <a:rPr lang="en-US" dirty="0" smtClean="0"/>
              <a:t>These </a:t>
            </a:r>
            <a:r>
              <a:rPr lang="en-US" dirty="0"/>
              <a:t>networks are known as a </a:t>
            </a:r>
            <a:r>
              <a:rPr lang="en-US" i="1" dirty="0"/>
              <a:t>long fat pipe </a:t>
            </a:r>
            <a:r>
              <a:rPr lang="en-US" dirty="0"/>
              <a:t>or </a:t>
            </a:r>
            <a:r>
              <a:rPr lang="en-US" i="1" dirty="0"/>
              <a:t>long fat network </a:t>
            </a:r>
            <a:r>
              <a:rPr lang="en-US" dirty="0"/>
              <a:t>, LFN (</a:t>
            </a:r>
            <a:r>
              <a:rPr lang="en-US" dirty="0" smtClean="0"/>
              <a:t>pronounced “</a:t>
            </a:r>
            <a:r>
              <a:rPr lang="en-US" dirty="0" err="1" smtClean="0"/>
              <a:t>elephan</a:t>
            </a:r>
            <a:r>
              <a:rPr lang="en-US" dirty="0" smtClean="0"/>
              <a:t> </a:t>
            </a:r>
            <a:r>
              <a:rPr lang="en-US" dirty="0"/>
              <a:t>[t]).” </a:t>
            </a:r>
            <a:endParaRPr lang="en-US" dirty="0" smtClean="0"/>
          </a:p>
          <a:p>
            <a:r>
              <a:rPr lang="en-US" dirty="0" smtClean="0"/>
              <a:t>The </a:t>
            </a:r>
            <a:r>
              <a:rPr lang="en-US" dirty="0"/>
              <a:t>key parameter is the Bandwidth Delay Product (BDP), </a:t>
            </a:r>
            <a:r>
              <a:rPr lang="en-US" dirty="0" smtClean="0"/>
              <a:t>which is </a:t>
            </a:r>
            <a:r>
              <a:rPr lang="en-US" dirty="0"/>
              <a:t>the product of the bandwidth (bps) times the round-trip delay (RTT in seconds</a:t>
            </a:r>
            <a:r>
              <a:rPr lang="en-US" dirty="0" smtClean="0"/>
              <a:t>). </a:t>
            </a:r>
          </a:p>
          <a:p>
            <a:r>
              <a:rPr lang="en-US" dirty="0" smtClean="0"/>
              <a:t>The </a:t>
            </a:r>
            <a:r>
              <a:rPr lang="en-US" dirty="0"/>
              <a:t>BDP is the number of bits it takes to “fill the pipe” (in other words, the amount </a:t>
            </a:r>
            <a:r>
              <a:rPr lang="en-US" dirty="0" smtClean="0"/>
              <a:t>of unacknowledged </a:t>
            </a:r>
            <a:r>
              <a:rPr lang="en-US" dirty="0"/>
              <a:t>data that TCP must handle to keep the pipeline full). </a:t>
            </a:r>
            <a:endParaRPr lang="en-US" dirty="0" smtClean="0"/>
          </a:p>
          <a:p>
            <a:r>
              <a:rPr lang="en-US" dirty="0" smtClean="0"/>
              <a:t>BDP </a:t>
            </a:r>
            <a:r>
              <a:rPr lang="en-US" dirty="0"/>
              <a:t>is used </a:t>
            </a:r>
            <a:r>
              <a:rPr lang="en-US" dirty="0" smtClean="0"/>
              <a:t>to optimize </a:t>
            </a:r>
            <a:r>
              <a:rPr lang="en-US" dirty="0"/>
              <a:t>the TCP window size to fully utilize the link. </a:t>
            </a:r>
            <a:endParaRPr lang="en-US" dirty="0" smtClean="0"/>
          </a:p>
          <a:p>
            <a:r>
              <a:rPr lang="en-US" dirty="0" smtClean="0"/>
              <a:t>The </a:t>
            </a:r>
            <a:r>
              <a:rPr lang="en-US" dirty="0"/>
              <a:t>result is the maximum of </a:t>
            </a:r>
            <a:r>
              <a:rPr lang="en-US" dirty="0" smtClean="0"/>
              <a:t>data that </a:t>
            </a:r>
            <a:r>
              <a:rPr lang="en-US" dirty="0"/>
              <a:t>can be transmitted on the link at any given time. The TCP window size should </a:t>
            </a:r>
            <a:r>
              <a:rPr lang="en-US" dirty="0" smtClean="0"/>
              <a:t>then use </a:t>
            </a:r>
            <a:r>
              <a:rPr lang="en-US" dirty="0"/>
              <a:t>the BDP. </a:t>
            </a:r>
            <a:endParaRPr lang="en-US" dirty="0" smtClean="0"/>
          </a:p>
          <a:p>
            <a:r>
              <a:rPr lang="en-US" dirty="0" smtClean="0"/>
              <a:t>The </a:t>
            </a:r>
            <a:r>
              <a:rPr lang="en-US" dirty="0"/>
              <a:t>TCP window size indicates the amount of data that can be sent </a:t>
            </a:r>
            <a:r>
              <a:rPr lang="en-US" dirty="0" smtClean="0"/>
              <a:t>before expecting </a:t>
            </a:r>
            <a:r>
              <a:rPr lang="en-US" dirty="0"/>
              <a:t>an acknowledgment, usually several times the MSS.</a:t>
            </a:r>
          </a:p>
        </p:txBody>
      </p:sp>
    </p:spTree>
    <p:extLst>
      <p:ext uri="{BB962C8B-B14F-4D97-AF65-F5344CB8AC3E}">
        <p14:creationId xmlns:p14="http://schemas.microsoft.com/office/powerpoint/2010/main" val="3483709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 Starvation</a:t>
            </a:r>
          </a:p>
        </p:txBody>
      </p:sp>
      <p:sp>
        <p:nvSpPr>
          <p:cNvPr id="3" name="Content Placeholder 2"/>
          <p:cNvSpPr>
            <a:spLocks noGrp="1"/>
          </p:cNvSpPr>
          <p:nvPr>
            <p:ph idx="1"/>
          </p:nvPr>
        </p:nvSpPr>
        <p:spPr/>
        <p:txBody>
          <a:bodyPr>
            <a:normAutofit fontScale="92500"/>
          </a:bodyPr>
          <a:lstStyle/>
          <a:p>
            <a:r>
              <a:rPr lang="en-US" dirty="0"/>
              <a:t>TCP incorporates mechanisms for reliability, flow control, and congestion avoidance.</a:t>
            </a:r>
          </a:p>
          <a:p>
            <a:r>
              <a:rPr lang="en-US" dirty="0"/>
              <a:t>However, UDP is a lightweight protocol for faster and simpler data transmissions </a:t>
            </a:r>
            <a:r>
              <a:rPr lang="en-US" dirty="0" smtClean="0"/>
              <a:t>and does </a:t>
            </a:r>
            <a:r>
              <a:rPr lang="en-US" dirty="0"/>
              <a:t>not include these features.</a:t>
            </a:r>
          </a:p>
          <a:p>
            <a:r>
              <a:rPr lang="en-US" dirty="0"/>
              <a:t>When there is a combination of TCP and UDP flows during a period of congestion, </a:t>
            </a:r>
            <a:r>
              <a:rPr lang="en-US" dirty="0" smtClean="0"/>
              <a:t>TCP tries </a:t>
            </a:r>
            <a:r>
              <a:rPr lang="en-US" dirty="0"/>
              <a:t>to do its part by backing off on bandwidth, called </a:t>
            </a:r>
            <a:r>
              <a:rPr lang="en-US" i="1" dirty="0"/>
              <a:t>slow start </a:t>
            </a:r>
            <a:r>
              <a:rPr lang="en-US" dirty="0"/>
              <a:t>. </a:t>
            </a:r>
            <a:endParaRPr lang="en-US" dirty="0" smtClean="0"/>
          </a:p>
          <a:p>
            <a:r>
              <a:rPr lang="en-US" dirty="0" smtClean="0"/>
              <a:t>However</a:t>
            </a:r>
            <a:r>
              <a:rPr lang="en-US" dirty="0"/>
              <a:t>, UDP </a:t>
            </a:r>
            <a:r>
              <a:rPr lang="en-US" dirty="0" smtClean="0"/>
              <a:t>without any </a:t>
            </a:r>
            <a:r>
              <a:rPr lang="en-US" dirty="0"/>
              <a:t>flow control mechanisms continues, potentially using up the available </a:t>
            </a:r>
            <a:r>
              <a:rPr lang="en-US" dirty="0" smtClean="0"/>
              <a:t>bandwidth given </a:t>
            </a:r>
            <a:r>
              <a:rPr lang="en-US" dirty="0"/>
              <a:t>up by TCP. </a:t>
            </a:r>
            <a:endParaRPr lang="en-US" dirty="0" smtClean="0"/>
          </a:p>
          <a:p>
            <a:r>
              <a:rPr lang="en-US" dirty="0" smtClean="0"/>
              <a:t>This </a:t>
            </a:r>
            <a:r>
              <a:rPr lang="en-US" dirty="0"/>
              <a:t>is known as </a:t>
            </a:r>
            <a:r>
              <a:rPr lang="en-US" i="1" dirty="0"/>
              <a:t>TCP starvation/UDP dominance </a:t>
            </a:r>
            <a:r>
              <a:rPr lang="en-US" dirty="0"/>
              <a:t>.</a:t>
            </a:r>
          </a:p>
          <a:p>
            <a:r>
              <a:rPr lang="en-US" dirty="0"/>
              <a:t>It is not always possible to separate TCP- and UDP-based flows, but it is important to </a:t>
            </a:r>
            <a:r>
              <a:rPr lang="en-US" dirty="0" smtClean="0"/>
              <a:t>be aware </a:t>
            </a:r>
            <a:r>
              <a:rPr lang="en-US" dirty="0"/>
              <a:t>of this behavior when mixing applications that use both transport layer protocols.</a:t>
            </a:r>
          </a:p>
        </p:txBody>
      </p:sp>
    </p:spTree>
    <p:extLst>
      <p:ext uri="{BB962C8B-B14F-4D97-AF65-F5344CB8AC3E}">
        <p14:creationId xmlns:p14="http://schemas.microsoft.com/office/powerpoint/2010/main" val="1615424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Latency</a:t>
            </a:r>
          </a:p>
        </p:txBody>
      </p:sp>
      <p:sp>
        <p:nvSpPr>
          <p:cNvPr id="3" name="Content Placeholder 2"/>
          <p:cNvSpPr>
            <a:spLocks noGrp="1"/>
          </p:cNvSpPr>
          <p:nvPr>
            <p:ph idx="1"/>
          </p:nvPr>
        </p:nvSpPr>
        <p:spPr/>
        <p:txBody>
          <a:bodyPr>
            <a:normAutofit fontScale="85000" lnSpcReduction="20000"/>
          </a:bodyPr>
          <a:lstStyle/>
          <a:p>
            <a:r>
              <a:rPr lang="en-US" dirty="0"/>
              <a:t>Latency is the amount of time for a message to go from point to another. </a:t>
            </a:r>
            <a:endParaRPr lang="en-US" dirty="0" smtClean="0"/>
          </a:p>
          <a:p>
            <a:r>
              <a:rPr lang="en-US" dirty="0" smtClean="0"/>
              <a:t>Network latency is </a:t>
            </a:r>
            <a:r>
              <a:rPr lang="en-US" dirty="0"/>
              <a:t>the amount of time for the packet to travel the network from the original </a:t>
            </a:r>
            <a:r>
              <a:rPr lang="en-US" dirty="0" smtClean="0"/>
              <a:t>source to </a:t>
            </a:r>
            <a:r>
              <a:rPr lang="en-US" dirty="0"/>
              <a:t>the final destination. </a:t>
            </a:r>
            <a:endParaRPr lang="en-US" dirty="0" smtClean="0"/>
          </a:p>
          <a:p>
            <a:r>
              <a:rPr lang="en-US" dirty="0" smtClean="0"/>
              <a:t>Several </a:t>
            </a:r>
            <a:r>
              <a:rPr lang="en-US" dirty="0"/>
              <a:t>factors can cause latency, including propagation </a:t>
            </a:r>
            <a:r>
              <a:rPr lang="en-US" dirty="0" smtClean="0"/>
              <a:t>delay, serialization</a:t>
            </a:r>
            <a:r>
              <a:rPr lang="en-US" dirty="0"/>
              <a:t>, data protocols, routing, switching, queuing, and buffering.</a:t>
            </a:r>
          </a:p>
          <a:p>
            <a:r>
              <a:rPr lang="en-US" dirty="0"/>
              <a:t>The flow control and reliability features of TCP have an effect on end-to-end latency.</a:t>
            </a:r>
          </a:p>
          <a:p>
            <a:r>
              <a:rPr lang="en-US" dirty="0"/>
              <a:t>TCP requires an established virtual connection, and bidirectional communications </a:t>
            </a:r>
            <a:r>
              <a:rPr lang="en-US" dirty="0" smtClean="0"/>
              <a:t>for acknowledgments</a:t>
            </a:r>
            <a:r>
              <a:rPr lang="en-US" dirty="0"/>
              <a:t>, window sizes, congestion control, and other TCP mechanisms, all </a:t>
            </a:r>
            <a:r>
              <a:rPr lang="en-US" dirty="0" smtClean="0"/>
              <a:t>of which </a:t>
            </a:r>
            <a:r>
              <a:rPr lang="en-US" dirty="0"/>
              <a:t>has an effect on latency.</a:t>
            </a:r>
          </a:p>
          <a:p>
            <a:r>
              <a:rPr lang="en-US" dirty="0"/>
              <a:t>UDP is a protocol that does not include reliability or flow control. A device </a:t>
            </a:r>
            <a:r>
              <a:rPr lang="en-US" dirty="0" smtClean="0"/>
              <a:t>simply sends </a:t>
            </a:r>
            <a:r>
              <a:rPr lang="en-US" dirty="0"/>
              <a:t>packets with UDP segments with the assumption that they will reach their destination.</a:t>
            </a:r>
          </a:p>
          <a:p>
            <a:r>
              <a:rPr lang="en-US" dirty="0"/>
              <a:t>UDP is typically used for applications such as streaming media that require </a:t>
            </a:r>
            <a:r>
              <a:rPr lang="en-US" dirty="0" smtClean="0"/>
              <a:t>minimal delay </a:t>
            </a:r>
            <a:r>
              <a:rPr lang="en-US" dirty="0"/>
              <a:t>and can tolerate occasional packet loss. UDP has very low latency, better </a:t>
            </a:r>
            <a:r>
              <a:rPr lang="en-US" dirty="0" smtClean="0"/>
              <a:t>than most </a:t>
            </a:r>
            <a:r>
              <a:rPr lang="en-US" dirty="0"/>
              <a:t>TCP connections.</a:t>
            </a:r>
          </a:p>
        </p:txBody>
      </p:sp>
    </p:spTree>
    <p:extLst>
      <p:ext uri="{BB962C8B-B14F-4D97-AF65-F5344CB8AC3E}">
        <p14:creationId xmlns:p14="http://schemas.microsoft.com/office/powerpoint/2010/main" val="5848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ICMP Redirect</a:t>
            </a:r>
          </a:p>
        </p:txBody>
      </p:sp>
      <p:sp>
        <p:nvSpPr>
          <p:cNvPr id="3" name="Content Placeholder 2"/>
          <p:cNvSpPr>
            <a:spLocks noGrp="1"/>
          </p:cNvSpPr>
          <p:nvPr>
            <p:ph idx="1"/>
          </p:nvPr>
        </p:nvSpPr>
        <p:spPr/>
        <p:txBody>
          <a:bodyPr>
            <a:normAutofit/>
          </a:bodyPr>
          <a:lstStyle/>
          <a:p>
            <a:r>
              <a:rPr lang="en-US" sz="2000" dirty="0" smtClean="0"/>
              <a:t>ICMPV4 </a:t>
            </a:r>
            <a:r>
              <a:rPr lang="en-US" sz="2000" dirty="0"/>
              <a:t>Redirect messages are used by routers to notify the sender of a packet that </a:t>
            </a:r>
            <a:r>
              <a:rPr lang="en-US" sz="2000" dirty="0" smtClean="0"/>
              <a:t>there is </a:t>
            </a:r>
            <a:r>
              <a:rPr lang="en-US" sz="2000" dirty="0"/>
              <a:t>a better route available for a particular destination</a:t>
            </a:r>
            <a:r>
              <a:rPr lang="en-US" sz="2000" dirty="0" smtClean="0"/>
              <a:t>.</a:t>
            </a:r>
          </a:p>
          <a:p>
            <a:r>
              <a:rPr lang="en-US" sz="2000" dirty="0"/>
              <a:t>Similar to IPv4, R1 will </a:t>
            </a:r>
            <a:r>
              <a:rPr lang="en-US" sz="2000" dirty="0" smtClean="0"/>
              <a:t>forward the </a:t>
            </a:r>
            <a:r>
              <a:rPr lang="en-US" sz="2000" dirty="0"/>
              <a:t>IPv6 packet to PCB, but unlike ICMP for IPv4, it will send an ICMPv6 redirect </a:t>
            </a:r>
            <a:r>
              <a:rPr lang="en-US" sz="2000" dirty="0" smtClean="0"/>
              <a:t>message to </a:t>
            </a:r>
            <a:r>
              <a:rPr lang="en-US" sz="2000" dirty="0"/>
              <a:t>PCA informing the source of the better route. PCA can now send </a:t>
            </a:r>
            <a:r>
              <a:rPr lang="en-US" sz="2000" dirty="0" smtClean="0"/>
              <a:t>subsequent IPv6 </a:t>
            </a:r>
            <a:r>
              <a:rPr lang="en-US" sz="2000" dirty="0"/>
              <a:t>packets directly to PCB even though it is on a different IPv6 network</a:t>
            </a:r>
            <a:r>
              <a:rPr lang="en-US" sz="2000" dirty="0" smtClean="0"/>
              <a:t>.</a:t>
            </a:r>
          </a:p>
          <a:p>
            <a:endParaRPr lang="en-US" sz="2000" dirty="0"/>
          </a:p>
        </p:txBody>
      </p:sp>
      <p:pic>
        <p:nvPicPr>
          <p:cNvPr id="4" name="Picture 3"/>
          <p:cNvPicPr>
            <a:picLocks noChangeAspect="1"/>
          </p:cNvPicPr>
          <p:nvPr/>
        </p:nvPicPr>
        <p:blipFill>
          <a:blip r:embed="rId3"/>
          <a:stretch>
            <a:fillRect/>
          </a:stretch>
        </p:blipFill>
        <p:spPr>
          <a:xfrm>
            <a:off x="732577" y="3465458"/>
            <a:ext cx="7614001" cy="2849281"/>
          </a:xfrm>
          <a:prstGeom prst="rect">
            <a:avLst/>
          </a:prstGeom>
        </p:spPr>
      </p:pic>
    </p:spTree>
    <p:extLst>
      <p:ext uri="{BB962C8B-B14F-4D97-AF65-F5344CB8AC3E}">
        <p14:creationId xmlns:p14="http://schemas.microsoft.com/office/powerpoint/2010/main" val="38798578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a:t>
            </a:r>
            <a:r>
              <a:rPr lang="en-US" dirty="0" err="1"/>
              <a:t>RIPng</a:t>
            </a:r>
            <a:endParaRPr lang="en-US" dirty="0"/>
          </a:p>
        </p:txBody>
      </p:sp>
      <p:sp>
        <p:nvSpPr>
          <p:cNvPr id="3" name="Content Placeholder 2"/>
          <p:cNvSpPr>
            <a:spLocks noGrp="1"/>
          </p:cNvSpPr>
          <p:nvPr>
            <p:ph idx="1"/>
          </p:nvPr>
        </p:nvSpPr>
        <p:spPr/>
        <p:txBody>
          <a:bodyPr/>
          <a:lstStyle/>
          <a:p>
            <a:r>
              <a:rPr lang="en-US" dirty="0" smtClean="0"/>
              <a:t>Describe </a:t>
            </a:r>
            <a:r>
              <a:rPr lang="en-US" dirty="0"/>
              <a:t>general RIP characteristics</a:t>
            </a:r>
          </a:p>
          <a:p>
            <a:r>
              <a:rPr lang="en-US" dirty="0" smtClean="0"/>
              <a:t>Describe </a:t>
            </a:r>
            <a:r>
              <a:rPr lang="en-US" dirty="0"/>
              <a:t>how to configure and verify basic </a:t>
            </a:r>
            <a:r>
              <a:rPr lang="en-US" dirty="0" err="1"/>
              <a:t>RIPng</a:t>
            </a:r>
            <a:endParaRPr lang="en-US" dirty="0"/>
          </a:p>
          <a:p>
            <a:r>
              <a:rPr lang="en-US" dirty="0" smtClean="0"/>
              <a:t>Describe </a:t>
            </a:r>
            <a:r>
              <a:rPr lang="en-US" dirty="0"/>
              <a:t>how to configure </a:t>
            </a:r>
            <a:r>
              <a:rPr lang="en-US" dirty="0" err="1"/>
              <a:t>RIPng</a:t>
            </a:r>
            <a:r>
              <a:rPr lang="en-US" dirty="0"/>
              <a:t> to share default routes</a:t>
            </a:r>
          </a:p>
          <a:p>
            <a:r>
              <a:rPr lang="en-US" dirty="0" smtClean="0"/>
              <a:t>Analyze </a:t>
            </a:r>
            <a:r>
              <a:rPr lang="en-US" dirty="0"/>
              <a:t>the </a:t>
            </a:r>
            <a:r>
              <a:rPr lang="en-US" dirty="0" err="1"/>
              <a:t>RIPng</a:t>
            </a:r>
            <a:r>
              <a:rPr lang="en-US" dirty="0"/>
              <a:t> database</a:t>
            </a:r>
          </a:p>
        </p:txBody>
      </p:sp>
    </p:spTree>
    <p:extLst>
      <p:ext uri="{BB962C8B-B14F-4D97-AF65-F5344CB8AC3E}">
        <p14:creationId xmlns:p14="http://schemas.microsoft.com/office/powerpoint/2010/main" val="1442435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sz="2800" dirty="0" smtClean="0"/>
              <a:t>Dynamic Routing Protocols in </a:t>
            </a:r>
            <a:r>
              <a:rPr lang="en-US" sz="2800" dirty="0"/>
              <a:t>the </a:t>
            </a:r>
            <a:r>
              <a:rPr lang="en-US" sz="2800" dirty="0" smtClean="0"/>
              <a:t>Enterprise Network Infrastructure</a:t>
            </a:r>
            <a:endParaRPr lang="en-US" sz="2800" dirty="0"/>
          </a:p>
        </p:txBody>
      </p:sp>
      <p:sp>
        <p:nvSpPr>
          <p:cNvPr id="6" name="Content Placeholder 5"/>
          <p:cNvSpPr>
            <a:spLocks noGrp="1"/>
          </p:cNvSpPr>
          <p:nvPr>
            <p:ph idx="1"/>
          </p:nvPr>
        </p:nvSpPr>
        <p:spPr>
          <a:xfrm>
            <a:off x="279401" y="1205345"/>
            <a:ext cx="4196582" cy="5109394"/>
          </a:xfrm>
        </p:spPr>
        <p:txBody>
          <a:bodyPr>
            <a:normAutofit fontScale="77500" lnSpcReduction="20000"/>
          </a:bodyPr>
          <a:lstStyle/>
          <a:p>
            <a:r>
              <a:rPr lang="en-US" dirty="0"/>
              <a:t>It is a best practice that you use one IP routing protocol throughout the enterprise, </a:t>
            </a:r>
            <a:r>
              <a:rPr lang="en-US" dirty="0" smtClean="0"/>
              <a:t>if possible</a:t>
            </a:r>
            <a:r>
              <a:rPr lang="en-US" dirty="0"/>
              <a:t>. </a:t>
            </a:r>
            <a:r>
              <a:rPr lang="en-US" dirty="0" smtClean="0"/>
              <a:t> </a:t>
            </a:r>
          </a:p>
          <a:p>
            <a:r>
              <a:rPr lang="en-US" dirty="0" smtClean="0"/>
              <a:t>One </a:t>
            </a:r>
            <a:r>
              <a:rPr lang="en-US" dirty="0"/>
              <a:t>common example of when multiple routing protocols </a:t>
            </a:r>
            <a:r>
              <a:rPr lang="en-US" dirty="0" smtClean="0"/>
              <a:t>are used </a:t>
            </a:r>
            <a:r>
              <a:rPr lang="en-US" dirty="0"/>
              <a:t>is when the organization is </a:t>
            </a:r>
            <a:r>
              <a:rPr lang="en-US" dirty="0" err="1" smtClean="0"/>
              <a:t>multihomed</a:t>
            </a:r>
            <a:r>
              <a:rPr lang="en-US" dirty="0" smtClean="0"/>
              <a:t>.</a:t>
            </a:r>
          </a:p>
          <a:p>
            <a:r>
              <a:rPr lang="en-US" dirty="0" smtClean="0"/>
              <a:t>In </a:t>
            </a:r>
            <a:r>
              <a:rPr lang="en-US" dirty="0"/>
              <a:t>this scenario, the most commonly used protocol </a:t>
            </a:r>
            <a:r>
              <a:rPr lang="en-US" dirty="0" smtClean="0"/>
              <a:t>to exchange </a:t>
            </a:r>
            <a:r>
              <a:rPr lang="en-US" dirty="0"/>
              <a:t>routes with the service provider is Border Gateway Protocol (BGP), </a:t>
            </a:r>
            <a:r>
              <a:rPr lang="en-US" dirty="0" smtClean="0"/>
              <a:t>whereas within </a:t>
            </a:r>
            <a:r>
              <a:rPr lang="en-US" dirty="0"/>
              <a:t>the organization, Open Shortest Path First (OSPF) or Enhanced Interior </a:t>
            </a:r>
            <a:r>
              <a:rPr lang="en-US" dirty="0" smtClean="0"/>
              <a:t>Gateway Routing </a:t>
            </a:r>
            <a:r>
              <a:rPr lang="en-US" dirty="0"/>
              <a:t>Protocol (EIGRP) is typically </a:t>
            </a:r>
            <a:r>
              <a:rPr lang="en-US" dirty="0" smtClean="0"/>
              <a:t>used.</a:t>
            </a:r>
          </a:p>
          <a:p>
            <a:r>
              <a:rPr lang="en-US" dirty="0" smtClean="0"/>
              <a:t>In </a:t>
            </a:r>
            <a:r>
              <a:rPr lang="en-US" dirty="0"/>
              <a:t>a </a:t>
            </a:r>
            <a:r>
              <a:rPr lang="en-US" dirty="0" smtClean="0"/>
              <a:t>single-homed infrastructures static routes </a:t>
            </a:r>
            <a:r>
              <a:rPr lang="en-US" dirty="0"/>
              <a:t>are commonly used between the customer and the ISP.</a:t>
            </a:r>
          </a:p>
        </p:txBody>
      </p:sp>
      <p:pic>
        <p:nvPicPr>
          <p:cNvPr id="2" name="Picture 1"/>
          <p:cNvPicPr>
            <a:picLocks noChangeAspect="1"/>
          </p:cNvPicPr>
          <p:nvPr/>
        </p:nvPicPr>
        <p:blipFill>
          <a:blip r:embed="rId3"/>
          <a:stretch>
            <a:fillRect/>
          </a:stretch>
        </p:blipFill>
        <p:spPr>
          <a:xfrm>
            <a:off x="4475983" y="1286001"/>
            <a:ext cx="4323772" cy="4948081"/>
          </a:xfrm>
          <a:prstGeom prst="rect">
            <a:avLst/>
          </a:prstGeom>
        </p:spPr>
      </p:pic>
    </p:spTree>
    <p:extLst>
      <p:ext uri="{BB962C8B-B14F-4D97-AF65-F5344CB8AC3E}">
        <p14:creationId xmlns:p14="http://schemas.microsoft.com/office/powerpoint/2010/main" val="885778969"/>
      </p:ext>
    </p:extLst>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RIP Overview</a:t>
            </a:r>
          </a:p>
        </p:txBody>
      </p:sp>
      <p:sp>
        <p:nvSpPr>
          <p:cNvPr id="3" name="Content Placeholder 2"/>
          <p:cNvSpPr>
            <a:spLocks noGrp="1"/>
          </p:cNvSpPr>
          <p:nvPr>
            <p:ph idx="1"/>
          </p:nvPr>
        </p:nvSpPr>
        <p:spPr/>
        <p:txBody>
          <a:bodyPr/>
          <a:lstStyle/>
          <a:p>
            <a:r>
              <a:rPr lang="en-US" dirty="0"/>
              <a:t>RIP is an IGP that is used in smaller networks. </a:t>
            </a:r>
            <a:endParaRPr lang="en-US" dirty="0" smtClean="0"/>
          </a:p>
          <a:p>
            <a:r>
              <a:rPr lang="en-US" dirty="0" smtClean="0"/>
              <a:t>It </a:t>
            </a:r>
            <a:r>
              <a:rPr lang="en-US" dirty="0"/>
              <a:t>is a distance vector routing </a:t>
            </a:r>
            <a:r>
              <a:rPr lang="en-US" dirty="0" smtClean="0"/>
              <a:t>protocol that </a:t>
            </a:r>
            <a:r>
              <a:rPr lang="en-US" dirty="0"/>
              <a:t>uses hop count as a routing metric. </a:t>
            </a:r>
            <a:endParaRPr lang="en-US" dirty="0" smtClean="0"/>
          </a:p>
          <a:p>
            <a:r>
              <a:rPr lang="en-US" dirty="0" smtClean="0"/>
              <a:t>There </a:t>
            </a:r>
            <a:r>
              <a:rPr lang="en-US" dirty="0"/>
              <a:t>are three versions of RIP: RIPv1, </a:t>
            </a:r>
            <a:r>
              <a:rPr lang="en-US" dirty="0" smtClean="0"/>
              <a:t>RIPv2, and </a:t>
            </a:r>
            <a:r>
              <a:rPr lang="en-US" dirty="0" err="1"/>
              <a:t>RIPng</a:t>
            </a:r>
            <a:r>
              <a:rPr lang="en-US" dirty="0"/>
              <a:t>. RIPv1 and RIPv2 route in IPv4 networks. </a:t>
            </a:r>
            <a:endParaRPr lang="en-US" dirty="0" smtClean="0"/>
          </a:p>
          <a:p>
            <a:r>
              <a:rPr lang="en-US" dirty="0" err="1" smtClean="0"/>
              <a:t>RIPng</a:t>
            </a:r>
            <a:r>
              <a:rPr lang="en-US" dirty="0" smtClean="0"/>
              <a:t> </a:t>
            </a:r>
            <a:r>
              <a:rPr lang="en-US" dirty="0"/>
              <a:t>routes in IPv6 networks</a:t>
            </a:r>
            <a:r>
              <a:rPr lang="en-US" dirty="0" smtClean="0"/>
              <a:t>.</a:t>
            </a:r>
          </a:p>
          <a:p>
            <a:r>
              <a:rPr lang="en-US" dirty="0"/>
              <a:t>RIP is a standardized IGP routing </a:t>
            </a:r>
            <a:r>
              <a:rPr lang="en-US" dirty="0" smtClean="0"/>
              <a:t>protocol that </a:t>
            </a:r>
            <a:r>
              <a:rPr lang="en-US" dirty="0"/>
              <a:t>works in a mixed-vendor router </a:t>
            </a:r>
            <a:r>
              <a:rPr lang="en-US" dirty="0" smtClean="0"/>
              <a:t>environment.</a:t>
            </a:r>
            <a:endParaRPr lang="en-US" dirty="0"/>
          </a:p>
        </p:txBody>
      </p:sp>
    </p:spTree>
    <p:extLst>
      <p:ext uri="{BB962C8B-B14F-4D97-AF65-F5344CB8AC3E}">
        <p14:creationId xmlns:p14="http://schemas.microsoft.com/office/powerpoint/2010/main" val="34824385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RIP Overview</a:t>
            </a:r>
          </a:p>
        </p:txBody>
      </p:sp>
      <p:sp>
        <p:nvSpPr>
          <p:cNvPr id="3" name="Content Placeholder 2"/>
          <p:cNvSpPr>
            <a:spLocks noGrp="1"/>
          </p:cNvSpPr>
          <p:nvPr>
            <p:ph idx="1"/>
          </p:nvPr>
        </p:nvSpPr>
        <p:spPr>
          <a:xfrm>
            <a:off x="280746" y="4100342"/>
            <a:ext cx="8520354" cy="2287932"/>
          </a:xfrm>
        </p:spPr>
        <p:txBody>
          <a:bodyPr>
            <a:normAutofit lnSpcReduction="10000"/>
          </a:bodyPr>
          <a:lstStyle/>
          <a:p>
            <a:r>
              <a:rPr lang="en-US" dirty="0"/>
              <a:t>RIP </a:t>
            </a:r>
            <a:r>
              <a:rPr lang="en-US" dirty="0" smtClean="0"/>
              <a:t>uses </a:t>
            </a:r>
            <a:r>
              <a:rPr lang="en-US" dirty="0"/>
              <a:t>hop count, the number of routers, as </a:t>
            </a:r>
            <a:r>
              <a:rPr lang="en-US" dirty="0" smtClean="0"/>
              <a:t>the metric</a:t>
            </a:r>
            <a:r>
              <a:rPr lang="en-US" dirty="0"/>
              <a:t>. </a:t>
            </a:r>
            <a:endParaRPr lang="en-US" dirty="0" smtClean="0"/>
          </a:p>
          <a:p>
            <a:r>
              <a:rPr lang="en-US" dirty="0" smtClean="0"/>
              <a:t>If </a:t>
            </a:r>
            <a:r>
              <a:rPr lang="en-US" dirty="0"/>
              <a:t>a device has two paths to the destination network, the path with fewer </a:t>
            </a:r>
            <a:r>
              <a:rPr lang="en-US" dirty="0" smtClean="0"/>
              <a:t>hops will </a:t>
            </a:r>
            <a:r>
              <a:rPr lang="en-US" dirty="0"/>
              <a:t>be chosen as the path to forward traffic. </a:t>
            </a:r>
            <a:endParaRPr lang="en-US" dirty="0" smtClean="0"/>
          </a:p>
          <a:p>
            <a:r>
              <a:rPr lang="en-US" dirty="0" smtClean="0"/>
              <a:t>If </a:t>
            </a:r>
            <a:r>
              <a:rPr lang="en-US" dirty="0"/>
              <a:t>a network is 16 or more hops away, </a:t>
            </a:r>
            <a:r>
              <a:rPr lang="en-US" dirty="0" smtClean="0"/>
              <a:t>the router </a:t>
            </a:r>
            <a:r>
              <a:rPr lang="en-US" dirty="0"/>
              <a:t>considers it unreachable.</a:t>
            </a:r>
          </a:p>
        </p:txBody>
      </p:sp>
      <p:pic>
        <p:nvPicPr>
          <p:cNvPr id="5" name="Picture 4"/>
          <p:cNvPicPr>
            <a:picLocks noChangeAspect="1"/>
          </p:cNvPicPr>
          <p:nvPr/>
        </p:nvPicPr>
        <p:blipFill>
          <a:blip r:embed="rId3"/>
          <a:stretch>
            <a:fillRect/>
          </a:stretch>
        </p:blipFill>
        <p:spPr>
          <a:xfrm>
            <a:off x="1189417" y="907621"/>
            <a:ext cx="6700321" cy="3192721"/>
          </a:xfrm>
          <a:prstGeom prst="rect">
            <a:avLst/>
          </a:prstGeom>
        </p:spPr>
      </p:pic>
    </p:spTree>
    <p:extLst>
      <p:ext uri="{BB962C8B-B14F-4D97-AF65-F5344CB8AC3E}">
        <p14:creationId xmlns:p14="http://schemas.microsoft.com/office/powerpoint/2010/main" val="28437632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RIP Overview</a:t>
            </a:r>
          </a:p>
        </p:txBody>
      </p:sp>
      <p:sp>
        <p:nvSpPr>
          <p:cNvPr id="3" name="Content Placeholder 2"/>
          <p:cNvSpPr>
            <a:spLocks noGrp="1"/>
          </p:cNvSpPr>
          <p:nvPr>
            <p:ph idx="1"/>
          </p:nvPr>
        </p:nvSpPr>
        <p:spPr/>
        <p:txBody>
          <a:bodyPr>
            <a:normAutofit/>
          </a:bodyPr>
          <a:lstStyle/>
          <a:p>
            <a:r>
              <a:rPr lang="en-US" dirty="0"/>
              <a:t>As a routing loop-prevention technique, RIP implements split horizon. Split </a:t>
            </a:r>
            <a:r>
              <a:rPr lang="en-US" dirty="0" smtClean="0"/>
              <a:t>horizon prevents </a:t>
            </a:r>
            <a:r>
              <a:rPr lang="en-US" dirty="0"/>
              <a:t>routing information from being sent out the same interface from which it </a:t>
            </a:r>
            <a:r>
              <a:rPr lang="en-US" dirty="0" smtClean="0"/>
              <a:t>was received</a:t>
            </a:r>
            <a:r>
              <a:rPr lang="en-US" dirty="0"/>
              <a:t>. </a:t>
            </a:r>
            <a:endParaRPr lang="en-US" dirty="0" smtClean="0"/>
          </a:p>
          <a:p>
            <a:r>
              <a:rPr lang="en-US" dirty="0" smtClean="0"/>
              <a:t>Split </a:t>
            </a:r>
            <a:r>
              <a:rPr lang="en-US" dirty="0"/>
              <a:t>horizon with poison reverse is a similar technique but sends the </a:t>
            </a:r>
            <a:r>
              <a:rPr lang="en-US" dirty="0" smtClean="0"/>
              <a:t>update with </a:t>
            </a:r>
            <a:r>
              <a:rPr lang="en-US" dirty="0"/>
              <a:t>a metric of 16, which is considered unreachable by RIP. </a:t>
            </a:r>
            <a:endParaRPr lang="en-US" dirty="0" smtClean="0"/>
          </a:p>
          <a:p>
            <a:r>
              <a:rPr lang="en-US" dirty="0" smtClean="0"/>
              <a:t>RIP </a:t>
            </a:r>
            <a:r>
              <a:rPr lang="en-US" dirty="0"/>
              <a:t>is also capable of load balancing traffic over equal-cost paths. </a:t>
            </a:r>
            <a:endParaRPr lang="en-US" dirty="0" smtClean="0"/>
          </a:p>
          <a:p>
            <a:r>
              <a:rPr lang="en-US" dirty="0" smtClean="0"/>
              <a:t>The </a:t>
            </a:r>
            <a:r>
              <a:rPr lang="en-US" dirty="0"/>
              <a:t>default is </a:t>
            </a:r>
            <a:r>
              <a:rPr lang="en-US" dirty="0" smtClean="0"/>
              <a:t>four equal-cost </a:t>
            </a:r>
            <a:r>
              <a:rPr lang="en-US" dirty="0"/>
              <a:t>paths. </a:t>
            </a:r>
            <a:endParaRPr lang="en-US" dirty="0" smtClean="0"/>
          </a:p>
          <a:p>
            <a:r>
              <a:rPr lang="en-US" dirty="0" smtClean="0"/>
              <a:t>If </a:t>
            </a:r>
            <a:r>
              <a:rPr lang="en-US" dirty="0"/>
              <a:t>the maximum number of paths is set to one, load balancing is disabled.</a:t>
            </a:r>
          </a:p>
        </p:txBody>
      </p:sp>
    </p:spTree>
    <p:extLst>
      <p:ext uri="{BB962C8B-B14F-4D97-AF65-F5344CB8AC3E}">
        <p14:creationId xmlns:p14="http://schemas.microsoft.com/office/powerpoint/2010/main" val="21483234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Features in RIPv2 and </a:t>
            </a:r>
            <a:r>
              <a:rPr lang="en-US" dirty="0" err="1"/>
              <a:t>RIPng</a:t>
            </a:r>
            <a:endParaRPr lang="en-US" dirty="0"/>
          </a:p>
        </p:txBody>
      </p:sp>
      <p:pic>
        <p:nvPicPr>
          <p:cNvPr id="4" name="Content Placeholder 3"/>
          <p:cNvPicPr>
            <a:picLocks noGrp="1" noChangeAspect="1"/>
          </p:cNvPicPr>
          <p:nvPr>
            <p:ph idx="1"/>
          </p:nvPr>
        </p:nvPicPr>
        <p:blipFill>
          <a:blip r:embed="rId3"/>
          <a:stretch>
            <a:fillRect/>
          </a:stretch>
        </p:blipFill>
        <p:spPr>
          <a:xfrm>
            <a:off x="279400" y="1866379"/>
            <a:ext cx="8841489" cy="2652688"/>
          </a:xfrm>
          <a:prstGeom prst="rect">
            <a:avLst/>
          </a:prstGeom>
        </p:spPr>
      </p:pic>
      <p:pic>
        <p:nvPicPr>
          <p:cNvPr id="5" name="Picture 4"/>
          <p:cNvPicPr>
            <a:picLocks noChangeAspect="1"/>
          </p:cNvPicPr>
          <p:nvPr/>
        </p:nvPicPr>
        <p:blipFill>
          <a:blip r:embed="rId4"/>
          <a:stretch>
            <a:fillRect/>
          </a:stretch>
        </p:blipFill>
        <p:spPr>
          <a:xfrm>
            <a:off x="364138" y="4414485"/>
            <a:ext cx="8521700" cy="1675743"/>
          </a:xfrm>
          <a:prstGeom prst="rect">
            <a:avLst/>
          </a:prstGeom>
        </p:spPr>
      </p:pic>
    </p:spTree>
    <p:extLst>
      <p:ext uri="{BB962C8B-B14F-4D97-AF65-F5344CB8AC3E}">
        <p14:creationId xmlns:p14="http://schemas.microsoft.com/office/powerpoint/2010/main" val="40889836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RIPv2 Configuration </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1939179" y="1108037"/>
            <a:ext cx="5200798" cy="2218667"/>
          </a:xfrm>
          <a:prstGeom prst="rect">
            <a:avLst/>
          </a:prstGeom>
        </p:spPr>
      </p:pic>
      <p:pic>
        <p:nvPicPr>
          <p:cNvPr id="5" name="Picture 4"/>
          <p:cNvPicPr>
            <a:picLocks noChangeAspect="1"/>
          </p:cNvPicPr>
          <p:nvPr/>
        </p:nvPicPr>
        <p:blipFill>
          <a:blip r:embed="rId4"/>
          <a:stretch>
            <a:fillRect/>
          </a:stretch>
        </p:blipFill>
        <p:spPr>
          <a:xfrm>
            <a:off x="202312" y="3229098"/>
            <a:ext cx="8941688" cy="1680530"/>
          </a:xfrm>
          <a:prstGeom prst="rect">
            <a:avLst/>
          </a:prstGeom>
        </p:spPr>
      </p:pic>
    </p:spTree>
    <p:extLst>
      <p:ext uri="{BB962C8B-B14F-4D97-AF65-F5344CB8AC3E}">
        <p14:creationId xmlns:p14="http://schemas.microsoft.com/office/powerpoint/2010/main" val="28967331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RIPv2 Configuration </a:t>
            </a:r>
          </a:p>
        </p:txBody>
      </p:sp>
      <p:sp>
        <p:nvSpPr>
          <p:cNvPr id="3" name="Content Placeholder 2"/>
          <p:cNvSpPr>
            <a:spLocks noGrp="1"/>
          </p:cNvSpPr>
          <p:nvPr>
            <p:ph idx="1"/>
          </p:nvPr>
        </p:nvSpPr>
        <p:spPr/>
        <p:txBody>
          <a:bodyPr>
            <a:normAutofit lnSpcReduction="10000"/>
          </a:bodyPr>
          <a:lstStyle/>
          <a:p>
            <a:r>
              <a:rPr lang="en-US" dirty="0"/>
              <a:t>By default, RIPv2 automatically summarizes networks at major network boundaries, </a:t>
            </a:r>
            <a:r>
              <a:rPr lang="en-US" dirty="0" smtClean="0"/>
              <a:t>summarizing routes </a:t>
            </a:r>
            <a:r>
              <a:rPr lang="en-US" dirty="0"/>
              <a:t>to the </a:t>
            </a:r>
            <a:r>
              <a:rPr lang="en-US" dirty="0" err="1"/>
              <a:t>classful</a:t>
            </a:r>
            <a:r>
              <a:rPr lang="en-US" dirty="0"/>
              <a:t> network </a:t>
            </a:r>
            <a:r>
              <a:rPr lang="en-US" dirty="0" smtClean="0"/>
              <a:t>address</a:t>
            </a:r>
          </a:p>
          <a:p>
            <a:r>
              <a:rPr lang="en-US" dirty="0"/>
              <a:t>When route summarization is disabled, </a:t>
            </a:r>
            <a:r>
              <a:rPr lang="en-US" dirty="0" smtClean="0"/>
              <a:t>the software </a:t>
            </a:r>
            <a:r>
              <a:rPr lang="en-US" dirty="0"/>
              <a:t>sends subnet routing information across </a:t>
            </a:r>
            <a:r>
              <a:rPr lang="en-US" dirty="0" err="1"/>
              <a:t>classful</a:t>
            </a:r>
            <a:r>
              <a:rPr lang="en-US" dirty="0"/>
              <a:t> network boundaries</a:t>
            </a:r>
            <a:r>
              <a:rPr lang="en-US" dirty="0" smtClean="0"/>
              <a:t>.</a:t>
            </a:r>
          </a:p>
          <a:p>
            <a:pPr marL="0" indent="0">
              <a:buNone/>
            </a:pPr>
            <a:endParaRPr lang="en-US" sz="1800" dirty="0" smtClean="0">
              <a:latin typeface="Consolas" panose="020B0609020204030204" pitchFamily="49" charset="0"/>
              <a:cs typeface="Consolas" panose="020B0609020204030204" pitchFamily="49" charset="0"/>
            </a:endParaRPr>
          </a:p>
          <a:p>
            <a:pPr marL="0" indent="0">
              <a:buNone/>
            </a:pPr>
            <a:r>
              <a:rPr lang="en-US" sz="1800" dirty="0" smtClean="0">
                <a:latin typeface="Consolas" panose="020B0609020204030204" pitchFamily="49" charset="0"/>
                <a:cs typeface="Consolas" panose="020B0609020204030204" pitchFamily="49" charset="0"/>
              </a:rPr>
              <a:t>Router(</a:t>
            </a:r>
            <a:r>
              <a:rPr lang="en-US" sz="1800" dirty="0" err="1" smtClean="0">
                <a:latin typeface="Consolas" panose="020B0609020204030204" pitchFamily="49" charset="0"/>
                <a:cs typeface="Consolas" panose="020B0609020204030204" pitchFamily="49" charset="0"/>
              </a:rPr>
              <a:t>config</a:t>
            </a:r>
            <a:r>
              <a:rPr lang="en-US" sz="1800" dirty="0" smtClean="0">
                <a:latin typeface="Consolas" panose="020B0609020204030204" pitchFamily="49" charset="0"/>
                <a:cs typeface="Consolas" panose="020B0609020204030204" pitchFamily="49" charset="0"/>
              </a:rPr>
              <a:t>-router</a:t>
            </a:r>
            <a:r>
              <a:rPr lang="en-US" sz="1800" dirty="0">
                <a:latin typeface="Consolas" panose="020B0609020204030204" pitchFamily="49" charset="0"/>
                <a:cs typeface="Consolas" panose="020B0609020204030204" pitchFamily="49" charset="0"/>
              </a:rPr>
              <a:t>)# </a:t>
            </a:r>
            <a:r>
              <a:rPr lang="en-US" sz="1800" b="1" dirty="0">
                <a:latin typeface="Consolas" panose="020B0609020204030204" pitchFamily="49" charset="0"/>
                <a:cs typeface="Consolas" panose="020B0609020204030204" pitchFamily="49" charset="0"/>
              </a:rPr>
              <a:t>no </a:t>
            </a:r>
            <a:r>
              <a:rPr lang="en-US" sz="1800" b="1" dirty="0" smtClean="0">
                <a:latin typeface="Consolas" panose="020B0609020204030204" pitchFamily="49" charset="0"/>
                <a:cs typeface="Consolas" panose="020B0609020204030204" pitchFamily="49" charset="0"/>
              </a:rPr>
              <a:t>auto-summary</a:t>
            </a:r>
          </a:p>
          <a:p>
            <a:endParaRPr lang="en-US" dirty="0" smtClean="0"/>
          </a:p>
          <a:p>
            <a:r>
              <a:rPr lang="en-US" dirty="0" smtClean="0"/>
              <a:t>The </a:t>
            </a:r>
            <a:r>
              <a:rPr lang="en-US" b="1" dirty="0" err="1"/>
              <a:t>ip</a:t>
            </a:r>
            <a:r>
              <a:rPr lang="en-US" b="1" dirty="0"/>
              <a:t> summary-address rip </a:t>
            </a:r>
            <a:r>
              <a:rPr lang="en-US" i="1" dirty="0" err="1"/>
              <a:t>ip</a:t>
            </a:r>
            <a:r>
              <a:rPr lang="en-US" i="1" dirty="0"/>
              <a:t>-address network-mask </a:t>
            </a:r>
            <a:r>
              <a:rPr lang="en-US" dirty="0"/>
              <a:t>interface command is used </a:t>
            </a:r>
            <a:r>
              <a:rPr lang="en-US" dirty="0" smtClean="0"/>
              <a:t>to summarize </a:t>
            </a:r>
            <a:r>
              <a:rPr lang="en-US" dirty="0"/>
              <a:t>an address or subnet under a </a:t>
            </a:r>
            <a:r>
              <a:rPr lang="en-US" dirty="0" smtClean="0"/>
              <a:t>specific </a:t>
            </a:r>
            <a:r>
              <a:rPr lang="en-US" dirty="0"/>
              <a:t>interface</a:t>
            </a:r>
            <a:r>
              <a:rPr lang="en-US" dirty="0" smtClean="0"/>
              <a:t>.</a:t>
            </a:r>
          </a:p>
          <a:p>
            <a:pPr marL="0" indent="0">
              <a:buNone/>
            </a:pPr>
            <a:endParaRPr lang="en-US" sz="1800" dirty="0" smtClean="0">
              <a:latin typeface="Consolas" panose="020B0609020204030204" pitchFamily="49" charset="0"/>
              <a:cs typeface="Consolas" panose="020B0609020204030204" pitchFamily="49" charset="0"/>
            </a:endParaRPr>
          </a:p>
          <a:p>
            <a:pPr marL="0" indent="0">
              <a:buNone/>
            </a:pPr>
            <a:r>
              <a:rPr lang="en-US" sz="1800" dirty="0" smtClean="0">
                <a:latin typeface="Consolas" panose="020B0609020204030204" pitchFamily="49" charset="0"/>
                <a:cs typeface="Consolas" panose="020B0609020204030204" pitchFamily="49" charset="0"/>
              </a:rPr>
              <a:t>Router(</a:t>
            </a:r>
            <a:r>
              <a:rPr lang="en-US" sz="1800" dirty="0" err="1" smtClean="0">
                <a:latin typeface="Consolas" panose="020B0609020204030204" pitchFamily="49" charset="0"/>
                <a:cs typeface="Consolas" panose="020B0609020204030204" pitchFamily="49" charset="0"/>
              </a:rPr>
              <a:t>config</a:t>
            </a:r>
            <a:r>
              <a:rPr lang="en-US" sz="1800" dirty="0" smtClean="0">
                <a:latin typeface="Consolas" panose="020B0609020204030204" pitchFamily="49" charset="0"/>
                <a:cs typeface="Consolas" panose="020B0609020204030204" pitchFamily="49" charset="0"/>
              </a:rPr>
              <a:t>-if</a:t>
            </a:r>
            <a:r>
              <a:rPr lang="en-US" sz="1800" dirty="0">
                <a:latin typeface="Consolas" panose="020B0609020204030204" pitchFamily="49" charset="0"/>
                <a:cs typeface="Consolas" panose="020B0609020204030204" pitchFamily="49" charset="0"/>
              </a:rPr>
              <a:t>)# </a:t>
            </a:r>
            <a:r>
              <a:rPr lang="en-US" sz="1800" b="1" dirty="0" err="1">
                <a:latin typeface="Consolas" panose="020B0609020204030204" pitchFamily="49" charset="0"/>
                <a:cs typeface="Consolas" panose="020B0609020204030204" pitchFamily="49" charset="0"/>
              </a:rPr>
              <a:t>ip</a:t>
            </a:r>
            <a:r>
              <a:rPr lang="en-US" sz="1800" b="1" dirty="0">
                <a:latin typeface="Consolas" panose="020B0609020204030204" pitchFamily="49" charset="0"/>
                <a:cs typeface="Consolas" panose="020B0609020204030204" pitchFamily="49" charset="0"/>
              </a:rPr>
              <a:t> summary-address </a:t>
            </a:r>
            <a:r>
              <a:rPr lang="en-US" sz="1800" b="1">
                <a:latin typeface="Consolas" panose="020B0609020204030204" pitchFamily="49" charset="0"/>
                <a:cs typeface="Consolas" panose="020B0609020204030204" pitchFamily="49" charset="0"/>
              </a:rPr>
              <a:t>rip </a:t>
            </a:r>
            <a:r>
              <a:rPr lang="en-US" sz="1800" b="1" smtClean="0">
                <a:latin typeface="Consolas" panose="020B0609020204030204" pitchFamily="49" charset="0"/>
                <a:cs typeface="Consolas" panose="020B0609020204030204" pitchFamily="49" charset="0"/>
              </a:rPr>
              <a:t>10.2.0.0 </a:t>
            </a:r>
            <a:r>
              <a:rPr lang="en-US" sz="1800" b="1" dirty="0">
                <a:latin typeface="Consolas" panose="020B0609020204030204" pitchFamily="49" charset="0"/>
                <a:cs typeface="Consolas" panose="020B0609020204030204" pitchFamily="49" charset="0"/>
              </a:rPr>
              <a:t>255.255.0.0</a:t>
            </a:r>
            <a:endParaRPr lang="en-US" sz="1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5015686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a:t>
            </a:r>
            <a:r>
              <a:rPr lang="en-US" dirty="0" err="1"/>
              <a:t>RIPng</a:t>
            </a:r>
            <a:endParaRPr lang="en-US" dirty="0"/>
          </a:p>
        </p:txBody>
      </p:sp>
      <p:sp>
        <p:nvSpPr>
          <p:cNvPr id="3" name="Content Placeholder 2"/>
          <p:cNvSpPr>
            <a:spLocks noGrp="1"/>
          </p:cNvSpPr>
          <p:nvPr>
            <p:ph idx="1"/>
          </p:nvPr>
        </p:nvSpPr>
        <p:spPr>
          <a:xfrm>
            <a:off x="2035376" y="4903898"/>
            <a:ext cx="5009747" cy="457478"/>
          </a:xfrm>
          <a:noFill/>
          <a:ln w="25400">
            <a:solidFill>
              <a:schemeClr val="tx1"/>
            </a:solidFill>
          </a:ln>
        </p:spPr>
        <p:txBody>
          <a:bodyPr>
            <a:normAutofit/>
          </a:bodyPr>
          <a:lstStyle/>
          <a:p>
            <a:pPr marL="0" indent="0">
              <a:buNone/>
            </a:pPr>
            <a:r>
              <a:rPr lang="en-US" sz="1800" dirty="0">
                <a:latin typeface="Consolas" panose="020B0609020204030204" pitchFamily="49" charset="0"/>
                <a:cs typeface="Consolas" panose="020B0609020204030204" pitchFamily="49" charset="0"/>
              </a:rPr>
              <a:t>R2(</a:t>
            </a:r>
            <a:r>
              <a:rPr lang="en-US" sz="1800" dirty="0" err="1">
                <a:latin typeface="Consolas" panose="020B0609020204030204" pitchFamily="49" charset="0"/>
                <a:cs typeface="Consolas" panose="020B0609020204030204" pitchFamily="49" charset="0"/>
              </a:rPr>
              <a:t>config</a:t>
            </a:r>
            <a:r>
              <a:rPr lang="en-US" sz="1800" dirty="0">
                <a:latin typeface="Consolas" panose="020B0609020204030204" pitchFamily="49" charset="0"/>
                <a:cs typeface="Consolas" panose="020B0609020204030204" pitchFamily="49" charset="0"/>
              </a:rPr>
              <a:t>)# </a:t>
            </a:r>
            <a:r>
              <a:rPr lang="en-US" sz="1800" b="1" dirty="0">
                <a:latin typeface="Consolas" panose="020B0609020204030204" pitchFamily="49" charset="0"/>
                <a:cs typeface="Consolas" panose="020B0609020204030204" pitchFamily="49" charset="0"/>
              </a:rPr>
              <a:t>ipv6 router rip CCNP_RIP</a:t>
            </a:r>
            <a:endParaRPr lang="en-US" sz="1800" dirty="0">
              <a:latin typeface="Consolas" panose="020B0609020204030204" pitchFamily="49" charset="0"/>
              <a:cs typeface="Consolas" panose="020B0609020204030204" pitchFamily="49" charset="0"/>
            </a:endParaRPr>
          </a:p>
        </p:txBody>
      </p:sp>
      <p:pic>
        <p:nvPicPr>
          <p:cNvPr id="4" name="Picture 3"/>
          <p:cNvPicPr>
            <a:picLocks noChangeAspect="1"/>
          </p:cNvPicPr>
          <p:nvPr/>
        </p:nvPicPr>
        <p:blipFill>
          <a:blip r:embed="rId3"/>
          <a:stretch>
            <a:fillRect/>
          </a:stretch>
        </p:blipFill>
        <p:spPr>
          <a:xfrm>
            <a:off x="1046474" y="1052399"/>
            <a:ext cx="6700321" cy="2696640"/>
          </a:xfrm>
          <a:prstGeom prst="rect">
            <a:avLst/>
          </a:prstGeom>
        </p:spPr>
      </p:pic>
      <p:pic>
        <p:nvPicPr>
          <p:cNvPr id="5" name="Picture 4"/>
          <p:cNvPicPr>
            <a:picLocks noChangeAspect="1"/>
          </p:cNvPicPr>
          <p:nvPr/>
        </p:nvPicPr>
        <p:blipFill>
          <a:blip r:embed="rId4"/>
          <a:stretch>
            <a:fillRect/>
          </a:stretch>
        </p:blipFill>
        <p:spPr>
          <a:xfrm>
            <a:off x="152535" y="3607774"/>
            <a:ext cx="7410961" cy="1195680"/>
          </a:xfrm>
          <a:prstGeom prst="rect">
            <a:avLst/>
          </a:prstGeom>
        </p:spPr>
      </p:pic>
      <p:pic>
        <p:nvPicPr>
          <p:cNvPr id="6" name="Picture 5"/>
          <p:cNvPicPr>
            <a:picLocks noChangeAspect="1"/>
          </p:cNvPicPr>
          <p:nvPr/>
        </p:nvPicPr>
        <p:blipFill>
          <a:blip r:embed="rId5"/>
          <a:stretch>
            <a:fillRect/>
          </a:stretch>
        </p:blipFill>
        <p:spPr>
          <a:xfrm>
            <a:off x="1603996" y="5461820"/>
            <a:ext cx="7360201" cy="1170240"/>
          </a:xfrm>
          <a:prstGeom prst="rect">
            <a:avLst/>
          </a:prstGeom>
        </p:spPr>
      </p:pic>
    </p:spTree>
    <p:extLst>
      <p:ext uri="{BB962C8B-B14F-4D97-AF65-F5344CB8AC3E}">
        <p14:creationId xmlns:p14="http://schemas.microsoft.com/office/powerpoint/2010/main" val="11216540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 </a:t>
            </a:r>
            <a:r>
              <a:rPr lang="en-US" dirty="0" err="1" smtClean="0"/>
              <a:t>RIPng</a:t>
            </a:r>
            <a:r>
              <a:rPr lang="en-US" dirty="0" smtClean="0"/>
              <a:t> Configuration	</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279400" y="1108037"/>
            <a:ext cx="7309441" cy="2391360"/>
          </a:xfrm>
          <a:prstGeom prst="rect">
            <a:avLst/>
          </a:prstGeom>
        </p:spPr>
      </p:pic>
      <p:pic>
        <p:nvPicPr>
          <p:cNvPr id="5" name="Picture 4"/>
          <p:cNvPicPr>
            <a:picLocks noChangeAspect="1"/>
          </p:cNvPicPr>
          <p:nvPr/>
        </p:nvPicPr>
        <p:blipFill>
          <a:blip r:embed="rId4"/>
          <a:stretch>
            <a:fillRect/>
          </a:stretch>
        </p:blipFill>
        <p:spPr>
          <a:xfrm>
            <a:off x="1794101" y="2493055"/>
            <a:ext cx="7309441" cy="3498001"/>
          </a:xfrm>
          <a:prstGeom prst="rect">
            <a:avLst/>
          </a:prstGeom>
        </p:spPr>
      </p:pic>
    </p:spTree>
    <p:extLst>
      <p:ext uri="{BB962C8B-B14F-4D97-AF65-F5344CB8AC3E}">
        <p14:creationId xmlns:p14="http://schemas.microsoft.com/office/powerpoint/2010/main" val="310948990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RIPng</a:t>
            </a:r>
            <a:r>
              <a:rPr lang="en-US" dirty="0" smtClean="0"/>
              <a:t> Summarization	</a:t>
            </a:r>
            <a:endParaRPr lang="en-US" dirty="0"/>
          </a:p>
        </p:txBody>
      </p:sp>
      <p:pic>
        <p:nvPicPr>
          <p:cNvPr id="4" name="Content Placeholder 3"/>
          <p:cNvPicPr>
            <a:picLocks noGrp="1" noChangeAspect="1"/>
          </p:cNvPicPr>
          <p:nvPr>
            <p:ph idx="1"/>
          </p:nvPr>
        </p:nvPicPr>
        <p:blipFill>
          <a:blip r:embed="rId3"/>
          <a:stretch>
            <a:fillRect/>
          </a:stretch>
        </p:blipFill>
        <p:spPr>
          <a:xfrm>
            <a:off x="834769" y="4544727"/>
            <a:ext cx="7410961" cy="763200"/>
          </a:xfrm>
          <a:prstGeom prst="rect">
            <a:avLst/>
          </a:prstGeom>
        </p:spPr>
      </p:pic>
      <p:pic>
        <p:nvPicPr>
          <p:cNvPr id="5" name="Picture 4"/>
          <p:cNvPicPr>
            <a:picLocks noChangeAspect="1"/>
          </p:cNvPicPr>
          <p:nvPr/>
        </p:nvPicPr>
        <p:blipFill>
          <a:blip r:embed="rId4"/>
          <a:stretch>
            <a:fillRect/>
          </a:stretch>
        </p:blipFill>
        <p:spPr>
          <a:xfrm>
            <a:off x="1190088" y="1108037"/>
            <a:ext cx="6700321" cy="2696640"/>
          </a:xfrm>
          <a:prstGeom prst="rect">
            <a:avLst/>
          </a:prstGeom>
        </p:spPr>
      </p:pic>
    </p:spTree>
    <p:extLst>
      <p:ext uri="{BB962C8B-B14F-4D97-AF65-F5344CB8AC3E}">
        <p14:creationId xmlns:p14="http://schemas.microsoft.com/office/powerpoint/2010/main" val="368946570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Propagating a Default Route</a:t>
            </a:r>
          </a:p>
        </p:txBody>
      </p:sp>
      <p:sp>
        <p:nvSpPr>
          <p:cNvPr id="3" name="Content Placeholder 2"/>
          <p:cNvSpPr>
            <a:spLocks noGrp="1"/>
          </p:cNvSpPr>
          <p:nvPr>
            <p:ph idx="1"/>
          </p:nvPr>
        </p:nvSpPr>
        <p:spPr>
          <a:xfrm>
            <a:off x="374911" y="4867229"/>
            <a:ext cx="8329332" cy="417868"/>
          </a:xfrm>
          <a:ln w="28575">
            <a:solidFill>
              <a:schemeClr val="tx1"/>
            </a:solidFill>
          </a:ln>
        </p:spPr>
        <p:txBody>
          <a:bodyPr>
            <a:normAutofit/>
          </a:bodyPr>
          <a:lstStyle/>
          <a:p>
            <a:pPr marL="0" indent="0">
              <a:buNone/>
            </a:pPr>
            <a:r>
              <a:rPr lang="en-US" sz="1800" dirty="0">
                <a:latin typeface="Consolas" panose="020B0609020204030204" pitchFamily="49" charset="0"/>
                <a:cs typeface="Consolas" panose="020B0609020204030204" pitchFamily="49" charset="0"/>
              </a:rPr>
              <a:t>R1(</a:t>
            </a:r>
            <a:r>
              <a:rPr lang="en-US" sz="1800" dirty="0" err="1">
                <a:latin typeface="Consolas" panose="020B0609020204030204" pitchFamily="49" charset="0"/>
                <a:cs typeface="Consolas" panose="020B0609020204030204" pitchFamily="49" charset="0"/>
              </a:rPr>
              <a:t>config</a:t>
            </a:r>
            <a:r>
              <a:rPr lang="en-US" sz="1800" dirty="0">
                <a:latin typeface="Consolas" panose="020B0609020204030204" pitchFamily="49" charset="0"/>
                <a:cs typeface="Consolas" panose="020B0609020204030204" pitchFamily="49" charset="0"/>
              </a:rPr>
              <a:t>-if)# </a:t>
            </a:r>
            <a:r>
              <a:rPr lang="en-US" sz="1800" b="1" dirty="0">
                <a:latin typeface="Consolas" panose="020B0609020204030204" pitchFamily="49" charset="0"/>
                <a:cs typeface="Consolas" panose="020B0609020204030204" pitchFamily="49" charset="0"/>
              </a:rPr>
              <a:t>ipv6 rip </a:t>
            </a:r>
            <a:r>
              <a:rPr lang="en-US" sz="1800" i="1" dirty="0">
                <a:latin typeface="Consolas" panose="020B0609020204030204" pitchFamily="49" charset="0"/>
                <a:cs typeface="Consolas" panose="020B0609020204030204" pitchFamily="49" charset="0"/>
              </a:rPr>
              <a:t>name </a:t>
            </a:r>
            <a:r>
              <a:rPr lang="en-US" sz="1800" b="1" dirty="0">
                <a:latin typeface="Consolas" panose="020B0609020204030204" pitchFamily="49" charset="0"/>
                <a:cs typeface="Consolas" panose="020B0609020204030204" pitchFamily="49" charset="0"/>
              </a:rPr>
              <a:t>default-information originate </a:t>
            </a:r>
            <a:r>
              <a:rPr lang="en-US" sz="1800" dirty="0">
                <a:latin typeface="Consolas" panose="020B0609020204030204" pitchFamily="49" charset="0"/>
                <a:cs typeface="Consolas" panose="020B0609020204030204" pitchFamily="49" charset="0"/>
              </a:rPr>
              <a:t>| </a:t>
            </a:r>
            <a:r>
              <a:rPr lang="en-US" sz="1800" b="1" dirty="0">
                <a:latin typeface="Consolas" panose="020B0609020204030204" pitchFamily="49" charset="0"/>
                <a:cs typeface="Consolas" panose="020B0609020204030204" pitchFamily="49" charset="0"/>
              </a:rPr>
              <a:t>only</a:t>
            </a:r>
            <a:endParaRPr lang="en-US" sz="1800" dirty="0">
              <a:latin typeface="Consolas" panose="020B0609020204030204" pitchFamily="49" charset="0"/>
              <a:cs typeface="Consolas" panose="020B0609020204030204" pitchFamily="49" charset="0"/>
            </a:endParaRPr>
          </a:p>
        </p:txBody>
      </p:sp>
      <p:pic>
        <p:nvPicPr>
          <p:cNvPr id="4" name="Picture 3"/>
          <p:cNvPicPr>
            <a:picLocks noChangeAspect="1"/>
          </p:cNvPicPr>
          <p:nvPr/>
        </p:nvPicPr>
        <p:blipFill>
          <a:blip r:embed="rId3"/>
          <a:stretch>
            <a:fillRect/>
          </a:stretch>
        </p:blipFill>
        <p:spPr>
          <a:xfrm>
            <a:off x="1011757" y="1108037"/>
            <a:ext cx="7055641" cy="3434401"/>
          </a:xfrm>
          <a:prstGeom prst="rect">
            <a:avLst/>
          </a:prstGeom>
        </p:spPr>
      </p:pic>
      <p:pic>
        <p:nvPicPr>
          <p:cNvPr id="5" name="Picture 4"/>
          <p:cNvPicPr>
            <a:picLocks noChangeAspect="1"/>
          </p:cNvPicPr>
          <p:nvPr/>
        </p:nvPicPr>
        <p:blipFill>
          <a:blip r:embed="rId4"/>
          <a:stretch>
            <a:fillRect/>
          </a:stretch>
        </p:blipFill>
        <p:spPr>
          <a:xfrm>
            <a:off x="859476" y="5502695"/>
            <a:ext cx="7360201" cy="737760"/>
          </a:xfrm>
          <a:prstGeom prst="rect">
            <a:avLst/>
          </a:prstGeom>
        </p:spPr>
      </p:pic>
    </p:spTree>
    <p:extLst>
      <p:ext uri="{BB962C8B-B14F-4D97-AF65-F5344CB8AC3E}">
        <p14:creationId xmlns:p14="http://schemas.microsoft.com/office/powerpoint/2010/main" val="1368721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en-US" sz="2800" dirty="0"/>
              <a:t>Choosing a of Dynamic Routing Protocols</a:t>
            </a:r>
          </a:p>
        </p:txBody>
      </p:sp>
      <p:sp>
        <p:nvSpPr>
          <p:cNvPr id="6" name="Content Placeholder 5"/>
          <p:cNvSpPr>
            <a:spLocks noGrp="1"/>
          </p:cNvSpPr>
          <p:nvPr>
            <p:ph idx="1"/>
          </p:nvPr>
        </p:nvSpPr>
        <p:spPr>
          <a:xfrm>
            <a:off x="279401" y="1108037"/>
            <a:ext cx="8520354" cy="5206702"/>
          </a:xfrm>
        </p:spPr>
        <p:txBody>
          <a:bodyPr>
            <a:normAutofit/>
          </a:bodyPr>
          <a:lstStyle/>
          <a:p>
            <a:pPr marL="0" indent="0">
              <a:buNone/>
            </a:pPr>
            <a:r>
              <a:rPr lang="en-US" b="1" dirty="0" smtClean="0"/>
              <a:t>Input </a:t>
            </a:r>
            <a:r>
              <a:rPr lang="en-US" b="1" dirty="0"/>
              <a:t>requirements </a:t>
            </a:r>
            <a:r>
              <a:rPr lang="en-US" dirty="0"/>
              <a:t>:</a:t>
            </a:r>
          </a:p>
          <a:p>
            <a:r>
              <a:rPr lang="en-US" dirty="0" smtClean="0"/>
              <a:t>Size </a:t>
            </a:r>
            <a:r>
              <a:rPr lang="en-US" dirty="0"/>
              <a:t>of network</a:t>
            </a:r>
          </a:p>
          <a:p>
            <a:r>
              <a:rPr lang="en-US" dirty="0" smtClean="0"/>
              <a:t>Multivendor </a:t>
            </a:r>
            <a:r>
              <a:rPr lang="en-US" dirty="0"/>
              <a:t>support</a:t>
            </a:r>
          </a:p>
          <a:p>
            <a:r>
              <a:rPr lang="en-US" dirty="0" smtClean="0"/>
              <a:t>Knowledge </a:t>
            </a:r>
            <a:r>
              <a:rPr lang="en-US" dirty="0"/>
              <a:t>level of specific </a:t>
            </a:r>
            <a:r>
              <a:rPr lang="en-US" dirty="0" smtClean="0"/>
              <a:t>protocol</a:t>
            </a:r>
          </a:p>
          <a:p>
            <a:pPr marL="0" indent="0">
              <a:buNone/>
            </a:pPr>
            <a:endParaRPr lang="en-US" dirty="0"/>
          </a:p>
          <a:p>
            <a:pPr marL="0" indent="0">
              <a:buNone/>
            </a:pPr>
            <a:r>
              <a:rPr lang="en-US" b="1" dirty="0" smtClean="0"/>
              <a:t>Protocol </a:t>
            </a:r>
            <a:r>
              <a:rPr lang="en-US" b="1" dirty="0"/>
              <a:t>characteristics </a:t>
            </a:r>
            <a:r>
              <a:rPr lang="en-US" dirty="0"/>
              <a:t>:</a:t>
            </a:r>
          </a:p>
          <a:p>
            <a:r>
              <a:rPr lang="en-US" dirty="0" smtClean="0"/>
              <a:t>Type </a:t>
            </a:r>
            <a:r>
              <a:rPr lang="en-US" dirty="0"/>
              <a:t>of routing algorithm</a:t>
            </a:r>
          </a:p>
          <a:p>
            <a:r>
              <a:rPr lang="en-US" dirty="0" smtClean="0"/>
              <a:t>Speed </a:t>
            </a:r>
            <a:r>
              <a:rPr lang="en-US" dirty="0"/>
              <a:t>of convergence</a:t>
            </a:r>
          </a:p>
          <a:p>
            <a:r>
              <a:rPr lang="en-US" dirty="0" smtClean="0"/>
              <a:t>Scalability</a:t>
            </a:r>
            <a:endParaRPr lang="en-US" dirty="0"/>
          </a:p>
        </p:txBody>
      </p:sp>
    </p:spTree>
    <p:extLst>
      <p:ext uri="{BB962C8B-B14F-4D97-AF65-F5344CB8AC3E}">
        <p14:creationId xmlns:p14="http://schemas.microsoft.com/office/powerpoint/2010/main" val="2989224438"/>
      </p:ext>
    </p:extLst>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RIPng</a:t>
            </a:r>
            <a:r>
              <a:rPr lang="en-US" dirty="0" smtClean="0"/>
              <a:t> Verification Commands</a:t>
            </a:r>
            <a:endParaRPr lang="en-US" dirty="0"/>
          </a:p>
        </p:txBody>
      </p:sp>
      <p:pic>
        <p:nvPicPr>
          <p:cNvPr id="4" name="Content Placeholder 3"/>
          <p:cNvPicPr>
            <a:picLocks noGrp="1" noChangeAspect="1"/>
          </p:cNvPicPr>
          <p:nvPr>
            <p:ph idx="1"/>
          </p:nvPr>
        </p:nvPicPr>
        <p:blipFill>
          <a:blip r:embed="rId3"/>
          <a:stretch>
            <a:fillRect/>
          </a:stretch>
        </p:blipFill>
        <p:spPr>
          <a:xfrm>
            <a:off x="279400" y="989887"/>
            <a:ext cx="7258681" cy="3714241"/>
          </a:xfrm>
          <a:prstGeom prst="rect">
            <a:avLst/>
          </a:prstGeom>
        </p:spPr>
      </p:pic>
      <p:pic>
        <p:nvPicPr>
          <p:cNvPr id="5" name="Picture 4"/>
          <p:cNvPicPr>
            <a:picLocks noChangeAspect="1"/>
          </p:cNvPicPr>
          <p:nvPr/>
        </p:nvPicPr>
        <p:blipFill>
          <a:blip r:embed="rId4"/>
          <a:stretch>
            <a:fillRect/>
          </a:stretch>
        </p:blipFill>
        <p:spPr>
          <a:xfrm>
            <a:off x="1480294" y="4152037"/>
            <a:ext cx="7410961" cy="2353200"/>
          </a:xfrm>
          <a:prstGeom prst="rect">
            <a:avLst/>
          </a:prstGeom>
        </p:spPr>
      </p:pic>
    </p:spTree>
    <p:extLst>
      <p:ext uri="{BB962C8B-B14F-4D97-AF65-F5344CB8AC3E}">
        <p14:creationId xmlns:p14="http://schemas.microsoft.com/office/powerpoint/2010/main" val="20615401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RIPng</a:t>
            </a:r>
            <a:r>
              <a:rPr lang="en-US" dirty="0" smtClean="0"/>
              <a:t> Verification Commands</a:t>
            </a:r>
            <a:endParaRPr lang="en-US" dirty="0"/>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3"/>
          <a:stretch>
            <a:fillRect/>
          </a:stretch>
        </p:blipFill>
        <p:spPr>
          <a:xfrm>
            <a:off x="279400" y="1108037"/>
            <a:ext cx="7258681" cy="3650641"/>
          </a:xfrm>
          <a:prstGeom prst="rect">
            <a:avLst/>
          </a:prstGeom>
        </p:spPr>
      </p:pic>
      <p:pic>
        <p:nvPicPr>
          <p:cNvPr id="7" name="Picture 6"/>
          <p:cNvPicPr>
            <a:picLocks noChangeAspect="1"/>
          </p:cNvPicPr>
          <p:nvPr/>
        </p:nvPicPr>
        <p:blipFill>
          <a:blip r:embed="rId4"/>
          <a:stretch>
            <a:fillRect/>
          </a:stretch>
        </p:blipFill>
        <p:spPr>
          <a:xfrm>
            <a:off x="1293060" y="4758678"/>
            <a:ext cx="7309441" cy="1195680"/>
          </a:xfrm>
          <a:prstGeom prst="rect">
            <a:avLst/>
          </a:prstGeom>
        </p:spPr>
      </p:pic>
    </p:spTree>
    <p:extLst>
      <p:ext uri="{BB962C8B-B14F-4D97-AF65-F5344CB8AC3E}">
        <p14:creationId xmlns:p14="http://schemas.microsoft.com/office/powerpoint/2010/main" val="115240745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Investigating the </a:t>
            </a:r>
            <a:r>
              <a:rPr lang="en-US" dirty="0" err="1"/>
              <a:t>RIPng</a:t>
            </a:r>
            <a:r>
              <a:rPr lang="en-US" dirty="0"/>
              <a:t> Database</a:t>
            </a:r>
          </a:p>
        </p:txBody>
      </p:sp>
      <p:sp>
        <p:nvSpPr>
          <p:cNvPr id="3" name="Content Placeholder 2"/>
          <p:cNvSpPr>
            <a:spLocks noGrp="1"/>
          </p:cNvSpPr>
          <p:nvPr>
            <p:ph idx="1"/>
          </p:nvPr>
        </p:nvSpPr>
        <p:spPr>
          <a:xfrm>
            <a:off x="279401" y="3344449"/>
            <a:ext cx="8520354" cy="2970290"/>
          </a:xfrm>
        </p:spPr>
        <p:txBody>
          <a:bodyPr>
            <a:normAutofit fontScale="70000" lnSpcReduction="20000"/>
          </a:bodyPr>
          <a:lstStyle/>
          <a:p>
            <a:r>
              <a:rPr lang="en-US" dirty="0"/>
              <a:t>The RIP process (there can be multiple </a:t>
            </a:r>
            <a:r>
              <a:rPr lang="en-US" dirty="0" err="1"/>
              <a:t>RIPng</a:t>
            </a:r>
            <a:r>
              <a:rPr lang="en-US" dirty="0"/>
              <a:t> processes on a single router).</a:t>
            </a:r>
          </a:p>
          <a:p>
            <a:r>
              <a:rPr lang="en-US" dirty="0" smtClean="0"/>
              <a:t>The </a:t>
            </a:r>
            <a:r>
              <a:rPr lang="en-US" dirty="0"/>
              <a:t>route prefix.</a:t>
            </a:r>
          </a:p>
          <a:p>
            <a:r>
              <a:rPr lang="en-US" dirty="0" smtClean="0"/>
              <a:t>The </a:t>
            </a:r>
            <a:r>
              <a:rPr lang="en-US" dirty="0"/>
              <a:t>route metric, in which </a:t>
            </a:r>
            <a:r>
              <a:rPr lang="en-US" dirty="0" err="1"/>
              <a:t>RIPng</a:t>
            </a:r>
            <a:r>
              <a:rPr lang="en-US" dirty="0"/>
              <a:t> uses hop count as a metric. In the example, </a:t>
            </a:r>
            <a:r>
              <a:rPr lang="en-US" dirty="0" smtClean="0"/>
              <a:t>all three </a:t>
            </a:r>
            <a:r>
              <a:rPr lang="en-US" dirty="0"/>
              <a:t>routes have a metric of 2. This means the destination network is 2 hops </a:t>
            </a:r>
            <a:r>
              <a:rPr lang="en-US" dirty="0" smtClean="0"/>
              <a:t>away, counting </a:t>
            </a:r>
            <a:r>
              <a:rPr lang="en-US" dirty="0"/>
              <a:t>itself as a hop.</a:t>
            </a:r>
          </a:p>
          <a:p>
            <a:r>
              <a:rPr lang="en-US" dirty="0" smtClean="0"/>
              <a:t>Installed </a:t>
            </a:r>
            <a:r>
              <a:rPr lang="en-US" dirty="0"/>
              <a:t>and expired, in which the keyword “installed” means the route is in </a:t>
            </a:r>
            <a:r>
              <a:rPr lang="en-US" dirty="0" smtClean="0"/>
              <a:t>the routing </a:t>
            </a:r>
            <a:r>
              <a:rPr lang="en-US" dirty="0"/>
              <a:t>table. If a network becomes unavailable, the route will become “</a:t>
            </a:r>
            <a:r>
              <a:rPr lang="en-US" dirty="0" smtClean="0"/>
              <a:t>expired” after </a:t>
            </a:r>
            <a:r>
              <a:rPr lang="en-US" dirty="0"/>
              <a:t>the dead timer expires. An expired route value (in seconds), during which </a:t>
            </a:r>
            <a:r>
              <a:rPr lang="en-US" dirty="0" smtClean="0"/>
              <a:t>the route </a:t>
            </a:r>
            <a:r>
              <a:rPr lang="en-US" dirty="0"/>
              <a:t>will be advertised as expired, is listed.</a:t>
            </a:r>
          </a:p>
          <a:p>
            <a:r>
              <a:rPr lang="en-US" dirty="0" smtClean="0"/>
              <a:t>Expires </a:t>
            </a:r>
            <a:r>
              <a:rPr lang="en-US" dirty="0"/>
              <a:t>in, in which if the countdown timer reaches 0, the route is removed </a:t>
            </a:r>
            <a:r>
              <a:rPr lang="en-US" dirty="0" smtClean="0"/>
              <a:t>from the </a:t>
            </a:r>
            <a:r>
              <a:rPr lang="en-US" dirty="0"/>
              <a:t>routing table and marked expired. This timer, the dead timer, is by default </a:t>
            </a:r>
            <a:r>
              <a:rPr lang="en-US" dirty="0" smtClean="0"/>
              <a:t>three times </a:t>
            </a:r>
            <a:r>
              <a:rPr lang="en-US" dirty="0"/>
              <a:t>the hello timer—180 seconds.</a:t>
            </a:r>
          </a:p>
        </p:txBody>
      </p:sp>
      <p:pic>
        <p:nvPicPr>
          <p:cNvPr id="5" name="Picture 4"/>
          <p:cNvPicPr>
            <a:picLocks noChangeAspect="1"/>
          </p:cNvPicPr>
          <p:nvPr/>
        </p:nvPicPr>
        <p:blipFill>
          <a:blip r:embed="rId3"/>
          <a:stretch>
            <a:fillRect/>
          </a:stretch>
        </p:blipFill>
        <p:spPr>
          <a:xfrm>
            <a:off x="834097" y="880897"/>
            <a:ext cx="7410961" cy="2340480"/>
          </a:xfrm>
          <a:prstGeom prst="rect">
            <a:avLst/>
          </a:prstGeom>
        </p:spPr>
      </p:pic>
    </p:spTree>
    <p:extLst>
      <p:ext uri="{BB962C8B-B14F-4D97-AF65-F5344CB8AC3E}">
        <p14:creationId xmlns:p14="http://schemas.microsoft.com/office/powerpoint/2010/main" val="192557949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Chapter 1 Summary</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The </a:t>
            </a:r>
            <a:r>
              <a:rPr lang="en-US" dirty="0"/>
              <a:t>role of static routes and dynamic routing protocols in enterprise networks.</a:t>
            </a:r>
          </a:p>
          <a:p>
            <a:r>
              <a:rPr lang="en-US" dirty="0" smtClean="0"/>
              <a:t>The </a:t>
            </a:r>
            <a:r>
              <a:rPr lang="en-US" dirty="0"/>
              <a:t>differences between IGP and EGP routing protocols.</a:t>
            </a:r>
          </a:p>
          <a:p>
            <a:r>
              <a:rPr lang="en-US" dirty="0" smtClean="0"/>
              <a:t>The </a:t>
            </a:r>
            <a:r>
              <a:rPr lang="en-US" dirty="0"/>
              <a:t>three types of routing protocols: distance vector, link-state and path vector.</a:t>
            </a:r>
          </a:p>
          <a:p>
            <a:r>
              <a:rPr lang="en-US" dirty="0" smtClean="0"/>
              <a:t>The </a:t>
            </a:r>
            <a:r>
              <a:rPr lang="en-US" dirty="0"/>
              <a:t>importance of convergence time and how route summarization reduced </a:t>
            </a:r>
            <a:r>
              <a:rPr lang="en-US" dirty="0" smtClean="0"/>
              <a:t>convergence time </a:t>
            </a:r>
            <a:r>
              <a:rPr lang="en-US" dirty="0"/>
              <a:t>and improves scalability.</a:t>
            </a:r>
          </a:p>
          <a:p>
            <a:r>
              <a:rPr lang="en-US" dirty="0" smtClean="0"/>
              <a:t>The </a:t>
            </a:r>
            <a:r>
              <a:rPr lang="en-US" dirty="0"/>
              <a:t>four traffic types: unicast, multicast, </a:t>
            </a:r>
            <a:r>
              <a:rPr lang="en-US" dirty="0" err="1"/>
              <a:t>anycast</a:t>
            </a:r>
            <a:r>
              <a:rPr lang="en-US" dirty="0"/>
              <a:t>, and broadcast.</a:t>
            </a:r>
          </a:p>
          <a:p>
            <a:r>
              <a:rPr lang="en-US" dirty="0" smtClean="0"/>
              <a:t>The </a:t>
            </a:r>
            <a:r>
              <a:rPr lang="en-US" dirty="0"/>
              <a:t>differences between point-to-point, broadcast, and NBMA networks.</a:t>
            </a:r>
          </a:p>
          <a:p>
            <a:r>
              <a:rPr lang="en-US" dirty="0" smtClean="0"/>
              <a:t>How </a:t>
            </a:r>
            <a:r>
              <a:rPr lang="en-US" dirty="0"/>
              <a:t>point-to-point </a:t>
            </a:r>
            <a:r>
              <a:rPr lang="en-US" dirty="0" err="1"/>
              <a:t>subinterfaces</a:t>
            </a:r>
            <a:r>
              <a:rPr lang="en-US" dirty="0"/>
              <a:t> are used to overcome the limitations of </a:t>
            </a:r>
            <a:r>
              <a:rPr lang="en-US" dirty="0" smtClean="0"/>
              <a:t>NBMA networks</a:t>
            </a:r>
            <a:r>
              <a:rPr lang="en-US" dirty="0"/>
              <a:t>.</a:t>
            </a:r>
          </a:p>
          <a:p>
            <a:r>
              <a:rPr lang="en-US" dirty="0" smtClean="0"/>
              <a:t>How </a:t>
            </a:r>
            <a:r>
              <a:rPr lang="en-US" dirty="0"/>
              <a:t>VPNs are used to provide security of a public Internet.</a:t>
            </a:r>
          </a:p>
          <a:p>
            <a:r>
              <a:rPr lang="en-US" dirty="0" smtClean="0"/>
              <a:t>Common </a:t>
            </a:r>
            <a:r>
              <a:rPr lang="en-US" dirty="0"/>
              <a:t>types of VPNs: MPLS-based VPNs, </a:t>
            </a:r>
            <a:r>
              <a:rPr lang="en-US" dirty="0" err="1"/>
              <a:t>GRE+IPsec</a:t>
            </a:r>
            <a:r>
              <a:rPr lang="en-US" dirty="0"/>
              <a:t>, and DMVPN.</a:t>
            </a:r>
          </a:p>
          <a:p>
            <a:r>
              <a:rPr lang="en-US" dirty="0" smtClean="0"/>
              <a:t>How </a:t>
            </a:r>
            <a:r>
              <a:rPr lang="en-US" dirty="0"/>
              <a:t>a customer establishes connectivity with a service provider using a routing </a:t>
            </a:r>
            <a:r>
              <a:rPr lang="en-US" dirty="0" smtClean="0"/>
              <a:t>protocol and </a:t>
            </a:r>
            <a:r>
              <a:rPr lang="en-US" dirty="0"/>
              <a:t>a layer 3 MPLS VPN.</a:t>
            </a:r>
          </a:p>
          <a:p>
            <a:r>
              <a:rPr lang="en-US" dirty="0" smtClean="0"/>
              <a:t>How </a:t>
            </a:r>
            <a:r>
              <a:rPr lang="en-US" dirty="0"/>
              <a:t>static GRE tunnels can establish virtual point-to-point links and </a:t>
            </a:r>
            <a:r>
              <a:rPr lang="en-US" dirty="0" smtClean="0"/>
              <a:t>support dynamic </a:t>
            </a:r>
            <a:r>
              <a:rPr lang="en-US" dirty="0"/>
              <a:t>routing protocols.</a:t>
            </a:r>
          </a:p>
          <a:p>
            <a:r>
              <a:rPr lang="en-US" dirty="0" smtClean="0"/>
              <a:t>Using </a:t>
            </a:r>
            <a:r>
              <a:rPr lang="en-US" dirty="0"/>
              <a:t>DMVPN to provide fully meshed VPN connectivity with a simple </a:t>
            </a:r>
            <a:r>
              <a:rPr lang="en-US" dirty="0" smtClean="0"/>
              <a:t>hub-</a:t>
            </a:r>
            <a:r>
              <a:rPr lang="en-US" dirty="0" err="1" smtClean="0"/>
              <a:t>andspoke</a:t>
            </a:r>
            <a:r>
              <a:rPr lang="en-US" dirty="0"/>
              <a:t> </a:t>
            </a:r>
            <a:r>
              <a:rPr lang="en-US" dirty="0" smtClean="0"/>
              <a:t>configuration.</a:t>
            </a:r>
          </a:p>
          <a:p>
            <a:r>
              <a:rPr lang="en-US" dirty="0" smtClean="0"/>
              <a:t>How </a:t>
            </a:r>
            <a:r>
              <a:rPr lang="en-US" dirty="0"/>
              <a:t>DMVPN relies on NHRP, </a:t>
            </a:r>
            <a:r>
              <a:rPr lang="en-US" dirty="0" err="1"/>
              <a:t>mGRE</a:t>
            </a:r>
            <a:r>
              <a:rPr lang="en-US" dirty="0"/>
              <a:t>, and IPsec.</a:t>
            </a:r>
          </a:p>
          <a:p>
            <a:r>
              <a:rPr lang="en-US" dirty="0" smtClean="0"/>
              <a:t>The </a:t>
            </a:r>
            <a:r>
              <a:rPr lang="en-US" dirty="0"/>
              <a:t>differences and similarities between RIPv2 and </a:t>
            </a:r>
            <a:r>
              <a:rPr lang="en-US" dirty="0" err="1"/>
              <a:t>RIPng</a:t>
            </a:r>
            <a:r>
              <a:rPr lang="en-US" dirty="0"/>
              <a:t>.</a:t>
            </a:r>
          </a:p>
          <a:p>
            <a:r>
              <a:rPr lang="en-US" dirty="0" smtClean="0"/>
              <a:t>How </a:t>
            </a:r>
            <a:r>
              <a:rPr lang="en-US" dirty="0"/>
              <a:t>to configure </a:t>
            </a:r>
            <a:r>
              <a:rPr lang="en-US" dirty="0" err="1"/>
              <a:t>RIPng</a:t>
            </a:r>
            <a:r>
              <a:rPr lang="en-US" dirty="0"/>
              <a:t>.</a:t>
            </a:r>
          </a:p>
          <a:p>
            <a:r>
              <a:rPr lang="en-US" dirty="0" smtClean="0"/>
              <a:t>How </a:t>
            </a:r>
            <a:r>
              <a:rPr lang="en-US" dirty="0"/>
              <a:t>to propagate a default route in </a:t>
            </a:r>
            <a:r>
              <a:rPr lang="en-US" dirty="0" err="1"/>
              <a:t>RIPng</a:t>
            </a:r>
            <a:r>
              <a:rPr lang="en-US" dirty="0"/>
              <a:t>.</a:t>
            </a:r>
          </a:p>
        </p:txBody>
      </p:sp>
    </p:spTree>
    <p:extLst>
      <p:ext uri="{BB962C8B-B14F-4D97-AF65-F5344CB8AC3E}">
        <p14:creationId xmlns:p14="http://schemas.microsoft.com/office/powerpoint/2010/main" val="351745276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b="1" smtClean="0">
                <a:ea typeface="Times New Roman"/>
                <a:cs typeface="Arial"/>
              </a:rPr>
              <a:t>CCNPv7_ROUTE_Lab1-1_RIPng</a:t>
            </a:r>
            <a:endParaRPr lang="en-US" b="1" dirty="0"/>
          </a:p>
        </p:txBody>
      </p:sp>
      <p:sp>
        <p:nvSpPr>
          <p:cNvPr id="5" name="Title 4"/>
          <p:cNvSpPr>
            <a:spLocks noGrp="1"/>
          </p:cNvSpPr>
          <p:nvPr>
            <p:ph type="title"/>
          </p:nvPr>
        </p:nvSpPr>
        <p:spPr/>
        <p:txBody>
          <a:bodyPr/>
          <a:lstStyle/>
          <a:p>
            <a:r>
              <a:rPr lang="en-US" dirty="0" smtClean="0"/>
              <a:t>Chapter 1 Labs</a:t>
            </a:r>
            <a:endParaRPr lang="en-US" dirty="0"/>
          </a:p>
        </p:txBody>
      </p:sp>
    </p:spTree>
    <p:extLst>
      <p:ext uri="{BB962C8B-B14F-4D97-AF65-F5344CB8AC3E}">
        <p14:creationId xmlns:p14="http://schemas.microsoft.com/office/powerpoint/2010/main" val="140831812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9144000" cy="685800"/>
          </a:xfrm>
          <a:prstGeom prst="rect">
            <a:avLst/>
          </a:prstGeom>
          <a:solidFill>
            <a:srgbClr val="FFFFFF"/>
          </a:solidFill>
          <a:ln w="9525" algn="ctr">
            <a:noFill/>
            <a:miter lim="800000"/>
            <a:headEnd/>
            <a:tailEnd/>
          </a:ln>
        </p:spPr>
        <p:txBody>
          <a:bodyPr wrap="none" lIns="82124" tIns="41061" rIns="82124" bIns="41061" anchor="ctr"/>
          <a:lstStyle/>
          <a:p>
            <a:endParaRPr lang="en-US" dirty="0"/>
          </a:p>
        </p:txBody>
      </p:sp>
      <p:pic>
        <p:nvPicPr>
          <p:cNvPr id="17411" name="Picture 3" descr="CNA_largo-onwhite"/>
          <p:cNvPicPr>
            <a:picLocks noChangeAspect="1" noChangeArrowheads="1"/>
          </p:cNvPicPr>
          <p:nvPr/>
        </p:nvPicPr>
        <p:blipFill>
          <a:blip r:embed="rId3" cstate="print"/>
          <a:srcRect/>
          <a:stretch>
            <a:fillRect/>
          </a:stretch>
        </p:blipFill>
        <p:spPr bwMode="auto">
          <a:xfrm>
            <a:off x="1508125" y="2741613"/>
            <a:ext cx="6097588" cy="89217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Acknowledgment </a:t>
            </a:r>
            <a:endParaRPr lang="zh-CN" altLang="en-US" dirty="0"/>
          </a:p>
        </p:txBody>
      </p:sp>
      <p:sp>
        <p:nvSpPr>
          <p:cNvPr id="3" name="Content Placeholder 2"/>
          <p:cNvSpPr>
            <a:spLocks noGrp="1"/>
          </p:cNvSpPr>
          <p:nvPr>
            <p:ph sz="quarter" idx="10"/>
          </p:nvPr>
        </p:nvSpPr>
        <p:spPr/>
        <p:txBody>
          <a:bodyPr>
            <a:normAutofit/>
          </a:bodyPr>
          <a:lstStyle/>
          <a:p>
            <a:pPr marL="285750" indent="-285750">
              <a:buFont typeface="Arial" panose="020B0604020202020204" pitchFamily="34" charset="0"/>
              <a:buChar char="•"/>
            </a:pPr>
            <a:r>
              <a:rPr lang="en-US" altLang="zh-CN" sz="1800" dirty="0"/>
              <a:t>Some of images and texts are from </a:t>
            </a:r>
            <a:r>
              <a:rPr lang="en-US" altLang="en-US" sz="1800" dirty="0"/>
              <a:t>Implementing </a:t>
            </a:r>
            <a:r>
              <a:rPr lang="en-US" altLang="en-US" sz="1800" dirty="0"/>
              <a:t>Cisco IP Routing (ROUTE) Foundation Learning Guide by Diane </a:t>
            </a:r>
            <a:r>
              <a:rPr lang="en-US" altLang="en-US" sz="1800" dirty="0" err="1"/>
              <a:t>Teare</a:t>
            </a:r>
            <a:r>
              <a:rPr lang="en-US" altLang="en-US" sz="1800" dirty="0"/>
              <a:t>, Bob </a:t>
            </a:r>
            <a:r>
              <a:rPr lang="en-US" altLang="en-US" sz="1800" dirty="0" err="1"/>
              <a:t>Vachon</a:t>
            </a:r>
            <a:r>
              <a:rPr lang="en-US" altLang="en-US" sz="1800" dirty="0"/>
              <a:t> and Rick Graziani (1587204568</a:t>
            </a:r>
            <a:r>
              <a:rPr lang="en-US" altLang="en-US" sz="1800" dirty="0"/>
              <a:t>)</a:t>
            </a:r>
          </a:p>
          <a:p>
            <a:pPr marL="285750" indent="-285750">
              <a:buFont typeface="Arial" panose="020B0604020202020204" pitchFamily="34" charset="0"/>
              <a:buChar char="•"/>
            </a:pPr>
            <a:r>
              <a:rPr lang="en-US" altLang="zh-CN" sz="1800" dirty="0"/>
              <a:t>Copyright © 2015 </a:t>
            </a:r>
            <a:r>
              <a:rPr lang="en-US" altLang="zh-CN" sz="1800" dirty="0" smtClean="0"/>
              <a:t>– 2016 Cisco </a:t>
            </a:r>
            <a:r>
              <a:rPr lang="en-US" altLang="zh-CN" sz="1800" dirty="0"/>
              <a:t>Systems, Inc.</a:t>
            </a:r>
            <a:endParaRPr lang="en-US" altLang="en-US" sz="1800" dirty="0"/>
          </a:p>
          <a:p>
            <a:pPr marL="285750" indent="-285750">
              <a:buFont typeface="Arial" panose="020B0604020202020204" pitchFamily="34" charset="0"/>
              <a:buChar char="•"/>
            </a:pPr>
            <a:r>
              <a:rPr lang="en-US" altLang="en-US" sz="1800" dirty="0"/>
              <a:t>Special Thanks </a:t>
            </a:r>
            <a:r>
              <a:rPr lang="en-US" altLang="en-US" sz="1800" dirty="0" smtClean="0"/>
              <a:t>to </a:t>
            </a:r>
            <a:r>
              <a:rPr lang="en-US" altLang="en-US" sz="1800" i="1" dirty="0" smtClean="0"/>
              <a:t>Bruno </a:t>
            </a:r>
            <a:r>
              <a:rPr lang="en-US" altLang="en-US" sz="1800" i="1" dirty="0"/>
              <a:t>Silva</a:t>
            </a:r>
            <a:endParaRPr lang="en-US" altLang="en-US" sz="1400" i="1" dirty="0"/>
          </a:p>
        </p:txBody>
      </p:sp>
    </p:spTree>
    <p:extLst>
      <p:ext uri="{BB962C8B-B14F-4D97-AF65-F5344CB8AC3E}">
        <p14:creationId xmlns:p14="http://schemas.microsoft.com/office/powerpoint/2010/main" val="816417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en-US" sz="2800" dirty="0" smtClean="0"/>
              <a:t>IGP </a:t>
            </a:r>
            <a:r>
              <a:rPr lang="en-US" sz="2800" dirty="0"/>
              <a:t>and EGP </a:t>
            </a:r>
            <a:r>
              <a:rPr lang="en-US" sz="2800" dirty="0" smtClean="0"/>
              <a:t>Routing Protocols</a:t>
            </a:r>
            <a:endParaRPr lang="en-US" sz="2800" dirty="0"/>
          </a:p>
        </p:txBody>
      </p:sp>
      <p:sp>
        <p:nvSpPr>
          <p:cNvPr id="6" name="Content Placeholder 5"/>
          <p:cNvSpPr>
            <a:spLocks noGrp="1"/>
          </p:cNvSpPr>
          <p:nvPr>
            <p:ph idx="1"/>
          </p:nvPr>
        </p:nvSpPr>
        <p:spPr>
          <a:xfrm>
            <a:off x="279401" y="1226127"/>
            <a:ext cx="8520354" cy="5088612"/>
          </a:xfrm>
        </p:spPr>
        <p:txBody>
          <a:bodyPr>
            <a:normAutofit fontScale="85000" lnSpcReduction="20000"/>
          </a:bodyPr>
          <a:lstStyle/>
          <a:p>
            <a:pPr marL="0" indent="0">
              <a:buNone/>
            </a:pPr>
            <a:r>
              <a:rPr lang="en-US" dirty="0"/>
              <a:t>An autonomous system (AS) represents a collection of network devices under a </a:t>
            </a:r>
            <a:r>
              <a:rPr lang="en-US" dirty="0" smtClean="0"/>
              <a:t>common administrator</a:t>
            </a:r>
            <a:r>
              <a:rPr lang="en-US" dirty="0"/>
              <a:t>. </a:t>
            </a:r>
            <a:endParaRPr lang="en-US" dirty="0" smtClean="0"/>
          </a:p>
          <a:p>
            <a:pPr marL="0" indent="0">
              <a:buNone/>
            </a:pPr>
            <a:endParaRPr lang="en-US" dirty="0" smtClean="0"/>
          </a:p>
          <a:p>
            <a:pPr marL="0" indent="0">
              <a:buNone/>
            </a:pPr>
            <a:r>
              <a:rPr lang="en-US" dirty="0" smtClean="0"/>
              <a:t>Routing </a:t>
            </a:r>
            <a:r>
              <a:rPr lang="en-US" dirty="0"/>
              <a:t>protocols can be divided based on whether they exchange routes within an </a:t>
            </a:r>
            <a:r>
              <a:rPr lang="en-US" dirty="0" smtClean="0"/>
              <a:t>AS or </a:t>
            </a:r>
            <a:r>
              <a:rPr lang="en-US" dirty="0"/>
              <a:t>between different autonomous systems:</a:t>
            </a:r>
          </a:p>
          <a:p>
            <a:endParaRPr lang="en-US" b="1" dirty="0" smtClean="0"/>
          </a:p>
          <a:p>
            <a:pPr marL="0" indent="0">
              <a:buNone/>
            </a:pPr>
            <a:r>
              <a:rPr lang="en-US" b="1" dirty="0" smtClean="0"/>
              <a:t>Interior </a:t>
            </a:r>
            <a:r>
              <a:rPr lang="en-US" b="1" dirty="0"/>
              <a:t>Gateway Protocols (IGP</a:t>
            </a:r>
            <a:r>
              <a:rPr lang="en-US" b="1" dirty="0" smtClean="0"/>
              <a:t>) </a:t>
            </a:r>
          </a:p>
          <a:p>
            <a:r>
              <a:rPr lang="en-US" dirty="0" smtClean="0"/>
              <a:t>Support </a:t>
            </a:r>
            <a:r>
              <a:rPr lang="en-US" dirty="0"/>
              <a:t>small, medium-sized, and </a:t>
            </a:r>
            <a:r>
              <a:rPr lang="en-US" dirty="0" smtClean="0"/>
              <a:t>large organizations</a:t>
            </a:r>
            <a:r>
              <a:rPr lang="en-US" dirty="0"/>
              <a:t>, but their scalability has its limits. F</a:t>
            </a:r>
            <a:r>
              <a:rPr lang="en-US" dirty="0" smtClean="0"/>
              <a:t>ast convergence, and </a:t>
            </a:r>
            <a:r>
              <a:rPr lang="en-US" dirty="0"/>
              <a:t>basic functionality is not complex to configure. The most </a:t>
            </a:r>
            <a:r>
              <a:rPr lang="en-US" dirty="0" smtClean="0"/>
              <a:t>commonly used </a:t>
            </a:r>
            <a:r>
              <a:rPr lang="en-US" dirty="0"/>
              <a:t>IGPs in enterprises </a:t>
            </a:r>
            <a:r>
              <a:rPr lang="en-US" dirty="0" smtClean="0"/>
              <a:t>are EIGRP, OSPF and RIP is rarely</a:t>
            </a:r>
            <a:r>
              <a:rPr lang="en-US" dirty="0"/>
              <a:t> </a:t>
            </a:r>
            <a:r>
              <a:rPr lang="en-US" dirty="0" smtClean="0"/>
              <a:t>used. IS-IS </a:t>
            </a:r>
            <a:r>
              <a:rPr lang="en-US" dirty="0"/>
              <a:t>is also commonly </a:t>
            </a:r>
            <a:r>
              <a:rPr lang="en-US" dirty="0" smtClean="0"/>
              <a:t>found as ISP IGP</a:t>
            </a:r>
            <a:endParaRPr lang="en-US" dirty="0"/>
          </a:p>
          <a:p>
            <a:pPr marL="0" indent="0">
              <a:buNone/>
            </a:pPr>
            <a:r>
              <a:rPr lang="en-US" b="1" dirty="0" smtClean="0"/>
              <a:t>Exterior </a:t>
            </a:r>
            <a:r>
              <a:rPr lang="en-US" b="1" dirty="0"/>
              <a:t>Gateway Protocols (EGP</a:t>
            </a:r>
            <a:r>
              <a:rPr lang="en-US" b="1" dirty="0" smtClean="0"/>
              <a:t>) </a:t>
            </a:r>
          </a:p>
          <a:p>
            <a:r>
              <a:rPr lang="en-US" dirty="0" smtClean="0"/>
              <a:t>Used to exchange </a:t>
            </a:r>
            <a:r>
              <a:rPr lang="en-US" dirty="0"/>
              <a:t>routes </a:t>
            </a:r>
            <a:r>
              <a:rPr lang="en-US" dirty="0" smtClean="0"/>
              <a:t>between different </a:t>
            </a:r>
            <a:r>
              <a:rPr lang="en-US" dirty="0"/>
              <a:t>autonomous systems. </a:t>
            </a:r>
            <a:r>
              <a:rPr lang="en-US" dirty="0" smtClean="0"/>
              <a:t>BGP </a:t>
            </a:r>
            <a:r>
              <a:rPr lang="en-US" dirty="0"/>
              <a:t>is the only EGP </a:t>
            </a:r>
            <a:r>
              <a:rPr lang="en-US" dirty="0" smtClean="0"/>
              <a:t>that is </a:t>
            </a:r>
            <a:r>
              <a:rPr lang="en-US" dirty="0"/>
              <a:t>used today. The main function of BGP is to exchange a huge number of </a:t>
            </a:r>
            <a:r>
              <a:rPr lang="en-US" dirty="0" smtClean="0"/>
              <a:t>routes between </a:t>
            </a:r>
            <a:r>
              <a:rPr lang="en-US" dirty="0"/>
              <a:t>different autonomous </a:t>
            </a:r>
            <a:r>
              <a:rPr lang="en-US" dirty="0" smtClean="0"/>
              <a:t>systems.</a:t>
            </a:r>
            <a:endParaRPr lang="en-US" dirty="0"/>
          </a:p>
        </p:txBody>
      </p:sp>
    </p:spTree>
    <p:extLst>
      <p:ext uri="{BB962C8B-B14F-4D97-AF65-F5344CB8AC3E}">
        <p14:creationId xmlns:p14="http://schemas.microsoft.com/office/powerpoint/2010/main" val="2223052160"/>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en-US" sz="2800" dirty="0"/>
              <a:t>T</a:t>
            </a:r>
            <a:r>
              <a:rPr lang="en-US" sz="2800" dirty="0" smtClean="0"/>
              <a:t>ypes </a:t>
            </a:r>
            <a:r>
              <a:rPr lang="en-US" sz="2800" dirty="0"/>
              <a:t>of R</a:t>
            </a:r>
            <a:r>
              <a:rPr lang="en-US" sz="2800" dirty="0" smtClean="0"/>
              <a:t>outing Protocols</a:t>
            </a:r>
            <a:endParaRPr lang="en-US" sz="2800" dirty="0"/>
          </a:p>
        </p:txBody>
      </p:sp>
      <p:pic>
        <p:nvPicPr>
          <p:cNvPr id="2" name="Content Placeholder 1"/>
          <p:cNvPicPr>
            <a:picLocks noGrp="1" noChangeAspect="1"/>
          </p:cNvPicPr>
          <p:nvPr>
            <p:ph idx="1"/>
          </p:nvPr>
        </p:nvPicPr>
        <p:blipFill>
          <a:blip r:embed="rId3"/>
          <a:stretch>
            <a:fillRect/>
          </a:stretch>
        </p:blipFill>
        <p:spPr>
          <a:xfrm>
            <a:off x="279400" y="880815"/>
            <a:ext cx="8521700" cy="1764721"/>
          </a:xfrm>
          <a:prstGeom prst="rect">
            <a:avLst/>
          </a:prstGeom>
        </p:spPr>
      </p:pic>
      <p:sp>
        <p:nvSpPr>
          <p:cNvPr id="5" name="Content Placeholder 5"/>
          <p:cNvSpPr txBox="1">
            <a:spLocks/>
          </p:cNvSpPr>
          <p:nvPr/>
        </p:nvSpPr>
        <p:spPr bwMode="auto">
          <a:xfrm>
            <a:off x="279400" y="2645536"/>
            <a:ext cx="8520355" cy="3669203"/>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normAutofit fontScale="62500" lnSpcReduction="20000"/>
          </a:bodyPr>
          <a:lstStyle>
            <a:lvl1pPr marL="236538" indent="-236538" algn="l" defTabSz="814388" rtl="0" eaLnBrk="1" fontAlgn="base" hangingPunct="1">
              <a:lnSpc>
                <a:spcPct val="100000"/>
              </a:lnSpc>
              <a:spcBef>
                <a:spcPts val="0"/>
              </a:spcBef>
              <a:spcAft>
                <a:spcPts val="600"/>
              </a:spcAft>
              <a:buClr>
                <a:srgbClr val="708CA1"/>
              </a:buClr>
              <a:buFont typeface="Wingdings" pitchFamily="2" charset="2"/>
              <a:buChar char="§"/>
              <a:defRPr sz="2400">
                <a:solidFill>
                  <a:schemeClr val="tx1"/>
                </a:solidFill>
                <a:latin typeface="+mn-lt"/>
                <a:ea typeface="+mn-ea"/>
                <a:cs typeface="+mn-cs"/>
              </a:defRPr>
            </a:lvl1pPr>
            <a:lvl2pPr marL="461963" indent="-236538" algn="l" defTabSz="814388" rtl="0" eaLnBrk="1" fontAlgn="base" hangingPunct="1">
              <a:lnSpc>
                <a:spcPct val="100000"/>
              </a:lnSpc>
              <a:spcBef>
                <a:spcPts val="0"/>
              </a:spcBef>
              <a:spcAft>
                <a:spcPts val="600"/>
              </a:spcAft>
              <a:buClr>
                <a:srgbClr val="708CA1"/>
              </a:buClr>
              <a:buFont typeface="Arial" pitchFamily="34" charset="0"/>
              <a:buChar char="•"/>
              <a:defRPr sz="2000">
                <a:solidFill>
                  <a:schemeClr val="tx1"/>
                </a:solidFill>
                <a:latin typeface="+mn-lt"/>
              </a:defRPr>
            </a:lvl2pPr>
            <a:lvl3pPr marL="688975" indent="-227013" algn="l" defTabSz="814388" rtl="0" eaLnBrk="1" fontAlgn="base" hangingPunct="1">
              <a:lnSpc>
                <a:spcPct val="100000"/>
              </a:lnSpc>
              <a:spcBef>
                <a:spcPts val="0"/>
              </a:spcBef>
              <a:spcAft>
                <a:spcPts val="600"/>
              </a:spcAft>
              <a:buClr>
                <a:srgbClr val="708CA1"/>
              </a:buClr>
              <a:buFont typeface="Arial" pitchFamily="34" charset="0"/>
              <a:buChar char="•"/>
              <a:defRPr sz="1800">
                <a:solidFill>
                  <a:schemeClr val="tx1"/>
                </a:solidFill>
                <a:latin typeface="+mn-lt"/>
              </a:defRPr>
            </a:lvl3pPr>
            <a:lvl4pPr marL="565150" indent="176213" algn="l" defTabSz="814388" rtl="0" eaLnBrk="1" fontAlgn="base" hangingPunct="1">
              <a:lnSpc>
                <a:spcPct val="95000"/>
              </a:lnSpc>
              <a:spcBef>
                <a:spcPct val="35000"/>
              </a:spcBef>
              <a:spcAft>
                <a:spcPct val="0"/>
              </a:spcAft>
              <a:buClr>
                <a:srgbClr val="708CA1"/>
              </a:buClr>
              <a:buFont typeface="Arial" pitchFamily="34" charset="0"/>
              <a:buChar char="•"/>
              <a:defRPr sz="2000">
                <a:solidFill>
                  <a:schemeClr val="tx1"/>
                </a:solidFill>
                <a:latin typeface="+mn-lt"/>
              </a:defRPr>
            </a:lvl4pPr>
            <a:lvl5pPr marL="744538" indent="169863" algn="l" defTabSz="814388" rtl="0" eaLnBrk="1" fontAlgn="base" hangingPunct="1">
              <a:lnSpc>
                <a:spcPct val="95000"/>
              </a:lnSpc>
              <a:spcBef>
                <a:spcPct val="35000"/>
              </a:spcBef>
              <a:spcAft>
                <a:spcPct val="0"/>
              </a:spcAft>
              <a:buClr>
                <a:srgbClr val="708CA1"/>
              </a:buClr>
              <a:buFont typeface="Arial" pitchFamily="34" charset="0"/>
              <a:buChar cha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buNone/>
            </a:pPr>
            <a:r>
              <a:rPr lang="en-US" b="1" kern="0" dirty="0" smtClean="0"/>
              <a:t>Distance vector protocols </a:t>
            </a:r>
          </a:p>
          <a:p>
            <a:r>
              <a:rPr lang="en-US" kern="0" dirty="0" smtClean="0"/>
              <a:t>The distance vector routing approach determines the direction (vector) and distance (such as link cost or number of hops) to any link in the network. The only information that a router knows about a remote network is the distance or metric to reach this network and which path or interface to use to get there. Distance vector routing protocols do not have an actual map of the network topology. </a:t>
            </a:r>
          </a:p>
          <a:p>
            <a:pPr marL="0" indent="0">
              <a:buNone/>
            </a:pPr>
            <a:r>
              <a:rPr lang="en-US" b="1" kern="0" dirty="0" smtClean="0"/>
              <a:t>Link-state protocols</a:t>
            </a:r>
          </a:p>
          <a:p>
            <a:r>
              <a:rPr lang="en-US" kern="0" dirty="0" smtClean="0"/>
              <a:t>The link-state approach uses the Shortest Path First (SPF) algorithm to create an abstract of the exact topology of the entire network or at least within its area. A link-state routing protocol is like having a complete map of the network topology. The map is used to determine best path to a destination. </a:t>
            </a:r>
          </a:p>
          <a:p>
            <a:pPr marL="0" indent="0">
              <a:buNone/>
            </a:pPr>
            <a:r>
              <a:rPr lang="en-US" b="1" kern="0" dirty="0" smtClean="0"/>
              <a:t>Path vector protocols</a:t>
            </a:r>
          </a:p>
          <a:p>
            <a:r>
              <a:rPr lang="en-US" kern="0" dirty="0" smtClean="0"/>
              <a:t>Path information is used to determine the best paths and to prevent routing loops. Similar to distance vector protocols, path vector protocols do not have an abstract of the network topology. Path vector protocols indicate direction and distance, but also include additional information about the specific path of the destination.</a:t>
            </a:r>
            <a:endParaRPr lang="en-US" kern="0" dirty="0"/>
          </a:p>
        </p:txBody>
      </p:sp>
    </p:spTree>
    <p:extLst>
      <p:ext uri="{BB962C8B-B14F-4D97-AF65-F5344CB8AC3E}">
        <p14:creationId xmlns:p14="http://schemas.microsoft.com/office/powerpoint/2010/main" val="2430718021"/>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CCNP Instructor PPT">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CCNP Instructor PPT2</Template>
  <TotalTime>13581</TotalTime>
  <Pages>28</Pages>
  <Words>6697</Words>
  <Application>Microsoft Office PowerPoint</Application>
  <PresentationFormat>On-screen Show (4:3)</PresentationFormat>
  <Paragraphs>487</Paragraphs>
  <Slides>76</Slides>
  <Notes>72</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76</vt:i4>
      </vt:variant>
    </vt:vector>
  </HeadingPairs>
  <TitlesOfParts>
    <vt:vector size="83" baseType="lpstr">
      <vt:lpstr>CiscoSerif-Regular</vt:lpstr>
      <vt:lpstr>Arial</vt:lpstr>
      <vt:lpstr>Consolas</vt:lpstr>
      <vt:lpstr>Courier New</vt:lpstr>
      <vt:lpstr>Times New Roman</vt:lpstr>
      <vt:lpstr>Wingdings</vt:lpstr>
      <vt:lpstr>CCNP Instructor PPT</vt:lpstr>
      <vt:lpstr>Chapter 1:  Basic Network and Routing Concepts</vt:lpstr>
      <vt:lpstr>Chapter 1 Objectives</vt:lpstr>
      <vt:lpstr>Differentiating Between Dynamic Routing Protocols </vt:lpstr>
      <vt:lpstr>Differentiating Between Dynamic Routing Protocols</vt:lpstr>
      <vt:lpstr>Enterprise network infrastructure</vt:lpstr>
      <vt:lpstr>Dynamic Routing Protocols in the Enterprise Network Infrastructure</vt:lpstr>
      <vt:lpstr>Choosing a of Dynamic Routing Protocols</vt:lpstr>
      <vt:lpstr>IGP and EGP Routing Protocols</vt:lpstr>
      <vt:lpstr>Types of Routing Protocols</vt:lpstr>
      <vt:lpstr>Importance of Convergence</vt:lpstr>
      <vt:lpstr>Route Summarization</vt:lpstr>
      <vt:lpstr>Routing Protocol Scalability</vt:lpstr>
      <vt:lpstr>PowerPoint Presentation</vt:lpstr>
      <vt:lpstr>Understanding Network Technologies</vt:lpstr>
      <vt:lpstr>Differentiate traffic types</vt:lpstr>
      <vt:lpstr>Differentiate traffic types</vt:lpstr>
      <vt:lpstr>Well-known IPv4 and Assigned IPv6 Multicast Addresses</vt:lpstr>
      <vt:lpstr>Differentiate IPv6 address types</vt:lpstr>
      <vt:lpstr>Describe ICMPv6 neighbor discovery</vt:lpstr>
      <vt:lpstr>Network Types</vt:lpstr>
      <vt:lpstr>Network Types</vt:lpstr>
      <vt:lpstr>NBMA Networks Issues</vt:lpstr>
      <vt:lpstr>NBMA Networks Issues</vt:lpstr>
      <vt:lpstr>NBMA Networks Issues</vt:lpstr>
      <vt:lpstr>PowerPoint Presentation</vt:lpstr>
      <vt:lpstr>Connecting Remote Locations with Headquarters</vt:lpstr>
      <vt:lpstr>Principles of Static Routing</vt:lpstr>
      <vt:lpstr>Configuring an IPv4 Static Route</vt:lpstr>
      <vt:lpstr>Configuring a Static Default Route</vt:lpstr>
      <vt:lpstr>Basic PPP Overview</vt:lpstr>
      <vt:lpstr>PPP Authentication Overview</vt:lpstr>
      <vt:lpstr>PPP Configuration Example</vt:lpstr>
      <vt:lpstr>PPPoE</vt:lpstr>
      <vt:lpstr>Basic Frame Relay Overview</vt:lpstr>
      <vt:lpstr>Frame Relay Topologies</vt:lpstr>
      <vt:lpstr>Basic Frame Relay Configuration</vt:lpstr>
      <vt:lpstr>VPN Connectivity Overview</vt:lpstr>
      <vt:lpstr>L3 MPLS VPNs </vt:lpstr>
      <vt:lpstr>L2 MPLS VPNs</vt:lpstr>
      <vt:lpstr>Tunneling VPNs</vt:lpstr>
      <vt:lpstr>Routing Across MPLS VPNs</vt:lpstr>
      <vt:lpstr>Routing Across MPLS VPNs</vt:lpstr>
      <vt:lpstr>Routing Over GRE Tunnel</vt:lpstr>
      <vt:lpstr>Dynamic Multipoint Virtual Private Network</vt:lpstr>
      <vt:lpstr>DMVPN</vt:lpstr>
      <vt:lpstr>Multipoint GRE</vt:lpstr>
      <vt:lpstr>NHRP</vt:lpstr>
      <vt:lpstr>NHRP </vt:lpstr>
      <vt:lpstr>IPsec</vt:lpstr>
      <vt:lpstr>Routing and TCP/IP Operations</vt:lpstr>
      <vt:lpstr>Routing and TCP/IP Operations</vt:lpstr>
      <vt:lpstr>MSS, Fragmentation, and PMTUD</vt:lpstr>
      <vt:lpstr>MSS, Fragmentation, and PMTUD</vt:lpstr>
      <vt:lpstr>IPv4 Fragmentation and PMTUD</vt:lpstr>
      <vt:lpstr>Bandwidth Delay Product</vt:lpstr>
      <vt:lpstr>TCP Starvation</vt:lpstr>
      <vt:lpstr>Latency</vt:lpstr>
      <vt:lpstr>ICMP Redirect</vt:lpstr>
      <vt:lpstr>Implementing RIPng</vt:lpstr>
      <vt:lpstr>RIP Overview</vt:lpstr>
      <vt:lpstr>RIP Overview</vt:lpstr>
      <vt:lpstr>RIP Overview</vt:lpstr>
      <vt:lpstr>Comparing Features in RIPv2 and RIPng</vt:lpstr>
      <vt:lpstr>RIPv2 Configuration </vt:lpstr>
      <vt:lpstr>RIPv2 Configuration </vt:lpstr>
      <vt:lpstr>Configuring RIPng</vt:lpstr>
      <vt:lpstr>Verify RIPng Configuration </vt:lpstr>
      <vt:lpstr>RIPng Summarization </vt:lpstr>
      <vt:lpstr>Propagating a Default Route</vt:lpstr>
      <vt:lpstr>RIPng Verification Commands</vt:lpstr>
      <vt:lpstr>RIPng Verification Commands</vt:lpstr>
      <vt:lpstr>Investigating the RIPng Database</vt:lpstr>
      <vt:lpstr>Chapter 1 Summary</vt:lpstr>
      <vt:lpstr>Chapter 1 Labs</vt:lpstr>
      <vt:lpstr>PowerPoint Presentation</vt:lpstr>
      <vt:lpstr>Acknowledgment </vt:lpstr>
    </vt:vector>
  </TitlesOfParts>
  <Company>Cisco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ROUTE Chapter 1</dc:title>
  <dc:subject/>
  <dc:creator>Cisco Systems</dc:creator>
  <cp:keywords/>
  <dc:description/>
  <cp:lastModifiedBy>kanliu</cp:lastModifiedBy>
  <cp:revision>472</cp:revision>
  <cp:lastPrinted>1999-01-27T00:54:54Z</cp:lastPrinted>
  <dcterms:created xsi:type="dcterms:W3CDTF">2010-07-05T20:10:47Z</dcterms:created>
  <dcterms:modified xsi:type="dcterms:W3CDTF">2016-04-12T07:34:03Z</dcterms:modified>
</cp:coreProperties>
</file>