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9" r:id="rId3"/>
    <p:sldId id="273" r:id="rId4"/>
    <p:sldId id="275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469F8-9823-4229-9B99-8ADA6B16655E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1C71B-25FA-42AD-AD17-CFEDF8AA6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97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EBD4F50-51FC-425B-BBAF-5329A709F7E8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6396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9109E99-9E73-499C-9960-63F529C1AAAD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333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-9525" y="0"/>
            <a:ext cx="914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088"/>
            <a:ext cx="1676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820863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73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3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4406900"/>
            <a:ext cx="6208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999" y="2906713"/>
            <a:ext cx="6208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68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1586816"/>
            <a:ext cx="2895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92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535113"/>
            <a:ext cx="2895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2209800"/>
            <a:ext cx="2897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35113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74874"/>
            <a:ext cx="32766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67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8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6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3050"/>
            <a:ext cx="2209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73050"/>
            <a:ext cx="41910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9800" y="1430860"/>
            <a:ext cx="2209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7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67000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70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05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2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smtClean="0"/>
              <a:t>CompTIA Security+ Study Guide (SY0-501)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US" altLang="en-US" dirty="0" smtClean="0"/>
              <a:t>Chapter 12:</a:t>
            </a:r>
          </a:p>
          <a:p>
            <a:r>
              <a:rPr lang="en-US" altLang="en-US" dirty="0" smtClean="0"/>
              <a:t>Disaster Recovery and Incident Response</a:t>
            </a:r>
          </a:p>
        </p:txBody>
      </p:sp>
    </p:spTree>
    <p:extLst>
      <p:ext uri="{BB962C8B-B14F-4D97-AF65-F5344CB8AC3E}">
        <p14:creationId xmlns:p14="http://schemas.microsoft.com/office/powerpoint/2010/main" val="281467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Developing a Backup Plan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dirty="0" smtClean="0"/>
              <a:t>Grandfather, </a:t>
            </a:r>
            <a:r>
              <a:rPr lang="en-US" altLang="en-US" sz="2400" dirty="0" smtClean="0"/>
              <a:t>Father</a:t>
            </a:r>
            <a:r>
              <a:rPr lang="en-US" altLang="en-US" sz="2400" dirty="0" smtClean="0"/>
              <a:t>, </a:t>
            </a:r>
            <a:r>
              <a:rPr lang="en-US" altLang="en-US" sz="2400" dirty="0" smtClean="0"/>
              <a:t>Son </a:t>
            </a:r>
            <a:r>
              <a:rPr lang="en-US" altLang="en-US" sz="2400" dirty="0" smtClean="0"/>
              <a:t>method</a:t>
            </a:r>
          </a:p>
          <a:p>
            <a:pPr lvl="1"/>
            <a:r>
              <a:rPr lang="en-US" altLang="en-US" sz="2400" dirty="0" smtClean="0"/>
              <a:t>Based </a:t>
            </a:r>
            <a:r>
              <a:rPr lang="en-US" altLang="en-US" sz="2400" dirty="0" smtClean="0"/>
              <a:t>on the philosophy that a full backup should occur at regular intervals, such as monthly or weekly</a:t>
            </a:r>
          </a:p>
          <a:p>
            <a:r>
              <a:rPr lang="en-US" altLang="en-US" sz="2400" dirty="0" smtClean="0"/>
              <a:t>Full Archival method</a:t>
            </a:r>
          </a:p>
          <a:p>
            <a:pPr lvl="1"/>
            <a:r>
              <a:rPr lang="en-US" altLang="en-US" sz="2400" dirty="0" smtClean="0"/>
              <a:t>Works </a:t>
            </a:r>
            <a:r>
              <a:rPr lang="en-US" altLang="en-US" sz="2400" dirty="0" smtClean="0"/>
              <a:t>on the assumption that any information created on any system is stored forever</a:t>
            </a:r>
          </a:p>
          <a:p>
            <a:r>
              <a:rPr lang="en-US" altLang="en-US" sz="2400" dirty="0" smtClean="0"/>
              <a:t>Backup Server method</a:t>
            </a:r>
          </a:p>
          <a:p>
            <a:pPr lvl="1"/>
            <a:r>
              <a:rPr lang="en-US" altLang="en-US" sz="2400" dirty="0" smtClean="0"/>
              <a:t>Establishes </a:t>
            </a:r>
            <a:r>
              <a:rPr lang="en-US" altLang="en-US" sz="2400" dirty="0" smtClean="0"/>
              <a:t>a server with large amounts of disk space whose sole purpose is to back up data</a:t>
            </a:r>
          </a:p>
          <a:p>
            <a:pPr>
              <a:buFontTx/>
              <a:buNone/>
            </a:pPr>
            <a:endParaRPr lang="en-US" altLang="en-US" i="1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2357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Chapter 12: Disaster Recovery and Incident Response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Recovering a </a:t>
            </a:r>
            <a:r>
              <a:rPr lang="en-US" altLang="en-US" dirty="0" smtClean="0"/>
              <a:t>system</a:t>
            </a:r>
            <a:endParaRPr lang="en-US" altLang="en-US" dirty="0" smtClean="0"/>
          </a:p>
          <a:p>
            <a:r>
              <a:rPr lang="en-US" altLang="en-US" dirty="0" err="1" smtClean="0"/>
              <a:t>Backout</a:t>
            </a:r>
            <a:r>
              <a:rPr lang="en-US" altLang="en-US" dirty="0" smtClean="0"/>
              <a:t> vs. </a:t>
            </a:r>
            <a:r>
              <a:rPr lang="en-US" altLang="en-US" dirty="0" smtClean="0"/>
              <a:t>backup</a:t>
            </a:r>
            <a:endParaRPr lang="en-US" altLang="en-US" dirty="0" smtClean="0"/>
          </a:p>
          <a:p>
            <a:r>
              <a:rPr lang="en-US" altLang="en-US" dirty="0" smtClean="0"/>
              <a:t>Alternate or backup sites</a:t>
            </a:r>
          </a:p>
          <a:p>
            <a:r>
              <a:rPr lang="en-US" altLang="en-US" dirty="0" smtClean="0"/>
              <a:t>Hot </a:t>
            </a:r>
            <a:r>
              <a:rPr lang="en-US" altLang="en-US" dirty="0" smtClean="0"/>
              <a:t>site</a:t>
            </a:r>
            <a:endParaRPr lang="en-US" altLang="en-US" dirty="0" smtClean="0"/>
          </a:p>
          <a:p>
            <a:r>
              <a:rPr lang="en-US" altLang="en-US" dirty="0" smtClean="0"/>
              <a:t>Warm </a:t>
            </a:r>
            <a:r>
              <a:rPr lang="en-US" altLang="en-US" dirty="0" smtClean="0"/>
              <a:t>site</a:t>
            </a:r>
            <a:endParaRPr lang="en-US" altLang="en-US" dirty="0" smtClean="0"/>
          </a:p>
          <a:p>
            <a:endParaRPr lang="en-US" altLang="en-US" i="1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2821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Chapter 12: Disaster Recovery and Incident Response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altLang="en-US" sz="2400" i="1" dirty="0" smtClean="0"/>
          </a:p>
          <a:p>
            <a:r>
              <a:rPr lang="en-US" altLang="en-US" sz="2000" i="1" dirty="0" smtClean="0"/>
              <a:t>Incident response plan (IRP)</a:t>
            </a:r>
          </a:p>
          <a:p>
            <a:pPr lvl="1"/>
            <a:r>
              <a:rPr lang="en-US" altLang="en-US" sz="2000" dirty="0" smtClean="0"/>
              <a:t>Outlines </a:t>
            </a:r>
            <a:r>
              <a:rPr lang="en-US" altLang="en-US" sz="2000" dirty="0" smtClean="0"/>
              <a:t>what steps are needed and who is responsible for deciding how to handle a situation</a:t>
            </a:r>
          </a:p>
          <a:p>
            <a:pPr lvl="1">
              <a:buFontTx/>
              <a:buNone/>
            </a:pPr>
            <a:endParaRPr lang="en-US" altLang="en-US" sz="2000" dirty="0" smtClean="0"/>
          </a:p>
          <a:p>
            <a:r>
              <a:rPr lang="en-US" altLang="en-US" sz="2000" i="1" dirty="0" smtClean="0"/>
              <a:t>Incident</a:t>
            </a:r>
          </a:p>
          <a:p>
            <a:pPr lvl="1"/>
            <a:r>
              <a:rPr lang="en-US" altLang="en-US" sz="2000" dirty="0" smtClean="0"/>
              <a:t>Is </a:t>
            </a:r>
            <a:r>
              <a:rPr lang="en-US" altLang="en-US" sz="2000" dirty="0" smtClean="0"/>
              <a:t>the occurrence of any event that endangers a system or network</a:t>
            </a:r>
          </a:p>
          <a:p>
            <a:pPr lvl="1">
              <a:buFontTx/>
              <a:buNone/>
            </a:pPr>
            <a:endParaRPr lang="en-US" altLang="en-US" sz="2000" dirty="0" smtClean="0"/>
          </a:p>
          <a:p>
            <a:r>
              <a:rPr lang="en-US" altLang="en-US" sz="2000" i="1" dirty="0" smtClean="0"/>
              <a:t>Incident response</a:t>
            </a:r>
          </a:p>
          <a:p>
            <a:pPr lvl="1"/>
            <a:r>
              <a:rPr lang="en-US" altLang="en-US" sz="2000" dirty="0" smtClean="0"/>
              <a:t>Encompasses </a:t>
            </a:r>
            <a:r>
              <a:rPr lang="en-US" altLang="en-US" sz="2000" dirty="0" smtClean="0"/>
              <a:t>forensics and refers to the process of identifying, investigating, repairing, documenting, and adjusting procedures to prevent another incident</a:t>
            </a:r>
            <a:endParaRPr lang="en-US" altLang="en-US" sz="2000" i="1" dirty="0" smtClean="0"/>
          </a:p>
          <a:p>
            <a:pPr lvl="1"/>
            <a:endParaRPr lang="en-US" altLang="en-US" dirty="0" smtClean="0"/>
          </a:p>
          <a:p>
            <a:pPr lvl="1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61296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Incident Response Process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Step </a:t>
            </a:r>
            <a:r>
              <a:rPr lang="en-US" altLang="en-US" sz="2800" dirty="0" smtClean="0"/>
              <a:t>1: </a:t>
            </a:r>
            <a:r>
              <a:rPr lang="en-US" altLang="en-US" sz="2800" b="0" dirty="0" smtClean="0"/>
              <a:t>Identifying the </a:t>
            </a:r>
            <a:r>
              <a:rPr lang="en-US" altLang="en-US" sz="2800" b="0" dirty="0" smtClean="0"/>
              <a:t>incident</a:t>
            </a:r>
            <a:endParaRPr lang="en-US" altLang="en-US" sz="2800" b="0" dirty="0" smtClean="0"/>
          </a:p>
          <a:p>
            <a:r>
              <a:rPr lang="en-US" altLang="en-US" sz="2800" dirty="0" smtClean="0"/>
              <a:t>Step 2: </a:t>
            </a:r>
            <a:r>
              <a:rPr lang="en-US" altLang="en-US" sz="2800" b="0" dirty="0" smtClean="0"/>
              <a:t>Investigating the </a:t>
            </a:r>
            <a:r>
              <a:rPr lang="en-US" altLang="en-US" sz="2800" b="0" dirty="0" smtClean="0"/>
              <a:t>incident</a:t>
            </a:r>
            <a:endParaRPr lang="en-US" altLang="en-US" sz="2800" b="0" dirty="0" smtClean="0"/>
          </a:p>
          <a:p>
            <a:r>
              <a:rPr lang="en-US" altLang="en-US" sz="2800" dirty="0" smtClean="0"/>
              <a:t>Step </a:t>
            </a:r>
            <a:r>
              <a:rPr lang="en-US" altLang="en-US" sz="2800" dirty="0" smtClean="0"/>
              <a:t>3: </a:t>
            </a:r>
            <a:r>
              <a:rPr lang="en-US" altLang="en-US" sz="2800" b="0" dirty="0" smtClean="0"/>
              <a:t>Repairing the </a:t>
            </a:r>
            <a:r>
              <a:rPr lang="en-US" altLang="en-US" sz="2800" b="0" dirty="0" smtClean="0"/>
              <a:t>damage</a:t>
            </a:r>
            <a:endParaRPr lang="en-US" altLang="en-US" sz="2800" b="0" dirty="0" smtClean="0"/>
          </a:p>
          <a:p>
            <a:r>
              <a:rPr lang="en-US" altLang="en-US" sz="2800" dirty="0" smtClean="0"/>
              <a:t>Step </a:t>
            </a:r>
            <a:r>
              <a:rPr lang="en-US" altLang="en-US" sz="2800" dirty="0" smtClean="0"/>
              <a:t>4: </a:t>
            </a:r>
            <a:r>
              <a:rPr lang="en-US" altLang="en-US" sz="2800" b="0" dirty="0" smtClean="0"/>
              <a:t>Documenting and </a:t>
            </a:r>
            <a:r>
              <a:rPr lang="en-US" altLang="en-US" sz="2800" b="0" dirty="0" smtClean="0"/>
              <a:t>reporting </a:t>
            </a:r>
            <a:r>
              <a:rPr lang="en-US" altLang="en-US" sz="2800" b="0" dirty="0" smtClean="0"/>
              <a:t>the </a:t>
            </a:r>
            <a:r>
              <a:rPr lang="en-US" altLang="en-US" sz="2800" b="0" dirty="0" smtClean="0"/>
              <a:t>response</a:t>
            </a:r>
            <a:endParaRPr lang="en-US" altLang="en-US" sz="2800" b="0" dirty="0" smtClean="0"/>
          </a:p>
          <a:p>
            <a:r>
              <a:rPr lang="en-US" altLang="en-US" sz="2800" dirty="0" smtClean="0"/>
              <a:t>Step </a:t>
            </a:r>
            <a:r>
              <a:rPr lang="en-US" altLang="en-US" sz="2800" dirty="0" smtClean="0"/>
              <a:t>5: </a:t>
            </a:r>
            <a:r>
              <a:rPr lang="en-US" altLang="en-US" sz="2800" b="0" dirty="0" smtClean="0"/>
              <a:t>Adjusting </a:t>
            </a:r>
            <a:r>
              <a:rPr lang="en-US" altLang="en-US" sz="2800" b="0" dirty="0" smtClean="0"/>
              <a:t>procedures</a:t>
            </a:r>
            <a:endParaRPr lang="en-US" altLang="en-US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327053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Forensics from the Security+ Perspective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Act in </a:t>
            </a:r>
            <a:r>
              <a:rPr lang="en-US" altLang="en-US" sz="2400" dirty="0" smtClean="0"/>
              <a:t>order </a:t>
            </a:r>
            <a:r>
              <a:rPr lang="en-US" altLang="en-US" sz="2400" dirty="0" smtClean="0"/>
              <a:t>of </a:t>
            </a:r>
            <a:r>
              <a:rPr lang="en-US" altLang="en-US" sz="2400" dirty="0" smtClean="0"/>
              <a:t>volatility</a:t>
            </a:r>
            <a:endParaRPr lang="en-US" altLang="en-US" sz="2400" dirty="0" smtClean="0"/>
          </a:p>
          <a:p>
            <a:r>
              <a:rPr lang="en-US" altLang="en-US" sz="2400" dirty="0" smtClean="0"/>
              <a:t>Capture </a:t>
            </a:r>
            <a:r>
              <a:rPr lang="en-US" altLang="en-US" sz="2400" dirty="0" smtClean="0"/>
              <a:t>system image</a:t>
            </a:r>
            <a:endParaRPr lang="en-US" altLang="en-US" sz="2400" dirty="0" smtClean="0"/>
          </a:p>
          <a:p>
            <a:r>
              <a:rPr lang="en-US" altLang="en-US" sz="2400" dirty="0" smtClean="0"/>
              <a:t>Document </a:t>
            </a:r>
            <a:r>
              <a:rPr lang="en-US" altLang="en-US" sz="2400" dirty="0" smtClean="0"/>
              <a:t>network </a:t>
            </a:r>
            <a:r>
              <a:rPr lang="en-US" altLang="en-US" sz="2400" dirty="0"/>
              <a:t>t</a:t>
            </a:r>
            <a:r>
              <a:rPr lang="en-US" altLang="en-US" sz="2400" dirty="0" smtClean="0"/>
              <a:t>raffic </a:t>
            </a:r>
            <a:r>
              <a:rPr lang="en-US" altLang="en-US" sz="2400" dirty="0" smtClean="0"/>
              <a:t>and </a:t>
            </a:r>
            <a:r>
              <a:rPr lang="en-US" altLang="en-US" sz="2400" dirty="0" smtClean="0"/>
              <a:t>logs</a:t>
            </a:r>
            <a:endParaRPr lang="en-US" altLang="en-US" sz="2400" dirty="0" smtClean="0"/>
          </a:p>
          <a:p>
            <a:r>
              <a:rPr lang="en-US" altLang="en-US" sz="2400" dirty="0" smtClean="0"/>
              <a:t>Capture </a:t>
            </a:r>
            <a:r>
              <a:rPr lang="en-US" altLang="en-US" sz="2400" dirty="0" smtClean="0"/>
              <a:t>video</a:t>
            </a:r>
            <a:endParaRPr lang="en-US" altLang="en-US" sz="2400" dirty="0" smtClean="0"/>
          </a:p>
          <a:p>
            <a:r>
              <a:rPr lang="en-US" altLang="en-US" sz="2400" dirty="0" smtClean="0"/>
              <a:t>Record </a:t>
            </a:r>
            <a:r>
              <a:rPr lang="en-US" altLang="en-US" sz="2400" dirty="0" smtClean="0"/>
              <a:t>time offset</a:t>
            </a:r>
            <a:endParaRPr lang="en-US" altLang="en-US" sz="2400" dirty="0" smtClean="0"/>
          </a:p>
          <a:p>
            <a:r>
              <a:rPr lang="en-US" altLang="en-US" sz="2400" dirty="0" smtClean="0"/>
              <a:t>Take </a:t>
            </a:r>
            <a:r>
              <a:rPr lang="en-US" altLang="en-US" sz="2400" dirty="0" smtClean="0"/>
              <a:t>hashes</a:t>
            </a:r>
            <a:endParaRPr lang="en-US" altLang="en-US" sz="2400" dirty="0" smtClean="0"/>
          </a:p>
          <a:p>
            <a:r>
              <a:rPr lang="en-US" altLang="en-US" sz="2400" dirty="0" smtClean="0"/>
              <a:t>Capture </a:t>
            </a:r>
            <a:r>
              <a:rPr lang="en-US" altLang="en-US" sz="2400" dirty="0" smtClean="0"/>
              <a:t>screenshots</a:t>
            </a:r>
            <a:endParaRPr lang="en-US" altLang="en-US" sz="2400" dirty="0" smtClean="0"/>
          </a:p>
          <a:p>
            <a:r>
              <a:rPr lang="en-US" altLang="en-US" sz="2400" dirty="0" smtClean="0"/>
              <a:t>Talk to </a:t>
            </a:r>
            <a:r>
              <a:rPr lang="en-US" altLang="en-US" sz="2400" dirty="0" smtClean="0"/>
              <a:t>witnesses</a:t>
            </a:r>
            <a:endParaRPr lang="en-US" altLang="en-US" sz="2400" dirty="0" smtClean="0"/>
          </a:p>
          <a:p>
            <a:r>
              <a:rPr lang="en-US" altLang="en-US" sz="2400" dirty="0" smtClean="0"/>
              <a:t>Track </a:t>
            </a:r>
            <a:r>
              <a:rPr lang="en-US" altLang="en-US" sz="2400" dirty="0" smtClean="0"/>
              <a:t>man-hours </a:t>
            </a:r>
            <a:r>
              <a:rPr lang="en-US" altLang="en-US" sz="2400" dirty="0" smtClean="0"/>
              <a:t>and </a:t>
            </a:r>
            <a:r>
              <a:rPr lang="en-US" altLang="en-US" sz="2400" dirty="0" smtClean="0"/>
              <a:t>expenses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02127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286000" y="4572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Chapter 12: Disaster Recovery and Incident Response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en-US" sz="2400" i="1" dirty="0" smtClean="0"/>
          </a:p>
          <a:p>
            <a:r>
              <a:rPr lang="en-US" altLang="en-US" sz="2400" smtClean="0"/>
              <a:t>Table-top exercises</a:t>
            </a:r>
            <a:endParaRPr lang="en-US" altLang="en-US" sz="2400" dirty="0" smtClean="0"/>
          </a:p>
          <a:p>
            <a:pPr lvl="1"/>
            <a:r>
              <a:rPr lang="en-US" altLang="en-US" sz="2400" dirty="0" smtClean="0"/>
              <a:t>Simulate disaster</a:t>
            </a:r>
          </a:p>
        </p:txBody>
      </p:sp>
    </p:spTree>
    <p:extLst>
      <p:ext uri="{BB962C8B-B14F-4D97-AF65-F5344CB8AC3E}">
        <p14:creationId xmlns:p14="http://schemas.microsoft.com/office/powerpoint/2010/main" val="428093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Explain penetration testing </a:t>
            </a:r>
            <a:r>
              <a:rPr lang="en-US" altLang="en-US" dirty="0" smtClean="0"/>
              <a:t>concepts</a:t>
            </a:r>
            <a:endParaRPr lang="en-US" altLang="en-US" dirty="0" smtClean="0"/>
          </a:p>
          <a:p>
            <a:r>
              <a:rPr lang="en-US" altLang="en-US" dirty="0"/>
              <a:t>Explain vulnerability scanning </a:t>
            </a:r>
            <a:r>
              <a:rPr lang="en-US" altLang="en-US" dirty="0" smtClean="0"/>
              <a:t>concepts</a:t>
            </a:r>
            <a:endParaRPr lang="en-US" altLang="en-US" dirty="0" smtClean="0"/>
          </a:p>
          <a:p>
            <a:r>
              <a:rPr lang="en-US" altLang="en-US" dirty="0"/>
              <a:t>Given a scenario, follow incident </a:t>
            </a:r>
            <a:r>
              <a:rPr lang="en-US" altLang="en-US" dirty="0" smtClean="0"/>
              <a:t>response </a:t>
            </a:r>
            <a:r>
              <a:rPr lang="en-US" altLang="en-US" dirty="0" smtClean="0"/>
              <a:t>procedures</a:t>
            </a:r>
            <a:endParaRPr lang="en-US" altLang="en-US" dirty="0" smtClean="0"/>
          </a:p>
          <a:p>
            <a:r>
              <a:rPr lang="en-US" altLang="en-US" dirty="0"/>
              <a:t>Summarize basic concepts of </a:t>
            </a:r>
            <a:r>
              <a:rPr lang="en-US" altLang="en-US" dirty="0" smtClean="0"/>
              <a:t>forensics</a:t>
            </a:r>
            <a:endParaRPr lang="en-US" altLang="en-US" dirty="0" smtClean="0"/>
          </a:p>
          <a:p>
            <a:r>
              <a:rPr lang="en-US" altLang="en-US" dirty="0"/>
              <a:t>Explain disaster recovery and continuity of </a:t>
            </a:r>
            <a:r>
              <a:rPr lang="en-US" altLang="en-US" dirty="0" smtClean="0"/>
              <a:t>operation </a:t>
            </a:r>
            <a:r>
              <a:rPr lang="en-US" altLang="en-US" dirty="0" smtClean="0"/>
              <a:t>concepts</a:t>
            </a: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307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Chapter 12: Disaster Recovery and Incident Response</a:t>
            </a:r>
          </a:p>
        </p:txBody>
      </p:sp>
    </p:spTree>
    <p:extLst>
      <p:ext uri="{BB962C8B-B14F-4D97-AF65-F5344CB8AC3E}">
        <p14:creationId xmlns:p14="http://schemas.microsoft.com/office/powerpoint/2010/main" val="338826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Penetration Testing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Penetration testing</a:t>
            </a:r>
          </a:p>
          <a:p>
            <a:pPr lvl="1"/>
            <a:r>
              <a:rPr lang="en-US" altLang="en-US" dirty="0" smtClean="0"/>
              <a:t>Goal: to </a:t>
            </a:r>
            <a:r>
              <a:rPr lang="en-US" altLang="en-US" dirty="0" smtClean="0"/>
              <a:t>simulate an attack and look for holes that exist in order to be able to fix them</a:t>
            </a:r>
          </a:p>
          <a:p>
            <a:r>
              <a:rPr lang="en-US" altLang="en-US" dirty="0" smtClean="0"/>
              <a:t>Steps in penetration </a:t>
            </a:r>
            <a:r>
              <a:rPr lang="en-US" altLang="en-US" dirty="0" smtClean="0"/>
              <a:t>testing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Verify a </a:t>
            </a:r>
            <a:r>
              <a:rPr lang="en-US" altLang="en-US" dirty="0" smtClean="0"/>
              <a:t>threat exists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Bypass </a:t>
            </a:r>
            <a:r>
              <a:rPr lang="en-US" altLang="en-US" dirty="0" smtClean="0"/>
              <a:t>security controls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Actively </a:t>
            </a:r>
            <a:r>
              <a:rPr lang="en-US" altLang="en-US" dirty="0"/>
              <a:t>t</a:t>
            </a:r>
            <a:r>
              <a:rPr lang="en-US" altLang="en-US" dirty="0" smtClean="0"/>
              <a:t>est security controls</a:t>
            </a: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5068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Vulnerability Scanning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Vulnerability scanning</a:t>
            </a:r>
          </a:p>
          <a:p>
            <a:pPr lvl="1"/>
            <a:r>
              <a:rPr lang="en-US" altLang="en-US" dirty="0"/>
              <a:t>I</a:t>
            </a:r>
            <a:r>
              <a:rPr lang="en-US" altLang="en-US" dirty="0" smtClean="0"/>
              <a:t>nvolves </a:t>
            </a:r>
            <a:r>
              <a:rPr lang="en-US" altLang="en-US" dirty="0" smtClean="0"/>
              <a:t>looking for weaknesses in networks, computers, or even applications</a:t>
            </a:r>
            <a:endParaRPr lang="en-US" altLang="en-US" i="1" dirty="0" smtClean="0"/>
          </a:p>
          <a:p>
            <a:r>
              <a:rPr lang="en-US" altLang="en-US" dirty="0" smtClean="0"/>
              <a:t>Five </a:t>
            </a:r>
            <a:r>
              <a:rPr lang="en-US" altLang="en-US" dirty="0" smtClean="0"/>
              <a:t>major tasks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Passively </a:t>
            </a:r>
            <a:r>
              <a:rPr lang="en-US" altLang="en-US" dirty="0" smtClean="0"/>
              <a:t>testing security controls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Interpreting </a:t>
            </a:r>
            <a:r>
              <a:rPr lang="en-US" altLang="en-US" dirty="0" smtClean="0"/>
              <a:t>results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Identifying </a:t>
            </a:r>
            <a:r>
              <a:rPr lang="en-US" altLang="en-US" dirty="0" smtClean="0"/>
              <a:t>vulnerability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Identifying </a:t>
            </a:r>
            <a:r>
              <a:rPr lang="en-US" altLang="en-US" dirty="0" smtClean="0"/>
              <a:t>lack </a:t>
            </a:r>
            <a:r>
              <a:rPr lang="en-US" altLang="en-US" dirty="0" smtClean="0"/>
              <a:t>of </a:t>
            </a:r>
            <a:r>
              <a:rPr lang="en-US" altLang="en-US" dirty="0" smtClean="0"/>
              <a:t>security controls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Identifying </a:t>
            </a:r>
            <a:r>
              <a:rPr lang="en-US" altLang="en-US" dirty="0" smtClean="0"/>
              <a:t>common misconfigurations</a:t>
            </a:r>
            <a:endParaRPr lang="en-US" altLang="en-US" i="1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5470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400" i="1" dirty="0" smtClean="0"/>
              <a:t>Business continuity planning (BCP)</a:t>
            </a:r>
          </a:p>
          <a:p>
            <a:pPr lvl="1"/>
            <a:r>
              <a:rPr lang="en-US" altLang="en-US" sz="2400" dirty="0" smtClean="0"/>
              <a:t>The </a:t>
            </a:r>
            <a:r>
              <a:rPr lang="en-US" altLang="en-US" sz="2400" dirty="0" smtClean="0"/>
              <a:t>process of implementing policies, controls and procedures to counteract the effects of losses, outages, or failures of critical business processes</a:t>
            </a:r>
          </a:p>
          <a:p>
            <a:pPr lvl="1">
              <a:buFontTx/>
              <a:buNone/>
            </a:pPr>
            <a:endParaRPr lang="en-US" altLang="en-US" sz="2400" dirty="0" smtClean="0"/>
          </a:p>
          <a:p>
            <a:r>
              <a:rPr lang="en-US" altLang="en-US" sz="2400" i="1" dirty="0" smtClean="0"/>
              <a:t>Critical business </a:t>
            </a:r>
            <a:r>
              <a:rPr lang="en-US" altLang="en-US" sz="2400" i="1" dirty="0" smtClean="0"/>
              <a:t>functions (CBFs)</a:t>
            </a:r>
            <a:endParaRPr lang="en-US" altLang="en-US" sz="2400" i="1" dirty="0" smtClean="0"/>
          </a:p>
          <a:p>
            <a:pPr>
              <a:buFontTx/>
              <a:buNone/>
            </a:pPr>
            <a:endParaRPr lang="en-US" altLang="en-US" sz="2400" i="1" dirty="0" smtClean="0"/>
          </a:p>
          <a:p>
            <a:r>
              <a:rPr lang="en-US" altLang="en-US" sz="2400" i="1" dirty="0" smtClean="0"/>
              <a:t>Two key components of </a:t>
            </a:r>
            <a:r>
              <a:rPr lang="en-US" altLang="en-US" sz="2400" i="1" dirty="0" smtClean="0"/>
              <a:t>BCP</a:t>
            </a:r>
            <a:endParaRPr lang="en-US" altLang="en-US" sz="2400" i="1" dirty="0" smtClean="0"/>
          </a:p>
          <a:p>
            <a:pPr lvl="1"/>
            <a:r>
              <a:rPr lang="en-US" altLang="en-US" sz="2400" i="1" dirty="0" smtClean="0"/>
              <a:t>Business </a:t>
            </a:r>
            <a:r>
              <a:rPr lang="en-US" altLang="en-US" sz="2400" i="1" dirty="0" smtClean="0"/>
              <a:t>impact analysis (BIA)</a:t>
            </a:r>
          </a:p>
          <a:p>
            <a:pPr lvl="1"/>
            <a:r>
              <a:rPr lang="en-US" altLang="en-US" sz="2400" i="1" dirty="0" smtClean="0"/>
              <a:t>Risk </a:t>
            </a:r>
            <a:r>
              <a:rPr lang="en-US" altLang="en-US" sz="2400" i="1" dirty="0" smtClean="0"/>
              <a:t>assessment</a:t>
            </a:r>
          </a:p>
        </p:txBody>
      </p:sp>
      <p:sp>
        <p:nvSpPr>
          <p:cNvPr id="409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Business Continuity</a:t>
            </a:r>
          </a:p>
        </p:txBody>
      </p:sp>
    </p:spTree>
    <p:extLst>
      <p:ext uri="{BB962C8B-B14F-4D97-AF65-F5344CB8AC3E}">
        <p14:creationId xmlns:p14="http://schemas.microsoft.com/office/powerpoint/2010/main" val="979576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Storage Mechanisms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 smtClean="0"/>
              <a:t>Working copy backups</a:t>
            </a:r>
          </a:p>
          <a:p>
            <a:pPr lvl="1"/>
            <a:r>
              <a:rPr lang="en-US" altLang="en-US" dirty="0" smtClean="0"/>
              <a:t>Are </a:t>
            </a:r>
            <a:r>
              <a:rPr lang="en-US" altLang="en-US" dirty="0" smtClean="0"/>
              <a:t>partial or full backups that are kept at the computer center for immediate recovery purposes</a:t>
            </a:r>
          </a:p>
          <a:p>
            <a:pPr lvl="1"/>
            <a:endParaRPr lang="en-US" altLang="en-US" i="1" dirty="0" smtClean="0"/>
          </a:p>
          <a:p>
            <a:r>
              <a:rPr lang="en-US" altLang="en-US" i="1" dirty="0" smtClean="0"/>
              <a:t>On-site </a:t>
            </a:r>
            <a:r>
              <a:rPr lang="en-US" altLang="en-US" i="1" dirty="0" smtClean="0"/>
              <a:t>storage</a:t>
            </a:r>
          </a:p>
          <a:p>
            <a:pPr lvl="1"/>
            <a:r>
              <a:rPr lang="en-US" altLang="en-US" dirty="0" smtClean="0"/>
              <a:t>Usually </a:t>
            </a:r>
            <a:r>
              <a:rPr lang="en-US" altLang="en-US" dirty="0" smtClean="0"/>
              <a:t>refers to a location on the site of the computer center that is used to store information locally</a:t>
            </a:r>
            <a:endParaRPr lang="en-US" altLang="en-US" i="1" dirty="0" smtClean="0"/>
          </a:p>
          <a:p>
            <a:pPr>
              <a:buFontTx/>
              <a:buNone/>
            </a:pPr>
            <a:endParaRPr lang="en-US" alt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9199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Chapter 12: Disaster Recovery and Incident Response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 smtClean="0"/>
              <a:t>Disaster recovery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 smtClean="0"/>
              <a:t>ability to recover system operations after a disaster</a:t>
            </a:r>
          </a:p>
          <a:p>
            <a:pPr lvl="1">
              <a:buFontTx/>
              <a:buNone/>
            </a:pPr>
            <a:endParaRPr lang="en-US" altLang="en-US" i="1" dirty="0" smtClean="0"/>
          </a:p>
          <a:p>
            <a:r>
              <a:rPr lang="en-US" altLang="en-US" i="1" dirty="0" smtClean="0"/>
              <a:t>Backups</a:t>
            </a:r>
          </a:p>
          <a:p>
            <a:pPr lvl="1"/>
            <a:r>
              <a:rPr lang="en-US" altLang="en-US" dirty="0" smtClean="0"/>
              <a:t>Are </a:t>
            </a:r>
            <a:r>
              <a:rPr lang="en-US" altLang="en-US" dirty="0" smtClean="0"/>
              <a:t>duplicate copies of key information, ideally stored in a location other than the one where the information is currently stored</a:t>
            </a:r>
          </a:p>
          <a:p>
            <a:pPr lvl="1"/>
            <a:endParaRPr lang="en-US" altLang="en-US" i="1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474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Backup Plan Issues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disaster-recovery plan</a:t>
            </a:r>
          </a:p>
          <a:p>
            <a:pPr lvl="1"/>
            <a:r>
              <a:rPr lang="en-US" altLang="en-US" dirty="0" smtClean="0"/>
              <a:t>Helps </a:t>
            </a:r>
            <a:r>
              <a:rPr lang="en-US" altLang="en-US" dirty="0" smtClean="0"/>
              <a:t>an organization respond effectively when a disaster occurs</a:t>
            </a:r>
          </a:p>
          <a:p>
            <a:pPr lvl="1">
              <a:buFontTx/>
              <a:buNone/>
            </a:pPr>
            <a:endParaRPr lang="en-US" altLang="en-US" i="1" dirty="0" smtClean="0"/>
          </a:p>
          <a:p>
            <a:r>
              <a:rPr lang="en-US" altLang="en-US" dirty="0" smtClean="0"/>
              <a:t>Understanding </a:t>
            </a:r>
            <a:r>
              <a:rPr lang="en-US" altLang="en-US" dirty="0" smtClean="0"/>
              <a:t>backup plan issues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Database </a:t>
            </a:r>
            <a:r>
              <a:rPr lang="en-US" altLang="en-US" dirty="0" smtClean="0"/>
              <a:t>systems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User </a:t>
            </a:r>
            <a:r>
              <a:rPr lang="en-US" altLang="en-US" dirty="0" smtClean="0"/>
              <a:t>files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Applications</a:t>
            </a:r>
          </a:p>
          <a:p>
            <a:pPr>
              <a:buFontTx/>
              <a:buNone/>
            </a:pPr>
            <a:endParaRPr lang="en-US" alt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664862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Knowing Backup Types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Full </a:t>
            </a:r>
            <a:r>
              <a:rPr lang="en-US" altLang="en-US" sz="2000" dirty="0" smtClean="0"/>
              <a:t>backup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A complete</a:t>
            </a:r>
            <a:r>
              <a:rPr lang="en-US" altLang="en-US" sz="2000" dirty="0" smtClean="0"/>
              <a:t>, comprehensive backup of all files on a disk or server</a:t>
            </a:r>
          </a:p>
          <a:p>
            <a:r>
              <a:rPr lang="en-US" altLang="en-US" sz="2000" dirty="0" smtClean="0"/>
              <a:t>Incremental </a:t>
            </a:r>
            <a:r>
              <a:rPr lang="en-US" altLang="en-US" sz="2000" dirty="0" smtClean="0"/>
              <a:t>backup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A partial </a:t>
            </a:r>
            <a:r>
              <a:rPr lang="en-US" altLang="en-US" sz="2000" dirty="0" smtClean="0"/>
              <a:t>backup that stores only the information that has been changed since the last full or the last incremental backup</a:t>
            </a:r>
          </a:p>
          <a:p>
            <a:pPr lvl="1"/>
            <a:endParaRPr lang="en-US" altLang="en-US" sz="2000" dirty="0" smtClean="0"/>
          </a:p>
          <a:p>
            <a:r>
              <a:rPr lang="en-US" altLang="en-US" sz="2000" dirty="0" smtClean="0"/>
              <a:t>Differential </a:t>
            </a:r>
            <a:r>
              <a:rPr lang="en-US" altLang="en-US" sz="2000" dirty="0" smtClean="0"/>
              <a:t>backup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Backs </a:t>
            </a:r>
            <a:r>
              <a:rPr lang="en-US" altLang="en-US" sz="2000" dirty="0" smtClean="0"/>
              <a:t>up any files that have been altered since the last full backup; it makes duplicate copies of files that haven’t changed since the last differential backup</a:t>
            </a:r>
          </a:p>
        </p:txBody>
      </p:sp>
    </p:spTree>
    <p:extLst>
      <p:ext uri="{BB962C8B-B14F-4D97-AF65-F5344CB8AC3E}">
        <p14:creationId xmlns:p14="http://schemas.microsoft.com/office/powerpoint/2010/main" val="770766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597</Words>
  <Application>Microsoft Office PowerPoint</Application>
  <PresentationFormat>On-screen Show (4:3)</PresentationFormat>
  <Paragraphs>107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CompTIA Security+ Study Guide (SY0-501)</vt:lpstr>
      <vt:lpstr>Chapter 12: Disaster Recovery and Incident Response</vt:lpstr>
      <vt:lpstr>Penetration Testing</vt:lpstr>
      <vt:lpstr>Vulnerability Scanning</vt:lpstr>
      <vt:lpstr>Business Continuity</vt:lpstr>
      <vt:lpstr>Storage Mechanisms</vt:lpstr>
      <vt:lpstr>Chapter 12: Disaster Recovery and Incident Response</vt:lpstr>
      <vt:lpstr>Backup Plan Issues</vt:lpstr>
      <vt:lpstr>Knowing Backup Types</vt:lpstr>
      <vt:lpstr>Developing a Backup Plan</vt:lpstr>
      <vt:lpstr>Chapter 12: Disaster Recovery and Incident Response</vt:lpstr>
      <vt:lpstr>Chapter 12: Disaster Recovery and Incident Response</vt:lpstr>
      <vt:lpstr>Incident Response Process</vt:lpstr>
      <vt:lpstr>Forensics from the Security+ Perspective</vt:lpstr>
      <vt:lpstr>Chapter 12: Disaster Recovery and Incident Response</vt:lpstr>
    </vt:vector>
  </TitlesOfParts>
  <Company>John Wiley and Sons,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O'Brien, Connor - San Francisco</dc:creator>
  <cp:lastModifiedBy>Kim Wimpsett</cp:lastModifiedBy>
  <cp:revision>5</cp:revision>
  <dcterms:created xsi:type="dcterms:W3CDTF">2013-06-05T20:52:46Z</dcterms:created>
  <dcterms:modified xsi:type="dcterms:W3CDTF">2017-10-18T18:37:31Z</dcterms:modified>
</cp:coreProperties>
</file>