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0BEA-2FB1-483E-A8AC-C8DB0946BDD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8249C-45A8-4298-9468-1F763D279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1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F7311B5-74BA-4F31-BA5C-6AA60DE793EF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962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FBD7803-1846-4266-B374-503C475B3463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999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EEEDA0-C010-4CB3-A4EC-0B757897B261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7127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C9C81B5-409D-4908-8266-68DCF622BF5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2282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72180F9-3998-433E-9A16-8D7E1712F8EF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048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38DEE28-862C-423D-AB01-C617E0CE4983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000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5890FB5-7BB9-45C4-BB6D-15CCE3E299F5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4458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A6BC715-2E6B-4E4B-B6F8-2BC741B3E442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748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i="1" dirty="0" smtClean="0"/>
              <a:t>CompTIA Security+ Study Guide (SY0-501)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Chapter </a:t>
            </a:r>
            <a:r>
              <a:rPr lang="en-US" altLang="en-US" dirty="0" smtClean="0"/>
              <a:t>10: Social Engineering and Other </a:t>
            </a:r>
            <a:r>
              <a:rPr lang="en-US" altLang="en-US" dirty="0" smtClean="0"/>
              <a:t>Foes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63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3"/>
          <p:cNvSpPr>
            <a:spLocks noGrp="1"/>
          </p:cNvSpPr>
          <p:nvPr>
            <p:ph idx="1"/>
          </p:nvPr>
        </p:nvSpPr>
        <p:spPr>
          <a:xfrm>
            <a:off x="2286000" y="1828800"/>
            <a:ext cx="6400800" cy="4525963"/>
          </a:xfrm>
        </p:spPr>
        <p:txBody>
          <a:bodyPr/>
          <a:lstStyle/>
          <a:p>
            <a:r>
              <a:rPr lang="en-US" altLang="en-US" sz="2400" dirty="0" smtClean="0"/>
              <a:t>Biometrics</a:t>
            </a:r>
          </a:p>
          <a:p>
            <a:pPr lvl="1"/>
            <a:r>
              <a:rPr lang="en-US" altLang="en-US" sz="2400" dirty="0" smtClean="0"/>
              <a:t>Use </a:t>
            </a:r>
            <a:r>
              <a:rPr lang="en-US" altLang="en-US" sz="2400" dirty="0" smtClean="0"/>
              <a:t>some kind of unique biological trait to identify a person, such as fingerprints, patterns on the retina, and handprints</a:t>
            </a:r>
          </a:p>
          <a:p>
            <a:r>
              <a:rPr lang="en-US" altLang="en-US" sz="2400" dirty="0" smtClean="0"/>
              <a:t>Protected </a:t>
            </a:r>
            <a:r>
              <a:rPr lang="en-US" altLang="en-US" sz="2400" dirty="0" smtClean="0"/>
              <a:t>distribution</a:t>
            </a:r>
            <a:endParaRPr lang="en-US" altLang="en-US" sz="2400" dirty="0" smtClean="0"/>
          </a:p>
          <a:p>
            <a:r>
              <a:rPr lang="en-US" altLang="en-US" sz="2400" dirty="0" smtClean="0"/>
              <a:t>Alarms</a:t>
            </a:r>
          </a:p>
          <a:p>
            <a:r>
              <a:rPr lang="en-US" altLang="en-US" sz="2400" dirty="0" smtClean="0"/>
              <a:t>Motion </a:t>
            </a:r>
            <a:r>
              <a:rPr lang="en-US" altLang="en-US" sz="2400" dirty="0" smtClean="0"/>
              <a:t>detection</a:t>
            </a:r>
            <a:endParaRPr lang="en-US" altLang="en-US" sz="2400" dirty="0" smtClean="0"/>
          </a:p>
        </p:txBody>
      </p:sp>
      <p:sp>
        <p:nvSpPr>
          <p:cNvPr id="1126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10: Social Engineering and Other Foes</a:t>
            </a:r>
          </a:p>
        </p:txBody>
      </p:sp>
    </p:spTree>
    <p:extLst>
      <p:ext uri="{BB962C8B-B14F-4D97-AF65-F5344CB8AC3E}">
        <p14:creationId xmlns:p14="http://schemas.microsoft.com/office/powerpoint/2010/main" val="37838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3"/>
          <p:cNvSpPr>
            <a:spLocks noGrp="1"/>
          </p:cNvSpPr>
          <p:nvPr>
            <p:ph idx="1"/>
          </p:nvPr>
        </p:nvSpPr>
        <p:spPr>
          <a:xfrm>
            <a:off x="2286000" y="1981200"/>
            <a:ext cx="6400800" cy="4525963"/>
          </a:xfrm>
        </p:spPr>
        <p:txBody>
          <a:bodyPr/>
          <a:lstStyle/>
          <a:p>
            <a:r>
              <a:rPr lang="en-US" altLang="en-US" dirty="0" smtClean="0"/>
              <a:t>Environmental </a:t>
            </a:r>
            <a:r>
              <a:rPr lang="en-US" altLang="en-US" dirty="0" smtClean="0"/>
              <a:t>controls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HVAC</a:t>
            </a:r>
          </a:p>
          <a:p>
            <a:pPr lvl="1"/>
            <a:r>
              <a:rPr lang="en-US" altLang="en-US" dirty="0" smtClean="0"/>
              <a:t>Fire </a:t>
            </a:r>
            <a:r>
              <a:rPr lang="en-US" altLang="en-US" dirty="0" smtClean="0"/>
              <a:t>suppression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EMI </a:t>
            </a:r>
            <a:r>
              <a:rPr lang="en-US" altLang="en-US" dirty="0" smtClean="0"/>
              <a:t>shielding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2291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10: Social Engineering and Other Foes</a:t>
            </a:r>
          </a:p>
        </p:txBody>
      </p:sp>
    </p:spTree>
    <p:extLst>
      <p:ext uri="{BB962C8B-B14F-4D97-AF65-F5344CB8AC3E}">
        <p14:creationId xmlns:p14="http://schemas.microsoft.com/office/powerpoint/2010/main" val="39033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EMI Interference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6767713" cy="265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20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Surge </a:t>
            </a:r>
            <a:r>
              <a:rPr lang="en-US" altLang="en-US" sz="2400" dirty="0" smtClean="0"/>
              <a:t>protectors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Protect </a:t>
            </a:r>
            <a:r>
              <a:rPr lang="en-US" altLang="en-US" sz="2400" dirty="0" smtClean="0"/>
              <a:t>electrical components from momentary or instantaneous increases (called spikes) in a power line</a:t>
            </a:r>
          </a:p>
          <a:p>
            <a:r>
              <a:rPr lang="en-US" altLang="en-US" sz="2400" dirty="0" smtClean="0"/>
              <a:t>Power </a:t>
            </a:r>
            <a:r>
              <a:rPr lang="en-US" altLang="en-US" sz="2400" dirty="0" smtClean="0"/>
              <a:t>conditioners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Active </a:t>
            </a:r>
            <a:r>
              <a:rPr lang="en-US" altLang="en-US" sz="2400" dirty="0" smtClean="0"/>
              <a:t>devices that effectively isolate and regulate voltage in a building</a:t>
            </a:r>
          </a:p>
          <a:p>
            <a:r>
              <a:rPr lang="en-US" altLang="en-US" sz="2400" dirty="0" smtClean="0"/>
              <a:t>Backup </a:t>
            </a:r>
            <a:r>
              <a:rPr lang="en-US" altLang="en-US" sz="2400" dirty="0" smtClean="0"/>
              <a:t>power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Generally </a:t>
            </a:r>
            <a:r>
              <a:rPr lang="en-US" altLang="en-US" sz="2400" dirty="0" smtClean="0"/>
              <a:t>used in situations where continuous power is needed in the event of a power loss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14339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Products that Solve Most Electrical Line Problems:</a:t>
            </a:r>
          </a:p>
        </p:txBody>
      </p:sp>
    </p:spTree>
    <p:extLst>
      <p:ext uri="{BB962C8B-B14F-4D97-AF65-F5344CB8AC3E}">
        <p14:creationId xmlns:p14="http://schemas.microsoft.com/office/powerpoint/2010/main" val="15167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EMI </a:t>
            </a:r>
            <a:r>
              <a:rPr lang="en-US" altLang="en-US" sz="2400" dirty="0" smtClean="0"/>
              <a:t>shielding</a:t>
            </a:r>
            <a:endParaRPr lang="en-US" altLang="en-US" sz="2400" dirty="0" smtClean="0"/>
          </a:p>
          <a:p>
            <a:pPr lvl="1"/>
            <a:r>
              <a:rPr lang="en-US" altLang="en-US" sz="2000" i="1" dirty="0" smtClean="0"/>
              <a:t>Electromagnetic interference (EMI)</a:t>
            </a:r>
          </a:p>
          <a:p>
            <a:pPr lvl="1"/>
            <a:r>
              <a:rPr lang="en-US" altLang="en-US" sz="2000" i="1" dirty="0" smtClean="0"/>
              <a:t>frequency interference (RFI)</a:t>
            </a:r>
            <a:endParaRPr lang="en-US" altLang="en-US" sz="2000" dirty="0" smtClean="0"/>
          </a:p>
          <a:p>
            <a:r>
              <a:rPr lang="en-US" altLang="en-US" sz="2400" dirty="0" smtClean="0"/>
              <a:t>T</a:t>
            </a:r>
            <a:r>
              <a:rPr lang="en-US" altLang="en-US" sz="2400" b="0" dirty="0" smtClean="0"/>
              <a:t>he </a:t>
            </a:r>
            <a:r>
              <a:rPr lang="en-US" altLang="en-US" sz="2400" b="0" dirty="0" smtClean="0"/>
              <a:t>process of preventing electronic emissions from your computer systems from being used to gather intelligence and preventing outside electronic emissions from disrupting your information-processing abilities</a:t>
            </a:r>
          </a:p>
          <a:p>
            <a:r>
              <a:rPr lang="en-US" altLang="en-US" sz="2400" dirty="0" smtClean="0"/>
              <a:t>Hot and </a:t>
            </a:r>
            <a:r>
              <a:rPr lang="en-US" altLang="en-US" sz="2400" dirty="0" smtClean="0"/>
              <a:t>cold aisles</a:t>
            </a:r>
            <a:endParaRPr lang="en-US" altLang="en-US" sz="2400" dirty="0" smtClean="0"/>
          </a:p>
          <a:p>
            <a:endParaRPr lang="en-US" altLang="en-US" sz="2400" b="0" dirty="0" smtClean="0"/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15363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10: Physical and</a:t>
            </a:r>
            <a:br>
              <a:rPr lang="en-US" altLang="en-US" smtClean="0"/>
            </a:br>
            <a:r>
              <a:rPr lang="en-US" altLang="en-US" smtClean="0"/>
              <a:t>Hardware-Based Security</a:t>
            </a:r>
          </a:p>
        </p:txBody>
      </p:sp>
    </p:spTree>
    <p:extLst>
      <p:ext uri="{BB962C8B-B14F-4D97-AF65-F5344CB8AC3E}">
        <p14:creationId xmlns:p14="http://schemas.microsoft.com/office/powerpoint/2010/main" val="11934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Hot and Cold Aisles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622" y="1640548"/>
            <a:ext cx="6902978" cy="300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86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3"/>
          <p:cNvSpPr>
            <a:spLocks noGrp="1"/>
          </p:cNvSpPr>
          <p:nvPr>
            <p:ph idx="1"/>
          </p:nvPr>
        </p:nvSpPr>
        <p:spPr>
          <a:xfrm>
            <a:off x="2209800" y="1905000"/>
            <a:ext cx="67056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Compare and contrast types of </a:t>
            </a:r>
            <a:r>
              <a:rPr lang="en-US" altLang="en-US" sz="2400" dirty="0" smtClean="0"/>
              <a:t>attacks</a:t>
            </a:r>
            <a:endParaRPr lang="en-US" altLang="en-US" sz="2400" dirty="0" smtClean="0"/>
          </a:p>
          <a:p>
            <a:r>
              <a:rPr lang="en-US" altLang="en-US" sz="2400" dirty="0"/>
              <a:t>Explain the importance of physical security </a:t>
            </a:r>
            <a:r>
              <a:rPr lang="en-US" altLang="en-US" sz="2400" dirty="0" smtClean="0"/>
              <a:t>controls</a:t>
            </a:r>
            <a:endParaRPr lang="en-US" altLang="en-US" sz="2400" dirty="0" smtClean="0"/>
          </a:p>
          <a:p>
            <a:r>
              <a:rPr lang="en-US" altLang="en-US" sz="2400" dirty="0" smtClean="0"/>
              <a:t>Compare </a:t>
            </a:r>
            <a:r>
              <a:rPr lang="en-US" altLang="en-US" sz="2400" dirty="0"/>
              <a:t>and contrast various types of </a:t>
            </a:r>
            <a:r>
              <a:rPr lang="en-US" altLang="en-US" sz="2400" dirty="0" smtClean="0"/>
              <a:t>controls</a:t>
            </a:r>
            <a:endParaRPr lang="en-US" altLang="en-US" sz="2400" dirty="0" smtClean="0"/>
          </a:p>
          <a:p>
            <a:r>
              <a:rPr lang="en-US" altLang="en-US" sz="2400" dirty="0"/>
              <a:t>Given a scenario, carry out data security </a:t>
            </a:r>
            <a:r>
              <a:rPr lang="en-US" altLang="en-US" sz="2400" dirty="0" smtClean="0"/>
              <a:t>and privacy </a:t>
            </a:r>
            <a:r>
              <a:rPr lang="en-US" altLang="en-US" sz="2400" dirty="0" smtClean="0"/>
              <a:t>practices</a:t>
            </a:r>
            <a:endParaRPr lang="en-US" altLang="en-US" sz="2400" dirty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10: Social Engineering and Other Foes</a:t>
            </a:r>
          </a:p>
        </p:txBody>
      </p:sp>
    </p:spTree>
    <p:extLst>
      <p:ext uri="{BB962C8B-B14F-4D97-AF65-F5344CB8AC3E}">
        <p14:creationId xmlns:p14="http://schemas.microsoft.com/office/powerpoint/2010/main" val="30962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	Social Engineering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6248400" cy="4525963"/>
          </a:xfrm>
        </p:spPr>
        <p:txBody>
          <a:bodyPr/>
          <a:lstStyle/>
          <a:p>
            <a:r>
              <a:rPr lang="en-US" altLang="en-US" sz="2400" dirty="0" smtClean="0"/>
              <a:t>Social engineering </a:t>
            </a:r>
          </a:p>
          <a:p>
            <a:pPr lvl="1"/>
            <a:r>
              <a:rPr lang="en-US" altLang="en-US" sz="1800" dirty="0" smtClean="0"/>
              <a:t>The </a:t>
            </a:r>
            <a:r>
              <a:rPr lang="en-US" altLang="en-US" sz="1800" dirty="0" smtClean="0"/>
              <a:t>process by which intruders gain access to your facilities, your network</a:t>
            </a:r>
            <a:r>
              <a:rPr lang="en-US" altLang="en-US" sz="1800" i="1" dirty="0" smtClean="0"/>
              <a:t>, </a:t>
            </a:r>
            <a:r>
              <a:rPr lang="en-US" altLang="en-US" sz="1800" dirty="0" smtClean="0"/>
              <a:t>and even to your employees by exploiting the generally trusting nature of people.</a:t>
            </a:r>
          </a:p>
          <a:p>
            <a:r>
              <a:rPr lang="en-US" altLang="en-US" sz="2400" dirty="0" smtClean="0"/>
              <a:t>Social </a:t>
            </a:r>
            <a:r>
              <a:rPr lang="en-US" altLang="en-US" sz="2400" dirty="0" smtClean="0"/>
              <a:t>engineering attacks </a:t>
            </a:r>
            <a:r>
              <a:rPr lang="en-US" altLang="en-US" sz="2400" dirty="0" smtClean="0"/>
              <a:t>(types of)</a:t>
            </a:r>
          </a:p>
          <a:p>
            <a:pPr lvl="1"/>
            <a:r>
              <a:rPr lang="en-US" altLang="en-US" sz="1800" dirty="0" smtClean="0"/>
              <a:t>Shoulder </a:t>
            </a:r>
            <a:r>
              <a:rPr lang="en-US" altLang="en-US" sz="1800" dirty="0" smtClean="0"/>
              <a:t>surfing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Dumpster </a:t>
            </a:r>
            <a:r>
              <a:rPr lang="en-US" altLang="en-US" sz="1800" dirty="0" smtClean="0"/>
              <a:t>diving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Tailgating</a:t>
            </a:r>
          </a:p>
          <a:p>
            <a:pPr lvl="1"/>
            <a:r>
              <a:rPr lang="en-US" altLang="en-US" sz="1800" dirty="0" smtClean="0"/>
              <a:t>Impersonation</a:t>
            </a:r>
          </a:p>
          <a:p>
            <a:pPr lvl="1"/>
            <a:r>
              <a:rPr lang="en-US" altLang="en-US" sz="1800" dirty="0" smtClean="0"/>
              <a:t>Hoaxes</a:t>
            </a:r>
          </a:p>
          <a:p>
            <a:pPr lvl="1"/>
            <a:r>
              <a:rPr lang="en-US" altLang="en-US" sz="1800" dirty="0" smtClean="0"/>
              <a:t>Whaling</a:t>
            </a:r>
          </a:p>
          <a:p>
            <a:pPr lvl="1"/>
            <a:r>
              <a:rPr lang="en-US" altLang="en-US" sz="1800" dirty="0" err="1" smtClean="0"/>
              <a:t>Vishing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3604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Principles Behind Social Engineering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Authority</a:t>
            </a:r>
          </a:p>
          <a:p>
            <a:r>
              <a:rPr lang="en-US" altLang="en-US" dirty="0" smtClean="0"/>
              <a:t>Intimidation</a:t>
            </a:r>
          </a:p>
          <a:p>
            <a:r>
              <a:rPr lang="en-US" altLang="en-US" dirty="0" smtClean="0"/>
              <a:t>Consensus/social </a:t>
            </a:r>
            <a:r>
              <a:rPr lang="en-US" altLang="en-US" dirty="0"/>
              <a:t>p</a:t>
            </a:r>
            <a:r>
              <a:rPr lang="en-US" altLang="en-US" dirty="0" smtClean="0"/>
              <a:t>roof</a:t>
            </a:r>
            <a:endParaRPr lang="en-US" altLang="en-US" dirty="0" smtClean="0"/>
          </a:p>
          <a:p>
            <a:r>
              <a:rPr lang="en-US" altLang="en-US" dirty="0" smtClean="0"/>
              <a:t>Scarcity</a:t>
            </a:r>
          </a:p>
          <a:p>
            <a:r>
              <a:rPr lang="en-US" altLang="en-US" dirty="0" smtClean="0"/>
              <a:t>Urgency</a:t>
            </a:r>
          </a:p>
          <a:p>
            <a:r>
              <a:rPr lang="en-US" altLang="en-US" dirty="0" smtClean="0"/>
              <a:t>Familiarity/liking</a:t>
            </a:r>
            <a:endParaRPr lang="en-US" altLang="en-US" dirty="0" smtClean="0"/>
          </a:p>
          <a:p>
            <a:r>
              <a:rPr lang="en-US" altLang="en-US" dirty="0" smtClean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88242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Access </a:t>
            </a:r>
            <a:r>
              <a:rPr lang="en-US" altLang="en-US" sz="2400" dirty="0" smtClean="0"/>
              <a:t>controls</a:t>
            </a:r>
          </a:p>
          <a:p>
            <a:pPr lvl="1"/>
            <a:r>
              <a:rPr lang="en-US" altLang="en-US" sz="2000" dirty="0" smtClean="0"/>
              <a:t>A </a:t>
            </a:r>
            <a:r>
              <a:rPr lang="en-US" altLang="en-US" sz="2000" dirty="0" smtClean="0"/>
              <a:t>critical part of physical </a:t>
            </a:r>
            <a:r>
              <a:rPr lang="en-US" altLang="en-US" sz="2000" dirty="0" smtClean="0"/>
              <a:t>security</a:t>
            </a:r>
            <a:endParaRPr lang="en-US" altLang="en-US" sz="2000" dirty="0" smtClean="0"/>
          </a:p>
          <a:p>
            <a:r>
              <a:rPr lang="en-US" altLang="en-US" sz="2400" dirty="0" smtClean="0"/>
              <a:t>Physical barriers</a:t>
            </a:r>
          </a:p>
          <a:p>
            <a:pPr lvl="1"/>
            <a:r>
              <a:rPr lang="en-US" altLang="en-US" sz="2400" dirty="0" smtClean="0"/>
              <a:t>Objective: to </a:t>
            </a:r>
            <a:r>
              <a:rPr lang="en-US" altLang="en-US" sz="2400" dirty="0" smtClean="0"/>
              <a:t>prevent access to computers and network systems</a:t>
            </a:r>
          </a:p>
          <a:p>
            <a:r>
              <a:rPr lang="en-US" altLang="en-US" sz="2400" dirty="0" smtClean="0"/>
              <a:t>Multiple barrier system</a:t>
            </a:r>
          </a:p>
          <a:p>
            <a:pPr lvl="1"/>
            <a:r>
              <a:rPr lang="en-US" altLang="en-US" sz="2400" dirty="0" smtClean="0"/>
              <a:t>Having more than one physical barrier to cross </a:t>
            </a:r>
          </a:p>
          <a:p>
            <a:pPr lvl="1"/>
            <a:r>
              <a:rPr lang="en-US" altLang="en-US" sz="2400" dirty="0" smtClean="0"/>
              <a:t>Systems should have a minimum of three physical barriers</a:t>
            </a:r>
          </a:p>
          <a:p>
            <a:pPr>
              <a:buFontTx/>
              <a:buNone/>
            </a:pPr>
            <a:endParaRPr lang="en-US" altLang="en-US" i="1" dirty="0" smtClean="0"/>
          </a:p>
        </p:txBody>
      </p:sp>
      <p:sp>
        <p:nvSpPr>
          <p:cNvPr id="614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Security</a:t>
            </a:r>
          </a:p>
        </p:txBody>
      </p:sp>
    </p:spTree>
    <p:extLst>
      <p:ext uri="{BB962C8B-B14F-4D97-AF65-F5344CB8AC3E}">
        <p14:creationId xmlns:p14="http://schemas.microsoft.com/office/powerpoint/2010/main" val="8526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14400"/>
            <a:ext cx="6182562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50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Hardware </a:t>
            </a:r>
            <a:r>
              <a:rPr lang="en-US" altLang="en-US" sz="2400" dirty="0" smtClean="0"/>
              <a:t>locks </a:t>
            </a:r>
            <a:r>
              <a:rPr lang="en-US" altLang="en-US" sz="2400" dirty="0" smtClean="0"/>
              <a:t>and </a:t>
            </a:r>
            <a:r>
              <a:rPr lang="en-US" altLang="en-US" sz="2400" dirty="0" smtClean="0"/>
              <a:t>security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Involves </a:t>
            </a:r>
            <a:r>
              <a:rPr lang="en-US" altLang="en-US" sz="2400" dirty="0" smtClean="0"/>
              <a:t>applying physical security modifications to secure the system(s)and prevent them from leaving the facility</a:t>
            </a:r>
          </a:p>
          <a:p>
            <a:r>
              <a:rPr lang="en-US" altLang="en-US" sz="2400" dirty="0" smtClean="0"/>
              <a:t>Mantraps</a:t>
            </a:r>
          </a:p>
          <a:p>
            <a:pPr lvl="1"/>
            <a:r>
              <a:rPr lang="en-US" altLang="en-US" sz="2400" dirty="0" smtClean="0"/>
              <a:t>Require </a:t>
            </a:r>
            <a:r>
              <a:rPr lang="en-US" altLang="en-US" sz="2400" dirty="0" smtClean="0"/>
              <a:t>visual identification, as well as authentication, to gain access</a:t>
            </a:r>
          </a:p>
        </p:txBody>
      </p:sp>
      <p:sp>
        <p:nvSpPr>
          <p:cNvPr id="819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10: Social Engineering and Other Foes</a:t>
            </a:r>
          </a:p>
        </p:txBody>
      </p:sp>
    </p:spTree>
    <p:extLst>
      <p:ext uri="{BB962C8B-B14F-4D97-AF65-F5344CB8AC3E}">
        <p14:creationId xmlns:p14="http://schemas.microsoft.com/office/powerpoint/2010/main" val="40256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Hardware Locks</a:t>
            </a:r>
            <a:endParaRPr lang="en-US" altLang="en-US" dirty="0" smtClean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1828800"/>
            <a:ext cx="546735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55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10: Social Engineering and Other Foes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Video </a:t>
            </a:r>
            <a:r>
              <a:rPr lang="en-US" altLang="en-US" dirty="0" smtClean="0"/>
              <a:t>surveillance</a:t>
            </a:r>
            <a:endParaRPr lang="en-US" altLang="en-US" dirty="0" smtClean="0"/>
          </a:p>
          <a:p>
            <a:r>
              <a:rPr lang="en-US" altLang="en-US" dirty="0" smtClean="0"/>
              <a:t>Camera vs. </a:t>
            </a:r>
            <a:r>
              <a:rPr lang="en-US" altLang="en-US" dirty="0" smtClean="0"/>
              <a:t>guard</a:t>
            </a:r>
            <a:endParaRPr lang="en-US" altLang="en-US" dirty="0" smtClean="0"/>
          </a:p>
          <a:p>
            <a:r>
              <a:rPr lang="en-US" altLang="en-US" dirty="0" smtClean="0"/>
              <a:t>Fencing/perimeter security</a:t>
            </a:r>
            <a:endParaRPr lang="en-US" altLang="en-US" dirty="0" smtClean="0"/>
          </a:p>
          <a:p>
            <a:r>
              <a:rPr lang="en-US" altLang="en-US" dirty="0" smtClean="0"/>
              <a:t>Access </a:t>
            </a:r>
            <a:r>
              <a:rPr lang="en-US" altLang="en-US" dirty="0" smtClean="0"/>
              <a:t>list</a:t>
            </a:r>
            <a:endParaRPr lang="en-US" altLang="en-US" dirty="0" smtClean="0"/>
          </a:p>
          <a:p>
            <a:r>
              <a:rPr lang="en-US" altLang="en-US" dirty="0" smtClean="0"/>
              <a:t>Proper </a:t>
            </a:r>
            <a:r>
              <a:rPr lang="en-US" altLang="en-US" dirty="0" smtClean="0"/>
              <a:t>lighting</a:t>
            </a:r>
            <a:endParaRPr lang="en-US" altLang="en-US" dirty="0" smtClean="0"/>
          </a:p>
          <a:p>
            <a:r>
              <a:rPr lang="en-US" altLang="en-US" dirty="0" smtClean="0"/>
              <a:t>Signs</a:t>
            </a:r>
          </a:p>
          <a:p>
            <a:r>
              <a:rPr lang="en-US" altLang="en-US" dirty="0" smtClean="0"/>
              <a:t>Guards</a:t>
            </a:r>
          </a:p>
          <a:p>
            <a:r>
              <a:rPr lang="en-US" altLang="en-US" dirty="0" smtClean="0"/>
              <a:t>Barricades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886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390</Words>
  <Application>Microsoft Office PowerPoint</Application>
  <PresentationFormat>On-screen Show (4:3)</PresentationFormat>
  <Paragraphs>85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CompTIA Security+ Study Guide (SY0-501)</vt:lpstr>
      <vt:lpstr>Chapter 10: Social Engineering and Other Foes</vt:lpstr>
      <vt:lpstr> Social Engineering</vt:lpstr>
      <vt:lpstr>Principles Behind Social Engineering</vt:lpstr>
      <vt:lpstr>Physical Security</vt:lpstr>
      <vt:lpstr>PowerPoint Presentation</vt:lpstr>
      <vt:lpstr>Chapter 10: Social Engineering and Other Foes</vt:lpstr>
      <vt:lpstr>Hardware Locks</vt:lpstr>
      <vt:lpstr>Chapter 10: Social Engineering and Other Foes</vt:lpstr>
      <vt:lpstr>Chapter 10: Social Engineering and Other Foes</vt:lpstr>
      <vt:lpstr>Chapter 10: Social Engineering and Other Foes</vt:lpstr>
      <vt:lpstr>EMI Interference</vt:lpstr>
      <vt:lpstr>Products that Solve Most Electrical Line Problems:</vt:lpstr>
      <vt:lpstr>Chapter 10: Physical and Hardware-Based Security</vt:lpstr>
      <vt:lpstr>Hot and Cold Aisles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8</cp:revision>
  <dcterms:created xsi:type="dcterms:W3CDTF">2013-06-05T20:52:46Z</dcterms:created>
  <dcterms:modified xsi:type="dcterms:W3CDTF">2017-10-18T18:33:03Z</dcterms:modified>
</cp:coreProperties>
</file>