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8" r:id="rId2"/>
    <p:sldId id="259" r:id="rId3"/>
    <p:sldId id="260" r:id="rId4"/>
    <p:sldId id="261" r:id="rId5"/>
    <p:sldId id="262" r:id="rId6"/>
    <p:sldId id="266" r:id="rId7"/>
    <p:sldId id="267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829DFB-8D26-4844-B761-9A83CCCD517D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2392E8-DB5F-4093-87AA-13E9C64CD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8327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defRPr/>
            </a:pPr>
            <a:fld id="{7A926AE3-2C7E-41D7-A23C-5AF3C4583FD1}" type="slidenum">
              <a:rPr lang="en-US" altLang="en-US" sz="1200" smtClean="0"/>
              <a:pPr>
                <a:defRPr/>
              </a:pPr>
              <a:t>1</a:t>
            </a:fld>
            <a:endParaRPr lang="en-US" altLang="en-US" sz="1200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85135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defRPr/>
            </a:pPr>
            <a:fld id="{30889014-940B-43FE-B1B9-F40209FD345A}" type="slidenum">
              <a:rPr lang="en-US" altLang="en-US" sz="1200" smtClean="0"/>
              <a:pPr>
                <a:defRPr/>
              </a:pPr>
              <a:t>2</a:t>
            </a:fld>
            <a:endParaRPr lang="en-US" altLang="en-US" sz="1200" smtClean="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110599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9D81E-C9EA-4359-B926-F4C2977B0011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1A4B1-F47F-41B7-8B82-B81D0023B6F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5"/>
          <p:cNvSpPr>
            <a:spLocks noChangeArrowheads="1"/>
          </p:cNvSpPr>
          <p:nvPr userDrawn="1"/>
        </p:nvSpPr>
        <p:spPr bwMode="auto">
          <a:xfrm>
            <a:off x="-9525" y="0"/>
            <a:ext cx="9144000" cy="685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8" name="Picture 3" descr="T:\Sybex\Admin\Instructor Materials\Instructor Material Instructions\logoGraphics\sybex_awb_ko_50.tif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65088"/>
            <a:ext cx="1676400" cy="617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0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8" y="0"/>
            <a:ext cx="1820863" cy="674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68738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9D81E-C9EA-4359-B926-F4C2977B0011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1A4B1-F47F-41B7-8B82-B81D0023B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505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9D81E-C9EA-4359-B926-F4C2977B0011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1A4B1-F47F-41B7-8B82-B81D0023B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861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74638"/>
            <a:ext cx="6400800" cy="1143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0" y="1600200"/>
            <a:ext cx="6400800" cy="45259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4"/>
          <p:cNvSpPr>
            <a:spLocks noChangeArrowheads="1"/>
          </p:cNvSpPr>
          <p:nvPr userDrawn="1"/>
        </p:nvSpPr>
        <p:spPr bwMode="auto">
          <a:xfrm>
            <a:off x="3175" y="0"/>
            <a:ext cx="2057400" cy="6858000"/>
          </a:xfrm>
          <a:prstGeom prst="rect">
            <a:avLst/>
          </a:prstGeom>
          <a:solidFill>
            <a:srgbClr val="CC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8" name="Picture 10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4491"/>
            <a:ext cx="2060575" cy="7635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ectangle 8"/>
          <p:cNvSpPr/>
          <p:nvPr userDrawn="1"/>
        </p:nvSpPr>
        <p:spPr>
          <a:xfrm>
            <a:off x="3175" y="0"/>
            <a:ext cx="2057399" cy="838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3" descr="T:\Sybex\Admin\Instructor Materials\Instructor Material Instructions\logoGraphics\sybex_awb_ko_50.tif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923" y="166116"/>
            <a:ext cx="1371601" cy="505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132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99" y="4406900"/>
            <a:ext cx="6208713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5999" y="2906713"/>
            <a:ext cx="6208713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9D81E-C9EA-4359-B926-F4C2977B0011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1A4B1-F47F-41B7-8B82-B81D0023B6F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4"/>
          <p:cNvSpPr>
            <a:spLocks noChangeArrowheads="1"/>
          </p:cNvSpPr>
          <p:nvPr userDrawn="1"/>
        </p:nvSpPr>
        <p:spPr bwMode="auto">
          <a:xfrm>
            <a:off x="3175" y="0"/>
            <a:ext cx="2057400" cy="6858000"/>
          </a:xfrm>
          <a:prstGeom prst="rect">
            <a:avLst/>
          </a:prstGeom>
          <a:solidFill>
            <a:srgbClr val="CC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8" name="Picture 10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4491"/>
            <a:ext cx="2060575" cy="7635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ectangle 8"/>
          <p:cNvSpPr/>
          <p:nvPr userDrawn="1"/>
        </p:nvSpPr>
        <p:spPr>
          <a:xfrm>
            <a:off x="3175" y="0"/>
            <a:ext cx="2057399" cy="838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3" descr="T:\Sybex\Admin\Instructor Materials\Instructor Material Instructions\logoGraphics\sybex_awb_ko_50.tif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923" y="166116"/>
            <a:ext cx="1371601" cy="505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7689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74638"/>
            <a:ext cx="6400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62200" y="1586816"/>
            <a:ext cx="2895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6400" y="1600200"/>
            <a:ext cx="3200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9D81E-C9EA-4359-B926-F4C2977B0011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1A4B1-F47F-41B7-8B82-B81D0023B6F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4"/>
          <p:cNvSpPr>
            <a:spLocks noChangeArrowheads="1"/>
          </p:cNvSpPr>
          <p:nvPr userDrawn="1"/>
        </p:nvSpPr>
        <p:spPr bwMode="auto">
          <a:xfrm>
            <a:off x="3175" y="0"/>
            <a:ext cx="2057400" cy="6858000"/>
          </a:xfrm>
          <a:prstGeom prst="rect">
            <a:avLst/>
          </a:prstGeom>
          <a:solidFill>
            <a:srgbClr val="CC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9" name="Picture 10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4491"/>
            <a:ext cx="2060575" cy="7635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Rectangle 9"/>
          <p:cNvSpPr/>
          <p:nvPr userDrawn="1"/>
        </p:nvSpPr>
        <p:spPr>
          <a:xfrm>
            <a:off x="3175" y="0"/>
            <a:ext cx="2057399" cy="838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3" descr="T:\Sybex\Admin\Instructor Materials\Instructor Material Instructions\logoGraphics\sybex_awb_ko_50.tif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923" y="166116"/>
            <a:ext cx="1371601" cy="505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8925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74638"/>
            <a:ext cx="6400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1535113"/>
            <a:ext cx="2895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86000" y="2209800"/>
            <a:ext cx="2897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0200" y="1535113"/>
            <a:ext cx="3276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0200" y="2174874"/>
            <a:ext cx="3276600" cy="399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9D81E-C9EA-4359-B926-F4C2977B0011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1A4B1-F47F-41B7-8B82-B81D0023B6F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4"/>
          <p:cNvSpPr>
            <a:spLocks noChangeArrowheads="1"/>
          </p:cNvSpPr>
          <p:nvPr userDrawn="1"/>
        </p:nvSpPr>
        <p:spPr bwMode="auto">
          <a:xfrm>
            <a:off x="3175" y="0"/>
            <a:ext cx="2057400" cy="6858000"/>
          </a:xfrm>
          <a:prstGeom prst="rect">
            <a:avLst/>
          </a:prstGeom>
          <a:solidFill>
            <a:srgbClr val="CC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1" name="Picture 10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4491"/>
            <a:ext cx="2060575" cy="7635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Rectangle 11"/>
          <p:cNvSpPr/>
          <p:nvPr userDrawn="1"/>
        </p:nvSpPr>
        <p:spPr>
          <a:xfrm>
            <a:off x="3175" y="0"/>
            <a:ext cx="2057399" cy="838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3" descr="T:\Sybex\Admin\Instructor Materials\Instructor Material Instructions\logoGraphics\sybex_awb_ko_50.tif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923" y="166116"/>
            <a:ext cx="1371601" cy="505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5679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74638"/>
            <a:ext cx="6400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9D81E-C9EA-4359-B926-F4C2977B0011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1A4B1-F47F-41B7-8B82-B81D0023B6F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4"/>
          <p:cNvSpPr>
            <a:spLocks noChangeArrowheads="1"/>
          </p:cNvSpPr>
          <p:nvPr userDrawn="1"/>
        </p:nvSpPr>
        <p:spPr bwMode="auto">
          <a:xfrm>
            <a:off x="3175" y="0"/>
            <a:ext cx="2057400" cy="6858000"/>
          </a:xfrm>
          <a:prstGeom prst="rect">
            <a:avLst/>
          </a:prstGeom>
          <a:solidFill>
            <a:srgbClr val="CC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7" name="Picture 10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4491"/>
            <a:ext cx="2060575" cy="7635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7"/>
          <p:cNvSpPr/>
          <p:nvPr userDrawn="1"/>
        </p:nvSpPr>
        <p:spPr>
          <a:xfrm>
            <a:off x="3175" y="0"/>
            <a:ext cx="2057399" cy="838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3" descr="T:\Sybex\Admin\Instructor Materials\Instructor Material Instructions\logoGraphics\sybex_awb_ko_50.tif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923" y="166116"/>
            <a:ext cx="1371601" cy="505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7382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9D81E-C9EA-4359-B926-F4C2977B0011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1A4B1-F47F-41B7-8B82-B81D0023B6F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3175" y="0"/>
            <a:ext cx="2057400" cy="6858000"/>
          </a:xfrm>
          <a:prstGeom prst="rect">
            <a:avLst/>
          </a:prstGeom>
          <a:solidFill>
            <a:srgbClr val="CC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6" name="Picture 10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4491"/>
            <a:ext cx="2060575" cy="7635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6"/>
          <p:cNvSpPr/>
          <p:nvPr userDrawn="1"/>
        </p:nvSpPr>
        <p:spPr>
          <a:xfrm>
            <a:off x="3175" y="0"/>
            <a:ext cx="2057399" cy="838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3" descr="T:\Sybex\Admin\Instructor Materials\Instructor Material Instructions\logoGraphics\sybex_awb_ko_50.tif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923" y="166116"/>
            <a:ext cx="1371601" cy="505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8663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273050"/>
            <a:ext cx="2209800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5800" y="273050"/>
            <a:ext cx="41910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09800" y="1430860"/>
            <a:ext cx="220980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9D81E-C9EA-4359-B926-F4C2977B0011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1A4B1-F47F-41B7-8B82-B81D0023B6F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4"/>
          <p:cNvSpPr>
            <a:spLocks noChangeArrowheads="1"/>
          </p:cNvSpPr>
          <p:nvPr userDrawn="1"/>
        </p:nvSpPr>
        <p:spPr bwMode="auto">
          <a:xfrm>
            <a:off x="3175" y="0"/>
            <a:ext cx="2057400" cy="6858000"/>
          </a:xfrm>
          <a:prstGeom prst="rect">
            <a:avLst/>
          </a:prstGeom>
          <a:solidFill>
            <a:srgbClr val="CC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9" name="Picture 10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4491"/>
            <a:ext cx="2060575" cy="7635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Rectangle 9"/>
          <p:cNvSpPr/>
          <p:nvPr userDrawn="1"/>
        </p:nvSpPr>
        <p:spPr>
          <a:xfrm>
            <a:off x="3175" y="0"/>
            <a:ext cx="2057399" cy="838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3" descr="T:\Sybex\Admin\Instructor Materials\Instructor Material Instructions\logoGraphics\sybex_awb_ko_50.tif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923" y="166116"/>
            <a:ext cx="1371601" cy="505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479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0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67000" y="609600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67000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9D81E-C9EA-4359-B926-F4C2977B0011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1A4B1-F47F-41B7-8B82-B81D0023B6F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4"/>
          <p:cNvSpPr>
            <a:spLocks noChangeArrowheads="1"/>
          </p:cNvSpPr>
          <p:nvPr userDrawn="1"/>
        </p:nvSpPr>
        <p:spPr bwMode="auto">
          <a:xfrm>
            <a:off x="3175" y="0"/>
            <a:ext cx="2057400" cy="6858000"/>
          </a:xfrm>
          <a:prstGeom prst="rect">
            <a:avLst/>
          </a:prstGeom>
          <a:solidFill>
            <a:srgbClr val="CC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9" name="Picture 10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4491"/>
            <a:ext cx="2060575" cy="7635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Rectangle 9"/>
          <p:cNvSpPr/>
          <p:nvPr userDrawn="1"/>
        </p:nvSpPr>
        <p:spPr>
          <a:xfrm>
            <a:off x="3175" y="0"/>
            <a:ext cx="2057399" cy="838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3" descr="T:\Sybex\Admin\Instructor Materials\Instructor Material Instructions\logoGraphics\sybex_awb_ko_50.tif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923" y="166116"/>
            <a:ext cx="1371601" cy="505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3054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89D81E-C9EA-4359-B926-F4C2977B0011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61A4B1-F47F-41B7-8B82-B81D0023B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524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b="1" dirty="0" smtClean="0"/>
              <a:t>CompTIA Security+ Study Guide (SY0-501)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dirty="0" smtClean="0"/>
              <a:t>Chapter 6:</a:t>
            </a:r>
          </a:p>
          <a:p>
            <a:r>
              <a:rPr lang="en-US" altLang="en-US" dirty="0" smtClean="0"/>
              <a:t>Securing the Cloud</a:t>
            </a:r>
          </a:p>
        </p:txBody>
      </p:sp>
    </p:spTree>
    <p:extLst>
      <p:ext uri="{BB962C8B-B14F-4D97-AF65-F5344CB8AC3E}">
        <p14:creationId xmlns:p14="http://schemas.microsoft.com/office/powerpoint/2010/main" val="583524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457200"/>
            <a:ext cx="7162800" cy="685800"/>
          </a:xfrm>
        </p:spPr>
        <p:txBody>
          <a:bodyPr>
            <a:normAutofit fontScale="90000"/>
          </a:bodyPr>
          <a:lstStyle/>
          <a:p>
            <a:r>
              <a:rPr lang="en-US" altLang="en-US" sz="4000" dirty="0" smtClean="0"/>
              <a:t>Chapter 6: Securing the Cloud</a:t>
            </a:r>
          </a:p>
        </p:txBody>
      </p:sp>
      <p:sp>
        <p:nvSpPr>
          <p:cNvPr id="3075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dirty="0"/>
              <a:t>Summarize cloud and virtualization </a:t>
            </a:r>
            <a:r>
              <a:rPr lang="en-US" altLang="en-US" sz="2800" dirty="0" smtClean="0"/>
              <a:t>concepts</a:t>
            </a:r>
            <a:endParaRPr lang="en-US" alt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146377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1600200" y="274638"/>
            <a:ext cx="7086600" cy="1143000"/>
          </a:xfrm>
        </p:spPr>
        <p:txBody>
          <a:bodyPr>
            <a:normAutofit fontScale="90000"/>
          </a:bodyPr>
          <a:lstStyle/>
          <a:p>
            <a:r>
              <a:rPr lang="en-US" altLang="en-US" dirty="0" smtClean="0"/>
              <a:t>	Cloud Computing Service Models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Software as a Service (SaaS)</a:t>
            </a:r>
          </a:p>
          <a:p>
            <a:r>
              <a:rPr lang="en-US" altLang="en-US" dirty="0" smtClean="0"/>
              <a:t>Platform as a Service (</a:t>
            </a:r>
            <a:r>
              <a:rPr lang="en-US" altLang="en-US" dirty="0" err="1" smtClean="0"/>
              <a:t>PaaS</a:t>
            </a:r>
            <a:r>
              <a:rPr lang="en-US" altLang="en-US" dirty="0" smtClean="0"/>
              <a:t>)</a:t>
            </a:r>
          </a:p>
          <a:p>
            <a:r>
              <a:rPr lang="en-US" altLang="en-US" dirty="0" smtClean="0"/>
              <a:t>Infrastructure as a Service (</a:t>
            </a:r>
            <a:r>
              <a:rPr lang="en-US" altLang="en-US" dirty="0" err="1" smtClean="0"/>
              <a:t>IaaS</a:t>
            </a:r>
            <a:r>
              <a:rPr lang="en-US" altLang="en-US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6094726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Cloud Delivery Models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Private</a:t>
            </a:r>
          </a:p>
          <a:p>
            <a:r>
              <a:rPr lang="en-US" altLang="en-US" dirty="0" smtClean="0"/>
              <a:t>Public</a:t>
            </a:r>
          </a:p>
          <a:p>
            <a:r>
              <a:rPr lang="en-US" altLang="en-US" dirty="0" smtClean="0"/>
              <a:t>Community</a:t>
            </a:r>
          </a:p>
          <a:p>
            <a:r>
              <a:rPr lang="en-US" altLang="en-US" dirty="0" smtClean="0"/>
              <a:t>Hybrid</a:t>
            </a:r>
          </a:p>
        </p:txBody>
      </p:sp>
    </p:spTree>
    <p:extLst>
      <p:ext uri="{BB962C8B-B14F-4D97-AF65-F5344CB8AC3E}">
        <p14:creationId xmlns:p14="http://schemas.microsoft.com/office/powerpoint/2010/main" val="6595806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Virtualization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Type I model is known as “bare </a:t>
            </a:r>
            <a:r>
              <a:rPr lang="en-US" altLang="en-US" dirty="0" smtClean="0"/>
              <a:t>metal.”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Can boot without the operating system</a:t>
            </a:r>
          </a:p>
          <a:p>
            <a:r>
              <a:rPr lang="en-US" altLang="en-US" dirty="0" smtClean="0"/>
              <a:t>Type II model is known as “</a:t>
            </a:r>
            <a:r>
              <a:rPr lang="en-US" altLang="en-US" dirty="0" smtClean="0"/>
              <a:t>hosted.”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Requires the operating system and is dependent on it</a:t>
            </a:r>
          </a:p>
        </p:txBody>
      </p:sp>
    </p:spTree>
    <p:extLst>
      <p:ext uri="{BB962C8B-B14F-4D97-AF65-F5344CB8AC3E}">
        <p14:creationId xmlns:p14="http://schemas.microsoft.com/office/powerpoint/2010/main" val="35896289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Virtualization </a:t>
            </a:r>
            <a:r>
              <a:rPr lang="en-US" dirty="0" smtClean="0"/>
              <a:t>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Containers and </a:t>
            </a:r>
            <a:r>
              <a:rPr lang="en-US" dirty="0" smtClean="0"/>
              <a:t>application cells</a:t>
            </a:r>
            <a:endParaRPr lang="en-US" dirty="0" smtClean="0"/>
          </a:p>
          <a:p>
            <a:pPr lvl="1"/>
            <a:r>
              <a:rPr lang="en-US" dirty="0" smtClean="0"/>
              <a:t>Alternative to </a:t>
            </a:r>
            <a:r>
              <a:rPr lang="en-US" dirty="0" smtClean="0"/>
              <a:t>hypervisor; sometimes </a:t>
            </a:r>
            <a:r>
              <a:rPr lang="en-US" dirty="0"/>
              <a:t>referred to </a:t>
            </a:r>
            <a:r>
              <a:rPr lang="en-US" dirty="0" smtClean="0"/>
              <a:t>as “</a:t>
            </a:r>
            <a:r>
              <a:rPr lang="en-US" dirty="0"/>
              <a:t>Docker </a:t>
            </a:r>
            <a:r>
              <a:rPr lang="en-US" dirty="0" smtClean="0"/>
              <a:t>containers.” </a:t>
            </a:r>
            <a:endParaRPr lang="en-US" dirty="0" smtClean="0"/>
          </a:p>
          <a:p>
            <a:pPr lvl="1"/>
            <a:r>
              <a:rPr lang="en-US" dirty="0" smtClean="0"/>
              <a:t>A </a:t>
            </a:r>
            <a:r>
              <a:rPr lang="en-US" dirty="0"/>
              <a:t>piece of software is bundled with everything that it needs to </a:t>
            </a:r>
            <a:r>
              <a:rPr lang="en-US" dirty="0" smtClean="0"/>
              <a:t>run and </a:t>
            </a:r>
            <a:r>
              <a:rPr lang="en-US" dirty="0"/>
              <a:t>deployed without the need to launch an </a:t>
            </a:r>
            <a:r>
              <a:rPr lang="en-US" dirty="0" smtClean="0"/>
              <a:t>entire VM </a:t>
            </a:r>
            <a:r>
              <a:rPr lang="en-US" dirty="0"/>
              <a:t>for each </a:t>
            </a:r>
            <a:r>
              <a:rPr lang="en-US" dirty="0" smtClean="0"/>
              <a:t>application. </a:t>
            </a:r>
            <a:endParaRPr lang="en-US" dirty="0" smtClean="0"/>
          </a:p>
          <a:p>
            <a:pPr lvl="1"/>
            <a:r>
              <a:rPr lang="en-US" dirty="0" smtClean="0"/>
              <a:t>Containers </a:t>
            </a:r>
            <a:r>
              <a:rPr lang="en-US" dirty="0"/>
              <a:t>are an operating system–level virtualization method for running </a:t>
            </a:r>
            <a:r>
              <a:rPr lang="en-US" dirty="0" smtClean="0"/>
              <a:t>multiple isolated </a:t>
            </a:r>
            <a:r>
              <a:rPr lang="en-US" dirty="0"/>
              <a:t>systems </a:t>
            </a:r>
            <a:r>
              <a:rPr lang="en-US" dirty="0" smtClean="0"/>
              <a:t>on </a:t>
            </a:r>
            <a:r>
              <a:rPr lang="en-US" dirty="0"/>
              <a:t>a control host using a single kernel. </a:t>
            </a:r>
          </a:p>
        </p:txBody>
      </p:sp>
    </p:spTree>
    <p:extLst>
      <p:ext uri="{BB962C8B-B14F-4D97-AF65-F5344CB8AC3E}">
        <p14:creationId xmlns:p14="http://schemas.microsoft.com/office/powerpoint/2010/main" val="3642009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Cloud Feature and 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VDI</a:t>
            </a:r>
            <a:r>
              <a:rPr lang="en-US" dirty="0" smtClean="0"/>
              <a:t>/VDE</a:t>
            </a:r>
          </a:p>
          <a:p>
            <a:r>
              <a:rPr lang="en-US" dirty="0" smtClean="0"/>
              <a:t>On-premise </a:t>
            </a:r>
            <a:r>
              <a:rPr lang="en-US" dirty="0"/>
              <a:t>vs. </a:t>
            </a:r>
            <a:r>
              <a:rPr lang="en-US" dirty="0" smtClean="0"/>
              <a:t>hosted </a:t>
            </a:r>
            <a:r>
              <a:rPr lang="en-US" dirty="0"/>
              <a:t>vs. </a:t>
            </a:r>
            <a:r>
              <a:rPr lang="en-US" dirty="0" smtClean="0"/>
              <a:t>cloud</a:t>
            </a:r>
            <a:endParaRPr lang="en-US" dirty="0" smtClean="0"/>
          </a:p>
          <a:p>
            <a:r>
              <a:rPr lang="en-US" dirty="0"/>
              <a:t>VM </a:t>
            </a:r>
            <a:r>
              <a:rPr lang="en-US" dirty="0" smtClean="0"/>
              <a:t>escape </a:t>
            </a:r>
            <a:r>
              <a:rPr lang="en-US" dirty="0"/>
              <a:t>p</a:t>
            </a:r>
            <a:r>
              <a:rPr lang="en-US" dirty="0" smtClean="0"/>
              <a:t>rotection</a:t>
            </a:r>
            <a:endParaRPr lang="en-US" dirty="0" smtClean="0"/>
          </a:p>
          <a:p>
            <a:r>
              <a:rPr lang="en-US" dirty="0"/>
              <a:t>VM </a:t>
            </a:r>
            <a:r>
              <a:rPr lang="en-US" dirty="0" smtClean="0"/>
              <a:t>sprawl avoidance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13301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 smtClean="0"/>
              <a:t>Security and the Cloud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Cloud </a:t>
            </a:r>
            <a:r>
              <a:rPr lang="en-US" altLang="en-US" dirty="0" smtClean="0"/>
              <a:t>access security brokers</a:t>
            </a:r>
            <a:endParaRPr lang="en-US" altLang="en-US" dirty="0"/>
          </a:p>
          <a:p>
            <a:r>
              <a:rPr lang="en-US" altLang="en-US" dirty="0" smtClean="0"/>
              <a:t>Cloud </a:t>
            </a:r>
            <a:r>
              <a:rPr lang="en-US" altLang="en-US" dirty="0" smtClean="0"/>
              <a:t>storage</a:t>
            </a:r>
            <a:endParaRPr lang="en-US" altLang="en-US" dirty="0" smtClean="0"/>
          </a:p>
          <a:p>
            <a:r>
              <a:rPr lang="en-US" altLang="en-US" dirty="0" smtClean="0"/>
              <a:t>Security as a </a:t>
            </a:r>
            <a:r>
              <a:rPr lang="en-US" altLang="en-US" dirty="0" smtClean="0"/>
              <a:t>service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2197400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188</Words>
  <Application>Microsoft Office PowerPoint</Application>
  <PresentationFormat>On-screen Show (4:3)</PresentationFormat>
  <Paragraphs>35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CompTIA Security+ Study Guide (SY0-501)</vt:lpstr>
      <vt:lpstr>Chapter 6: Securing the Cloud</vt:lpstr>
      <vt:lpstr> Cloud Computing Service Models</vt:lpstr>
      <vt:lpstr>Cloud Delivery Models</vt:lpstr>
      <vt:lpstr>Virtualization</vt:lpstr>
      <vt:lpstr>Virtualization Continued</vt:lpstr>
      <vt:lpstr>Cloud Feature and Options</vt:lpstr>
      <vt:lpstr>Security and the Cloud</vt:lpstr>
    </vt:vector>
  </TitlesOfParts>
  <Company>John Wiley and Sons,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O'Brien, Connor - San Francisco</dc:creator>
  <cp:lastModifiedBy>Kim Wimpsett</cp:lastModifiedBy>
  <cp:revision>6</cp:revision>
  <dcterms:created xsi:type="dcterms:W3CDTF">2013-06-05T20:52:46Z</dcterms:created>
  <dcterms:modified xsi:type="dcterms:W3CDTF">2017-10-18T18:17:47Z</dcterms:modified>
</cp:coreProperties>
</file>