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9" r:id="rId3"/>
    <p:sldId id="260" r:id="rId4"/>
    <p:sldId id="282" r:id="rId5"/>
    <p:sldId id="274" r:id="rId6"/>
    <p:sldId id="276" r:id="rId7"/>
    <p:sldId id="283" r:id="rId8"/>
    <p:sldId id="284" r:id="rId9"/>
    <p:sldId id="277" r:id="rId10"/>
    <p:sldId id="278" r:id="rId11"/>
    <p:sldId id="279" r:id="rId12"/>
    <p:sldId id="280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99E63-9473-48D2-8659-99B9D8D1E6B8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45BC35-08FB-49EE-BB8C-FB3C1FF68A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521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29B0BDD-9FDA-47E0-BF7E-FBD2F7B961C5}" type="slidenum">
              <a:rPr lang="en-US" altLang="en-US" sz="1200" smtClean="0"/>
              <a:pPr/>
              <a:t>1</a:t>
            </a:fld>
            <a:endParaRPr lang="en-US" altLang="en-US" sz="1200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90140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B67EF0A8-7545-4F8E-8DC5-E6467373FE41}" type="slidenum">
              <a:rPr lang="en-US" altLang="en-US" sz="1200" smtClean="0"/>
              <a:pPr/>
              <a:t>13</a:t>
            </a:fld>
            <a:endParaRPr lang="en-US" altLang="en-US" sz="1200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25627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498CAA-8A84-413D-97CA-10592D70C90B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0442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C8C2BFC7-EB82-4569-886C-235A622146C5}" type="slidenum">
              <a:rPr lang="en-US" altLang="en-US" sz="1200" smtClean="0"/>
              <a:pPr/>
              <a:t>3</a:t>
            </a:fld>
            <a:endParaRPr lang="en-US" altLang="en-US" sz="1200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94940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2A2AA80-F36C-4637-B9AF-DCDE168160A0}" type="slidenum">
              <a:rPr lang="en-US" altLang="en-US" sz="1200" smtClean="0"/>
              <a:pPr/>
              <a:t>5</a:t>
            </a:fld>
            <a:endParaRPr lang="en-US" altLang="en-US" sz="1200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235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35A1CFA6-81F2-4AD5-AEA4-C1DDD8A45BEA}" type="slidenum">
              <a:rPr lang="en-US" altLang="en-US" sz="1200" smtClean="0"/>
              <a:pPr/>
              <a:t>6</a:t>
            </a:fld>
            <a:endParaRPr lang="en-US" altLang="en-US" sz="12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73625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E549C0D-B866-429F-844E-A97606F2841B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1920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9A9498C5-90DC-49A3-BB38-FE37DE48B2F4}" type="slidenum">
              <a:rPr lang="en-US" altLang="en-US" sz="1200" smtClean="0"/>
              <a:pPr/>
              <a:t>10</a:t>
            </a:fld>
            <a:endParaRPr lang="en-US" alt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17335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F90CE41E-B5BA-43B0-A7DF-925DF1770812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60963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26ACD497-A323-4B86-AE20-454976CDDF7F}" type="slidenum">
              <a:rPr lang="en-US" altLang="en-US" sz="1200" smtClean="0"/>
              <a:pPr/>
              <a:t>12</a:t>
            </a:fld>
            <a:endParaRPr lang="en-US" altLang="en-US" sz="1200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790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-9525" y="0"/>
            <a:ext cx="9144000" cy="6858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5088"/>
            <a:ext cx="16764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820863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73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05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6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600200"/>
            <a:ext cx="6400800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32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9" y="4406900"/>
            <a:ext cx="6208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5999" y="2906713"/>
            <a:ext cx="6208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68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62200" y="1586816"/>
            <a:ext cx="2895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925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1535113"/>
            <a:ext cx="2895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0" y="2209800"/>
            <a:ext cx="2897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0200" y="1535113"/>
            <a:ext cx="327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0200" y="2174874"/>
            <a:ext cx="3276600" cy="399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1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5679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640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7382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66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73050"/>
            <a:ext cx="22098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10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9800" y="1430860"/>
            <a:ext cx="22098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479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67000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 userDrawn="1"/>
        </p:nvSpPr>
        <p:spPr bwMode="auto">
          <a:xfrm>
            <a:off x="3175" y="0"/>
            <a:ext cx="205740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1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4491"/>
            <a:ext cx="2060575" cy="763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3175" y="0"/>
            <a:ext cx="2057399" cy="838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3" descr="T:\Sybex\Admin\Instructor Materials\Instructor Material Instructions\logoGraphics\sybex_awb_ko_50.tif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23" y="166116"/>
            <a:ext cx="1371601" cy="505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54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9D81E-C9EA-4359-B926-F4C2977B0011}" type="datetimeFigureOut">
              <a:rPr lang="en-US" smtClean="0"/>
              <a:t>10/18/2017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1A4B1-F47F-41B7-8B82-B81D0023B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2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b="1" dirty="0" smtClean="0"/>
              <a:t>CompTIA Security+ Study Guide (SY0-501)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3886200"/>
            <a:ext cx="7467600" cy="1752600"/>
          </a:xfrm>
        </p:spPr>
        <p:txBody>
          <a:bodyPr/>
          <a:lstStyle/>
          <a:p>
            <a:r>
              <a:rPr lang="en-US" altLang="en-US" dirty="0" smtClean="0"/>
              <a:t>Chapter 3:</a:t>
            </a:r>
          </a:p>
          <a:p>
            <a:r>
              <a:rPr lang="en-US" altLang="en-US" dirty="0" smtClean="0"/>
              <a:t>Understanding Devices and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0865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Implementing an Active Response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6477000" cy="4754563"/>
          </a:xfrm>
        </p:spPr>
        <p:txBody>
          <a:bodyPr/>
          <a:lstStyle/>
          <a:p>
            <a:endParaRPr lang="en-US" altLang="en-US" sz="2400" dirty="0" smtClean="0"/>
          </a:p>
          <a:p>
            <a:r>
              <a:rPr lang="en-US" altLang="en-US" sz="2800" dirty="0" smtClean="0"/>
              <a:t>Active </a:t>
            </a:r>
            <a:r>
              <a:rPr lang="en-US" altLang="en-US" sz="2800" dirty="0" smtClean="0"/>
              <a:t>response</a:t>
            </a:r>
            <a:endParaRPr lang="en-US" altLang="en-US" sz="2800" dirty="0" smtClean="0"/>
          </a:p>
          <a:p>
            <a:pPr lvl="1"/>
            <a:r>
              <a:rPr lang="en-US" altLang="en-US" sz="2400" dirty="0"/>
              <a:t>I</a:t>
            </a:r>
            <a:r>
              <a:rPr lang="en-US" altLang="en-US" sz="2400" dirty="0" smtClean="0"/>
              <a:t>nvolves </a:t>
            </a:r>
            <a:r>
              <a:rPr lang="en-US" altLang="en-US" sz="2400" dirty="0" smtClean="0"/>
              <a:t>taking an action based on an attack or </a:t>
            </a:r>
            <a:r>
              <a:rPr lang="en-US" altLang="en-US" sz="2400" dirty="0" smtClean="0"/>
              <a:t>threat</a:t>
            </a:r>
            <a:endParaRPr lang="en-US" altLang="en-US" sz="2400" dirty="0" smtClean="0"/>
          </a:p>
          <a:p>
            <a:pPr>
              <a:buFontTx/>
              <a:buNone/>
            </a:pPr>
            <a:endParaRPr lang="en-US" altLang="en-US" sz="2800" dirty="0" smtClean="0"/>
          </a:p>
          <a:p>
            <a:r>
              <a:rPr lang="en-US" altLang="en-US" sz="2800" dirty="0" smtClean="0"/>
              <a:t>An active response will include one of these reactions:</a:t>
            </a:r>
          </a:p>
          <a:p>
            <a:pPr lvl="1"/>
            <a:r>
              <a:rPr lang="en-US" altLang="en-US" sz="2400" dirty="0" smtClean="0"/>
              <a:t>Terminating </a:t>
            </a:r>
            <a:r>
              <a:rPr lang="en-US" altLang="en-US" sz="2400" dirty="0" smtClean="0"/>
              <a:t>processes </a:t>
            </a:r>
            <a:r>
              <a:rPr lang="en-US" altLang="en-US" sz="2400" dirty="0" smtClean="0"/>
              <a:t>or </a:t>
            </a:r>
            <a:r>
              <a:rPr lang="en-US" altLang="en-US" sz="2400" dirty="0" smtClean="0"/>
              <a:t>sessions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Network </a:t>
            </a:r>
            <a:r>
              <a:rPr lang="en-US" altLang="en-US" sz="2400" dirty="0" smtClean="0"/>
              <a:t>configuration changes</a:t>
            </a:r>
            <a:endParaRPr lang="en-US" altLang="en-US" sz="2400" dirty="0" smtClean="0"/>
          </a:p>
          <a:p>
            <a:pPr lvl="1"/>
            <a:r>
              <a:rPr lang="en-US" altLang="en-US" sz="2400" dirty="0" smtClean="0"/>
              <a:t>Deception</a:t>
            </a:r>
          </a:p>
          <a:p>
            <a:pPr lvl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997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Host-Based IDs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64770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altLang="en-US" sz="2400" b="0" dirty="0" smtClean="0"/>
          </a:p>
          <a:p>
            <a:pPr>
              <a:lnSpc>
                <a:spcPct val="90000"/>
              </a:lnSpc>
            </a:pPr>
            <a:endParaRPr lang="en-US" altLang="en-US" sz="2400" b="0" dirty="0" smtClean="0"/>
          </a:p>
          <a:p>
            <a:pPr>
              <a:lnSpc>
                <a:spcPct val="90000"/>
              </a:lnSpc>
            </a:pPr>
            <a:r>
              <a:rPr lang="en-US" altLang="en-US" sz="2800" b="0" dirty="0" smtClean="0"/>
              <a:t>A host-based IDS (HIDS) is designed to run as software on a host computer system.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b="0" dirty="0" smtClean="0"/>
          </a:p>
          <a:p>
            <a:r>
              <a:rPr lang="en-US" altLang="en-US" sz="2800" b="0" dirty="0" smtClean="0"/>
              <a:t>HIDSs are popular on servers that use encrypted channels or channels to other servers.</a:t>
            </a:r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2849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57200"/>
            <a:ext cx="69342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Chapter 3: Protecting Networks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0"/>
            <a:ext cx="7010400" cy="4297363"/>
          </a:xfrm>
        </p:spPr>
        <p:txBody>
          <a:bodyPr/>
          <a:lstStyle/>
          <a:p>
            <a:pPr>
              <a:defRPr/>
            </a:pPr>
            <a:endParaRPr lang="en-US" altLang="en-US" sz="2400" b="0" dirty="0" smtClean="0"/>
          </a:p>
          <a:p>
            <a:pPr>
              <a:defRPr/>
            </a:pPr>
            <a:r>
              <a:rPr lang="en-US" altLang="en-US" sz="2800" b="0" dirty="0" smtClean="0"/>
              <a:t>Network Intrusion Prevention Systems (NIPSs) focus on </a:t>
            </a:r>
            <a:r>
              <a:rPr lang="en-US" altLang="en-US" sz="2800" b="0" i="1" dirty="0" smtClean="0"/>
              <a:t>prevention</a:t>
            </a:r>
            <a:r>
              <a:rPr lang="en-US" altLang="en-US" sz="2800" b="0" dirty="0" smtClean="0"/>
              <a:t>. These systems focus on signature matches and then take a course of action.</a:t>
            </a:r>
          </a:p>
          <a:p>
            <a:pPr>
              <a:buFontTx/>
              <a:buNone/>
              <a:defRPr/>
            </a:pPr>
            <a:endParaRPr lang="en-US" altLang="en-US" sz="2400" b="0" dirty="0" smtClean="0"/>
          </a:p>
          <a:p>
            <a:pPr marL="0" indent="0">
              <a:buFontTx/>
              <a:buNone/>
              <a:defRPr/>
            </a:pPr>
            <a:endParaRPr lang="en-US" altLang="en-US" sz="2400" b="0" dirty="0" smtClean="0"/>
          </a:p>
          <a:p>
            <a:pPr>
              <a:buFontTx/>
              <a:buNone/>
              <a:defRPr/>
            </a:pPr>
            <a:endParaRPr lang="en-US" altLang="en-US" sz="2400" b="0" dirty="0" smtClean="0"/>
          </a:p>
          <a:p>
            <a:pPr>
              <a:defRPr/>
            </a:pPr>
            <a:endParaRPr lang="en-US" altLang="en-US" sz="2400" b="0" dirty="0" smtClean="0"/>
          </a:p>
          <a:p>
            <a:pPr>
              <a:defRPr/>
            </a:pPr>
            <a:endParaRPr lang="en-US" alt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20422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dirty="0" smtClean="0"/>
              <a:t>Security-Related Devices</a:t>
            </a:r>
            <a:endParaRPr lang="en-US" altLang="en-US" sz="4000" b="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0" y="1143000"/>
            <a:ext cx="6400800" cy="5410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b="0" dirty="0" smtClean="0"/>
              <a:t>Router</a:t>
            </a:r>
          </a:p>
          <a:p>
            <a:pPr>
              <a:lnSpc>
                <a:spcPct val="90000"/>
              </a:lnSpc>
            </a:pPr>
            <a:r>
              <a:rPr lang="en-US" altLang="en-US" b="0" dirty="0" smtClean="0"/>
              <a:t>Switch</a:t>
            </a:r>
          </a:p>
          <a:p>
            <a:pPr>
              <a:lnSpc>
                <a:spcPct val="90000"/>
              </a:lnSpc>
            </a:pPr>
            <a:r>
              <a:rPr lang="en-US" altLang="en-US" b="0" dirty="0" smtClean="0"/>
              <a:t>Proxy</a:t>
            </a:r>
          </a:p>
          <a:p>
            <a:pPr>
              <a:lnSpc>
                <a:spcPct val="90000"/>
              </a:lnSpc>
            </a:pPr>
            <a:r>
              <a:rPr lang="en-US" altLang="en-US" b="0" dirty="0" smtClean="0"/>
              <a:t>Load balancer</a:t>
            </a:r>
          </a:p>
          <a:p>
            <a:pPr>
              <a:lnSpc>
                <a:spcPct val="90000"/>
              </a:lnSpc>
            </a:pPr>
            <a:r>
              <a:rPr lang="en-US" altLang="en-US" b="0" dirty="0" smtClean="0"/>
              <a:t>Access point</a:t>
            </a:r>
          </a:p>
          <a:p>
            <a:pPr>
              <a:lnSpc>
                <a:spcPct val="90000"/>
              </a:lnSpc>
            </a:pPr>
            <a:r>
              <a:rPr lang="en-US" altLang="en-US" dirty="0" err="1" smtClean="0"/>
              <a:t>SIEM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b="0" dirty="0" err="1" smtClean="0"/>
              <a:t>DLP</a:t>
            </a:r>
            <a:endParaRPr lang="en-US" altLang="en-US" b="0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NAC</a:t>
            </a:r>
          </a:p>
          <a:p>
            <a:pPr>
              <a:lnSpc>
                <a:spcPct val="90000"/>
              </a:lnSpc>
            </a:pPr>
            <a:r>
              <a:rPr lang="en-US" altLang="en-US" b="0" dirty="0" smtClean="0"/>
              <a:t>Mail gateway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Bridge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SSL/TLS a</a:t>
            </a:r>
            <a:r>
              <a:rPr lang="en-US" altLang="en-US" dirty="0" smtClean="0"/>
              <a:t>ccelerators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SSL </a:t>
            </a:r>
            <a:r>
              <a:rPr lang="en-US" altLang="en-US" dirty="0" err="1" smtClean="0"/>
              <a:t>decryptors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b="0" dirty="0" smtClean="0"/>
              <a:t>Media gateway</a:t>
            </a:r>
          </a:p>
        </p:txBody>
      </p:sp>
    </p:spTree>
    <p:extLst>
      <p:ext uri="{BB962C8B-B14F-4D97-AF65-F5344CB8AC3E}">
        <p14:creationId xmlns:p14="http://schemas.microsoft.com/office/powerpoint/2010/main" val="350459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66294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 smtClean="0"/>
              <a:t>Chapter 3: Understanding Devices and Infrastructure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1828800"/>
            <a:ext cx="6553200" cy="4525963"/>
          </a:xfrm>
        </p:spPr>
        <p:txBody>
          <a:bodyPr/>
          <a:lstStyle/>
          <a:p>
            <a:r>
              <a:rPr lang="en-US" altLang="en-US" sz="2400" dirty="0"/>
              <a:t>Install and configure network components, </a:t>
            </a:r>
            <a:r>
              <a:rPr lang="en-US" altLang="en-US" sz="2400" dirty="0" smtClean="0"/>
              <a:t>both hardware- </a:t>
            </a:r>
            <a:r>
              <a:rPr lang="en-US" altLang="en-US" sz="2400" dirty="0"/>
              <a:t>and software-based to support </a:t>
            </a:r>
            <a:r>
              <a:rPr lang="en-US" altLang="en-US" sz="2400" dirty="0" smtClean="0"/>
              <a:t>organizational security</a:t>
            </a:r>
          </a:p>
          <a:p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87809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381000"/>
            <a:ext cx="7162800" cy="685800"/>
          </a:xfrm>
        </p:spPr>
        <p:txBody>
          <a:bodyPr>
            <a:normAutofit fontScale="90000"/>
          </a:bodyPr>
          <a:lstStyle/>
          <a:p>
            <a:r>
              <a:rPr lang="en-US" altLang="en-US" sz="4000" dirty="0"/>
              <a:t>Designing with Security in Mind</a:t>
            </a:r>
            <a:endParaRPr lang="en-US" altLang="en-US" sz="40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143000"/>
            <a:ext cx="6400800" cy="5181600"/>
          </a:xfrm>
        </p:spPr>
        <p:txBody>
          <a:bodyPr/>
          <a:lstStyle/>
          <a:p>
            <a:r>
              <a:rPr lang="en-US" altLang="en-US" sz="3600" b="0" dirty="0" smtClean="0"/>
              <a:t>Firewalls</a:t>
            </a:r>
          </a:p>
          <a:p>
            <a:r>
              <a:rPr lang="en-US" altLang="en-US" dirty="0"/>
              <a:t>VPNs and VPN </a:t>
            </a:r>
            <a:r>
              <a:rPr lang="en-US" altLang="en-US" dirty="0" smtClean="0"/>
              <a:t>concentrators</a:t>
            </a:r>
            <a:endParaRPr lang="en-US" altLang="en-US" dirty="0" smtClean="0"/>
          </a:p>
          <a:p>
            <a:r>
              <a:rPr lang="en-US" altLang="en-US" dirty="0"/>
              <a:t>Intrusion </a:t>
            </a:r>
            <a:r>
              <a:rPr lang="en-US" altLang="en-US" dirty="0" smtClean="0"/>
              <a:t>detection systems</a:t>
            </a:r>
            <a:endParaRPr lang="en-US" altLang="en-US" dirty="0" smtClean="0"/>
          </a:p>
          <a:p>
            <a:pPr lvl="1"/>
            <a:endParaRPr lang="en-US" altLang="en-US" sz="2400" dirty="0" smtClean="0"/>
          </a:p>
          <a:p>
            <a:pPr lvl="1"/>
            <a:endParaRPr lang="en-US" altLang="en-US" sz="2400" dirty="0" smtClean="0"/>
          </a:p>
          <a:p>
            <a:pPr lvl="1">
              <a:buFontTx/>
              <a:buNone/>
            </a:pPr>
            <a:endParaRPr lang="en-US" altLang="en-US" sz="2400" dirty="0" smtClean="0"/>
          </a:p>
          <a:p>
            <a:pPr lvl="1">
              <a:buFontTx/>
              <a:buNone/>
            </a:pPr>
            <a:endParaRPr lang="en-US" altLang="en-US" sz="2400" dirty="0" smtClean="0"/>
          </a:p>
          <a:p>
            <a:pPr lvl="1">
              <a:buFontTx/>
              <a:buNone/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1882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Intrusion Detection Systems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1712" y="1490662"/>
            <a:ext cx="6186488" cy="5213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2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Intrusion Detection Systems</a:t>
            </a:r>
            <a:endParaRPr lang="en-US" altLang="en-US" sz="4000" b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sz="2400" b="0" dirty="0" smtClean="0"/>
              <a:t>An intrusion detection system (IDS) is software that runs on either individual workstations or network devices to monitor and track network activity.</a:t>
            </a:r>
          </a:p>
          <a:p>
            <a:r>
              <a:rPr lang="en-US" altLang="en-US" sz="2400" b="0" dirty="0" smtClean="0"/>
              <a:t>Intrusion detection systems (IDSs) are becoming integral parts of network monitoring.</a:t>
            </a:r>
          </a:p>
          <a:p>
            <a:r>
              <a:rPr lang="en-US" altLang="en-US" sz="2400" b="0" dirty="0" smtClean="0"/>
              <a:t>Intrusion detection (ID) is the process of monitoring events in a system or network to determine </a:t>
            </a:r>
            <a:r>
              <a:rPr lang="en-US" altLang="en-US" sz="2400" b="0" dirty="0" smtClean="0"/>
              <a:t>whether an </a:t>
            </a:r>
            <a:r>
              <a:rPr lang="en-US" altLang="en-US" sz="2400" b="0" dirty="0" smtClean="0"/>
              <a:t>intrusion is occurring</a:t>
            </a:r>
          </a:p>
          <a:p>
            <a:r>
              <a:rPr lang="en-US" altLang="en-US" sz="2400" b="0" dirty="0" smtClean="0"/>
              <a:t>An intrusion is defined as any activity or action that attempts to undermine or compromise the confidentiality, integrity, or availability of resources.</a:t>
            </a:r>
          </a:p>
        </p:txBody>
      </p:sp>
    </p:spTree>
    <p:extLst>
      <p:ext uri="{BB962C8B-B14F-4D97-AF65-F5344CB8AC3E}">
        <p14:creationId xmlns:p14="http://schemas.microsoft.com/office/powerpoint/2010/main" val="62915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Chapter 3: Protecting Networks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/>
              <a:t>IDSs use four primary </a:t>
            </a:r>
            <a:r>
              <a:rPr lang="en-US" sz="3600" b="1" dirty="0" smtClean="0"/>
              <a:t>approaches</a:t>
            </a:r>
            <a:endParaRPr lang="en-US" sz="3600" b="1" dirty="0" smtClean="0"/>
          </a:p>
          <a:p>
            <a:pPr marL="914400" lvl="1" indent="-457200">
              <a:buFontTx/>
              <a:buAutoNum type="arabicPeriod"/>
              <a:defRPr/>
            </a:pPr>
            <a:endParaRPr lang="en-US" sz="3200" b="1" dirty="0" smtClean="0"/>
          </a:p>
          <a:p>
            <a:pPr lvl="1">
              <a:defRPr/>
            </a:pPr>
            <a:r>
              <a:rPr lang="en-US" sz="2400" dirty="0" smtClean="0"/>
              <a:t>Behavior-based detection</a:t>
            </a:r>
          </a:p>
          <a:p>
            <a:pPr lvl="1">
              <a:defRPr/>
            </a:pPr>
            <a:r>
              <a:rPr lang="en-US" sz="2400" dirty="0" smtClean="0"/>
              <a:t>Signature-based detection, also </a:t>
            </a:r>
            <a:r>
              <a:rPr lang="en-US" sz="2400" dirty="0" smtClean="0"/>
              <a:t>commonly known as misuse-detection IDS (MD-IDS)</a:t>
            </a:r>
          </a:p>
          <a:p>
            <a:pPr lvl="1">
              <a:defRPr/>
            </a:pPr>
            <a:r>
              <a:rPr lang="en-US" sz="2400" dirty="0" smtClean="0"/>
              <a:t>Anomaly-detection </a:t>
            </a:r>
            <a:r>
              <a:rPr lang="en-US" sz="2400" dirty="0" smtClean="0"/>
              <a:t>IDS</a:t>
            </a:r>
          </a:p>
          <a:p>
            <a:pPr lvl="1">
              <a:defRPr/>
            </a:pPr>
            <a:r>
              <a:rPr lang="en-US" sz="2400" dirty="0" smtClean="0"/>
              <a:t>Heuristic IDS</a:t>
            </a:r>
          </a:p>
        </p:txBody>
      </p:sp>
    </p:spTree>
    <p:extLst>
      <p:ext uri="{BB962C8B-B14F-4D97-AF65-F5344CB8AC3E}">
        <p14:creationId xmlns:p14="http://schemas.microsoft.com/office/powerpoint/2010/main" val="73874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Network-Based IDS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99" y="2271712"/>
            <a:ext cx="5898445" cy="298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6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a </a:t>
            </a:r>
            <a:r>
              <a:rPr lang="en-US" dirty="0" smtClean="0"/>
              <a:t>Hub </a:t>
            </a:r>
            <a:r>
              <a:rPr lang="en-US" dirty="0" smtClean="0"/>
              <a:t>to </a:t>
            </a:r>
            <a:r>
              <a:rPr lang="en-US" dirty="0" smtClean="0"/>
              <a:t>Attach </a:t>
            </a:r>
            <a:r>
              <a:rPr lang="en-US" dirty="0" smtClean="0"/>
              <a:t>NIDS </a:t>
            </a:r>
            <a:r>
              <a:rPr lang="en-US" dirty="0"/>
              <a:t>to the </a:t>
            </a:r>
            <a:r>
              <a:rPr lang="en-US" dirty="0" smtClean="0"/>
              <a:t>Network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9362" y="2424112"/>
            <a:ext cx="5788244" cy="283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415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smtClean="0"/>
              <a:t>Implementing a Passive Response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600200"/>
            <a:ext cx="7010400" cy="4525963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en-US" sz="2800" dirty="0" smtClean="0"/>
              <a:t>Passive response : </a:t>
            </a:r>
            <a:r>
              <a:rPr lang="en-US" altLang="en-US" sz="2800" b="0" dirty="0" smtClean="0"/>
              <a:t>The </a:t>
            </a:r>
            <a:r>
              <a:rPr lang="en-US" altLang="en-US" sz="2800" b="0" dirty="0" smtClean="0"/>
              <a:t>most common type of response to many intrusions. In general, passive responses are the easiest to develop and implement.</a:t>
            </a:r>
          </a:p>
          <a:p>
            <a:pPr>
              <a:buFontTx/>
              <a:buNone/>
            </a:pPr>
            <a:endParaRPr lang="en-US" altLang="en-US" sz="2800" dirty="0" smtClean="0"/>
          </a:p>
          <a:p>
            <a:pPr>
              <a:buFontTx/>
              <a:buNone/>
            </a:pPr>
            <a:r>
              <a:rPr lang="en-US" altLang="en-US" sz="2800" dirty="0" smtClean="0"/>
              <a:t>Some </a:t>
            </a:r>
            <a:r>
              <a:rPr lang="en-US" altLang="en-US" sz="2800" dirty="0"/>
              <a:t>p</a:t>
            </a:r>
            <a:r>
              <a:rPr lang="en-US" altLang="en-US" sz="2800" dirty="0" smtClean="0"/>
              <a:t>assive response strategies</a:t>
            </a:r>
            <a:endParaRPr lang="en-US" altLang="en-US" sz="2800" dirty="0" smtClean="0"/>
          </a:p>
          <a:p>
            <a:r>
              <a:rPr lang="en-US" altLang="en-US" sz="2800" b="0" dirty="0" smtClean="0"/>
              <a:t>Logging </a:t>
            </a:r>
          </a:p>
          <a:p>
            <a:r>
              <a:rPr lang="en-US" altLang="en-US" sz="2800" b="0" dirty="0" smtClean="0"/>
              <a:t>Notification</a:t>
            </a:r>
          </a:p>
          <a:p>
            <a:r>
              <a:rPr lang="en-US" altLang="en-US" sz="2800" b="0" dirty="0" smtClean="0"/>
              <a:t>Shunning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787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348</Words>
  <Application>Microsoft Office PowerPoint</Application>
  <PresentationFormat>On-screen Show (4:3)</PresentationFormat>
  <Paragraphs>79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CompTIA Security+ Study Guide (SY0-501)</vt:lpstr>
      <vt:lpstr>Chapter 3: Understanding Devices and Infrastructure</vt:lpstr>
      <vt:lpstr>Designing with Security in Mind</vt:lpstr>
      <vt:lpstr>Intrusion Detection Systems</vt:lpstr>
      <vt:lpstr>Intrusion Detection Systems</vt:lpstr>
      <vt:lpstr>Chapter 3: Protecting Networks</vt:lpstr>
      <vt:lpstr>Network-Based IDS</vt:lpstr>
      <vt:lpstr>Using a Hub to Attach NIDS to the Network</vt:lpstr>
      <vt:lpstr>Implementing a Passive Response</vt:lpstr>
      <vt:lpstr>Implementing an Active Response</vt:lpstr>
      <vt:lpstr>Host-Based IDs</vt:lpstr>
      <vt:lpstr>Chapter 3: Protecting Networks</vt:lpstr>
      <vt:lpstr>Security-Related Devices</vt:lpstr>
    </vt:vector>
  </TitlesOfParts>
  <Company>John Wiley and Sons,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O'Brien, Connor - San Francisco</dc:creator>
  <cp:lastModifiedBy>Kim Wimpsett</cp:lastModifiedBy>
  <cp:revision>6</cp:revision>
  <dcterms:created xsi:type="dcterms:W3CDTF">2013-06-05T20:52:46Z</dcterms:created>
  <dcterms:modified xsi:type="dcterms:W3CDTF">2017-10-18T18:10:34Z</dcterms:modified>
</cp:coreProperties>
</file>