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59" r:id="rId3"/>
    <p:sldId id="260" r:id="rId4"/>
    <p:sldId id="266" r:id="rId5"/>
    <p:sldId id="261" r:id="rId6"/>
    <p:sldId id="262" r:id="rId7"/>
    <p:sldId id="263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9EB10-15B2-4E99-97B6-49BD2303230D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98975-D9C9-4A57-9BA4-C921EA5EB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20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8AC4A853-31ED-48B6-B6AA-8617B865E953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8276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060D841-D24B-42C1-ABA7-73AD8D2447FD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9227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E7DC39F1-0F1E-43B1-842E-37CF6584B97F}" type="slidenum">
              <a:rPr lang="en-US" altLang="en-US" sz="1200" smtClean="0"/>
              <a:pPr/>
              <a:t>3</a:t>
            </a:fld>
            <a:endParaRPr lang="en-US" altLang="en-US" sz="120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62725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C42392A-1AA7-47AE-8CC9-0BB9143B002B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238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5F59EE0-0219-499A-8039-F663A7ED7DB7}" type="slidenum">
              <a:rPr lang="en-US" altLang="en-US" sz="1200" smtClean="0"/>
              <a:pPr/>
              <a:t>6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376758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65FF5F5-4229-43FE-8A77-FBF22F47509C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42789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-9525" y="0"/>
            <a:ext cx="914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5088"/>
            <a:ext cx="167640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1820863" cy="67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8738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05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6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600200"/>
            <a:ext cx="64008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3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9" y="4406900"/>
            <a:ext cx="62087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5999" y="2906713"/>
            <a:ext cx="62087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689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2200" y="1586816"/>
            <a:ext cx="2895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92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1535113"/>
            <a:ext cx="2895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0" y="2209800"/>
            <a:ext cx="2897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0200" y="1535113"/>
            <a:ext cx="327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0200" y="2174874"/>
            <a:ext cx="3276600" cy="399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567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382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663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73050"/>
            <a:ext cx="22098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273050"/>
            <a:ext cx="41910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9800" y="1430860"/>
            <a:ext cx="22098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79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67000" y="6096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670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305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2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dirty="0" smtClean="0"/>
              <a:t>CompTIA Security+ Study Guide (SY0-501)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Chapter 2:</a:t>
            </a:r>
          </a:p>
          <a:p>
            <a:r>
              <a:rPr lang="en-US" altLang="en-US" dirty="0" smtClean="0"/>
              <a:t>Monitoring and Diagnosing Networks</a:t>
            </a:r>
          </a:p>
        </p:txBody>
      </p:sp>
    </p:spTree>
    <p:extLst>
      <p:ext uri="{BB962C8B-B14F-4D97-AF65-F5344CB8AC3E}">
        <p14:creationId xmlns:p14="http://schemas.microsoft.com/office/powerpoint/2010/main" val="422861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Firewalls</a:t>
            </a:r>
          </a:p>
          <a:p>
            <a:r>
              <a:rPr lang="en-US" dirty="0" smtClean="0"/>
              <a:t>Software-defined networking (SDN)</a:t>
            </a:r>
            <a:endParaRPr lang="en-US" dirty="0" smtClean="0"/>
          </a:p>
          <a:p>
            <a:r>
              <a:rPr lang="en-US" dirty="0" smtClean="0"/>
              <a:t>IDS/IPS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11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Systems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 and firmware</a:t>
            </a:r>
          </a:p>
          <a:p>
            <a:r>
              <a:rPr lang="en-US" dirty="0" smtClean="0"/>
              <a:t>Operating systems</a:t>
            </a:r>
          </a:p>
          <a:p>
            <a:r>
              <a:rPr lang="en-US" dirty="0" smtClean="0"/>
              <a:t>Peripherals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596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Chapter 2: Monitoring and Diagnosing Networks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00200"/>
            <a:ext cx="6934200" cy="4525963"/>
          </a:xfrm>
          <a:noFill/>
        </p:spPr>
        <p:txBody>
          <a:bodyPr/>
          <a:lstStyle/>
          <a:p>
            <a:r>
              <a:rPr lang="en-US" altLang="en-US" sz="2800" dirty="0"/>
              <a:t>Explain use cases and purpose for frameworks, </a:t>
            </a:r>
            <a:r>
              <a:rPr lang="en-US" altLang="en-US" sz="2800" dirty="0" smtClean="0"/>
              <a:t>best </a:t>
            </a:r>
            <a:r>
              <a:rPr lang="en-US" altLang="en-US" sz="2800" dirty="0" smtClean="0"/>
              <a:t>practices, </a:t>
            </a:r>
            <a:r>
              <a:rPr lang="en-US" altLang="en-US" sz="2800" dirty="0"/>
              <a:t>and secure configuration </a:t>
            </a:r>
            <a:r>
              <a:rPr lang="en-US" altLang="en-US" sz="2800" dirty="0" smtClean="0"/>
              <a:t>guides</a:t>
            </a:r>
            <a:endParaRPr lang="en-US" altLang="en-US" sz="2800" dirty="0" smtClean="0"/>
          </a:p>
          <a:p>
            <a:r>
              <a:rPr lang="en-US" altLang="en-US" sz="2800" dirty="0"/>
              <a:t>Given a scenario, implement secure </a:t>
            </a:r>
            <a:r>
              <a:rPr lang="en-US" altLang="en-US" sz="2800" dirty="0" smtClean="0"/>
              <a:t>network architecture </a:t>
            </a:r>
            <a:r>
              <a:rPr lang="en-US" altLang="en-US" sz="2800" dirty="0" smtClean="0"/>
              <a:t>concepts</a:t>
            </a:r>
            <a:endParaRPr lang="en-US" altLang="en-US" sz="2800" dirty="0" smtClean="0"/>
          </a:p>
          <a:p>
            <a:r>
              <a:rPr lang="en-US" altLang="en-US" sz="2800" dirty="0"/>
              <a:t>Given a scenario, implement secure systems </a:t>
            </a:r>
            <a:r>
              <a:rPr lang="en-US" altLang="en-US" sz="2800" dirty="0" smtClean="0"/>
              <a:t>design</a:t>
            </a:r>
            <a:endParaRPr lang="en-US" altLang="en-US" sz="2800" dirty="0" smtClean="0"/>
          </a:p>
          <a:p>
            <a:r>
              <a:rPr lang="en-US" altLang="en-US" sz="2800" dirty="0"/>
              <a:t>Explain the importance of secure staging</a:t>
            </a:r>
          </a:p>
          <a:p>
            <a:r>
              <a:rPr lang="en-US" altLang="en-US" sz="2800" dirty="0" smtClean="0"/>
              <a:t>Deployment concepts</a:t>
            </a:r>
            <a:endParaRPr lang="en-US" altLang="en-US" sz="2800" dirty="0" smtClean="0"/>
          </a:p>
          <a:p>
            <a:endParaRPr lang="en-US" altLang="en-US" sz="2800" dirty="0" smtClean="0"/>
          </a:p>
          <a:p>
            <a:endParaRPr lang="en-US" altLang="en-US" sz="2800" b="0" dirty="0" smtClean="0"/>
          </a:p>
        </p:txBody>
      </p:sp>
    </p:spTree>
    <p:extLst>
      <p:ext uri="{BB962C8B-B14F-4D97-AF65-F5344CB8AC3E}">
        <p14:creationId xmlns:p14="http://schemas.microsoft.com/office/powerpoint/2010/main" val="377608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dirty="0" smtClean="0"/>
              <a:t>Frameworks, Best Practices, and Configuration Guides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z="2800" dirty="0" smtClean="0"/>
              <a:t>ISO Standards</a:t>
            </a:r>
          </a:p>
          <a:p>
            <a:r>
              <a:rPr lang="en-US" altLang="en-US" sz="2800" dirty="0"/>
              <a:t>North American Electric Reliability Corporation (</a:t>
            </a:r>
            <a:r>
              <a:rPr lang="en-US" altLang="en-US" sz="2800" dirty="0" smtClean="0"/>
              <a:t>NERC)</a:t>
            </a:r>
          </a:p>
          <a:p>
            <a:r>
              <a:rPr lang="en-US" altLang="en-US" sz="2800" dirty="0"/>
              <a:t>National Institute of Standards and Technology (</a:t>
            </a:r>
            <a:r>
              <a:rPr lang="en-US" altLang="en-US" sz="2800" dirty="0" err="1" smtClean="0"/>
              <a:t>NIST</a:t>
            </a:r>
            <a:r>
              <a:rPr lang="en-US" altLang="en-US" sz="2800" dirty="0" smtClean="0"/>
              <a:t>)</a:t>
            </a:r>
          </a:p>
          <a:p>
            <a:r>
              <a:rPr lang="en-US" altLang="en-US" sz="2800" dirty="0" smtClean="0"/>
              <a:t>ISA/IEC-62443</a:t>
            </a:r>
          </a:p>
          <a:p>
            <a:r>
              <a:rPr lang="en-US" altLang="en-US" sz="2800" dirty="0"/>
              <a:t>Payment Card Industry Data Security Standard (</a:t>
            </a:r>
            <a:r>
              <a:rPr lang="en-US" altLang="en-US" sz="2800" dirty="0" smtClean="0"/>
              <a:t>PCI-</a:t>
            </a:r>
            <a:r>
              <a:rPr lang="en-US" altLang="en-US" sz="2800" dirty="0" err="1" smtClean="0"/>
              <a:t>DSS</a:t>
            </a:r>
            <a:r>
              <a:rPr lang="en-US" altLang="en-US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2449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Payment Card Industry Data Security Standard (</a:t>
            </a:r>
            <a:r>
              <a:rPr lang="en-US" dirty="0" smtClean="0"/>
              <a:t>PCI-</a:t>
            </a:r>
            <a:r>
              <a:rPr lang="en-US" dirty="0" err="1" smtClean="0"/>
              <a:t>DSS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056" y="1857889"/>
            <a:ext cx="2238687" cy="4010585"/>
          </a:xfrm>
        </p:spPr>
      </p:pic>
    </p:spTree>
    <p:extLst>
      <p:ext uri="{BB962C8B-B14F-4D97-AF65-F5344CB8AC3E}">
        <p14:creationId xmlns:p14="http://schemas.microsoft.com/office/powerpoint/2010/main" val="1520597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dirty="0"/>
              <a:t>Open Web Application Security Project (</a:t>
            </a:r>
            <a:r>
              <a:rPr lang="en-US" altLang="en-US" sz="4000" dirty="0" err="1" smtClean="0"/>
              <a:t>OWASP</a:t>
            </a:r>
            <a:r>
              <a:rPr lang="en-US" altLang="en-US" sz="4000" dirty="0" smtClean="0"/>
              <a:t>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143000"/>
            <a:ext cx="7010400" cy="4983163"/>
          </a:xfrm>
          <a:noFill/>
        </p:spPr>
        <p:txBody>
          <a:bodyPr/>
          <a:lstStyle/>
          <a:p>
            <a:endParaRPr lang="en-US" altLang="en-US" sz="2400" dirty="0" smtClean="0"/>
          </a:p>
          <a:p>
            <a:pPr marL="0" indent="0">
              <a:buNone/>
            </a:pPr>
            <a:r>
              <a:rPr lang="en-US" altLang="en-US" sz="2400" dirty="0"/>
              <a:t>1. Verify for security early and often</a:t>
            </a:r>
          </a:p>
          <a:p>
            <a:pPr marL="0" indent="0">
              <a:buNone/>
            </a:pPr>
            <a:r>
              <a:rPr lang="en-US" altLang="en-US" sz="2400" dirty="0"/>
              <a:t>2. Parameterize queries</a:t>
            </a:r>
          </a:p>
          <a:p>
            <a:pPr marL="0" indent="0">
              <a:buNone/>
            </a:pPr>
            <a:r>
              <a:rPr lang="en-US" altLang="en-US" sz="2400" dirty="0"/>
              <a:t>3. Encode data</a:t>
            </a:r>
          </a:p>
          <a:p>
            <a:pPr marL="0" indent="0">
              <a:buNone/>
            </a:pPr>
            <a:r>
              <a:rPr lang="en-US" altLang="en-US" sz="2400" dirty="0"/>
              <a:t>4. Validate all inputs</a:t>
            </a:r>
          </a:p>
          <a:p>
            <a:pPr marL="0" indent="0">
              <a:buNone/>
            </a:pPr>
            <a:r>
              <a:rPr lang="en-US" altLang="en-US" sz="2400" dirty="0"/>
              <a:t>5. Implement identity and authentication controls</a:t>
            </a:r>
          </a:p>
          <a:p>
            <a:pPr marL="0" indent="0">
              <a:buNone/>
            </a:pPr>
            <a:r>
              <a:rPr lang="en-US" altLang="en-US" sz="2400" dirty="0"/>
              <a:t>6. Implement appropriate access controls</a:t>
            </a:r>
          </a:p>
          <a:p>
            <a:pPr marL="0" indent="0">
              <a:buNone/>
            </a:pPr>
            <a:r>
              <a:rPr lang="en-US" altLang="en-US" sz="2400" dirty="0"/>
              <a:t>7. Protect data</a:t>
            </a:r>
          </a:p>
          <a:p>
            <a:pPr marL="0" indent="0">
              <a:buNone/>
            </a:pPr>
            <a:r>
              <a:rPr lang="en-US" altLang="en-US" sz="2400" dirty="0"/>
              <a:t>8. Implement logging and intrusion detection</a:t>
            </a:r>
          </a:p>
          <a:p>
            <a:pPr marL="0" indent="0">
              <a:buNone/>
            </a:pPr>
            <a:r>
              <a:rPr lang="en-US" altLang="en-US" sz="2400" dirty="0"/>
              <a:t>9. Leverage security frameworks and libraries</a:t>
            </a:r>
          </a:p>
          <a:p>
            <a:pPr marL="0" indent="0">
              <a:buNone/>
            </a:pPr>
            <a:r>
              <a:rPr lang="en-US" altLang="en-US" sz="2400" dirty="0"/>
              <a:t>10. Error and exception handling</a:t>
            </a: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6245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Secure Network Architecture Concepts</a:t>
            </a:r>
            <a:endParaRPr lang="en-US" alt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2400" dirty="0" smtClean="0"/>
              <a:t>Zones</a:t>
            </a:r>
          </a:p>
          <a:p>
            <a:r>
              <a:rPr lang="en-US" altLang="en-US" sz="2400" dirty="0" smtClean="0"/>
              <a:t>Demilitarized zone (DMZ)</a:t>
            </a:r>
          </a:p>
          <a:p>
            <a:endParaRPr lang="en-US" altLang="en-US" sz="2400" dirty="0" smtClean="0"/>
          </a:p>
          <a:p>
            <a:endParaRPr lang="en-US" altLang="en-US" sz="2400" dirty="0"/>
          </a:p>
          <a:p>
            <a:endParaRPr lang="en-US" altLang="en-US" sz="2400" dirty="0" smtClean="0"/>
          </a:p>
          <a:p>
            <a:endParaRPr lang="en-US" altLang="en-US" sz="2400" dirty="0"/>
          </a:p>
          <a:p>
            <a:endParaRPr lang="en-US" altLang="en-US" sz="2400" dirty="0" smtClean="0"/>
          </a:p>
          <a:p>
            <a:endParaRPr lang="en-US" altLang="en-US" sz="2400" dirty="0"/>
          </a:p>
          <a:p>
            <a:endParaRPr lang="en-US" altLang="en-US" sz="2400" dirty="0" smtClean="0"/>
          </a:p>
          <a:p>
            <a:endParaRPr lang="en-US" altLang="en-US" sz="2400" dirty="0"/>
          </a:p>
          <a:p>
            <a:r>
              <a:rPr lang="en-US" altLang="en-US" sz="2400" dirty="0" smtClean="0"/>
              <a:t>Extranet and </a:t>
            </a:r>
            <a:r>
              <a:rPr lang="en-US" altLang="en-US" sz="2400" dirty="0" smtClean="0"/>
              <a:t>intranet</a:t>
            </a:r>
            <a:endParaRPr lang="en-US" altLang="en-US" sz="2400" dirty="0" smtClean="0"/>
          </a:p>
          <a:p>
            <a:r>
              <a:rPr lang="en-US" altLang="en-US" sz="2400" dirty="0" smtClean="0"/>
              <a:t>Wireless</a:t>
            </a:r>
          </a:p>
          <a:p>
            <a:endParaRPr lang="en-US" altLang="en-US" sz="2400" dirty="0" smtClean="0"/>
          </a:p>
          <a:p>
            <a:pPr lvl="1"/>
            <a:endParaRPr lang="en-US" altLang="en-US" dirty="0" smtClean="0"/>
          </a:p>
          <a:p>
            <a:pPr lvl="1">
              <a:buFontTx/>
              <a:buNone/>
            </a:pPr>
            <a:endParaRPr lang="en-US" alt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2438400"/>
            <a:ext cx="4457700" cy="2847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3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z="4000" dirty="0" smtClean="0"/>
              <a:t>Network Segmentation</a:t>
            </a:r>
            <a:endParaRPr lang="en-US" altLang="en-US" sz="4000" b="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230" y="1074368"/>
            <a:ext cx="5691170" cy="554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89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Honeypots and </a:t>
            </a:r>
            <a:r>
              <a:rPr lang="en-US" dirty="0" err="1" smtClean="0"/>
              <a:t>Honeynets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Honeypot: </a:t>
            </a:r>
            <a:r>
              <a:rPr lang="en-US" dirty="0" smtClean="0"/>
              <a:t>A </a:t>
            </a:r>
            <a:r>
              <a:rPr lang="en-US" dirty="0"/>
              <a:t>separate system that appears to be an attractive target </a:t>
            </a:r>
            <a:r>
              <a:rPr lang="en-US" dirty="0" smtClean="0"/>
              <a:t>but is </a:t>
            </a:r>
            <a:r>
              <a:rPr lang="en-US" dirty="0"/>
              <a:t>in reality a trap for </a:t>
            </a:r>
            <a:r>
              <a:rPr lang="en-US" dirty="0" smtClean="0"/>
              <a:t>attackers</a:t>
            </a:r>
          </a:p>
          <a:p>
            <a:r>
              <a:rPr lang="en-US" dirty="0" err="1" smtClean="0"/>
              <a:t>Honeynet</a:t>
            </a:r>
            <a:r>
              <a:rPr lang="en-US" dirty="0"/>
              <a:t>: </a:t>
            </a:r>
            <a:r>
              <a:rPr lang="en-US" dirty="0" smtClean="0"/>
              <a:t>A </a:t>
            </a:r>
            <a:r>
              <a:rPr lang="en-US" dirty="0"/>
              <a:t>fake </a:t>
            </a:r>
            <a:r>
              <a:rPr lang="en-US" dirty="0" smtClean="0"/>
              <a:t>network segment </a:t>
            </a:r>
            <a:r>
              <a:rPr lang="en-US" dirty="0"/>
              <a:t>that appears to be a very enticing target </a:t>
            </a:r>
            <a:r>
              <a:rPr lang="en-US" dirty="0" smtClean="0"/>
              <a:t>(a logical </a:t>
            </a:r>
            <a:r>
              <a:rPr lang="en-US" dirty="0"/>
              <a:t>extension of a honeypot)</a:t>
            </a:r>
          </a:p>
        </p:txBody>
      </p:sp>
    </p:spTree>
    <p:extLst>
      <p:ext uri="{BB962C8B-B14F-4D97-AF65-F5344CB8AC3E}">
        <p14:creationId xmlns:p14="http://schemas.microsoft.com/office/powerpoint/2010/main" val="3991440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Tunneling/VPN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6165" y="2085974"/>
            <a:ext cx="6751673" cy="3933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251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260</Words>
  <Application>Microsoft Office PowerPoint</Application>
  <PresentationFormat>On-screen Show (4:3)</PresentationFormat>
  <Paragraphs>61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CompTIA Security+ Study Guide (SY0-501)</vt:lpstr>
      <vt:lpstr>Chapter 2: Monitoring and Diagnosing Networks</vt:lpstr>
      <vt:lpstr>Frameworks, Best Practices, and Configuration Guides </vt:lpstr>
      <vt:lpstr>Payment Card Industry Data Security Standard (PCI-DSS)</vt:lpstr>
      <vt:lpstr>Open Web Application Security Project (OWASP)</vt:lpstr>
      <vt:lpstr>Secure Network Architecture Concepts</vt:lpstr>
      <vt:lpstr>Network Segmentation</vt:lpstr>
      <vt:lpstr>Honeypots and Honeynets</vt:lpstr>
      <vt:lpstr>Tunneling/VPN</vt:lpstr>
      <vt:lpstr>Security Devices</vt:lpstr>
      <vt:lpstr>Secure Systems Design</vt:lpstr>
    </vt:vector>
  </TitlesOfParts>
  <Company>John Wiley and Sons,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O'Brien, Connor - San Francisco</dc:creator>
  <cp:lastModifiedBy>Kim Wimpsett</cp:lastModifiedBy>
  <cp:revision>6</cp:revision>
  <dcterms:created xsi:type="dcterms:W3CDTF">2013-06-05T20:52:46Z</dcterms:created>
  <dcterms:modified xsi:type="dcterms:W3CDTF">2017-10-18T18:07:57Z</dcterms:modified>
</cp:coreProperties>
</file>