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15"/>
  </p:notesMasterIdLst>
  <p:sldIdLst>
    <p:sldId id="306" r:id="rId2"/>
    <p:sldId id="316" r:id="rId3"/>
    <p:sldId id="317" r:id="rId4"/>
    <p:sldId id="318" r:id="rId5"/>
    <p:sldId id="319" r:id="rId6"/>
    <p:sldId id="320" r:id="rId7"/>
    <p:sldId id="323" r:id="rId8"/>
    <p:sldId id="331" r:id="rId9"/>
    <p:sldId id="321" r:id="rId10"/>
    <p:sldId id="322" r:id="rId11"/>
    <p:sldId id="324" r:id="rId12"/>
    <p:sldId id="330" r:id="rId13"/>
    <p:sldId id="302"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264DAE"/>
    <a:srgbClr val="4ADAD7"/>
    <a:srgbClr val="8A8A8A"/>
    <a:srgbClr val="90A3A6"/>
    <a:srgbClr val="435153"/>
    <a:srgbClr val="EDDFF5"/>
    <a:srgbClr val="493B93"/>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77076" autoAdjust="0"/>
  </p:normalViewPr>
  <p:slideViewPr>
    <p:cSldViewPr snapToGrid="0">
      <p:cViewPr varScale="1">
        <p:scale>
          <a:sx n="60" d="100"/>
          <a:sy n="60" d="100"/>
        </p:scale>
        <p:origin x="-15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0AD33006-993C-46CE-BE81-A42F2D8A6269}" type="datetimeFigureOut">
              <a:rPr lang="en-US" smtClean="0"/>
              <a:t>8/8/2013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AC72CD79-D36A-4E01-AE1C-064887FE954D}" type="slidenum">
              <a:rPr lang="en-US" smtClean="0"/>
              <a:t>‹N°›</a:t>
            </a:fld>
            <a:endParaRPr lang="en-US"/>
          </a:p>
        </p:txBody>
      </p:sp>
    </p:spTree>
    <p:extLst>
      <p:ext uri="{BB962C8B-B14F-4D97-AF65-F5344CB8AC3E}">
        <p14:creationId xmlns:p14="http://schemas.microsoft.com/office/powerpoint/2010/main" val="210427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Developed and patented by</a:t>
            </a:r>
            <a:r>
              <a:rPr lang="en-CA" baseline="0" dirty="0" smtClean="0"/>
              <a:t> Cisco in 1996, </a:t>
            </a:r>
            <a:r>
              <a:rPr lang="en-CA" baseline="0" dirty="0" err="1" smtClean="0"/>
              <a:t>NetFlow</a:t>
            </a:r>
            <a:r>
              <a:rPr lang="en-CA" baseline="0" dirty="0" smtClean="0"/>
              <a:t> is now the primary network accounting technology in the industry.  It answers questions regarding IP traffic such as:</a:t>
            </a:r>
          </a:p>
          <a:p>
            <a:pPr marL="171450" indent="-171450">
              <a:buFontTx/>
              <a:buChar char="-"/>
            </a:pPr>
            <a:r>
              <a:rPr lang="en-CA" baseline="0" dirty="0" smtClean="0"/>
              <a:t>Who are the top users?</a:t>
            </a:r>
          </a:p>
          <a:p>
            <a:pPr marL="171450" indent="-171450">
              <a:buFontTx/>
              <a:buChar char="-"/>
            </a:pPr>
            <a:r>
              <a:rPr lang="en-CA" baseline="0" dirty="0" smtClean="0"/>
              <a:t>How long are the users on the network?</a:t>
            </a:r>
          </a:p>
          <a:p>
            <a:pPr marL="171450" indent="-171450">
              <a:buFontTx/>
              <a:buChar char="-"/>
            </a:pPr>
            <a:r>
              <a:rPr lang="en-CA" baseline="0" dirty="0" smtClean="0"/>
              <a:t>What Internet sites do they use?</a:t>
            </a:r>
          </a:p>
          <a:p>
            <a:pPr marL="171450" indent="-171450">
              <a:buFontTx/>
              <a:buChar char="-"/>
            </a:pPr>
            <a:r>
              <a:rPr lang="en-CA" baseline="0" dirty="0" smtClean="0"/>
              <a:t>Where do the users go on the network?</a:t>
            </a:r>
          </a:p>
          <a:p>
            <a:pPr marL="171450" indent="-171450">
              <a:buFontTx/>
              <a:buChar char="-"/>
            </a:pPr>
            <a:r>
              <a:rPr lang="en-CA" baseline="0" dirty="0" smtClean="0"/>
              <a:t>What percentage of traffic do they use?</a:t>
            </a:r>
          </a:p>
          <a:p>
            <a:pPr marL="171450" indent="-171450">
              <a:buFontTx/>
              <a:buChar char="-"/>
            </a:pPr>
            <a:r>
              <a:rPr lang="en-CA" baseline="0" dirty="0" smtClean="0"/>
              <a:t>What applications do they use?</a:t>
            </a:r>
          </a:p>
          <a:p>
            <a:pPr marL="171450" indent="-171450">
              <a:buFontTx/>
              <a:buChar char="-"/>
            </a:pPr>
            <a:r>
              <a:rPr lang="en-CA" baseline="0" dirty="0" smtClean="0"/>
              <a:t>What are the user usage patterns?</a:t>
            </a:r>
          </a:p>
          <a:p>
            <a:endParaRPr lang="en-CA" baseline="0" dirty="0" smtClean="0"/>
          </a:p>
          <a:p>
            <a:r>
              <a:rPr lang="en-CA" baseline="0" dirty="0" smtClean="0"/>
              <a:t>In other words, </a:t>
            </a:r>
            <a:r>
              <a:rPr lang="en-CA" baseline="0" dirty="0" err="1" smtClean="0"/>
              <a:t>NetFlow</a:t>
            </a:r>
            <a:r>
              <a:rPr lang="en-CA" baseline="0" dirty="0" smtClean="0"/>
              <a:t> provides a detailed view of network behaviour.  </a:t>
            </a:r>
            <a:endParaRPr lang="en-CA" dirty="0" smtClean="0"/>
          </a:p>
          <a:p>
            <a:endParaRPr lang="en-CA" dirty="0" smtClean="0"/>
          </a:p>
          <a:p>
            <a:r>
              <a:rPr lang="en-CA" dirty="0" smtClean="0"/>
              <a:t>This lesson covers the following</a:t>
            </a:r>
            <a:r>
              <a:rPr lang="en-CA" baseline="0" dirty="0" smtClean="0"/>
              <a:t> exam topics:</a:t>
            </a:r>
          </a:p>
          <a:p>
            <a:r>
              <a:rPr lang="en-CA" baseline="0" dirty="0" smtClean="0"/>
              <a:t>Troubleshooting</a:t>
            </a:r>
          </a:p>
          <a:p>
            <a:r>
              <a:rPr lang="en-CA" baseline="0" dirty="0" smtClean="0"/>
              <a:t>  Utilize </a:t>
            </a:r>
            <a:r>
              <a:rPr lang="en-CA" baseline="0" dirty="0" err="1" smtClean="0"/>
              <a:t>netflow</a:t>
            </a:r>
            <a:r>
              <a:rPr lang="en-CA" baseline="0" dirty="0" smtClean="0"/>
              <a:t> data</a:t>
            </a:r>
          </a:p>
          <a:p>
            <a:r>
              <a:rPr lang="en-CA" baseline="0" dirty="0" smtClean="0"/>
              <a:t>  Monitor </a:t>
            </a:r>
            <a:r>
              <a:rPr lang="en-CA" baseline="0" dirty="0" err="1" smtClean="0"/>
              <a:t>NetFlow</a:t>
            </a:r>
            <a:r>
              <a:rPr lang="en-CA" baseline="0" dirty="0" smtClean="0"/>
              <a:t> statistics</a:t>
            </a:r>
          </a:p>
          <a:p>
            <a:endParaRPr lang="en-CA" baseline="0" dirty="0" smtClean="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a:t>
            </a:fld>
            <a:endParaRPr lang="en-US"/>
          </a:p>
        </p:txBody>
      </p:sp>
    </p:spTree>
    <p:extLst>
      <p:ext uri="{BB962C8B-B14F-4D97-AF65-F5344CB8AC3E}">
        <p14:creationId xmlns:p14="http://schemas.microsoft.com/office/powerpoint/2010/main" val="21870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use the </a:t>
            </a:r>
            <a:r>
              <a:rPr lang="en-US" sz="1200" b="1" i="0" u="none" strike="noStrike" kern="1200" baseline="0" dirty="0" smtClean="0">
                <a:solidFill>
                  <a:schemeClr val="tx1"/>
                </a:solidFill>
                <a:latin typeface="+mn-lt"/>
                <a:ea typeface="+mn-ea"/>
                <a:cs typeface="+mn-cs"/>
              </a:rPr>
              <a:t>show </a:t>
            </a:r>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flow interface </a:t>
            </a:r>
            <a:r>
              <a:rPr lang="en-US" sz="1200" b="0" i="0" u="none" strike="noStrike" kern="1200" baseline="0" dirty="0" smtClean="0">
                <a:solidFill>
                  <a:schemeClr val="tx1"/>
                </a:solidFill>
                <a:latin typeface="+mn-lt"/>
                <a:ea typeface="+mn-ea"/>
                <a:cs typeface="+mn-cs"/>
              </a:rPr>
              <a:t>command </a:t>
            </a:r>
            <a:r>
              <a:rPr lang="en-US" sz="1200" b="0" i="0" u="none" strike="noStrike" kern="1200" baseline="0" dirty="0" smtClean="0">
                <a:solidFill>
                  <a:schemeClr val="tx1"/>
                </a:solidFill>
                <a:latin typeface="+mn-lt"/>
                <a:ea typeface="+mn-ea"/>
                <a:cs typeface="+mn-cs"/>
              </a:rPr>
              <a:t>to verify if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enabled on an interface. In the example,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enabled in the ingress and egress directions on the GigabitEthernet0/0 interface.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the </a:t>
            </a:r>
            <a:r>
              <a:rPr lang="en-US" sz="1200" b="1" i="0" u="none" strike="noStrike" kern="1200" baseline="0" dirty="0" smtClean="0">
                <a:solidFill>
                  <a:schemeClr val="tx1"/>
                </a:solidFill>
                <a:latin typeface="+mn-lt"/>
                <a:ea typeface="+mn-ea"/>
                <a:cs typeface="+mn-cs"/>
              </a:rPr>
              <a:t>show </a:t>
            </a:r>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 export </a:t>
            </a:r>
            <a:r>
              <a:rPr lang="en-US" sz="1200" b="0" i="0" u="none" strike="noStrike" kern="1200" baseline="0" dirty="0" smtClean="0">
                <a:solidFill>
                  <a:schemeClr val="tx1"/>
                </a:solidFill>
                <a:latin typeface="+mn-lt"/>
                <a:ea typeface="+mn-ea"/>
                <a:cs typeface="+mn-cs"/>
              </a:rPr>
              <a:t>command to verify the status and statistics for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accounting data export. In the example, the configured destination for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export is 10.1.10.100 using UDP port 9996. The version of the configured flow export is 9.</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10</a:t>
            </a:fld>
            <a:endParaRPr lang="en-US"/>
          </a:p>
        </p:txBody>
      </p:sp>
    </p:spTree>
    <p:extLst>
      <p:ext uri="{BB962C8B-B14F-4D97-AF65-F5344CB8AC3E}">
        <p14:creationId xmlns:p14="http://schemas.microsoft.com/office/powerpoint/2010/main" val="275247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use the </a:t>
            </a:r>
            <a:r>
              <a:rPr lang="en-US" sz="1200" b="1" i="0" u="none" strike="noStrike" kern="1200" baseline="0" dirty="0" smtClean="0">
                <a:solidFill>
                  <a:schemeClr val="tx1"/>
                </a:solidFill>
                <a:latin typeface="+mn-lt"/>
                <a:ea typeface="+mn-ea"/>
                <a:cs typeface="+mn-cs"/>
              </a:rPr>
              <a:t>show </a:t>
            </a:r>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cache flow </a:t>
            </a:r>
            <a:r>
              <a:rPr lang="en-US" sz="1200" b="0" i="0" u="none" strike="noStrike" kern="1200" baseline="0" dirty="0" smtClean="0">
                <a:solidFill>
                  <a:schemeClr val="tx1"/>
                </a:solidFill>
                <a:latin typeface="+mn-lt"/>
                <a:ea typeface="+mn-ea"/>
                <a:cs typeface="+mn-cs"/>
              </a:rPr>
              <a:t>command to display a summary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statistics on a Cisco IOS router. Using this command, you can see which protocols use the highest volume of traffic and between which hosts this traffic flows.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example shows a summary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statistics on the R1 router</a:t>
            </a:r>
            <a:r>
              <a:rPr lang="en-US" sz="1200" b="0" i="0" u="none" strike="noStrike" kern="1200" baseline="0" dirty="0" smtClean="0">
                <a:solidFill>
                  <a:schemeClr val="tx1"/>
                </a:solidFill>
                <a:latin typeface="+mn-lt"/>
                <a:ea typeface="+mn-ea"/>
                <a:cs typeface="+mn-cs"/>
              </a:rPr>
              <a:t>.  Note that the destination port is hex 17, which is equal to decimal 23, the well-known TCP port for Telnet services. </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11</a:t>
            </a:fld>
            <a:endParaRPr lang="en-US"/>
          </a:p>
        </p:txBody>
      </p:sp>
    </p:spTree>
    <p:extLst>
      <p:ext uri="{BB962C8B-B14F-4D97-AF65-F5344CB8AC3E}">
        <p14:creationId xmlns:p14="http://schemas.microsoft.com/office/powerpoint/2010/main" val="275054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2</a:t>
            </a:fld>
            <a:endParaRPr lang="en-US"/>
          </a:p>
        </p:txBody>
      </p:sp>
    </p:spTree>
    <p:extLst>
      <p:ext uri="{BB962C8B-B14F-4D97-AF65-F5344CB8AC3E}">
        <p14:creationId xmlns:p14="http://schemas.microsoft.com/office/powerpoint/2010/main" val="2236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a Cisco IOS application that provides statistics on packets flowing through the routing devices in the network. It is emerging as a primary network accounting and security technology.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Cisco IOS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efficiently provides a key set of services for IP applications, including network traffic accounting, usage-based network billing, network planning, security, </a:t>
            </a:r>
            <a:r>
              <a:rPr lang="en-US" sz="1200" b="0" i="0" u="none" strike="noStrike" kern="1200" baseline="0" dirty="0" err="1" smtClean="0">
                <a:solidFill>
                  <a:schemeClr val="tx1"/>
                </a:solidFill>
                <a:latin typeface="+mn-lt"/>
                <a:ea typeface="+mn-ea"/>
                <a:cs typeface="+mn-cs"/>
              </a:rPr>
              <a:t>DoS</a:t>
            </a:r>
            <a:r>
              <a:rPr lang="en-US" sz="1200" b="0" i="0" u="none" strike="noStrike" kern="1200" baseline="0" dirty="0" smtClean="0">
                <a:solidFill>
                  <a:schemeClr val="tx1"/>
                </a:solidFill>
                <a:latin typeface="+mn-lt"/>
                <a:ea typeface="+mn-ea"/>
                <a:cs typeface="+mn-cs"/>
              </a:rPr>
              <a:t> monitoring capabilities, and </a:t>
            </a:r>
            <a:r>
              <a:rPr lang="fr-CA" sz="1200" b="0" i="0" u="none" strike="noStrike" kern="1200" baseline="0" dirty="0" smtClean="0">
                <a:solidFill>
                  <a:schemeClr val="tx1"/>
                </a:solidFill>
                <a:latin typeface="+mn-lt"/>
                <a:ea typeface="+mn-ea"/>
                <a:cs typeface="+mn-cs"/>
              </a:rPr>
              <a:t>network monitoring.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technology creates an environment in which you have the tools to understand how network traffic is flowing. To use an analogy from the telephone industry,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like a phone bill, from which you can learn who is talking to whom, how frequently, how long, and so 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completely transparent to the existing network, including end stations and application software, and network devices such as LAN switches. Also,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capture and export are performed independently on each internetworking device.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does not need to be operational on each router in the network.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important for service providers and enterprise customers because it helps address four key </a:t>
            </a:r>
            <a:r>
              <a:rPr lang="fr-CA" sz="1200" b="0" i="0" u="none" strike="noStrike" kern="1200" baseline="0" dirty="0" err="1" smtClean="0">
                <a:solidFill>
                  <a:schemeClr val="tx1"/>
                </a:solidFill>
                <a:latin typeface="+mn-lt"/>
                <a:ea typeface="+mn-ea"/>
                <a:cs typeface="+mn-cs"/>
              </a:rPr>
              <a:t>requirements</a:t>
            </a:r>
            <a:r>
              <a:rPr lang="fr-CA"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Efficiently measuring who is using which network resources for which purpose</a:t>
            </a:r>
          </a:p>
          <a:p>
            <a:r>
              <a:rPr lang="en-US" sz="1200" b="0" i="0" u="none" strike="noStrike" kern="1200" baseline="0" dirty="0" smtClean="0">
                <a:solidFill>
                  <a:schemeClr val="tx1"/>
                </a:solidFill>
                <a:latin typeface="+mn-lt"/>
                <a:ea typeface="+mn-ea"/>
                <a:cs typeface="+mn-cs"/>
              </a:rPr>
              <a:t>- Accounting and charging back according to the resource utilization level</a:t>
            </a:r>
          </a:p>
          <a:p>
            <a:r>
              <a:rPr lang="en-US" sz="1200" b="0" i="0" u="none" strike="noStrike" kern="1200" baseline="0" dirty="0" smtClean="0">
                <a:solidFill>
                  <a:schemeClr val="tx1"/>
                </a:solidFill>
                <a:latin typeface="+mn-lt"/>
                <a:ea typeface="+mn-ea"/>
                <a:cs typeface="+mn-cs"/>
              </a:rPr>
              <a:t>- Using the measured information to do more effective network planning so that resource allocation and deployment are well-aligned with customer requirements</a:t>
            </a:r>
          </a:p>
          <a:p>
            <a:r>
              <a:rPr lang="en-US" sz="1200" b="0" i="0" u="none" strike="noStrike" kern="1200" baseline="0" dirty="0" smtClean="0">
                <a:solidFill>
                  <a:schemeClr val="tx1"/>
                </a:solidFill>
                <a:latin typeface="+mn-lt"/>
                <a:ea typeface="+mn-ea"/>
                <a:cs typeface="+mn-cs"/>
              </a:rPr>
              <a:t>- Using the information to better structure and customize the set of available applications and services to meet user needs and customer service requirements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3</a:t>
            </a:fld>
            <a:endParaRPr lang="en-US"/>
          </a:p>
        </p:txBody>
      </p:sp>
    </p:spTree>
    <p:extLst>
      <p:ext uri="{BB962C8B-B14F-4D97-AF65-F5344CB8AC3E}">
        <p14:creationId xmlns:p14="http://schemas.microsoft.com/office/powerpoint/2010/main" val="87060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several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collectors and analyzers available on the market. These tools enable you to analyze the traffic on your network by showing the top talkers, top listeners, top protocols, and more. You can see the types of traffic (web, mail, FTP, peer-to-peer, and so on) that are on the network, as well as which devices are sending and receiving most of the traffic. Collecting data provides you with forensic-level telemetry on top talkers, top hosts, and top listeners. And because data is preserved over time, you will be able to analyze network usage trends.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the usage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analyzers, you will be able to identify the following:</a:t>
            </a:r>
          </a:p>
          <a:p>
            <a:r>
              <a:rPr lang="en-US" sz="1200" b="0" i="0" u="none" strike="noStrike" kern="1200" baseline="0" dirty="0" smtClean="0">
                <a:solidFill>
                  <a:schemeClr val="tx1"/>
                </a:solidFill>
                <a:latin typeface="+mn-lt"/>
                <a:ea typeface="+mn-ea"/>
                <a:cs typeface="+mn-cs"/>
              </a:rPr>
              <a:t>- The major users of the network</a:t>
            </a:r>
          </a:p>
          <a:p>
            <a:r>
              <a:rPr lang="en-US" sz="1200" b="0" i="0" u="none" strike="noStrike" kern="1200" baseline="0" dirty="0" smtClean="0">
                <a:solidFill>
                  <a:schemeClr val="tx1"/>
                </a:solidFill>
                <a:latin typeface="+mn-lt"/>
                <a:ea typeface="+mn-ea"/>
                <a:cs typeface="+mn-cs"/>
              </a:rPr>
              <a:t>- The websites that are routinely visited and what is downloaded</a:t>
            </a:r>
          </a:p>
          <a:p>
            <a:r>
              <a:rPr lang="en-US" sz="1200" b="0" i="0" u="none" strike="noStrike" kern="1200" baseline="0" dirty="0" smtClean="0">
                <a:solidFill>
                  <a:schemeClr val="tx1"/>
                </a:solidFill>
                <a:latin typeface="+mn-lt"/>
                <a:ea typeface="+mn-ea"/>
                <a:cs typeface="+mn-cs"/>
              </a:rPr>
              <a:t>- Who is generating the most traffic</a:t>
            </a:r>
          </a:p>
          <a:p>
            <a:r>
              <a:rPr lang="en-US" sz="1200" b="0" i="0" u="none" strike="noStrike" kern="1200" baseline="0" dirty="0" smtClean="0">
                <a:solidFill>
                  <a:schemeClr val="tx1"/>
                </a:solidFill>
                <a:latin typeface="+mn-lt"/>
                <a:ea typeface="+mn-ea"/>
                <a:cs typeface="+mn-cs"/>
              </a:rPr>
              <a:t>- If you have enough bandwidth to support mission-critical activity</a:t>
            </a:r>
          </a:p>
          <a:p>
            <a:r>
              <a:rPr lang="en-US" sz="1200" b="0" i="0" u="none" strike="noStrike" kern="1200" baseline="0" dirty="0" smtClean="0">
                <a:solidFill>
                  <a:schemeClr val="tx1"/>
                </a:solidFill>
                <a:latin typeface="+mn-lt"/>
                <a:ea typeface="+mn-ea"/>
                <a:cs typeface="+mn-cs"/>
              </a:rPr>
              <a:t>- Who is using excessive bandwidth</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4</a:t>
            </a:fld>
            <a:endParaRPr lang="en-US"/>
          </a:p>
        </p:txBody>
      </p:sp>
    </p:spTree>
    <p:extLst>
      <p:ext uri="{BB962C8B-B14F-4D97-AF65-F5344CB8AC3E}">
        <p14:creationId xmlns:p14="http://schemas.microsoft.com/office/powerpoint/2010/main" val="378580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components include the following:</a:t>
            </a:r>
          </a:p>
          <a:p>
            <a:r>
              <a:rPr lang="en-US" sz="1200" b="0" i="0" u="none" strike="noStrike" kern="1200" baseline="0" dirty="0" smtClean="0">
                <a:solidFill>
                  <a:schemeClr val="tx1"/>
                </a:solidFill>
                <a:latin typeface="+mn-lt"/>
                <a:ea typeface="+mn-ea"/>
                <a:cs typeface="+mn-cs"/>
              </a:rPr>
              <a:t>- Network devices that are configured for </a:t>
            </a:r>
            <a:r>
              <a:rPr lang="en-US" sz="1200" b="0" i="0" u="none" strike="noStrike" kern="1200" baseline="0" dirty="0" err="1" smtClean="0">
                <a:solidFill>
                  <a:schemeClr val="tx1"/>
                </a:solidFill>
                <a:latin typeface="+mn-lt"/>
                <a:ea typeface="+mn-ea"/>
                <a:cs typeface="+mn-cs"/>
              </a:rPr>
              <a:t>NetFlow</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 which receives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information from network devices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 devices collect IP traffic statistics on interfaces where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configured. Network devices then export these statistics as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records to a central server that runs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 software. The Collector also performs traffic analysis.</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5</a:t>
            </a:fld>
            <a:endParaRPr lang="en-US"/>
          </a:p>
        </p:txBody>
      </p:sp>
    </p:spTree>
    <p:extLst>
      <p:ext uri="{BB962C8B-B14F-4D97-AF65-F5344CB8AC3E}">
        <p14:creationId xmlns:p14="http://schemas.microsoft.com/office/powerpoint/2010/main" val="24437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network flow is defined as a unidirectional stream of packets between a given source and destination. The source and destination are each defined by a network layer IP address and transport layer </a:t>
            </a:r>
            <a:r>
              <a:rPr lang="fr-CA" sz="1200" b="0" i="0" u="none" strike="noStrike" kern="1200" baseline="0" dirty="0" smtClean="0">
                <a:solidFill>
                  <a:schemeClr val="tx1"/>
                </a:solidFill>
                <a:latin typeface="+mn-lt"/>
                <a:ea typeface="+mn-ea"/>
                <a:cs typeface="+mn-cs"/>
              </a:rPr>
              <a:t>source and destination port </a:t>
            </a:r>
            <a:r>
              <a:rPr lang="fr-CA" sz="1200" b="0" i="0" u="none" strike="noStrike" kern="1200" baseline="0" dirty="0" err="1" smtClean="0">
                <a:solidFill>
                  <a:schemeClr val="tx1"/>
                </a:solidFill>
                <a:latin typeface="+mn-lt"/>
                <a:ea typeface="+mn-ea"/>
                <a:cs typeface="+mn-cs"/>
              </a:rPr>
              <a:t>numbers</a:t>
            </a:r>
            <a:r>
              <a:rPr lang="fr-CA" sz="1200" b="0" i="0" u="none" strike="noStrike" kern="1200" baseline="0" dirty="0" smtClean="0">
                <a:solidFill>
                  <a:schemeClr val="tx1"/>
                </a:solidFill>
                <a:latin typeface="+mn-lt"/>
                <a:ea typeface="+mn-ea"/>
                <a:cs typeface="+mn-cs"/>
              </a:rPr>
              <a:t>.</a:t>
            </a:r>
          </a:p>
          <a:p>
            <a:endParaRPr lang="fr-C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flow is defined by the combination of seven key fields, which define a unique flow. If a packet has one key field that is different from another packet, it is considered to belong to another flow. Flows are stored in </a:t>
            </a:r>
            <a:r>
              <a:rPr lang="fr-CA" sz="1200" b="0" i="0" u="none" strike="noStrike" kern="1200" baseline="0" dirty="0" smtClean="0">
                <a:solidFill>
                  <a:schemeClr val="tx1"/>
                </a:solidFill>
                <a:latin typeface="+mn-lt"/>
                <a:ea typeface="+mn-ea"/>
                <a:cs typeface="+mn-cs"/>
              </a:rPr>
              <a:t>the </a:t>
            </a:r>
            <a:r>
              <a:rPr lang="fr-CA" sz="1200" b="0" i="0" u="none" strike="noStrike" kern="1200" baseline="0" dirty="0" err="1" smtClean="0">
                <a:solidFill>
                  <a:schemeClr val="tx1"/>
                </a:solidFill>
                <a:latin typeface="+mn-lt"/>
                <a:ea typeface="+mn-ea"/>
                <a:cs typeface="+mn-cs"/>
              </a:rPr>
              <a:t>NetFlow</a:t>
            </a:r>
            <a:r>
              <a:rPr lang="fr-CA" sz="1200" b="0" i="0" u="none" strike="noStrike" kern="1200" baseline="0" dirty="0" smtClean="0">
                <a:solidFill>
                  <a:schemeClr val="tx1"/>
                </a:solidFill>
                <a:latin typeface="+mn-lt"/>
                <a:ea typeface="+mn-ea"/>
                <a:cs typeface="+mn-cs"/>
              </a:rPr>
              <a:t> cache.</a:t>
            </a:r>
          </a:p>
          <a:p>
            <a:endParaRPr lang="fr-CA"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err="1" smtClean="0">
                <a:solidFill>
                  <a:schemeClr val="tx1"/>
                </a:solidFill>
                <a:latin typeface="+mn-lt"/>
                <a:ea typeface="+mn-ea"/>
                <a:cs typeface="+mn-cs"/>
              </a:rPr>
              <a:t>ToS</a:t>
            </a:r>
            <a:r>
              <a:rPr lang="en-US" sz="1200" b="0" i="0" u="none" strike="noStrike" kern="1200" baseline="0" dirty="0" smtClean="0">
                <a:solidFill>
                  <a:schemeClr val="tx1"/>
                </a:solidFill>
                <a:latin typeface="+mn-lt"/>
                <a:ea typeface="+mn-ea"/>
                <a:cs typeface="+mn-cs"/>
              </a:rPr>
              <a:t> is a field in the IP header. It is used as a quality of service (</a:t>
            </a:r>
            <a:r>
              <a:rPr lang="en-US" sz="1200" b="0" i="0" u="none" strike="noStrike" kern="1200" baseline="0" dirty="0" err="1" smtClean="0">
                <a:solidFill>
                  <a:schemeClr val="tx1"/>
                </a:solidFill>
                <a:latin typeface="+mn-lt"/>
                <a:ea typeface="+mn-ea"/>
                <a:cs typeface="+mn-cs"/>
              </a:rPr>
              <a:t>QoS</a:t>
            </a:r>
            <a:r>
              <a:rPr lang="en-US" sz="1200" b="0" i="0" u="none" strike="noStrike" kern="1200" baseline="0" dirty="0" smtClean="0">
                <a:solidFill>
                  <a:schemeClr val="tx1"/>
                </a:solidFill>
                <a:latin typeface="+mn-lt"/>
                <a:ea typeface="+mn-ea"/>
                <a:cs typeface="+mn-cs"/>
              </a:rPr>
              <a:t>) mechanism to mark IP packets with different priorities in</a:t>
            </a:r>
          </a:p>
          <a:p>
            <a:r>
              <a:rPr lang="en-US" sz="1200" b="0" i="0" u="none" strike="noStrike" kern="1200" baseline="0" dirty="0" smtClean="0">
                <a:solidFill>
                  <a:schemeClr val="tx1"/>
                </a:solidFill>
                <a:latin typeface="+mn-lt"/>
                <a:ea typeface="+mn-ea"/>
                <a:cs typeface="+mn-cs"/>
              </a:rPr>
              <a:t>order to receive different treatment in terms of throughput, reliability, and latency.</a:t>
            </a:r>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6</a:t>
            </a:fld>
            <a:endParaRPr lang="en-US"/>
          </a:p>
        </p:txBody>
      </p:sp>
    </p:spTree>
    <p:extLst>
      <p:ext uri="{BB962C8B-B14F-4D97-AF65-F5344CB8AC3E}">
        <p14:creationId xmlns:p14="http://schemas.microsoft.com/office/powerpoint/2010/main" val="144060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a:t>
            </a:r>
            <a:r>
              <a:rPr lang="en-US" sz="1200" b="0" i="0" u="none" strike="noStrike" kern="1200" baseline="0" dirty="0" err="1" smtClean="0">
                <a:solidFill>
                  <a:schemeClr val="tx1"/>
                </a:solidFill>
                <a:latin typeface="+mn-lt"/>
                <a:ea typeface="+mn-ea"/>
                <a:cs typeface="+mn-cs"/>
              </a:rPr>
              <a:t>FlowCollector</a:t>
            </a:r>
            <a:r>
              <a:rPr lang="en-US" sz="1200" b="0" i="0" u="none" strike="noStrike" kern="1200" baseline="0" dirty="0" smtClean="0">
                <a:solidFill>
                  <a:schemeClr val="tx1"/>
                </a:solidFill>
                <a:latin typeface="+mn-lt"/>
                <a:ea typeface="+mn-ea"/>
                <a:cs typeface="+mn-cs"/>
              </a:rPr>
              <a:t> is to grab flow export data from multiple routers, filter and aggregate the data according to the policies of the customer (that is, keep the data that you want and discard the rest), and store this summarized or aggregated data instead of raw flow data to minimize disk space consumption. The data is written to a disk at specified intervals in flat files. The customer may run multiple collection schemes or threads concurrently; for example, customers who want data both for planning and for billing may want to store different “cuts” of the data to support these applications via different aggregation schemes.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FlowCollector</a:t>
            </a:r>
            <a:r>
              <a:rPr lang="en-US" sz="1200" b="0" i="0" u="none" strike="noStrike" kern="1200" baseline="0" dirty="0" smtClean="0">
                <a:solidFill>
                  <a:schemeClr val="tx1"/>
                </a:solidFill>
                <a:latin typeface="+mn-lt"/>
                <a:ea typeface="+mn-ea"/>
                <a:cs typeface="+mn-cs"/>
              </a:rPr>
              <a:t> passively listens to specified UDP ports to receive and process exported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datagrams. The </a:t>
            </a:r>
            <a:r>
              <a:rPr lang="en-US" sz="1200" b="0" i="0" u="none" strike="noStrike" kern="1200" baseline="0" dirty="0" err="1" smtClean="0">
                <a:solidFill>
                  <a:schemeClr val="tx1"/>
                </a:solidFill>
                <a:latin typeface="+mn-lt"/>
                <a:ea typeface="+mn-ea"/>
                <a:cs typeface="+mn-cs"/>
              </a:rPr>
              <a:t>FlowCollector</a:t>
            </a:r>
            <a:r>
              <a:rPr lang="en-US" sz="1200" b="0" i="0" u="none" strike="noStrike" kern="1200" baseline="0" dirty="0" smtClean="0">
                <a:solidFill>
                  <a:schemeClr val="tx1"/>
                </a:solidFill>
                <a:latin typeface="+mn-lt"/>
                <a:ea typeface="+mn-ea"/>
                <a:cs typeface="+mn-cs"/>
              </a:rPr>
              <a:t> application provides a high-performance, easy-to-use solution that scales to accommodate consumption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export data from multiple devices in order to support key flow-consumer applications, including accounting, billing, and network planning and monitoring.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FlowAnalyzer</a:t>
            </a:r>
            <a:r>
              <a:rPr lang="en-US" sz="1200" b="0" i="0" u="none" strike="noStrike" kern="1200" baseline="0" dirty="0" smtClean="0">
                <a:solidFill>
                  <a:schemeClr val="tx1"/>
                </a:solidFill>
                <a:latin typeface="+mn-lt"/>
                <a:ea typeface="+mn-ea"/>
                <a:cs typeface="+mn-cs"/>
              </a:rPr>
              <a:t> provides the means to do near real-time visualization and analysis of recorded and aggregated flow data. You can specify the router, the aggregation scheme, and the time interval in which you wish to view and then retrieve the relevant data. You can then sort and visualize the data in a manner that makes sense for the users (with bar charts, pie charts, or histograms of the sorted reports). The data can then be exported to spreadsheets such as Excel for more detailed analysis, trending, reporting, and so on</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Cisco no longer supports its own specific Flow collection/analysis software.  Other companies offer free or commercial flow collection/analysis software.</a:t>
            </a:r>
          </a:p>
          <a:p>
            <a:r>
              <a:rPr lang="en-US" sz="1200" b="0" i="0" u="none" strike="noStrike" kern="1200" baseline="0" dirty="0" smtClean="0">
                <a:solidFill>
                  <a:schemeClr val="tx1"/>
                </a:solidFill>
                <a:latin typeface="+mn-lt"/>
                <a:ea typeface="+mn-ea"/>
                <a:cs typeface="+mn-cs"/>
              </a:rPr>
              <a:t>See these links:</a:t>
            </a:r>
          </a:p>
          <a:p>
            <a:r>
              <a:rPr lang="fr-CA" dirty="0" smtClean="0"/>
              <a:t>http://www.cisco.com/en/US/prod/iosswrel/ps6537/ps6555/ps6601/networking_solutions_products_genericcontent0900aecd805ff72b.html</a:t>
            </a:r>
          </a:p>
          <a:p>
            <a:r>
              <a:rPr lang="fr-CA" dirty="0" smtClean="0"/>
              <a:t>http://www.cisco.com/en/US/prod/iosswrel/ps6537/ps6555/ps6601/networking_solutions_products_genericcontent0900aecd805ff728.html</a:t>
            </a:r>
          </a:p>
          <a:p>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7</a:t>
            </a:fld>
            <a:endParaRPr lang="en-US"/>
          </a:p>
        </p:txBody>
      </p:sp>
    </p:spTree>
    <p:extLst>
      <p:ext uri="{BB962C8B-B14F-4D97-AF65-F5344CB8AC3E}">
        <p14:creationId xmlns:p14="http://schemas.microsoft.com/office/powerpoint/2010/main" val="391120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implement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on a router, you must do the following: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Configure </a:t>
            </a:r>
            <a:r>
              <a:rPr lang="en-US" sz="1200" b="1" i="0" u="none" strike="noStrike" kern="1200" baseline="0" dirty="0" err="1" smtClean="0">
                <a:solidFill>
                  <a:schemeClr val="tx1"/>
                </a:solidFill>
                <a:latin typeface="+mn-lt"/>
                <a:ea typeface="+mn-ea"/>
                <a:cs typeface="+mn-cs"/>
              </a:rPr>
              <a:t>NetFlow</a:t>
            </a:r>
            <a:r>
              <a:rPr lang="en-US" sz="1200" b="1" i="0" u="none" strike="noStrike" kern="1200" baseline="0" dirty="0" smtClean="0">
                <a:solidFill>
                  <a:schemeClr val="tx1"/>
                </a:solidFill>
                <a:latin typeface="+mn-lt"/>
                <a:ea typeface="+mn-ea"/>
                <a:cs typeface="+mn-cs"/>
              </a:rPr>
              <a:t> data capture: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can capture data from ingress (incoming) and egress </a:t>
            </a:r>
            <a:r>
              <a:rPr lang="fr-CA" sz="1200" b="0" i="0" u="none" strike="noStrike" kern="1200" baseline="0" dirty="0" smtClean="0">
                <a:solidFill>
                  <a:schemeClr val="tx1"/>
                </a:solidFill>
                <a:latin typeface="+mn-lt"/>
                <a:ea typeface="+mn-ea"/>
                <a:cs typeface="+mn-cs"/>
              </a:rPr>
              <a:t>(</a:t>
            </a:r>
            <a:r>
              <a:rPr lang="fr-CA" sz="1200" b="0" i="0" u="none" strike="noStrike" kern="1200" baseline="0" dirty="0" err="1" smtClean="0">
                <a:solidFill>
                  <a:schemeClr val="tx1"/>
                </a:solidFill>
                <a:latin typeface="+mn-lt"/>
                <a:ea typeface="+mn-ea"/>
                <a:cs typeface="+mn-cs"/>
              </a:rPr>
              <a:t>outgoing</a:t>
            </a:r>
            <a:r>
              <a:rPr lang="fr-CA" sz="1200" b="0" i="0" u="none" strike="noStrike" kern="1200" baseline="0" dirty="0" smtClean="0">
                <a:solidFill>
                  <a:schemeClr val="tx1"/>
                </a:solidFill>
                <a:latin typeface="+mn-lt"/>
                <a:ea typeface="+mn-ea"/>
                <a:cs typeface="+mn-cs"/>
              </a:rPr>
              <a:t>) </a:t>
            </a:r>
            <a:r>
              <a:rPr lang="fr-CA" sz="1200" b="0" i="0" u="none" strike="noStrike" kern="1200" baseline="0" dirty="0" err="1" smtClean="0">
                <a:solidFill>
                  <a:schemeClr val="tx1"/>
                </a:solidFill>
                <a:latin typeface="+mn-lt"/>
                <a:ea typeface="+mn-ea"/>
                <a:cs typeface="+mn-cs"/>
              </a:rPr>
              <a:t>packets</a:t>
            </a:r>
            <a:r>
              <a:rPr lang="fr-CA" sz="1200" b="0" i="0" u="none" strike="noStrike" kern="1200" baseline="0" dirty="0" smtClean="0">
                <a:solidFill>
                  <a:schemeClr val="tx1"/>
                </a:solidFill>
                <a:latin typeface="+mn-lt"/>
                <a:ea typeface="+mn-ea"/>
                <a:cs typeface="+mn-cs"/>
              </a:rPr>
              <a: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Configure </a:t>
            </a:r>
            <a:r>
              <a:rPr lang="en-US" sz="1200" b="1" i="0" u="none" strike="noStrike" kern="1200" baseline="0" dirty="0" err="1" smtClean="0">
                <a:solidFill>
                  <a:schemeClr val="tx1"/>
                </a:solidFill>
                <a:latin typeface="+mn-lt"/>
                <a:ea typeface="+mn-ea"/>
                <a:cs typeface="+mn-cs"/>
              </a:rPr>
              <a:t>NetFlow</a:t>
            </a:r>
            <a:r>
              <a:rPr lang="en-US" sz="1200" b="1" i="0" u="none" strike="noStrike" kern="1200" baseline="0" dirty="0" smtClean="0">
                <a:solidFill>
                  <a:schemeClr val="tx1"/>
                </a:solidFill>
                <a:latin typeface="+mn-lt"/>
                <a:ea typeface="+mn-ea"/>
                <a:cs typeface="+mn-cs"/>
              </a:rPr>
              <a:t> data export: </a:t>
            </a:r>
            <a:r>
              <a:rPr lang="en-US" sz="1200" b="0" i="0" u="none" strike="noStrike" kern="1200" baseline="0" dirty="0" smtClean="0">
                <a:solidFill>
                  <a:schemeClr val="tx1"/>
                </a:solidFill>
                <a:latin typeface="+mn-lt"/>
                <a:ea typeface="+mn-ea"/>
                <a:cs typeface="+mn-cs"/>
              </a:rPr>
              <a:t>You need to specify the IP address or hostname of the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 and the UDP port that the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 listens to</a:t>
            </a:r>
            <a:r>
              <a:rPr lang="en-US" sz="1200" b="0" i="0" u="none" strike="noStrike" kern="1200" baseline="0" dirty="0" smtClean="0">
                <a:solidFill>
                  <a:schemeClr val="tx1"/>
                </a:solidFill>
                <a:latin typeface="+mn-lt"/>
                <a:ea typeface="+mn-ea"/>
                <a:cs typeface="+mn-cs"/>
              </a:rPr>
              <a:t>.  Optionally, you can specify an interface to use for the source IP address of the packet sent to the collector.</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Configure </a:t>
            </a:r>
            <a:r>
              <a:rPr lang="en-US" sz="1200" b="1" i="0" u="none" strike="noStrike" kern="1200" baseline="0" dirty="0" err="1" smtClean="0">
                <a:solidFill>
                  <a:schemeClr val="tx1"/>
                </a:solidFill>
                <a:latin typeface="+mn-lt"/>
                <a:ea typeface="+mn-ea"/>
                <a:cs typeface="+mn-cs"/>
              </a:rPr>
              <a:t>NetFlow</a:t>
            </a:r>
            <a:r>
              <a:rPr lang="en-US" sz="1200" b="1" i="0" u="none" strike="noStrike" kern="1200" baseline="0" dirty="0" smtClean="0">
                <a:solidFill>
                  <a:schemeClr val="tx1"/>
                </a:solidFill>
                <a:latin typeface="+mn-lt"/>
                <a:ea typeface="+mn-ea"/>
                <a:cs typeface="+mn-cs"/>
              </a:rPr>
              <a:t> data export version: </a:t>
            </a:r>
            <a:r>
              <a:rPr lang="en-US" sz="1200" b="0" i="0" u="none" strike="noStrike" kern="1200" baseline="0" dirty="0" smtClean="0">
                <a:solidFill>
                  <a:schemeClr val="tx1"/>
                </a:solidFill>
                <a:latin typeface="+mn-lt"/>
                <a:ea typeface="+mn-ea"/>
                <a:cs typeface="+mn-cs"/>
              </a:rPr>
              <a:t>You can specify the version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data export format.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Verify </a:t>
            </a:r>
            <a:r>
              <a:rPr lang="en-US" sz="1200" b="1" i="0" u="none" strike="noStrike" kern="1200" baseline="0" dirty="0" err="1" smtClean="0">
                <a:solidFill>
                  <a:schemeClr val="tx1"/>
                </a:solidFill>
                <a:latin typeface="+mn-lt"/>
                <a:ea typeface="+mn-ea"/>
                <a:cs typeface="+mn-cs"/>
              </a:rPr>
              <a:t>NetFlow</a:t>
            </a:r>
            <a:r>
              <a:rPr lang="en-US" sz="1200" b="1" i="0" u="none" strike="noStrike" kern="1200" baseline="0" dirty="0" smtClean="0">
                <a:solidFill>
                  <a:schemeClr val="tx1"/>
                </a:solidFill>
                <a:latin typeface="+mn-lt"/>
                <a:ea typeface="+mn-ea"/>
                <a:cs typeface="+mn-cs"/>
              </a:rPr>
              <a:t>, its operation</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and statistics: </a:t>
            </a:r>
            <a:r>
              <a:rPr lang="en-US" sz="1200" b="0" i="0" u="none" strike="noStrike" kern="1200" baseline="0" dirty="0" smtClean="0">
                <a:solidFill>
                  <a:schemeClr val="tx1"/>
                </a:solidFill>
                <a:latin typeface="+mn-lt"/>
                <a:ea typeface="+mn-ea"/>
                <a:cs typeface="+mn-cs"/>
              </a:rPr>
              <a:t>After you have configured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you can analyze the exported data on a workstation running an application such as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Collection Engine or using several </a:t>
            </a:r>
            <a:r>
              <a:rPr lang="en-US" sz="1200" b="1" i="0" u="none" strike="noStrike" kern="1200" baseline="0" dirty="0" smtClean="0">
                <a:solidFill>
                  <a:schemeClr val="tx1"/>
                </a:solidFill>
                <a:latin typeface="+mn-lt"/>
                <a:ea typeface="+mn-ea"/>
                <a:cs typeface="+mn-cs"/>
              </a:rPr>
              <a:t>show </a:t>
            </a:r>
            <a:r>
              <a:rPr lang="en-US" sz="1200" b="0" i="0" u="none" strike="noStrike" kern="1200" baseline="0" dirty="0" smtClean="0">
                <a:solidFill>
                  <a:schemeClr val="tx1"/>
                </a:solidFill>
                <a:latin typeface="+mn-lt"/>
                <a:ea typeface="+mn-ea"/>
                <a:cs typeface="+mn-cs"/>
              </a:rPr>
              <a:t>commands on the router itself.</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Be aware that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consumes additional memory. If you have memory constraints, you can preset the size of the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cache so that it contains a smaller number of entries. The default cache size </a:t>
            </a:r>
            <a:r>
              <a:rPr lang="fr-CA" sz="1200" b="0" i="0" u="none" strike="noStrike" kern="1200" baseline="0" dirty="0" err="1" smtClean="0">
                <a:solidFill>
                  <a:schemeClr val="tx1"/>
                </a:solidFill>
                <a:latin typeface="+mn-lt"/>
                <a:ea typeface="+mn-ea"/>
                <a:cs typeface="+mn-cs"/>
              </a:rPr>
              <a:t>depends</a:t>
            </a:r>
            <a:r>
              <a:rPr lang="fr-CA" sz="1200" b="0" i="0" u="none" strike="noStrike" kern="1200" baseline="0" dirty="0" smtClean="0">
                <a:solidFill>
                  <a:schemeClr val="tx1"/>
                </a:solidFill>
                <a:latin typeface="+mn-lt"/>
                <a:ea typeface="+mn-ea"/>
                <a:cs typeface="+mn-cs"/>
              </a:rPr>
              <a:t> on the </a:t>
            </a:r>
            <a:r>
              <a:rPr lang="fr-CA" sz="1200" b="0" i="0" u="none" strike="noStrike" kern="1200" baseline="0" dirty="0" err="1" smtClean="0">
                <a:solidFill>
                  <a:schemeClr val="tx1"/>
                </a:solidFill>
                <a:latin typeface="+mn-lt"/>
                <a:ea typeface="+mn-ea"/>
                <a:cs typeface="+mn-cs"/>
              </a:rPr>
              <a:t>platform</a:t>
            </a:r>
            <a:r>
              <a:rPr lang="fr-CA" sz="1200" b="0" i="0" u="none" strike="noStrike" kern="1200" baseline="0" dirty="0" smtClean="0">
                <a:solidFill>
                  <a:schemeClr val="tx1"/>
                </a:solidFill>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8</a:t>
            </a:fld>
            <a:endParaRPr lang="en-US"/>
          </a:p>
        </p:txBody>
      </p:sp>
    </p:spTree>
    <p:extLst>
      <p:ext uri="{BB962C8B-B14F-4D97-AF65-F5344CB8AC3E}">
        <p14:creationId xmlns:p14="http://schemas.microsoft.com/office/powerpoint/2010/main" val="171737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Configuration of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is based on the following commands: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 {ingress | egress} </a:t>
            </a:r>
          </a:p>
          <a:p>
            <a:r>
              <a:rPr lang="en-US" sz="1200" b="0" i="0" u="none" strike="noStrike" kern="1200" baseline="0" dirty="0" smtClean="0">
                <a:solidFill>
                  <a:schemeClr val="tx1"/>
                </a:solidFill>
                <a:latin typeface="+mn-lt"/>
                <a:ea typeface="+mn-ea"/>
                <a:cs typeface="+mn-cs"/>
              </a:rPr>
              <a:t>Enables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on the interface. Captures traffic that is being received or being transmitted by the interface.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flow-export destination </a:t>
            </a:r>
            <a:r>
              <a:rPr lang="en-US" sz="1200" b="0" i="1" u="none" strike="noStrike" kern="1200" baseline="0" dirty="0" err="1" smtClean="0">
                <a:solidFill>
                  <a:schemeClr val="tx1"/>
                </a:solidFill>
                <a:latin typeface="+mn-lt"/>
                <a:ea typeface="+mn-ea"/>
                <a:cs typeface="+mn-cs"/>
              </a:rPr>
              <a:t>ip</a:t>
            </a:r>
            <a:r>
              <a:rPr lang="en-US" sz="1200" b="0" i="1" u="none" strike="noStrike" kern="1200" baseline="0" dirty="0" smtClean="0">
                <a:solidFill>
                  <a:schemeClr val="tx1"/>
                </a:solidFill>
                <a:latin typeface="+mn-lt"/>
                <a:ea typeface="+mn-ea"/>
                <a:cs typeface="+mn-cs"/>
              </a:rPr>
              <a:t>-address </a:t>
            </a:r>
            <a:r>
              <a:rPr lang="en-US" sz="1200" b="0" i="1" u="none" strike="noStrike" kern="1200" baseline="0" dirty="0" err="1" smtClean="0">
                <a:solidFill>
                  <a:schemeClr val="tx1"/>
                </a:solidFill>
                <a:latin typeface="+mn-lt"/>
                <a:ea typeface="+mn-ea"/>
                <a:cs typeface="+mn-cs"/>
              </a:rPr>
              <a:t>udp</a:t>
            </a:r>
            <a:r>
              <a:rPr lang="en-US" sz="1200" b="0" i="1" u="none" strike="noStrike" kern="1200" baseline="0" dirty="0" smtClean="0">
                <a:solidFill>
                  <a:schemeClr val="tx1"/>
                </a:solidFill>
                <a:latin typeface="+mn-lt"/>
                <a:ea typeface="+mn-ea"/>
                <a:cs typeface="+mn-cs"/>
              </a:rPr>
              <a:t>-port </a:t>
            </a:r>
          </a:p>
          <a:p>
            <a:r>
              <a:rPr lang="en-US" sz="1200" b="0" i="0" u="none" strike="noStrike" kern="1200" baseline="0" dirty="0" smtClean="0">
                <a:solidFill>
                  <a:schemeClr val="tx1"/>
                </a:solidFill>
                <a:latin typeface="+mn-lt"/>
                <a:ea typeface="+mn-ea"/>
                <a:cs typeface="+mn-cs"/>
              </a:rPr>
              <a:t>IP address of the workstation to which you want to send the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information and the number of the UDP port on which the workstation is listening for this input. UDP port 9996 is commonly used for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flow-export version </a:t>
            </a:r>
            <a:r>
              <a:rPr lang="en-US" sz="1200" b="0" i="1" u="none" strike="noStrike" kern="1200" baseline="0" dirty="0" err="1" smtClean="0">
                <a:solidFill>
                  <a:schemeClr val="tx1"/>
                </a:solidFill>
                <a:latin typeface="+mn-lt"/>
                <a:ea typeface="+mn-ea"/>
                <a:cs typeface="+mn-cs"/>
              </a:rPr>
              <a:t>version</a:t>
            </a:r>
            <a:r>
              <a:rPr lang="en-US" sz="1200" b="0" i="1"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Specifies the version format that the export packet uses.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figure shows configurations for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data capture and data export to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collector with IP address 10.1.10.100, where you can analyze the exported data.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Traffic that is being either received or transmitted by the </a:t>
            </a:r>
            <a:r>
              <a:rPr lang="en-US" sz="1200" b="0" i="0" u="none" strike="noStrike" kern="1200" baseline="0" dirty="0" err="1" smtClean="0">
                <a:solidFill>
                  <a:schemeClr val="tx1"/>
                </a:solidFill>
                <a:latin typeface="+mn-lt"/>
                <a:ea typeface="+mn-ea"/>
                <a:cs typeface="+mn-cs"/>
              </a:rPr>
              <a:t>GigabitEthernet</a:t>
            </a:r>
            <a:r>
              <a:rPr lang="en-US" sz="1200" b="0" i="0" u="none" strike="noStrike" kern="1200" baseline="0" dirty="0" smtClean="0">
                <a:solidFill>
                  <a:schemeClr val="tx1"/>
                </a:solidFill>
                <a:latin typeface="+mn-lt"/>
                <a:ea typeface="+mn-ea"/>
                <a:cs typeface="+mn-cs"/>
              </a:rPr>
              <a:t> 0/0 interface is captured using the </a:t>
            </a:r>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 </a:t>
            </a:r>
            <a:r>
              <a:rPr lang="en-US" sz="1200" b="0" i="0" u="none" strike="noStrike" kern="1200" baseline="0" dirty="0" smtClean="0">
                <a:solidFill>
                  <a:schemeClr val="tx1"/>
                </a:solidFill>
                <a:latin typeface="+mn-lt"/>
                <a:ea typeface="+mn-ea"/>
                <a:cs typeface="+mn-cs"/>
              </a:rPr>
              <a:t>command. Captured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information is then sent to the collector with IP address 10.1.10.100 on UDP port 9996. The </a:t>
            </a:r>
            <a:r>
              <a:rPr lang="en-US" sz="1200" b="1" i="0" u="none" strike="noStrike" kern="1200" baseline="0" dirty="0" err="1" smtClean="0">
                <a:solidFill>
                  <a:schemeClr val="tx1"/>
                </a:solidFill>
                <a:latin typeface="+mn-lt"/>
                <a:ea typeface="+mn-ea"/>
                <a:cs typeface="+mn-cs"/>
              </a:rPr>
              <a:t>ip</a:t>
            </a:r>
            <a:r>
              <a:rPr lang="en-US" sz="1200" b="1" i="0" u="none" strike="noStrike" kern="1200" baseline="0" dirty="0" smtClean="0">
                <a:solidFill>
                  <a:schemeClr val="tx1"/>
                </a:solidFill>
                <a:latin typeface="+mn-lt"/>
                <a:ea typeface="+mn-ea"/>
                <a:cs typeface="+mn-cs"/>
              </a:rPr>
              <a:t> flow-export version </a:t>
            </a:r>
            <a:r>
              <a:rPr lang="en-US" sz="1200" b="0" i="0" u="none" strike="noStrike" kern="1200" baseline="0" dirty="0" smtClean="0">
                <a:solidFill>
                  <a:schemeClr val="tx1"/>
                </a:solidFill>
                <a:latin typeface="+mn-lt"/>
                <a:ea typeface="+mn-ea"/>
                <a:cs typeface="+mn-cs"/>
              </a:rPr>
              <a:t>command specifies that the export packet uses the version 9 </a:t>
            </a:r>
            <a:r>
              <a:rPr lang="fr-CA" sz="1200" b="0" i="0" u="none" strike="noStrike" kern="1200" baseline="0" dirty="0" smtClean="0">
                <a:solidFill>
                  <a:schemeClr val="tx1"/>
                </a:solidFill>
                <a:latin typeface="+mn-lt"/>
                <a:ea typeface="+mn-ea"/>
                <a:cs typeface="+mn-cs"/>
              </a:rPr>
              <a:t>format.</a:t>
            </a:r>
          </a:p>
          <a:p>
            <a:endParaRPr lang="fr-CA"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err="1" smtClean="0">
                <a:solidFill>
                  <a:schemeClr val="tx1"/>
                </a:solidFill>
                <a:latin typeface="+mn-lt"/>
                <a:ea typeface="+mn-ea"/>
                <a:cs typeface="+mn-cs"/>
              </a:rPr>
              <a:t>NetFlow</a:t>
            </a:r>
            <a:r>
              <a:rPr lang="en-US" sz="1200" b="0" i="0" u="none" strike="noStrike" kern="1200" baseline="0" dirty="0" smtClean="0">
                <a:solidFill>
                  <a:schemeClr val="tx1"/>
                </a:solidFill>
                <a:latin typeface="+mn-lt"/>
                <a:ea typeface="+mn-ea"/>
                <a:cs typeface="+mn-cs"/>
              </a:rPr>
              <a:t> exports data in UDP in one of five formats (1, 5, 7, 8, and 9). Version 9 is the most versatile data export format but is not backward compatible with version 8 or version 5.</a:t>
            </a:r>
          </a:p>
          <a:p>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9</a:t>
            </a:fld>
            <a:endParaRPr lang="en-US"/>
          </a:p>
        </p:txBody>
      </p:sp>
    </p:spTree>
    <p:extLst>
      <p:ext uri="{BB962C8B-B14F-4D97-AF65-F5344CB8AC3E}">
        <p14:creationId xmlns:p14="http://schemas.microsoft.com/office/powerpoint/2010/main" val="173593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3" y="4464066"/>
            <a:ext cx="36576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229702" y="432215"/>
            <a:ext cx="8588861" cy="838200"/>
          </a:xfrm>
        </p:spPr>
        <p:txBody>
          <a:bodyPr/>
          <a:lstStyle/>
          <a:p>
            <a:r>
              <a:rPr lang="en-US" dirty="0" smtClean="0"/>
              <a:t>Click to edit Master title style</a:t>
            </a:r>
            <a:endParaRPr lang="en-US" dirty="0"/>
          </a:p>
        </p:txBody>
      </p:sp>
      <p:sp>
        <p:nvSpPr>
          <p:cNvPr id="10" name="Rounded Rectangle 9"/>
          <p:cNvSpPr/>
          <p:nvPr userDrawn="1"/>
        </p:nvSpPr>
        <p:spPr>
          <a:xfrm>
            <a:off x="4984231" y="1416140"/>
            <a:ext cx="375972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 Placeholder 3"/>
          <p:cNvSpPr>
            <a:spLocks noGrp="1"/>
          </p:cNvSpPr>
          <p:nvPr>
            <p:ph type="body" sz="quarter" idx="15"/>
          </p:nvPr>
        </p:nvSpPr>
        <p:spPr>
          <a:xfrm>
            <a:off x="5221224" y="1747683"/>
            <a:ext cx="3236976" cy="1900292"/>
          </a:xfrm>
        </p:spPr>
        <p:txBody>
          <a:bodyPr/>
          <a:lstStyle>
            <a:lvl1pPr marL="114300" indent="-114300">
              <a:buFontTx/>
              <a:buNone/>
              <a:defRPr sz="2000"/>
            </a:lvl1pPr>
          </a:lstStyle>
          <a:p>
            <a:pPr lvl="0"/>
            <a:r>
              <a:rPr lang="en-US" dirty="0" smtClean="0"/>
              <a:t>Click to edit Master text styles</a:t>
            </a:r>
          </a:p>
        </p:txBody>
      </p:sp>
      <p:sp>
        <p:nvSpPr>
          <p:cNvPr id="17" name="Text Placeholder 21"/>
          <p:cNvSpPr>
            <a:spLocks noGrp="1"/>
          </p:cNvSpPr>
          <p:nvPr>
            <p:ph type="body" sz="quarter" idx="16"/>
          </p:nvPr>
        </p:nvSpPr>
        <p:spPr>
          <a:xfrm>
            <a:off x="5310124" y="4876800"/>
            <a:ext cx="3044497"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4990141" y="1335313"/>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733259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4818887" y="301752"/>
            <a:ext cx="3951308"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866900"/>
            <a:ext cx="2622550"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866900"/>
            <a:ext cx="2593975"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275388" y="1866900"/>
            <a:ext cx="2633662"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47902"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cxnSp>
        <p:nvCxnSpPr>
          <p:cNvPr id="11" name="Straight Connector 10"/>
          <p:cNvCxnSpPr/>
          <p:nvPr userDrawn="1"/>
        </p:nvCxnSpPr>
        <p:spPr>
          <a:xfrm>
            <a:off x="3082817"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83084"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777667"/>
            <a:ext cx="3895344"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5704772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‹N°›</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39924"/>
            <a:ext cx="8474869"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1" name="Media Placeholder 20"/>
          <p:cNvSpPr>
            <a:spLocks noGrp="1"/>
          </p:cNvSpPr>
          <p:nvPr>
            <p:ph type="media" sz="quarter" idx="10" hasCustomPrompt="1"/>
          </p:nvPr>
        </p:nvSpPr>
        <p:spPr>
          <a:xfrm>
            <a:off x="2642616" y="777240"/>
            <a:ext cx="589788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6148" y="6042098"/>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2236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236383" y="4464066"/>
            <a:ext cx="8110728" cy="38417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3053" y="325971"/>
            <a:ext cx="2920207" cy="4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236382" y="4862154"/>
            <a:ext cx="8110728"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1" y="5231003"/>
            <a:ext cx="8110728"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2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val="47793137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712451"/>
            <a:ext cx="8477250" cy="1828800"/>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696378"/>
            <a:ext cx="8477250" cy="1844873"/>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val="1665715276"/>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extLst>
      <p:ext uri="{BB962C8B-B14F-4D97-AF65-F5344CB8AC3E}">
        <p14:creationId xmlns:p14="http://schemas.microsoft.com/office/powerpoint/2010/main" val="298724397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32215"/>
            <a:ext cx="8588861"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28600" y="1344168"/>
            <a:ext cx="8577072"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554809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Click to edit Master title style</a:t>
            </a:r>
            <a:endParaRPr lang="en-US" dirty="0"/>
          </a:p>
        </p:txBody>
      </p:sp>
      <p:sp>
        <p:nvSpPr>
          <p:cNvPr id="8" name="Text Placeholder 3"/>
          <p:cNvSpPr>
            <a:spLocks noGrp="1"/>
          </p:cNvSpPr>
          <p:nvPr>
            <p:ph type="body" sz="quarter" idx="12"/>
          </p:nvPr>
        </p:nvSpPr>
        <p:spPr>
          <a:xfrm>
            <a:off x="229702" y="1339745"/>
            <a:ext cx="4122425"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229702" y="1339745"/>
            <a:ext cx="857707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808080"/>
                </a:solidFill>
                <a:latin typeface="+mj-lt"/>
              </a:rPr>
              <a:t>Cisco </a:t>
            </a:r>
            <a:r>
              <a:rPr lang="en-US" sz="600" dirty="0" smtClean="0">
                <a:solidFill>
                  <a:srgbClr val="808080"/>
                </a:solidFill>
                <a:latin typeface="+mj-lt"/>
              </a:rPr>
              <a:t>Public</a:t>
            </a:r>
            <a:endParaRPr lang="en-US" sz="600" dirty="0">
              <a:solidFill>
                <a:srgbClr val="80808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‹N°›</a:t>
            </a:fld>
            <a:endParaRPr lang="en-US" sz="600" dirty="0">
              <a:solidFill>
                <a:srgbClr val="808080"/>
              </a:solidFill>
              <a:latin typeface="+mj-lt"/>
            </a:endParaRPr>
          </a:p>
        </p:txBody>
      </p:sp>
    </p:spTree>
  </p:cSld>
  <p:clrMap bg1="lt1" tx1="dk1" bg2="lt2" tx2="dk2" accent1="accent1" accent2="accent2" accent3="accent3" accent4="accent4" accent5="accent5" accent6="accent6" hlink="hlink" folHlink="folHlink"/>
  <p:sldLayoutIdLst>
    <p:sldLayoutId id="2147483898" r:id="rId1"/>
    <p:sldLayoutId id="2147483930" r:id="rId2"/>
    <p:sldLayoutId id="2147483929" r:id="rId3"/>
    <p:sldLayoutId id="2147483937" r:id="rId4"/>
    <p:sldLayoutId id="2147483900" r:id="rId5"/>
    <p:sldLayoutId id="2147483931" r:id="rId6"/>
    <p:sldLayoutId id="2147483932" r:id="rId7"/>
    <p:sldLayoutId id="2147483933" r:id="rId8"/>
    <p:sldLayoutId id="2147483902" r:id="rId9"/>
    <p:sldLayoutId id="2147483903" r:id="rId10"/>
    <p:sldLayoutId id="2147483935" r:id="rId11"/>
    <p:sldLayoutId id="2147483905" r:id="rId12"/>
    <p:sldLayoutId id="2147483906" r:id="rId13"/>
    <p:sldLayoutId id="2147483907" r:id="rId14"/>
    <p:sldLayoutId id="2147483908" r:id="rId15"/>
    <p:sldLayoutId id="2147483909" r:id="rId16"/>
    <p:sldLayoutId id="2147483910" r:id="rId17"/>
    <p:sldLayoutId id="2147483913" r:id="rId18"/>
    <p:sldLayoutId id="2147483911" r:id="rId19"/>
    <p:sldLayoutId id="2147483912"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36" r:id="rId29"/>
    <p:sldLayoutId id="2147483923" r:id="rId30"/>
    <p:sldLayoutId id="2147483924" r:id="rId31"/>
    <p:sldLayoutId id="2147483925" r:id="rId32"/>
    <p:sldLayoutId id="2147483926" r:id="rId33"/>
    <p:sldLayoutId id="2147483927" r:id="rId3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21" y="1248229"/>
            <a:ext cx="8973879" cy="2907239"/>
          </a:xfrm>
        </p:spPr>
        <p:txBody>
          <a:bodyPr/>
          <a:lstStyle/>
          <a:p>
            <a:r>
              <a:rPr lang="en-US" dirty="0" smtClean="0"/>
              <a:t>Network Device Management using Cisco IOS </a:t>
            </a:r>
            <a:r>
              <a:rPr lang="en-US" dirty="0" err="1" smtClean="0"/>
              <a:t>NetFlow</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6555" y="4734838"/>
            <a:ext cx="2777582" cy="250521"/>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11" name="Rectangle 10"/>
          <p:cNvSpPr/>
          <p:nvPr/>
        </p:nvSpPr>
        <p:spPr>
          <a:xfrm>
            <a:off x="416555" y="4471792"/>
            <a:ext cx="4092815" cy="225468"/>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2" name="Titre 1"/>
          <p:cNvSpPr>
            <a:spLocks noGrp="1"/>
          </p:cNvSpPr>
          <p:nvPr>
            <p:ph type="title"/>
          </p:nvPr>
        </p:nvSpPr>
        <p:spPr/>
        <p:txBody>
          <a:bodyPr/>
          <a:lstStyle/>
          <a:p>
            <a:r>
              <a:rPr lang="en-CA" dirty="0" err="1"/>
              <a:t>NetFlow</a:t>
            </a:r>
            <a:r>
              <a:rPr lang="en-CA" dirty="0"/>
              <a:t> Configuration (Cont.)</a:t>
            </a:r>
            <a:endParaRPr lang="fr-CA" dirty="0"/>
          </a:p>
        </p:txBody>
      </p:sp>
      <p:sp>
        <p:nvSpPr>
          <p:cNvPr id="4" name="ZoneTexte 3"/>
          <p:cNvSpPr txBox="1"/>
          <p:nvPr/>
        </p:nvSpPr>
        <p:spPr>
          <a:xfrm>
            <a:off x="366451" y="2631373"/>
            <a:ext cx="8582572" cy="461665"/>
          </a:xfrm>
          <a:prstGeom prst="rect">
            <a:avLst/>
          </a:prstGeom>
          <a:noFill/>
        </p:spPr>
        <p:txBody>
          <a:bodyPr wrap="square" rtlCol="0">
            <a:spAutoFit/>
          </a:bodyPr>
          <a:lstStyle/>
          <a:p>
            <a:r>
              <a:rPr lang="en-CA" sz="2400" dirty="0" smtClean="0">
                <a:solidFill>
                  <a:schemeClr val="bg2"/>
                </a:solidFill>
              </a:rPr>
              <a:t>Displays if </a:t>
            </a:r>
            <a:r>
              <a:rPr lang="en-CA" sz="2400" dirty="0" err="1" smtClean="0">
                <a:solidFill>
                  <a:schemeClr val="bg2"/>
                </a:solidFill>
              </a:rPr>
              <a:t>NetFlow</a:t>
            </a:r>
            <a:r>
              <a:rPr lang="en-CA" sz="2400" dirty="0" smtClean="0">
                <a:solidFill>
                  <a:schemeClr val="bg2"/>
                </a:solidFill>
              </a:rPr>
              <a:t> is enabled on an interface</a:t>
            </a:r>
            <a:endParaRPr lang="fr-CA" sz="2400" dirty="0">
              <a:solidFill>
                <a:schemeClr val="bg2"/>
              </a:solidFill>
            </a:endParaRPr>
          </a:p>
        </p:txBody>
      </p:sp>
      <p:sp>
        <p:nvSpPr>
          <p:cNvPr id="5" name="ZoneTexte 4"/>
          <p:cNvSpPr txBox="1"/>
          <p:nvPr/>
        </p:nvSpPr>
        <p:spPr>
          <a:xfrm>
            <a:off x="366451" y="1473284"/>
            <a:ext cx="8411790" cy="1077218"/>
          </a:xfrm>
          <a:prstGeom prst="rect">
            <a:avLst/>
          </a:prstGeom>
          <a:noFill/>
          <a:ln>
            <a:solidFill>
              <a:schemeClr val="bg2"/>
            </a:solidFill>
          </a:ln>
        </p:spPr>
        <p:txBody>
          <a:bodyPr wrap="square" rtlCol="0">
            <a:spAutoFit/>
          </a:bodyPr>
          <a:lstStyle/>
          <a:p>
            <a:r>
              <a:rPr lang="en-US" sz="1600" dirty="0">
                <a:solidFill>
                  <a:schemeClr val="bg2"/>
                </a:solidFill>
                <a:latin typeface="Courier New" pitchFamily="49" charset="0"/>
                <a:cs typeface="Courier New" pitchFamily="49" charset="0"/>
              </a:rPr>
              <a:t>R1# </a:t>
            </a:r>
            <a:r>
              <a:rPr lang="en-US" sz="1600" b="1" dirty="0">
                <a:solidFill>
                  <a:schemeClr val="bg2"/>
                </a:solidFill>
                <a:latin typeface="Courier New" pitchFamily="49" charset="0"/>
                <a:cs typeface="Courier New" pitchFamily="49" charset="0"/>
              </a:rPr>
              <a:t>show </a:t>
            </a:r>
            <a:r>
              <a:rPr lang="en-US" sz="1600" b="1" dirty="0" err="1">
                <a:solidFill>
                  <a:schemeClr val="bg2"/>
                </a:solidFill>
                <a:latin typeface="Courier New" pitchFamily="49" charset="0"/>
                <a:cs typeface="Courier New" pitchFamily="49" charset="0"/>
              </a:rPr>
              <a:t>ip</a:t>
            </a:r>
            <a:r>
              <a:rPr lang="en-US" sz="1600" b="1" dirty="0">
                <a:solidFill>
                  <a:schemeClr val="bg2"/>
                </a:solidFill>
                <a:latin typeface="Courier New" pitchFamily="49" charset="0"/>
                <a:cs typeface="Courier New" pitchFamily="49" charset="0"/>
              </a:rPr>
              <a:t> </a:t>
            </a:r>
            <a:r>
              <a:rPr lang="en-US" sz="1600" b="1" dirty="0" smtClean="0">
                <a:solidFill>
                  <a:schemeClr val="bg2"/>
                </a:solidFill>
                <a:latin typeface="Courier New" pitchFamily="49" charset="0"/>
                <a:cs typeface="Courier New" pitchFamily="49" charset="0"/>
              </a:rPr>
              <a:t>flow interface</a:t>
            </a:r>
            <a:endParaRPr lang="en-US" sz="1600" b="1" dirty="0">
              <a:solidFill>
                <a:schemeClr val="bg2"/>
              </a:solidFill>
              <a:latin typeface="Courier New" pitchFamily="49" charset="0"/>
              <a:cs typeface="Courier New" pitchFamily="49" charset="0"/>
            </a:endParaRPr>
          </a:p>
          <a:p>
            <a:r>
              <a:rPr lang="en-CA" sz="1600" dirty="0" smtClean="0">
                <a:solidFill>
                  <a:schemeClr val="bg2"/>
                </a:solidFill>
                <a:latin typeface="Courier New" pitchFamily="49" charset="0"/>
                <a:cs typeface="Courier New" pitchFamily="49" charset="0"/>
              </a:rPr>
              <a:t>GigabitEthernet0/0</a:t>
            </a:r>
          </a:p>
          <a:p>
            <a:r>
              <a:rPr lang="en-CA" sz="1600" dirty="0">
                <a:solidFill>
                  <a:schemeClr val="bg2"/>
                </a:solidFill>
                <a:latin typeface="Courier New" pitchFamily="49" charset="0"/>
                <a:cs typeface="Courier New" pitchFamily="49" charset="0"/>
              </a:rPr>
              <a:t> </a:t>
            </a:r>
            <a:r>
              <a:rPr lang="en-CA" sz="1600" dirty="0" smtClean="0">
                <a:solidFill>
                  <a:schemeClr val="bg2"/>
                </a:solidFill>
                <a:latin typeface="Courier New" pitchFamily="49" charset="0"/>
                <a:cs typeface="Courier New" pitchFamily="49" charset="0"/>
              </a:rPr>
              <a:t> </a:t>
            </a:r>
            <a:r>
              <a:rPr lang="en-CA" sz="1600" dirty="0" err="1" smtClean="0">
                <a:solidFill>
                  <a:schemeClr val="bg2"/>
                </a:solidFill>
                <a:latin typeface="Courier New" pitchFamily="49" charset="0"/>
                <a:cs typeface="Courier New" pitchFamily="49" charset="0"/>
              </a:rPr>
              <a:t>ip</a:t>
            </a:r>
            <a:r>
              <a:rPr lang="en-CA" sz="1600" dirty="0" smtClean="0">
                <a:solidFill>
                  <a:schemeClr val="bg2"/>
                </a:solidFill>
                <a:latin typeface="Courier New" pitchFamily="49" charset="0"/>
                <a:cs typeface="Courier New" pitchFamily="49" charset="0"/>
              </a:rPr>
              <a:t> flow ingress</a:t>
            </a:r>
          </a:p>
          <a:p>
            <a:r>
              <a:rPr lang="en-CA" sz="1600" dirty="0">
                <a:solidFill>
                  <a:schemeClr val="bg2"/>
                </a:solidFill>
                <a:latin typeface="Courier New" pitchFamily="49" charset="0"/>
                <a:cs typeface="Courier New" pitchFamily="49" charset="0"/>
              </a:rPr>
              <a:t> </a:t>
            </a:r>
            <a:r>
              <a:rPr lang="en-CA" sz="1600" dirty="0" smtClean="0">
                <a:solidFill>
                  <a:schemeClr val="bg2"/>
                </a:solidFill>
                <a:latin typeface="Courier New" pitchFamily="49" charset="0"/>
                <a:cs typeface="Courier New" pitchFamily="49" charset="0"/>
              </a:rPr>
              <a:t> </a:t>
            </a:r>
            <a:r>
              <a:rPr lang="en-CA" sz="1600" dirty="0" err="1" smtClean="0">
                <a:solidFill>
                  <a:schemeClr val="bg2"/>
                </a:solidFill>
                <a:latin typeface="Courier New" pitchFamily="49" charset="0"/>
                <a:cs typeface="Courier New" pitchFamily="49" charset="0"/>
              </a:rPr>
              <a:t>ip</a:t>
            </a:r>
            <a:r>
              <a:rPr lang="en-CA" sz="1600" dirty="0" smtClean="0">
                <a:solidFill>
                  <a:schemeClr val="bg2"/>
                </a:solidFill>
                <a:latin typeface="Courier New" pitchFamily="49" charset="0"/>
                <a:cs typeface="Courier New" pitchFamily="49" charset="0"/>
              </a:rPr>
              <a:t> flow egress</a:t>
            </a:r>
            <a:endParaRPr lang="fr-CA" sz="1600" dirty="0">
              <a:solidFill>
                <a:schemeClr val="bg2"/>
              </a:solidFill>
              <a:latin typeface="Courier New" pitchFamily="49" charset="0"/>
              <a:cs typeface="Courier New" pitchFamily="49" charset="0"/>
            </a:endParaRPr>
          </a:p>
        </p:txBody>
      </p:sp>
      <p:sp>
        <p:nvSpPr>
          <p:cNvPr id="8" name="ZoneTexte 7"/>
          <p:cNvSpPr txBox="1"/>
          <p:nvPr/>
        </p:nvSpPr>
        <p:spPr>
          <a:xfrm>
            <a:off x="366451" y="3449722"/>
            <a:ext cx="8411790" cy="1846659"/>
          </a:xfrm>
          <a:prstGeom prst="rect">
            <a:avLst/>
          </a:prstGeom>
          <a:noFill/>
          <a:ln>
            <a:solidFill>
              <a:schemeClr val="bg2"/>
            </a:solidFill>
          </a:ln>
        </p:spPr>
        <p:txBody>
          <a:bodyPr wrap="square" rtlCol="0">
            <a:spAutoFit/>
          </a:bodyPr>
          <a:lstStyle/>
          <a:p>
            <a:r>
              <a:rPr lang="en-US" sz="1600" dirty="0">
                <a:solidFill>
                  <a:schemeClr val="bg2"/>
                </a:solidFill>
                <a:latin typeface="Courier New" pitchFamily="49" charset="0"/>
                <a:cs typeface="Courier New" pitchFamily="49" charset="0"/>
              </a:rPr>
              <a:t>R1# </a:t>
            </a:r>
            <a:r>
              <a:rPr lang="en-US" sz="1600" b="1" dirty="0">
                <a:solidFill>
                  <a:schemeClr val="bg2"/>
                </a:solidFill>
                <a:latin typeface="Courier New" pitchFamily="49" charset="0"/>
                <a:cs typeface="Courier New" pitchFamily="49" charset="0"/>
              </a:rPr>
              <a:t>show </a:t>
            </a:r>
            <a:r>
              <a:rPr lang="en-US" sz="1600" b="1" dirty="0" err="1">
                <a:solidFill>
                  <a:schemeClr val="bg2"/>
                </a:solidFill>
                <a:latin typeface="Courier New" pitchFamily="49" charset="0"/>
                <a:cs typeface="Courier New" pitchFamily="49" charset="0"/>
              </a:rPr>
              <a:t>ip</a:t>
            </a:r>
            <a:r>
              <a:rPr lang="en-US" sz="1600" b="1" dirty="0">
                <a:solidFill>
                  <a:schemeClr val="bg2"/>
                </a:solidFill>
                <a:latin typeface="Courier New" pitchFamily="49" charset="0"/>
                <a:cs typeface="Courier New" pitchFamily="49" charset="0"/>
              </a:rPr>
              <a:t> flow export</a:t>
            </a:r>
          </a:p>
          <a:p>
            <a:r>
              <a:rPr lang="en-US" sz="1600" dirty="0">
                <a:solidFill>
                  <a:schemeClr val="bg2"/>
                </a:solidFill>
                <a:latin typeface="Courier New" pitchFamily="49" charset="0"/>
                <a:cs typeface="Courier New" pitchFamily="49" charset="0"/>
              </a:rPr>
              <a:t>Flow export v9 is enabled for main cache</a:t>
            </a:r>
          </a:p>
          <a:p>
            <a:r>
              <a:rPr lang="fr-CA" sz="1600" dirty="0">
                <a:solidFill>
                  <a:schemeClr val="bg2"/>
                </a:solidFill>
                <a:latin typeface="Courier New" pitchFamily="49" charset="0"/>
                <a:cs typeface="Courier New" pitchFamily="49" charset="0"/>
              </a:rPr>
              <a:t>Export source and destination </a:t>
            </a:r>
            <a:r>
              <a:rPr lang="fr-CA" sz="1600" dirty="0" err="1">
                <a:solidFill>
                  <a:schemeClr val="bg2"/>
                </a:solidFill>
                <a:latin typeface="Courier New" pitchFamily="49" charset="0"/>
                <a:cs typeface="Courier New" pitchFamily="49" charset="0"/>
              </a:rPr>
              <a:t>details</a:t>
            </a:r>
            <a:r>
              <a:rPr lang="fr-CA" sz="1600" dirty="0">
                <a:solidFill>
                  <a:schemeClr val="bg2"/>
                </a:solidFill>
                <a:latin typeface="Courier New" pitchFamily="49" charset="0"/>
                <a:cs typeface="Courier New" pitchFamily="49" charset="0"/>
              </a:rPr>
              <a:t> :</a:t>
            </a:r>
          </a:p>
          <a:p>
            <a:r>
              <a:rPr lang="fr-CA" sz="1600" dirty="0">
                <a:solidFill>
                  <a:schemeClr val="bg2"/>
                </a:solidFill>
                <a:latin typeface="Courier New" pitchFamily="49" charset="0"/>
                <a:cs typeface="Courier New" pitchFamily="49" charset="0"/>
              </a:rPr>
              <a:t>VRF ID : Default</a:t>
            </a:r>
          </a:p>
          <a:p>
            <a:r>
              <a:rPr lang="fr-CA" sz="1600" dirty="0">
                <a:solidFill>
                  <a:schemeClr val="bg2"/>
                </a:solidFill>
                <a:latin typeface="Courier New" pitchFamily="49" charset="0"/>
                <a:cs typeface="Courier New" pitchFamily="49" charset="0"/>
              </a:rPr>
              <a:t>Destination(1) 10.1.10.100 (9996)</a:t>
            </a:r>
          </a:p>
          <a:p>
            <a:r>
              <a:rPr lang="fr-CA" sz="1600" dirty="0">
                <a:solidFill>
                  <a:schemeClr val="bg2"/>
                </a:solidFill>
                <a:latin typeface="Courier New" pitchFamily="49" charset="0"/>
                <a:cs typeface="Courier New" pitchFamily="49" charset="0"/>
              </a:rPr>
              <a:t>Version 9 flow records</a:t>
            </a:r>
          </a:p>
          <a:p>
            <a:r>
              <a:rPr lang="en-US" sz="1600" dirty="0">
                <a:solidFill>
                  <a:schemeClr val="bg2"/>
                </a:solidFill>
                <a:latin typeface="Courier New" pitchFamily="49" charset="0"/>
                <a:cs typeface="Courier New" pitchFamily="49" charset="0"/>
              </a:rPr>
              <a:t>43 flows exported in 15 </a:t>
            </a:r>
            <a:r>
              <a:rPr lang="en-US" sz="1600" dirty="0" err="1">
                <a:solidFill>
                  <a:schemeClr val="bg2"/>
                </a:solidFill>
                <a:latin typeface="Courier New" pitchFamily="49" charset="0"/>
                <a:cs typeface="Courier New" pitchFamily="49" charset="0"/>
              </a:rPr>
              <a:t>udp</a:t>
            </a:r>
            <a:r>
              <a:rPr lang="en-US" sz="1600" dirty="0">
                <a:solidFill>
                  <a:schemeClr val="bg2"/>
                </a:solidFill>
                <a:latin typeface="Courier New" pitchFamily="49" charset="0"/>
                <a:cs typeface="Courier New" pitchFamily="49" charset="0"/>
              </a:rPr>
              <a:t> datagrams</a:t>
            </a:r>
            <a:endParaRPr lang="fr-CA" sz="1600" dirty="0">
              <a:solidFill>
                <a:schemeClr val="bg2"/>
              </a:solidFill>
              <a:latin typeface="Courier New" pitchFamily="49" charset="0"/>
              <a:cs typeface="Courier New" pitchFamily="49" charset="0"/>
            </a:endParaRPr>
          </a:p>
        </p:txBody>
      </p:sp>
      <p:sp>
        <p:nvSpPr>
          <p:cNvPr id="9" name="ZoneTexte 8"/>
          <p:cNvSpPr txBox="1"/>
          <p:nvPr/>
        </p:nvSpPr>
        <p:spPr>
          <a:xfrm>
            <a:off x="366451" y="5376669"/>
            <a:ext cx="8582572" cy="461665"/>
          </a:xfrm>
          <a:prstGeom prst="rect">
            <a:avLst/>
          </a:prstGeom>
          <a:noFill/>
        </p:spPr>
        <p:txBody>
          <a:bodyPr wrap="square" rtlCol="0">
            <a:spAutoFit/>
          </a:bodyPr>
          <a:lstStyle/>
          <a:p>
            <a:r>
              <a:rPr lang="en-US" sz="2400" dirty="0">
                <a:solidFill>
                  <a:schemeClr val="bg2"/>
                </a:solidFill>
              </a:rPr>
              <a:t>Displays the status and the statistics for </a:t>
            </a:r>
            <a:r>
              <a:rPr lang="en-US" sz="2400" dirty="0" err="1">
                <a:solidFill>
                  <a:schemeClr val="bg2"/>
                </a:solidFill>
              </a:rPr>
              <a:t>NetFlow</a:t>
            </a:r>
            <a:r>
              <a:rPr lang="en-US" sz="2400" dirty="0">
                <a:solidFill>
                  <a:schemeClr val="bg2"/>
                </a:solidFill>
              </a:rPr>
              <a:t> data export</a:t>
            </a:r>
            <a:endParaRPr lang="fr-CA" sz="2400" dirty="0">
              <a:solidFill>
                <a:schemeClr val="bg2"/>
              </a:solidFill>
            </a:endParaRPr>
          </a:p>
        </p:txBody>
      </p:sp>
    </p:spTree>
    <p:extLst>
      <p:ext uri="{BB962C8B-B14F-4D97-AF65-F5344CB8AC3E}">
        <p14:creationId xmlns:p14="http://schemas.microsoft.com/office/powerpoint/2010/main" val="375967488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02" y="432215"/>
            <a:ext cx="8588861" cy="838200"/>
          </a:xfrm>
        </p:spPr>
        <p:txBody>
          <a:bodyPr/>
          <a:lstStyle/>
          <a:p>
            <a:r>
              <a:rPr lang="en-CA" dirty="0" err="1"/>
              <a:t>NetFlow</a:t>
            </a:r>
            <a:r>
              <a:rPr lang="en-CA" dirty="0"/>
              <a:t> Configuration (Cont.)</a:t>
            </a:r>
            <a:endParaRPr lang="fr-CA" dirty="0"/>
          </a:p>
        </p:txBody>
      </p:sp>
      <p:sp>
        <p:nvSpPr>
          <p:cNvPr id="4" name="ZoneTexte 3"/>
          <p:cNvSpPr txBox="1"/>
          <p:nvPr/>
        </p:nvSpPr>
        <p:spPr>
          <a:xfrm>
            <a:off x="270863" y="1346342"/>
            <a:ext cx="8695488" cy="4401205"/>
          </a:xfrm>
          <a:prstGeom prst="rect">
            <a:avLst/>
          </a:prstGeom>
          <a:noFill/>
          <a:ln>
            <a:solidFill>
              <a:schemeClr val="bg2"/>
            </a:solidFill>
          </a:ln>
        </p:spPr>
        <p:txBody>
          <a:bodyPr wrap="square" rtlCol="0">
            <a:spAutoFit/>
          </a:bodyPr>
          <a:lstStyle/>
          <a:p>
            <a:r>
              <a:rPr lang="en-US" sz="1400" dirty="0" smtClean="0">
                <a:solidFill>
                  <a:schemeClr val="bg2"/>
                </a:solidFill>
                <a:latin typeface="Courier New" pitchFamily="49" charset="0"/>
                <a:cs typeface="Courier New" pitchFamily="49" charset="0"/>
              </a:rPr>
              <a:t>R1# </a:t>
            </a:r>
            <a:r>
              <a:rPr lang="en-US" sz="1400" b="1" dirty="0">
                <a:solidFill>
                  <a:schemeClr val="bg2"/>
                </a:solidFill>
                <a:latin typeface="Courier New" pitchFamily="49" charset="0"/>
                <a:cs typeface="Courier New" pitchFamily="49" charset="0"/>
              </a:rPr>
              <a:t>show </a:t>
            </a:r>
            <a:r>
              <a:rPr lang="en-US" sz="1400" b="1" dirty="0" err="1">
                <a:solidFill>
                  <a:schemeClr val="bg2"/>
                </a:solidFill>
                <a:latin typeface="Courier New" pitchFamily="49" charset="0"/>
                <a:cs typeface="Courier New" pitchFamily="49" charset="0"/>
              </a:rPr>
              <a:t>ip</a:t>
            </a:r>
            <a:r>
              <a:rPr lang="en-US" sz="1400" b="1" dirty="0">
                <a:solidFill>
                  <a:schemeClr val="bg2"/>
                </a:solidFill>
                <a:latin typeface="Courier New" pitchFamily="49" charset="0"/>
                <a:cs typeface="Courier New" pitchFamily="49" charset="0"/>
              </a:rPr>
              <a:t> cache flow</a:t>
            </a:r>
          </a:p>
          <a:p>
            <a:r>
              <a:rPr lang="fr-CA" sz="1400" dirty="0">
                <a:solidFill>
                  <a:schemeClr val="bg2"/>
                </a:solidFill>
                <a:latin typeface="Courier New" pitchFamily="49" charset="0"/>
                <a:cs typeface="Courier New" pitchFamily="49" charset="0"/>
              </a:rPr>
              <a:t>&lt;output </a:t>
            </a:r>
            <a:r>
              <a:rPr lang="fr-CA" sz="1400" dirty="0" err="1">
                <a:solidFill>
                  <a:schemeClr val="bg2"/>
                </a:solidFill>
                <a:latin typeface="Courier New" pitchFamily="49" charset="0"/>
                <a:cs typeface="Courier New" pitchFamily="49" charset="0"/>
              </a:rPr>
              <a:t>omitted</a:t>
            </a:r>
            <a:r>
              <a:rPr lang="fr-CA" sz="1400" dirty="0">
                <a:solidFill>
                  <a:schemeClr val="bg2"/>
                </a:solidFill>
                <a:latin typeface="Courier New" pitchFamily="49" charset="0"/>
                <a:cs typeface="Courier New" pitchFamily="49" charset="0"/>
              </a:rPr>
              <a:t>&gt;</a:t>
            </a:r>
          </a:p>
          <a:p>
            <a:r>
              <a:rPr lang="en-US" sz="1400" dirty="0">
                <a:solidFill>
                  <a:schemeClr val="bg2"/>
                </a:solidFill>
                <a:latin typeface="Courier New" pitchFamily="49" charset="0"/>
                <a:cs typeface="Courier New" pitchFamily="49" charset="0"/>
              </a:rPr>
              <a:t>IP Flow Switching Cache, 278544 bytes</a:t>
            </a:r>
          </a:p>
          <a:p>
            <a:r>
              <a:rPr lang="en-US" sz="1400" dirty="0" smtClean="0">
                <a:solidFill>
                  <a:schemeClr val="bg2"/>
                </a:solidFill>
                <a:latin typeface="Courier New" pitchFamily="49" charset="0"/>
                <a:cs typeface="Courier New" pitchFamily="49" charset="0"/>
              </a:rPr>
              <a:t>  2 </a:t>
            </a:r>
            <a:r>
              <a:rPr lang="en-US" sz="1400" dirty="0">
                <a:solidFill>
                  <a:schemeClr val="bg2"/>
                </a:solidFill>
                <a:latin typeface="Courier New" pitchFamily="49" charset="0"/>
                <a:cs typeface="Courier New" pitchFamily="49" charset="0"/>
              </a:rPr>
              <a:t>active, 4094 inactive, 31 added</a:t>
            </a:r>
          </a:p>
          <a:p>
            <a:r>
              <a:rPr lang="en-US" sz="1400" dirty="0" smtClean="0">
                <a:solidFill>
                  <a:schemeClr val="bg2"/>
                </a:solidFill>
                <a:latin typeface="Courier New" pitchFamily="49" charset="0"/>
                <a:cs typeface="Courier New" pitchFamily="49" charset="0"/>
              </a:rPr>
              <a:t>  6374 </a:t>
            </a:r>
            <a:r>
              <a:rPr lang="en-US" sz="1400" dirty="0">
                <a:solidFill>
                  <a:schemeClr val="bg2"/>
                </a:solidFill>
                <a:latin typeface="Courier New" pitchFamily="49" charset="0"/>
                <a:cs typeface="Courier New" pitchFamily="49" charset="0"/>
              </a:rPr>
              <a:t>ager polls, 0 flow </a:t>
            </a:r>
            <a:r>
              <a:rPr lang="en-US" sz="1400" dirty="0" err="1">
                <a:solidFill>
                  <a:schemeClr val="bg2"/>
                </a:solidFill>
                <a:latin typeface="Courier New" pitchFamily="49" charset="0"/>
                <a:cs typeface="Courier New" pitchFamily="49" charset="0"/>
              </a:rPr>
              <a:t>alloc</a:t>
            </a:r>
            <a:r>
              <a:rPr lang="en-US" sz="1400" dirty="0">
                <a:solidFill>
                  <a:schemeClr val="bg2"/>
                </a:solidFill>
                <a:latin typeface="Courier New" pitchFamily="49" charset="0"/>
                <a:cs typeface="Courier New" pitchFamily="49" charset="0"/>
              </a:rPr>
              <a:t> failures</a:t>
            </a:r>
          </a:p>
          <a:p>
            <a:r>
              <a:rPr lang="en-US" sz="1400" dirty="0" smtClean="0">
                <a:solidFill>
                  <a:schemeClr val="bg2"/>
                </a:solidFill>
                <a:latin typeface="Courier New" pitchFamily="49" charset="0"/>
                <a:cs typeface="Courier New" pitchFamily="49" charset="0"/>
              </a:rPr>
              <a:t>  Active </a:t>
            </a:r>
            <a:r>
              <a:rPr lang="en-US" sz="1400" dirty="0">
                <a:solidFill>
                  <a:schemeClr val="bg2"/>
                </a:solidFill>
                <a:latin typeface="Courier New" pitchFamily="49" charset="0"/>
                <a:cs typeface="Courier New" pitchFamily="49" charset="0"/>
              </a:rPr>
              <a:t>flows timeout in 30 minutes</a:t>
            </a:r>
          </a:p>
          <a:p>
            <a:r>
              <a:rPr lang="en-US" sz="1400" dirty="0" smtClean="0">
                <a:solidFill>
                  <a:schemeClr val="bg2"/>
                </a:solidFill>
                <a:latin typeface="Courier New" pitchFamily="49" charset="0"/>
                <a:cs typeface="Courier New" pitchFamily="49" charset="0"/>
              </a:rPr>
              <a:t>  Inactive </a:t>
            </a:r>
            <a:r>
              <a:rPr lang="en-US" sz="1400" dirty="0">
                <a:solidFill>
                  <a:schemeClr val="bg2"/>
                </a:solidFill>
                <a:latin typeface="Courier New" pitchFamily="49" charset="0"/>
                <a:cs typeface="Courier New" pitchFamily="49" charset="0"/>
              </a:rPr>
              <a:t>flows timeout in 15 seconds</a:t>
            </a:r>
          </a:p>
          <a:p>
            <a:r>
              <a:rPr lang="en-US" sz="1400" dirty="0">
                <a:solidFill>
                  <a:schemeClr val="bg2"/>
                </a:solidFill>
                <a:latin typeface="Courier New" pitchFamily="49" charset="0"/>
                <a:cs typeface="Courier New" pitchFamily="49" charset="0"/>
              </a:rPr>
              <a:t>IP Sub Flow Cache, 34056 bytes</a:t>
            </a:r>
          </a:p>
          <a:p>
            <a:r>
              <a:rPr lang="en-US" sz="1400" dirty="0" smtClean="0">
                <a:solidFill>
                  <a:schemeClr val="bg2"/>
                </a:solidFill>
                <a:latin typeface="Courier New" pitchFamily="49" charset="0"/>
                <a:cs typeface="Courier New" pitchFamily="49" charset="0"/>
              </a:rPr>
              <a:t>  2 </a:t>
            </a:r>
            <a:r>
              <a:rPr lang="en-US" sz="1400" dirty="0">
                <a:solidFill>
                  <a:schemeClr val="bg2"/>
                </a:solidFill>
                <a:latin typeface="Courier New" pitchFamily="49" charset="0"/>
                <a:cs typeface="Courier New" pitchFamily="49" charset="0"/>
              </a:rPr>
              <a:t>active, 1022 inactive, 31 added, 31 added to flow</a:t>
            </a:r>
          </a:p>
          <a:p>
            <a:r>
              <a:rPr lang="en-US" sz="1400" dirty="0" smtClean="0">
                <a:solidFill>
                  <a:schemeClr val="bg2"/>
                </a:solidFill>
                <a:latin typeface="Courier New" pitchFamily="49" charset="0"/>
                <a:cs typeface="Courier New" pitchFamily="49" charset="0"/>
              </a:rPr>
              <a:t>  0 </a:t>
            </a:r>
            <a:r>
              <a:rPr lang="en-US" sz="1400" dirty="0" err="1">
                <a:solidFill>
                  <a:schemeClr val="bg2"/>
                </a:solidFill>
                <a:latin typeface="Courier New" pitchFamily="49" charset="0"/>
                <a:cs typeface="Courier New" pitchFamily="49" charset="0"/>
              </a:rPr>
              <a:t>alloc</a:t>
            </a:r>
            <a:r>
              <a:rPr lang="en-US" sz="1400" dirty="0">
                <a:solidFill>
                  <a:schemeClr val="bg2"/>
                </a:solidFill>
                <a:latin typeface="Courier New" pitchFamily="49" charset="0"/>
                <a:cs typeface="Courier New" pitchFamily="49" charset="0"/>
              </a:rPr>
              <a:t> failures, 0 force free</a:t>
            </a:r>
          </a:p>
          <a:p>
            <a:r>
              <a:rPr lang="en-US" sz="1400" dirty="0" smtClean="0">
                <a:solidFill>
                  <a:schemeClr val="bg2"/>
                </a:solidFill>
                <a:latin typeface="Courier New" pitchFamily="49" charset="0"/>
                <a:cs typeface="Courier New" pitchFamily="49" charset="0"/>
              </a:rPr>
              <a:t>  1 </a:t>
            </a:r>
            <a:r>
              <a:rPr lang="en-US" sz="1400" dirty="0">
                <a:solidFill>
                  <a:schemeClr val="bg2"/>
                </a:solidFill>
                <a:latin typeface="Courier New" pitchFamily="49" charset="0"/>
                <a:cs typeface="Courier New" pitchFamily="49" charset="0"/>
              </a:rPr>
              <a:t>chunk, 0 chunks added</a:t>
            </a:r>
          </a:p>
          <a:p>
            <a:r>
              <a:rPr lang="en-US" sz="1400" dirty="0" smtClean="0">
                <a:solidFill>
                  <a:schemeClr val="bg2"/>
                </a:solidFill>
                <a:latin typeface="Courier New" pitchFamily="49" charset="0"/>
                <a:cs typeface="Courier New" pitchFamily="49" charset="0"/>
              </a:rPr>
              <a:t>  last </a:t>
            </a:r>
            <a:r>
              <a:rPr lang="en-US" sz="1400" dirty="0">
                <a:solidFill>
                  <a:schemeClr val="bg2"/>
                </a:solidFill>
                <a:latin typeface="Courier New" pitchFamily="49" charset="0"/>
                <a:cs typeface="Courier New" pitchFamily="49" charset="0"/>
              </a:rPr>
              <a:t>clearing of statistics 00:49:48</a:t>
            </a:r>
          </a:p>
          <a:p>
            <a:r>
              <a:rPr lang="en-US" sz="1400" dirty="0">
                <a:solidFill>
                  <a:schemeClr val="bg2"/>
                </a:solidFill>
                <a:latin typeface="Courier New" pitchFamily="49" charset="0"/>
                <a:cs typeface="Courier New" pitchFamily="49" charset="0"/>
              </a:rPr>
              <a:t>Protocol </a:t>
            </a:r>
            <a:r>
              <a:rPr lang="en-US" sz="1400" dirty="0" smtClean="0">
                <a:solidFill>
                  <a:schemeClr val="bg2"/>
                </a:solidFill>
                <a:latin typeface="Courier New" pitchFamily="49" charset="0"/>
                <a:cs typeface="Courier New" pitchFamily="49" charset="0"/>
              </a:rPr>
              <a:t>   Total   Flows   Packets   Bytes   Packets   Active(Sec</a:t>
            </a:r>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Idle(Sec</a:t>
            </a:r>
            <a:r>
              <a:rPr lang="en-US" sz="1400" dirty="0">
                <a:solidFill>
                  <a:schemeClr val="bg2"/>
                </a:solidFill>
                <a:latin typeface="Courier New" pitchFamily="49" charset="0"/>
                <a:cs typeface="Courier New" pitchFamily="49" charset="0"/>
              </a:rPr>
              <a:t>)</a:t>
            </a:r>
          </a:p>
          <a:p>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Flows   /</a:t>
            </a:r>
            <a:r>
              <a:rPr lang="en-US" sz="1400" dirty="0">
                <a:solidFill>
                  <a:schemeClr val="bg2"/>
                </a:solidFill>
                <a:latin typeface="Courier New" pitchFamily="49" charset="0"/>
                <a:cs typeface="Courier New" pitchFamily="49" charset="0"/>
              </a:rPr>
              <a:t>Sec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Flow </a:t>
            </a:r>
            <a:r>
              <a:rPr lang="en-US" sz="1400" dirty="0" smtClean="0">
                <a:solidFill>
                  <a:schemeClr val="bg2"/>
                </a:solidFill>
                <a:latin typeface="Courier New" pitchFamily="49" charset="0"/>
                <a:cs typeface="Courier New" pitchFamily="49" charset="0"/>
              </a:rPr>
              <a:t>    /</a:t>
            </a:r>
            <a:r>
              <a:rPr lang="en-US" sz="1400" dirty="0" err="1">
                <a:solidFill>
                  <a:schemeClr val="bg2"/>
                </a:solidFill>
                <a:latin typeface="Courier New" pitchFamily="49" charset="0"/>
                <a:cs typeface="Courier New" pitchFamily="49" charset="0"/>
              </a:rPr>
              <a:t>Pkt</a:t>
            </a:r>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Sec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Flow </a:t>
            </a:r>
            <a:r>
              <a:rPr lang="en-US" sz="1400" dirty="0" smtClean="0">
                <a:solidFill>
                  <a:schemeClr val="bg2"/>
                </a:solidFill>
                <a:latin typeface="Courier New" pitchFamily="49" charset="0"/>
                <a:cs typeface="Courier New" pitchFamily="49" charset="0"/>
              </a:rPr>
              <a:t>       /Flow</a:t>
            </a:r>
            <a:endParaRPr lang="en-US"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TCP-Telnet </a:t>
            </a:r>
            <a:r>
              <a:rPr lang="fr-CA" sz="1400" dirty="0" smtClean="0">
                <a:solidFill>
                  <a:schemeClr val="bg2"/>
                </a:solidFill>
                <a:latin typeface="Courier New" pitchFamily="49" charset="0"/>
                <a:cs typeface="Courier New" pitchFamily="49" charset="0"/>
              </a:rPr>
              <a:t> 19      0.0      19        58      0.1       6.5          11.7</a:t>
            </a:r>
            <a:endParaRPr lang="fr-CA"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TCP-WWW </a:t>
            </a:r>
            <a:r>
              <a:rPr lang="fr-CA" sz="1400" dirty="0" smtClean="0">
                <a:solidFill>
                  <a:schemeClr val="bg2"/>
                </a:solidFill>
                <a:latin typeface="Courier New" pitchFamily="49" charset="0"/>
                <a:cs typeface="Courier New" pitchFamily="49" charset="0"/>
              </a:rPr>
              <a:t>    14      0.0       8       202      0.0       0.0           1.5</a:t>
            </a:r>
            <a:endParaRPr lang="fr-CA" sz="1400" dirty="0">
              <a:solidFill>
                <a:schemeClr val="bg2"/>
              </a:solidFill>
              <a:latin typeface="Courier New" pitchFamily="49" charset="0"/>
              <a:cs typeface="Courier New" pitchFamily="49" charset="0"/>
            </a:endParaRPr>
          </a:p>
          <a:p>
            <a:r>
              <a:rPr lang="en-US" sz="1400" dirty="0">
                <a:solidFill>
                  <a:schemeClr val="bg2"/>
                </a:solidFill>
                <a:latin typeface="Courier New" pitchFamily="49" charset="0"/>
                <a:cs typeface="Courier New" pitchFamily="49" charset="0"/>
              </a:rPr>
              <a:t>TCP-other </a:t>
            </a:r>
            <a:r>
              <a:rPr lang="en-US" sz="1400" dirty="0" smtClean="0">
                <a:solidFill>
                  <a:schemeClr val="bg2"/>
                </a:solidFill>
                <a:latin typeface="Courier New" pitchFamily="49" charset="0"/>
                <a:cs typeface="Courier New" pitchFamily="49" charset="0"/>
              </a:rPr>
              <a:t>   2      0.0      19        98      0.0       2.2           8.9</a:t>
            </a:r>
            <a:endParaRPr lang="en-US"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&lt;output </a:t>
            </a:r>
            <a:r>
              <a:rPr lang="fr-CA" sz="1400" dirty="0" err="1">
                <a:solidFill>
                  <a:schemeClr val="bg2"/>
                </a:solidFill>
                <a:latin typeface="Courier New" pitchFamily="49" charset="0"/>
                <a:cs typeface="Courier New" pitchFamily="49" charset="0"/>
              </a:rPr>
              <a:t>omitted</a:t>
            </a:r>
            <a:r>
              <a:rPr lang="fr-CA" sz="1400" dirty="0">
                <a:solidFill>
                  <a:schemeClr val="bg2"/>
                </a:solidFill>
                <a:latin typeface="Courier New" pitchFamily="49" charset="0"/>
                <a:cs typeface="Courier New" pitchFamily="49" charset="0"/>
              </a:rPr>
              <a:t>&gt;</a:t>
            </a:r>
          </a:p>
          <a:p>
            <a:r>
              <a:rPr lang="fr-CA" sz="1400" dirty="0" err="1">
                <a:solidFill>
                  <a:schemeClr val="bg2"/>
                </a:solidFill>
                <a:latin typeface="Courier New" pitchFamily="49" charset="0"/>
                <a:cs typeface="Courier New" pitchFamily="49" charset="0"/>
              </a:rPr>
              <a:t>SrcIf</a:t>
            </a:r>
            <a:r>
              <a:rPr lang="fr-CA" sz="1400" dirty="0">
                <a:solidFill>
                  <a:schemeClr val="bg2"/>
                </a:solidFill>
                <a:latin typeface="Courier New" pitchFamily="49" charset="0"/>
                <a:cs typeface="Courier New" pitchFamily="49" charset="0"/>
              </a:rPr>
              <a:t> </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SrcIPaddress</a:t>
            </a:r>
            <a:r>
              <a:rPr lang="fr-CA" sz="1400" dirty="0" smtClean="0">
                <a:solidFill>
                  <a:schemeClr val="bg2"/>
                </a:solidFill>
                <a:latin typeface="Courier New" pitchFamily="49" charset="0"/>
                <a:cs typeface="Courier New" pitchFamily="49" charset="0"/>
              </a:rPr>
              <a:t>     </a:t>
            </a:r>
            <a:r>
              <a:rPr lang="fr-CA" sz="1400" dirty="0" err="1">
                <a:solidFill>
                  <a:schemeClr val="bg2"/>
                </a:solidFill>
                <a:latin typeface="Courier New" pitchFamily="49" charset="0"/>
                <a:cs typeface="Courier New" pitchFamily="49" charset="0"/>
              </a:rPr>
              <a:t>DstIf</a:t>
            </a:r>
            <a:r>
              <a:rPr lang="fr-CA" sz="1400" dirty="0">
                <a:solidFill>
                  <a:schemeClr val="bg2"/>
                </a:solidFill>
                <a:latin typeface="Courier New" pitchFamily="49" charset="0"/>
                <a:cs typeface="Courier New" pitchFamily="49" charset="0"/>
              </a:rPr>
              <a:t> </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DstIPaddress</a:t>
            </a:r>
            <a:r>
              <a:rPr lang="fr-CA" sz="1400" dirty="0" smtClean="0">
                <a:solidFill>
                  <a:schemeClr val="bg2"/>
                </a:solidFill>
                <a:latin typeface="Courier New" pitchFamily="49" charset="0"/>
                <a:cs typeface="Courier New" pitchFamily="49" charset="0"/>
              </a:rPr>
              <a:t>     </a:t>
            </a:r>
            <a:r>
              <a:rPr lang="fr-CA" sz="1400" dirty="0">
                <a:solidFill>
                  <a:schemeClr val="bg2"/>
                </a:solidFill>
                <a:latin typeface="Courier New" pitchFamily="49" charset="0"/>
                <a:cs typeface="Courier New" pitchFamily="49" charset="0"/>
              </a:rPr>
              <a:t>Pr </a:t>
            </a:r>
            <a:r>
              <a:rPr lang="fr-CA" sz="1400" dirty="0" err="1">
                <a:solidFill>
                  <a:schemeClr val="bg2"/>
                </a:solidFill>
                <a:latin typeface="Courier New" pitchFamily="49" charset="0"/>
                <a:cs typeface="Courier New" pitchFamily="49" charset="0"/>
              </a:rPr>
              <a:t>SrcP</a:t>
            </a:r>
            <a:r>
              <a:rPr lang="fr-CA" sz="1400" dirty="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DstP</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Pkts</a:t>
            </a:r>
            <a:endParaRPr lang="fr-CA" sz="1400" dirty="0">
              <a:solidFill>
                <a:schemeClr val="bg2"/>
              </a:solidFill>
              <a:latin typeface="Courier New" pitchFamily="49" charset="0"/>
              <a:cs typeface="Courier New" pitchFamily="49" charset="0"/>
            </a:endParaRPr>
          </a:p>
          <a:p>
            <a:r>
              <a:rPr lang="nb-NO" sz="1400" dirty="0" smtClean="0">
                <a:solidFill>
                  <a:schemeClr val="bg2"/>
                </a:solidFill>
                <a:latin typeface="Courier New" pitchFamily="49" charset="0"/>
                <a:cs typeface="Courier New" pitchFamily="49" charset="0"/>
              </a:rPr>
              <a:t>Gi0/1     172.16.1.100     Gi0/0     </a:t>
            </a:r>
            <a:r>
              <a:rPr lang="nb-NO" sz="1400" dirty="0" smtClean="0">
                <a:solidFill>
                  <a:schemeClr val="bg2"/>
                </a:solidFill>
                <a:latin typeface="Courier New" pitchFamily="49" charset="0"/>
                <a:cs typeface="Courier New" pitchFamily="49" charset="0"/>
              </a:rPr>
              <a:t>10.2.23.105      </a:t>
            </a:r>
            <a:r>
              <a:rPr lang="nb-NO" sz="1400" dirty="0" smtClean="0">
                <a:solidFill>
                  <a:schemeClr val="bg2"/>
                </a:solidFill>
                <a:latin typeface="Courier New" pitchFamily="49" charset="0"/>
                <a:cs typeface="Courier New" pitchFamily="49" charset="0"/>
              </a:rPr>
              <a:t>01 </a:t>
            </a:r>
            <a:r>
              <a:rPr lang="nb-NO" sz="1400" dirty="0" smtClean="0">
                <a:solidFill>
                  <a:schemeClr val="bg2"/>
                </a:solidFill>
                <a:latin typeface="Courier New" pitchFamily="49" charset="0"/>
                <a:cs typeface="Courier New" pitchFamily="49" charset="0"/>
              </a:rPr>
              <a:t>0401 0017   </a:t>
            </a:r>
            <a:r>
              <a:rPr lang="nb-NO" sz="1400" dirty="0" smtClean="0">
                <a:solidFill>
                  <a:schemeClr val="bg2"/>
                </a:solidFill>
                <a:latin typeface="Courier New" pitchFamily="49" charset="0"/>
                <a:cs typeface="Courier New" pitchFamily="49" charset="0"/>
              </a:rPr>
              <a:t>1341</a:t>
            </a:r>
            <a:endParaRPr lang="fr-CA" sz="1400" dirty="0">
              <a:solidFill>
                <a:schemeClr val="bg2"/>
              </a:solidFill>
              <a:latin typeface="Courier New" pitchFamily="49" charset="0"/>
              <a:cs typeface="Courier New" pitchFamily="49" charset="0"/>
            </a:endParaRPr>
          </a:p>
        </p:txBody>
      </p:sp>
      <p:sp>
        <p:nvSpPr>
          <p:cNvPr id="5" name="ZoneTexte 4"/>
          <p:cNvSpPr txBox="1"/>
          <p:nvPr/>
        </p:nvSpPr>
        <p:spPr>
          <a:xfrm>
            <a:off x="333793" y="5833881"/>
            <a:ext cx="8582572" cy="461665"/>
          </a:xfrm>
          <a:prstGeom prst="rect">
            <a:avLst/>
          </a:prstGeom>
          <a:noFill/>
        </p:spPr>
        <p:txBody>
          <a:bodyPr wrap="square" rtlCol="0">
            <a:spAutoFit/>
          </a:bodyPr>
          <a:lstStyle/>
          <a:p>
            <a:r>
              <a:rPr lang="en-US" sz="2400" dirty="0">
                <a:solidFill>
                  <a:schemeClr val="bg2"/>
                </a:solidFill>
              </a:rPr>
              <a:t>Displays </a:t>
            </a:r>
            <a:r>
              <a:rPr lang="en-US" sz="2400" dirty="0" smtClean="0">
                <a:solidFill>
                  <a:schemeClr val="bg2"/>
                </a:solidFill>
              </a:rPr>
              <a:t>a summary of </a:t>
            </a:r>
            <a:r>
              <a:rPr lang="en-US" sz="2400" dirty="0">
                <a:solidFill>
                  <a:schemeClr val="bg2"/>
                </a:solidFill>
              </a:rPr>
              <a:t>the </a:t>
            </a:r>
            <a:r>
              <a:rPr lang="en-US" sz="2400" dirty="0" err="1">
                <a:solidFill>
                  <a:schemeClr val="bg2"/>
                </a:solidFill>
              </a:rPr>
              <a:t>NetFlow</a:t>
            </a:r>
            <a:r>
              <a:rPr lang="en-US" sz="2400" dirty="0">
                <a:solidFill>
                  <a:schemeClr val="bg2"/>
                </a:solidFill>
              </a:rPr>
              <a:t> accounting statistics</a:t>
            </a:r>
            <a:endParaRPr lang="fr-CA" sz="2400" dirty="0">
              <a:solidFill>
                <a:schemeClr val="bg2"/>
              </a:solidFill>
            </a:endParaRPr>
          </a:p>
        </p:txBody>
      </p:sp>
    </p:spTree>
    <p:extLst>
      <p:ext uri="{BB962C8B-B14F-4D97-AF65-F5344CB8AC3E}">
        <p14:creationId xmlns:p14="http://schemas.microsoft.com/office/powerpoint/2010/main" val="234049953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Summary</a:t>
            </a:r>
            <a:endParaRPr lang="fr-CA" dirty="0"/>
          </a:p>
        </p:txBody>
      </p:sp>
      <p:sp>
        <p:nvSpPr>
          <p:cNvPr id="3" name="Espace réservé du texte 2"/>
          <p:cNvSpPr>
            <a:spLocks noGrp="1"/>
          </p:cNvSpPr>
          <p:nvPr>
            <p:ph type="body" sz="quarter" idx="10"/>
          </p:nvPr>
        </p:nvSpPr>
        <p:spPr>
          <a:xfrm>
            <a:off x="228600" y="1305531"/>
            <a:ext cx="8577072" cy="4902087"/>
          </a:xfrm>
        </p:spPr>
        <p:txBody>
          <a:bodyPr/>
          <a:lstStyle/>
          <a:p>
            <a:r>
              <a:rPr lang="en-US" dirty="0">
                <a:solidFill>
                  <a:schemeClr val="bg2"/>
                </a:solidFill>
              </a:rPr>
              <a:t>NetFlow provides statistics on packets flowing through the </a:t>
            </a:r>
            <a:r>
              <a:rPr lang="en-US" dirty="0" smtClean="0">
                <a:solidFill>
                  <a:schemeClr val="bg2"/>
                </a:solidFill>
              </a:rPr>
              <a:t>routing </a:t>
            </a:r>
            <a:r>
              <a:rPr lang="fr-CA" dirty="0" err="1" smtClean="0">
                <a:solidFill>
                  <a:schemeClr val="bg2"/>
                </a:solidFill>
              </a:rPr>
              <a:t>devices</a:t>
            </a:r>
            <a:r>
              <a:rPr lang="fr-CA" dirty="0" smtClean="0">
                <a:solidFill>
                  <a:schemeClr val="bg2"/>
                </a:solidFill>
              </a:rPr>
              <a:t> </a:t>
            </a:r>
            <a:r>
              <a:rPr lang="fr-CA" dirty="0">
                <a:solidFill>
                  <a:schemeClr val="bg2"/>
                </a:solidFill>
              </a:rPr>
              <a:t>in the network.</a:t>
            </a:r>
          </a:p>
          <a:p>
            <a:r>
              <a:rPr lang="en-US" dirty="0">
                <a:solidFill>
                  <a:schemeClr val="bg2"/>
                </a:solidFill>
              </a:rPr>
              <a:t>The configuration part of NetFlow consists of configuring data </a:t>
            </a:r>
            <a:r>
              <a:rPr lang="en-US" dirty="0" smtClean="0">
                <a:solidFill>
                  <a:schemeClr val="bg2"/>
                </a:solidFill>
              </a:rPr>
              <a:t>capture </a:t>
            </a:r>
            <a:r>
              <a:rPr lang="fr-CA" dirty="0" smtClean="0">
                <a:solidFill>
                  <a:schemeClr val="bg2"/>
                </a:solidFill>
              </a:rPr>
              <a:t>and </a:t>
            </a:r>
            <a:r>
              <a:rPr lang="fr-CA" dirty="0">
                <a:solidFill>
                  <a:schemeClr val="bg2"/>
                </a:solidFill>
              </a:rPr>
              <a:t>configuring data export.</a:t>
            </a:r>
          </a:p>
        </p:txBody>
      </p:sp>
    </p:spTree>
    <p:extLst>
      <p:ext uri="{BB962C8B-B14F-4D97-AF65-F5344CB8AC3E}">
        <p14:creationId xmlns:p14="http://schemas.microsoft.com/office/powerpoint/2010/main" val="49280696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Objectives</a:t>
            </a:r>
            <a:endParaRPr lang="fr-CA" dirty="0"/>
          </a:p>
        </p:txBody>
      </p:sp>
      <p:sp>
        <p:nvSpPr>
          <p:cNvPr id="3" name="Espace réservé du texte 2"/>
          <p:cNvSpPr>
            <a:spLocks noGrp="1"/>
          </p:cNvSpPr>
          <p:nvPr>
            <p:ph type="body" sz="quarter" idx="10"/>
          </p:nvPr>
        </p:nvSpPr>
        <p:spPr/>
        <p:txBody>
          <a:bodyPr/>
          <a:lstStyle/>
          <a:p>
            <a:pPr marL="0" indent="0">
              <a:buNone/>
            </a:pPr>
            <a:r>
              <a:rPr lang="en-US" dirty="0">
                <a:solidFill>
                  <a:schemeClr val="bg2"/>
                </a:solidFill>
              </a:rPr>
              <a:t>Upon completing this lesson, you will be able to meet these objectives</a:t>
            </a:r>
            <a:r>
              <a:rPr lang="en-US" dirty="0" smtClean="0">
                <a:solidFill>
                  <a:schemeClr val="bg2"/>
                </a:solidFill>
              </a:rPr>
              <a:t>:</a:t>
            </a:r>
          </a:p>
          <a:p>
            <a:r>
              <a:rPr lang="en-US" dirty="0">
                <a:solidFill>
                  <a:schemeClr val="bg2"/>
                </a:solidFill>
              </a:rPr>
              <a:t>Describe the purpose of NetFlow</a:t>
            </a:r>
          </a:p>
          <a:p>
            <a:r>
              <a:rPr lang="fr-CA" dirty="0">
                <a:solidFill>
                  <a:schemeClr val="bg2"/>
                </a:solidFill>
              </a:rPr>
              <a:t>Describe the NetFlow architecture</a:t>
            </a:r>
          </a:p>
          <a:p>
            <a:r>
              <a:rPr lang="en-US" dirty="0">
                <a:solidFill>
                  <a:schemeClr val="bg2"/>
                </a:solidFill>
              </a:rPr>
              <a:t>Configure and verify NetFlow on a Cisco device</a:t>
            </a:r>
            <a:endParaRPr lang="fr-CA" dirty="0">
              <a:solidFill>
                <a:schemeClr val="bg2"/>
              </a:solidFill>
            </a:endParaRPr>
          </a:p>
        </p:txBody>
      </p:sp>
    </p:spTree>
    <p:extLst>
      <p:ext uri="{BB962C8B-B14F-4D97-AF65-F5344CB8AC3E}">
        <p14:creationId xmlns:p14="http://schemas.microsoft.com/office/powerpoint/2010/main" val="33579363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en-CA" dirty="0" smtClean="0"/>
              <a:t> Overview</a:t>
            </a:r>
            <a:endParaRPr lang="fr-CA" dirty="0"/>
          </a:p>
        </p:txBody>
      </p:sp>
      <p:sp>
        <p:nvSpPr>
          <p:cNvPr id="3" name="Espace réservé du texte 2"/>
          <p:cNvSpPr>
            <a:spLocks noGrp="1"/>
          </p:cNvSpPr>
          <p:nvPr>
            <p:ph type="body" sz="quarter" idx="10"/>
          </p:nvPr>
        </p:nvSpPr>
        <p:spPr/>
        <p:txBody>
          <a:bodyPr/>
          <a:lstStyle/>
          <a:p>
            <a:r>
              <a:rPr lang="en-US" dirty="0" err="1" smtClean="0">
                <a:solidFill>
                  <a:schemeClr val="bg2"/>
                </a:solidFill>
              </a:rPr>
              <a:t>NetFlow</a:t>
            </a:r>
            <a:r>
              <a:rPr lang="en-US" dirty="0">
                <a:solidFill>
                  <a:schemeClr val="bg2"/>
                </a:solidFill>
              </a:rPr>
              <a:t> </a:t>
            </a:r>
            <a:r>
              <a:rPr lang="en-US" dirty="0" smtClean="0">
                <a:solidFill>
                  <a:schemeClr val="bg2"/>
                </a:solidFill>
              </a:rPr>
              <a:t>is </a:t>
            </a:r>
            <a:r>
              <a:rPr lang="en-US" dirty="0">
                <a:solidFill>
                  <a:schemeClr val="bg2"/>
                </a:solidFill>
              </a:rPr>
              <a:t>an application for collecting IP traffic information.</a:t>
            </a:r>
          </a:p>
          <a:p>
            <a:r>
              <a:rPr lang="en-US" dirty="0">
                <a:solidFill>
                  <a:schemeClr val="bg2"/>
                </a:solidFill>
              </a:rPr>
              <a:t>Reports from NetFlow are like a phone bill.</a:t>
            </a:r>
          </a:p>
          <a:p>
            <a:r>
              <a:rPr lang="fr-CA" dirty="0">
                <a:solidFill>
                  <a:schemeClr val="bg2"/>
                </a:solidFill>
              </a:rPr>
              <a:t>NetFlow enables the following:</a:t>
            </a:r>
          </a:p>
          <a:p>
            <a:pPr lvl="1"/>
            <a:r>
              <a:rPr lang="en-US" dirty="0" smtClean="0">
                <a:solidFill>
                  <a:schemeClr val="bg2"/>
                </a:solidFill>
              </a:rPr>
              <a:t>-  Measuring </a:t>
            </a:r>
            <a:r>
              <a:rPr lang="en-US" dirty="0">
                <a:solidFill>
                  <a:schemeClr val="bg2"/>
                </a:solidFill>
              </a:rPr>
              <a:t>who uses network resources</a:t>
            </a:r>
          </a:p>
          <a:p>
            <a:pPr lvl="1"/>
            <a:r>
              <a:rPr lang="en-US" dirty="0" smtClean="0">
                <a:solidFill>
                  <a:schemeClr val="bg2"/>
                </a:solidFill>
              </a:rPr>
              <a:t>-  Accounting </a:t>
            </a:r>
            <a:r>
              <a:rPr lang="en-US" dirty="0">
                <a:solidFill>
                  <a:schemeClr val="bg2"/>
                </a:solidFill>
              </a:rPr>
              <a:t>and charging for resource utilization</a:t>
            </a:r>
          </a:p>
          <a:p>
            <a:pPr lvl="1"/>
            <a:r>
              <a:rPr lang="en-US" dirty="0" smtClean="0">
                <a:solidFill>
                  <a:schemeClr val="bg2"/>
                </a:solidFill>
              </a:rPr>
              <a:t>-  Using </a:t>
            </a:r>
            <a:r>
              <a:rPr lang="en-US" dirty="0">
                <a:solidFill>
                  <a:schemeClr val="bg2"/>
                </a:solidFill>
              </a:rPr>
              <a:t>the measured information to do effective network planning</a:t>
            </a:r>
          </a:p>
          <a:p>
            <a:pPr lvl="1"/>
            <a:r>
              <a:rPr lang="en-US" dirty="0" smtClean="0">
                <a:solidFill>
                  <a:schemeClr val="bg2"/>
                </a:solidFill>
              </a:rPr>
              <a:t>-  Using </a:t>
            </a:r>
            <a:r>
              <a:rPr lang="en-US" dirty="0">
                <a:solidFill>
                  <a:schemeClr val="bg2"/>
                </a:solidFill>
              </a:rPr>
              <a:t>the measured information to customize applications and services</a:t>
            </a:r>
            <a:endParaRPr lang="fr-CA" dirty="0">
              <a:solidFill>
                <a:schemeClr val="bg2"/>
              </a:solidFill>
            </a:endParaRPr>
          </a:p>
        </p:txBody>
      </p:sp>
    </p:spTree>
    <p:extLst>
      <p:ext uri="{BB962C8B-B14F-4D97-AF65-F5344CB8AC3E}">
        <p14:creationId xmlns:p14="http://schemas.microsoft.com/office/powerpoint/2010/main" val="67926687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a:t>
            </a:r>
            <a:r>
              <a:rPr lang="en-CA" dirty="0" smtClean="0"/>
              <a:t>Overview (Cont.)</a:t>
            </a:r>
            <a:endParaRPr lang="fr-CA" dirty="0"/>
          </a:p>
        </p:txBody>
      </p:sp>
      <p:sp>
        <p:nvSpPr>
          <p:cNvPr id="3" name="ZoneTexte 2"/>
          <p:cNvSpPr txBox="1"/>
          <p:nvPr/>
        </p:nvSpPr>
        <p:spPr>
          <a:xfrm>
            <a:off x="234700" y="1282438"/>
            <a:ext cx="7140096" cy="523220"/>
          </a:xfrm>
          <a:prstGeom prst="rect">
            <a:avLst/>
          </a:prstGeom>
          <a:noFill/>
        </p:spPr>
        <p:txBody>
          <a:bodyPr wrap="none" rtlCol="0">
            <a:spAutoFit/>
          </a:bodyPr>
          <a:lstStyle/>
          <a:p>
            <a:r>
              <a:rPr lang="en-CA" sz="2800" dirty="0" smtClean="0">
                <a:solidFill>
                  <a:schemeClr val="bg2"/>
                </a:solidFill>
              </a:rPr>
              <a:t>Example of analysis on a </a:t>
            </a:r>
            <a:r>
              <a:rPr lang="en-CA" sz="2800" dirty="0" err="1" smtClean="0">
                <a:solidFill>
                  <a:schemeClr val="bg2"/>
                </a:solidFill>
              </a:rPr>
              <a:t>NetFlow</a:t>
            </a:r>
            <a:r>
              <a:rPr lang="en-CA" sz="2800" dirty="0" smtClean="0">
                <a:solidFill>
                  <a:schemeClr val="bg2"/>
                </a:solidFill>
              </a:rPr>
              <a:t> collector:</a:t>
            </a:r>
            <a:endParaRPr lang="fr-CA" sz="2800" dirty="0">
              <a:solidFill>
                <a:schemeClr val="bg2"/>
              </a:solidFill>
            </a:endParaRPr>
          </a:p>
        </p:txBody>
      </p:sp>
      <p:sp>
        <p:nvSpPr>
          <p:cNvPr id="4" name="ZoneTexte 3"/>
          <p:cNvSpPr txBox="1"/>
          <p:nvPr/>
        </p:nvSpPr>
        <p:spPr>
          <a:xfrm>
            <a:off x="575900" y="5964075"/>
            <a:ext cx="6631944" cy="400110"/>
          </a:xfrm>
          <a:prstGeom prst="rect">
            <a:avLst/>
          </a:prstGeom>
          <a:noFill/>
        </p:spPr>
        <p:txBody>
          <a:bodyPr wrap="none" rtlCol="0">
            <a:spAutoFit/>
          </a:bodyPr>
          <a:lstStyle/>
          <a:p>
            <a:r>
              <a:rPr lang="en-CA" sz="2000" dirty="0" smtClean="0">
                <a:solidFill>
                  <a:schemeClr val="bg2"/>
                </a:solidFill>
              </a:rPr>
              <a:t>Shows top talkers, top listeners, top protocols, and more.</a:t>
            </a:r>
            <a:endParaRPr lang="fr-CA" sz="2000" dirty="0">
              <a:solidFill>
                <a:schemeClr val="bg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68" y="1802423"/>
            <a:ext cx="48291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04" y="2094605"/>
            <a:ext cx="3906577" cy="3820561"/>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915818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Overview (Cont.)</a:t>
            </a:r>
            <a:endParaRPr lang="fr-CA" dirty="0"/>
          </a:p>
        </p:txBody>
      </p:sp>
      <p:sp>
        <p:nvSpPr>
          <p:cNvPr id="3" name="Espace réservé du texte 2"/>
          <p:cNvSpPr>
            <a:spLocks noGrp="1"/>
          </p:cNvSpPr>
          <p:nvPr>
            <p:ph type="body" sz="quarter" idx="10"/>
          </p:nvPr>
        </p:nvSpPr>
        <p:spPr/>
        <p:txBody>
          <a:bodyPr/>
          <a:lstStyle/>
          <a:p>
            <a:r>
              <a:rPr lang="fr-CA" dirty="0">
                <a:solidFill>
                  <a:schemeClr val="bg2"/>
                </a:solidFill>
              </a:rPr>
              <a:t>NetFlow components:</a:t>
            </a:r>
          </a:p>
          <a:p>
            <a:pPr lvl="1"/>
            <a:r>
              <a:rPr lang="fr-CA" dirty="0" smtClean="0">
                <a:solidFill>
                  <a:schemeClr val="bg2"/>
                </a:solidFill>
              </a:rPr>
              <a:t>-  </a:t>
            </a:r>
            <a:r>
              <a:rPr lang="fr-CA" dirty="0" err="1" smtClean="0">
                <a:solidFill>
                  <a:schemeClr val="bg2"/>
                </a:solidFill>
              </a:rPr>
              <a:t>NetFlow-enabled</a:t>
            </a:r>
            <a:r>
              <a:rPr lang="fr-CA" dirty="0" smtClean="0">
                <a:solidFill>
                  <a:schemeClr val="bg2"/>
                </a:solidFill>
              </a:rPr>
              <a:t> </a:t>
            </a:r>
            <a:r>
              <a:rPr lang="fr-CA" dirty="0">
                <a:solidFill>
                  <a:schemeClr val="bg2"/>
                </a:solidFill>
              </a:rPr>
              <a:t>network devices</a:t>
            </a:r>
          </a:p>
          <a:p>
            <a:pPr lvl="1"/>
            <a:r>
              <a:rPr lang="fr-CA" dirty="0" smtClean="0">
                <a:solidFill>
                  <a:schemeClr val="bg2"/>
                </a:solidFill>
              </a:rPr>
              <a:t>-  </a:t>
            </a:r>
            <a:r>
              <a:rPr lang="fr-CA" dirty="0" err="1" smtClean="0">
                <a:solidFill>
                  <a:schemeClr val="bg2"/>
                </a:solidFill>
              </a:rPr>
              <a:t>NetFlow</a:t>
            </a:r>
            <a:r>
              <a:rPr lang="fr-CA" dirty="0" smtClean="0">
                <a:solidFill>
                  <a:schemeClr val="bg2"/>
                </a:solidFill>
              </a:rPr>
              <a:t> </a:t>
            </a:r>
            <a:r>
              <a:rPr lang="fr-CA" dirty="0">
                <a:solidFill>
                  <a:schemeClr val="bg2"/>
                </a:solidFill>
              </a:rPr>
              <a:t>collector</a:t>
            </a:r>
          </a:p>
          <a:p>
            <a:r>
              <a:rPr lang="en-US" dirty="0">
                <a:solidFill>
                  <a:schemeClr val="bg2"/>
                </a:solidFill>
              </a:rPr>
              <a:t>NetFlow devices generate NetFlow records that are exported and </a:t>
            </a:r>
            <a:r>
              <a:rPr lang="en-US" dirty="0" smtClean="0">
                <a:solidFill>
                  <a:schemeClr val="bg2"/>
                </a:solidFill>
              </a:rPr>
              <a:t>then collected by a </a:t>
            </a:r>
            <a:r>
              <a:rPr lang="en-US" dirty="0" err="1" smtClean="0">
                <a:solidFill>
                  <a:schemeClr val="bg2"/>
                </a:solidFill>
              </a:rPr>
              <a:t>NetFlow</a:t>
            </a:r>
            <a:r>
              <a:rPr lang="en-US" dirty="0" smtClean="0">
                <a:solidFill>
                  <a:schemeClr val="bg2"/>
                </a:solidFill>
              </a:rPr>
              <a:t> collector. Cisco Network Analysis Module is an example of a </a:t>
            </a:r>
            <a:r>
              <a:rPr lang="en-US" dirty="0" err="1" smtClean="0">
                <a:solidFill>
                  <a:schemeClr val="bg2"/>
                </a:solidFill>
              </a:rPr>
              <a:t>NetFlow</a:t>
            </a:r>
            <a:r>
              <a:rPr lang="en-US" dirty="0" smtClean="0">
                <a:solidFill>
                  <a:schemeClr val="bg2"/>
                </a:solidFill>
              </a:rPr>
              <a:t> collector. It also processes </a:t>
            </a:r>
            <a:r>
              <a:rPr lang="en-US" dirty="0" err="1" smtClean="0">
                <a:solidFill>
                  <a:schemeClr val="bg2"/>
                </a:solidFill>
              </a:rPr>
              <a:t>NetFlow</a:t>
            </a:r>
            <a:r>
              <a:rPr lang="en-US" dirty="0" smtClean="0">
                <a:solidFill>
                  <a:schemeClr val="bg2"/>
                </a:solidFill>
              </a:rPr>
              <a:t> data and provides the results through its GUI.</a:t>
            </a:r>
            <a:endParaRPr lang="fr-CA" dirty="0">
              <a:solidFill>
                <a:schemeClr val="bg2"/>
              </a:solidFill>
            </a:endParaRPr>
          </a:p>
        </p:txBody>
      </p:sp>
      <p:pic>
        <p:nvPicPr>
          <p:cNvPr id="6" name="Picture 4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5" y="4657720"/>
            <a:ext cx="1293285" cy="7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850" y="4467218"/>
            <a:ext cx="1028231" cy="97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 name="Connecteur droit avec flèche 7"/>
          <p:cNvCxnSpPr/>
          <p:nvPr/>
        </p:nvCxnSpPr>
        <p:spPr>
          <a:xfrm>
            <a:off x="3347518" y="5012045"/>
            <a:ext cx="232462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259647" y="5499721"/>
            <a:ext cx="2994731" cy="400110"/>
          </a:xfrm>
          <a:prstGeom prst="rect">
            <a:avLst/>
          </a:prstGeom>
          <a:noFill/>
        </p:spPr>
        <p:txBody>
          <a:bodyPr wrap="none" rtlCol="0">
            <a:spAutoFit/>
          </a:bodyPr>
          <a:lstStyle/>
          <a:p>
            <a:r>
              <a:rPr lang="en-CA" sz="2000" dirty="0" err="1" smtClean="0">
                <a:solidFill>
                  <a:schemeClr val="bg2"/>
                </a:solidFill>
              </a:rPr>
              <a:t>NetFlow</a:t>
            </a:r>
            <a:r>
              <a:rPr lang="en-CA" sz="2000" dirty="0" smtClean="0">
                <a:solidFill>
                  <a:schemeClr val="bg2"/>
                </a:solidFill>
              </a:rPr>
              <a:t>-Enabled Router</a:t>
            </a:r>
            <a:endParaRPr lang="fr-CA" sz="2000" dirty="0">
              <a:solidFill>
                <a:schemeClr val="bg2"/>
              </a:solidFill>
            </a:endParaRPr>
          </a:p>
        </p:txBody>
      </p:sp>
      <p:sp>
        <p:nvSpPr>
          <p:cNvPr id="12" name="ZoneTexte 11"/>
          <p:cNvSpPr txBox="1"/>
          <p:nvPr/>
        </p:nvSpPr>
        <p:spPr>
          <a:xfrm>
            <a:off x="5247534" y="5499721"/>
            <a:ext cx="2210862" cy="400110"/>
          </a:xfrm>
          <a:prstGeom prst="rect">
            <a:avLst/>
          </a:prstGeom>
          <a:noFill/>
        </p:spPr>
        <p:txBody>
          <a:bodyPr wrap="none" rtlCol="0">
            <a:spAutoFit/>
          </a:bodyPr>
          <a:lstStyle/>
          <a:p>
            <a:r>
              <a:rPr lang="en-CA" sz="2000" dirty="0" err="1" smtClean="0">
                <a:solidFill>
                  <a:schemeClr val="bg2"/>
                </a:solidFill>
              </a:rPr>
              <a:t>NetFlow</a:t>
            </a:r>
            <a:r>
              <a:rPr lang="en-CA" sz="2000" dirty="0" smtClean="0">
                <a:solidFill>
                  <a:schemeClr val="bg2"/>
                </a:solidFill>
              </a:rPr>
              <a:t> Collector</a:t>
            </a:r>
            <a:endParaRPr lang="fr-CA" sz="2000" dirty="0">
              <a:solidFill>
                <a:schemeClr val="bg2"/>
              </a:solidFill>
            </a:endParaRPr>
          </a:p>
        </p:txBody>
      </p:sp>
    </p:spTree>
    <p:extLst>
      <p:ext uri="{BB962C8B-B14F-4D97-AF65-F5344CB8AC3E}">
        <p14:creationId xmlns:p14="http://schemas.microsoft.com/office/powerpoint/2010/main" val="36661727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Overview (Cont.)</a:t>
            </a:r>
            <a:endParaRPr lang="fr-CA" dirty="0"/>
          </a:p>
        </p:txBody>
      </p:sp>
      <p:sp>
        <p:nvSpPr>
          <p:cNvPr id="3" name="Espace réservé du texte 2"/>
          <p:cNvSpPr>
            <a:spLocks noGrp="1"/>
          </p:cNvSpPr>
          <p:nvPr>
            <p:ph type="body" sz="quarter" idx="10"/>
          </p:nvPr>
        </p:nvSpPr>
        <p:spPr/>
        <p:txBody>
          <a:bodyPr/>
          <a:lstStyle/>
          <a:p>
            <a:r>
              <a:rPr lang="fr-CA" dirty="0">
                <a:solidFill>
                  <a:schemeClr val="bg2"/>
                </a:solidFill>
              </a:rPr>
              <a:t>Cisco defines a flow as </a:t>
            </a:r>
            <a:r>
              <a:rPr lang="fr-CA" dirty="0" smtClean="0">
                <a:solidFill>
                  <a:schemeClr val="bg2"/>
                </a:solidFill>
              </a:rPr>
              <a:t>a </a:t>
            </a:r>
            <a:r>
              <a:rPr lang="fr-CA" dirty="0" err="1" smtClean="0">
                <a:solidFill>
                  <a:schemeClr val="bg2"/>
                </a:solidFill>
              </a:rPr>
              <a:t>unidirectional</a:t>
            </a:r>
            <a:r>
              <a:rPr lang="fr-CA" dirty="0" smtClean="0">
                <a:solidFill>
                  <a:schemeClr val="bg2"/>
                </a:solidFill>
              </a:rPr>
              <a:t> </a:t>
            </a:r>
            <a:r>
              <a:rPr lang="fr-CA" dirty="0">
                <a:solidFill>
                  <a:schemeClr val="bg2"/>
                </a:solidFill>
              </a:rPr>
              <a:t>sequence of </a:t>
            </a:r>
            <a:r>
              <a:rPr lang="fr-CA" dirty="0" err="1" smtClean="0">
                <a:solidFill>
                  <a:schemeClr val="bg2"/>
                </a:solidFill>
              </a:rPr>
              <a:t>packets</a:t>
            </a:r>
            <a:r>
              <a:rPr lang="fr-CA" dirty="0" smtClean="0">
                <a:solidFill>
                  <a:schemeClr val="bg2"/>
                </a:solidFill>
              </a:rPr>
              <a:t> </a:t>
            </a:r>
            <a:r>
              <a:rPr lang="fr-CA" dirty="0" err="1" smtClean="0">
                <a:solidFill>
                  <a:schemeClr val="bg2"/>
                </a:solidFill>
              </a:rPr>
              <a:t>with</a:t>
            </a:r>
            <a:r>
              <a:rPr lang="fr-CA" dirty="0" smtClean="0">
                <a:solidFill>
                  <a:schemeClr val="bg2"/>
                </a:solidFill>
              </a:rPr>
              <a:t> </a:t>
            </a:r>
            <a:r>
              <a:rPr lang="fr-CA" dirty="0">
                <a:solidFill>
                  <a:schemeClr val="bg2"/>
                </a:solidFill>
              </a:rPr>
              <a:t>seven common values:</a:t>
            </a:r>
          </a:p>
          <a:p>
            <a:pPr lvl="1"/>
            <a:r>
              <a:rPr lang="fr-CA" dirty="0" smtClean="0">
                <a:solidFill>
                  <a:schemeClr val="bg2"/>
                </a:solidFill>
              </a:rPr>
              <a:t>-  Source </a:t>
            </a:r>
            <a:r>
              <a:rPr lang="fr-CA" dirty="0">
                <a:solidFill>
                  <a:schemeClr val="bg2"/>
                </a:solidFill>
              </a:rPr>
              <a:t>IP address</a:t>
            </a:r>
          </a:p>
          <a:p>
            <a:pPr lvl="1"/>
            <a:r>
              <a:rPr lang="fr-CA" dirty="0" smtClean="0">
                <a:solidFill>
                  <a:schemeClr val="bg2"/>
                </a:solidFill>
              </a:rPr>
              <a:t>-  Destination </a:t>
            </a:r>
            <a:r>
              <a:rPr lang="fr-CA" dirty="0">
                <a:solidFill>
                  <a:schemeClr val="bg2"/>
                </a:solidFill>
              </a:rPr>
              <a:t>IP address</a:t>
            </a:r>
          </a:p>
          <a:p>
            <a:pPr lvl="1"/>
            <a:r>
              <a:rPr lang="fr-CA" dirty="0" smtClean="0">
                <a:solidFill>
                  <a:schemeClr val="bg2"/>
                </a:solidFill>
              </a:rPr>
              <a:t>-  Source </a:t>
            </a:r>
            <a:r>
              <a:rPr lang="fr-CA" dirty="0">
                <a:solidFill>
                  <a:schemeClr val="bg2"/>
                </a:solidFill>
              </a:rPr>
              <a:t>port number</a:t>
            </a:r>
          </a:p>
          <a:p>
            <a:pPr lvl="1"/>
            <a:r>
              <a:rPr lang="fr-CA" dirty="0" smtClean="0">
                <a:solidFill>
                  <a:schemeClr val="bg2"/>
                </a:solidFill>
              </a:rPr>
              <a:t>-  Destination </a:t>
            </a:r>
            <a:r>
              <a:rPr lang="fr-CA" dirty="0">
                <a:solidFill>
                  <a:schemeClr val="bg2"/>
                </a:solidFill>
              </a:rPr>
              <a:t>port number</a:t>
            </a:r>
          </a:p>
          <a:p>
            <a:pPr lvl="1"/>
            <a:r>
              <a:rPr lang="fr-CA" dirty="0" smtClean="0">
                <a:solidFill>
                  <a:schemeClr val="bg2"/>
                </a:solidFill>
              </a:rPr>
              <a:t>-  Layer </a:t>
            </a:r>
            <a:r>
              <a:rPr lang="fr-CA" dirty="0">
                <a:solidFill>
                  <a:schemeClr val="bg2"/>
                </a:solidFill>
              </a:rPr>
              <a:t>3 protocol type</a:t>
            </a:r>
          </a:p>
          <a:p>
            <a:pPr lvl="1"/>
            <a:r>
              <a:rPr lang="fr-CA" dirty="0" smtClean="0">
                <a:solidFill>
                  <a:schemeClr val="bg2"/>
                </a:solidFill>
              </a:rPr>
              <a:t>-  </a:t>
            </a:r>
            <a:r>
              <a:rPr lang="fr-CA" dirty="0" err="1" smtClean="0">
                <a:solidFill>
                  <a:schemeClr val="bg2"/>
                </a:solidFill>
              </a:rPr>
              <a:t>ToS</a:t>
            </a:r>
            <a:endParaRPr lang="fr-CA" dirty="0">
              <a:solidFill>
                <a:schemeClr val="bg2"/>
              </a:solidFill>
            </a:endParaRPr>
          </a:p>
          <a:p>
            <a:pPr lvl="1"/>
            <a:r>
              <a:rPr lang="fr-CA" dirty="0" smtClean="0">
                <a:solidFill>
                  <a:schemeClr val="bg2"/>
                </a:solidFill>
              </a:rPr>
              <a:t>-  Input </a:t>
            </a:r>
            <a:r>
              <a:rPr lang="fr-CA" dirty="0">
                <a:solidFill>
                  <a:schemeClr val="bg2"/>
                </a:solidFill>
              </a:rPr>
              <a:t>logical interface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2" y="1977341"/>
            <a:ext cx="4238625" cy="31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92339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en-CA" dirty="0" smtClean="0"/>
              <a:t> Architecture</a:t>
            </a:r>
            <a:endParaRPr lang="fr-CA" dirty="0"/>
          </a:p>
        </p:txBody>
      </p:sp>
      <p:sp>
        <p:nvSpPr>
          <p:cNvPr id="3" name="Espace réservé du texte 2"/>
          <p:cNvSpPr>
            <a:spLocks noGrp="1"/>
          </p:cNvSpPr>
          <p:nvPr>
            <p:ph type="body" sz="quarter" idx="10"/>
          </p:nvPr>
        </p:nvSpPr>
        <p:spPr>
          <a:xfrm>
            <a:off x="228600" y="1344168"/>
            <a:ext cx="4498145" cy="4965192"/>
          </a:xfrm>
        </p:spPr>
        <p:txBody>
          <a:bodyPr/>
          <a:lstStyle/>
          <a:p>
            <a:r>
              <a:rPr lang="fr-CA" dirty="0">
                <a:solidFill>
                  <a:schemeClr val="bg2"/>
                </a:solidFill>
              </a:rPr>
              <a:t>Routers collecting data</a:t>
            </a:r>
          </a:p>
          <a:p>
            <a:r>
              <a:rPr lang="fr-CA" dirty="0">
                <a:solidFill>
                  <a:schemeClr val="bg2"/>
                </a:solidFill>
              </a:rPr>
              <a:t>FlowCollector software:</a:t>
            </a:r>
          </a:p>
          <a:p>
            <a:pPr lvl="1"/>
            <a:r>
              <a:rPr lang="fr-CA" dirty="0" smtClean="0">
                <a:solidFill>
                  <a:schemeClr val="bg2"/>
                </a:solidFill>
              </a:rPr>
              <a:t>-  Flow </a:t>
            </a:r>
            <a:r>
              <a:rPr lang="fr-CA" dirty="0">
                <a:solidFill>
                  <a:schemeClr val="bg2"/>
                </a:solidFill>
              </a:rPr>
              <a:t>record reception (UDP)</a:t>
            </a:r>
          </a:p>
          <a:p>
            <a:pPr lvl="1"/>
            <a:r>
              <a:rPr lang="en-US" dirty="0" smtClean="0">
                <a:solidFill>
                  <a:schemeClr val="bg2"/>
                </a:solidFill>
              </a:rPr>
              <a:t>-  Reduction </a:t>
            </a:r>
            <a:r>
              <a:rPr lang="en-US" dirty="0">
                <a:solidFill>
                  <a:schemeClr val="bg2"/>
                </a:solidFill>
              </a:rPr>
              <a:t>and filtering of </a:t>
            </a:r>
            <a:r>
              <a:rPr lang="en-US" dirty="0" smtClean="0">
                <a:solidFill>
                  <a:schemeClr val="bg2"/>
                </a:solidFill>
              </a:rPr>
              <a:t>data </a:t>
            </a:r>
            <a:r>
              <a:rPr lang="fr-CA" dirty="0" smtClean="0">
                <a:solidFill>
                  <a:schemeClr val="bg2"/>
                </a:solidFill>
              </a:rPr>
              <a:t>volume</a:t>
            </a:r>
            <a:endParaRPr lang="fr-CA" dirty="0">
              <a:solidFill>
                <a:schemeClr val="bg2"/>
              </a:solidFill>
            </a:endParaRPr>
          </a:p>
          <a:p>
            <a:r>
              <a:rPr lang="fr-CA" dirty="0">
                <a:solidFill>
                  <a:schemeClr val="bg2"/>
                </a:solidFill>
              </a:rPr>
              <a:t>Network </a:t>
            </a:r>
            <a:r>
              <a:rPr lang="fr-CA" dirty="0" err="1" smtClean="0">
                <a:solidFill>
                  <a:schemeClr val="bg2"/>
                </a:solidFill>
              </a:rPr>
              <a:t>FlowAnalyzer</a:t>
            </a:r>
            <a:r>
              <a:rPr lang="fr-CA" dirty="0" smtClean="0">
                <a:solidFill>
                  <a:schemeClr val="bg2"/>
                </a:solidFill>
              </a:rPr>
              <a:t> software </a:t>
            </a:r>
            <a:r>
              <a:rPr lang="fr-CA" dirty="0">
                <a:solidFill>
                  <a:schemeClr val="bg2"/>
                </a:solidFill>
              </a:rPr>
              <a:t>for </a:t>
            </a:r>
            <a:r>
              <a:rPr lang="fr-CA" dirty="0" err="1">
                <a:solidFill>
                  <a:schemeClr val="bg2"/>
                </a:solidFill>
              </a:rPr>
              <a:t>graphical</a:t>
            </a:r>
            <a:r>
              <a:rPr lang="fr-CA" dirty="0">
                <a:solidFill>
                  <a:schemeClr val="bg2"/>
                </a:solidFill>
              </a:rPr>
              <a:t> </a:t>
            </a:r>
            <a:r>
              <a:rPr lang="fr-CA" dirty="0" smtClean="0">
                <a:solidFill>
                  <a:schemeClr val="bg2"/>
                </a:solidFill>
              </a:rPr>
              <a:t>display of </a:t>
            </a:r>
            <a:r>
              <a:rPr lang="fr-CA" dirty="0">
                <a:solidFill>
                  <a:schemeClr val="bg2"/>
                </a:solidFill>
              </a:rPr>
              <a:t>data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2"/>
          <a:stretch/>
        </p:blipFill>
        <p:spPr bwMode="auto">
          <a:xfrm>
            <a:off x="4625153" y="1318141"/>
            <a:ext cx="4098717" cy="407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54066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Configuration</a:t>
            </a:r>
            <a:endParaRPr lang="fr-CA" dirty="0"/>
          </a:p>
        </p:txBody>
      </p:sp>
      <p:sp>
        <p:nvSpPr>
          <p:cNvPr id="3" name="Espace réservé du texte 2"/>
          <p:cNvSpPr>
            <a:spLocks noGrp="1"/>
          </p:cNvSpPr>
          <p:nvPr>
            <p:ph type="body" sz="quarter" idx="10"/>
          </p:nvPr>
        </p:nvSpPr>
        <p:spPr/>
        <p:txBody>
          <a:bodyPr/>
          <a:lstStyle/>
          <a:p>
            <a:r>
              <a:rPr lang="fr-CA" dirty="0">
                <a:solidFill>
                  <a:schemeClr val="bg2"/>
                </a:solidFill>
              </a:rPr>
              <a:t>Configure NetFlow data capture</a:t>
            </a:r>
          </a:p>
          <a:p>
            <a:r>
              <a:rPr lang="fr-CA" dirty="0">
                <a:solidFill>
                  <a:schemeClr val="bg2"/>
                </a:solidFill>
              </a:rPr>
              <a:t>Configure NetFlow data export</a:t>
            </a:r>
          </a:p>
          <a:p>
            <a:r>
              <a:rPr lang="en-US" dirty="0">
                <a:solidFill>
                  <a:schemeClr val="bg2"/>
                </a:solidFill>
              </a:rPr>
              <a:t>Configure NetFlow data export version</a:t>
            </a:r>
          </a:p>
          <a:p>
            <a:r>
              <a:rPr lang="en-US" dirty="0">
                <a:solidFill>
                  <a:schemeClr val="bg2"/>
                </a:solidFill>
              </a:rPr>
              <a:t>Verify NetFlow, its operation, and statistics</a:t>
            </a:r>
            <a:endParaRPr lang="fr-CA" dirty="0">
              <a:solidFill>
                <a:schemeClr val="bg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5" y="3485898"/>
            <a:ext cx="7996159" cy="251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27019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en-CA" dirty="0" smtClean="0"/>
              <a:t> Configuration (Cont.)</a:t>
            </a:r>
            <a:endParaRPr lang="fr-CA" dirty="0"/>
          </a:p>
        </p:txBody>
      </p:sp>
      <p:sp>
        <p:nvSpPr>
          <p:cNvPr id="7" name="ZoneTexte 6"/>
          <p:cNvSpPr txBox="1"/>
          <p:nvPr/>
        </p:nvSpPr>
        <p:spPr>
          <a:xfrm>
            <a:off x="609602" y="4110310"/>
            <a:ext cx="7776754" cy="1754326"/>
          </a:xfrm>
          <a:prstGeom prst="rect">
            <a:avLst/>
          </a:prstGeom>
          <a:noFill/>
          <a:ln>
            <a:solidFill>
              <a:schemeClr val="bg2"/>
            </a:solidFill>
          </a:ln>
        </p:spPr>
        <p:txBody>
          <a:bodyPr wrap="square" rtlCol="0">
            <a:spAutoFit/>
          </a:bodyPr>
          <a:lstStyle/>
          <a:p>
            <a:r>
              <a:rPr lang="fr-CA" dirty="0">
                <a:solidFill>
                  <a:schemeClr val="bg2"/>
                </a:solidFill>
                <a:latin typeface="Courier New" pitchFamily="49" charset="0"/>
                <a:cs typeface="Courier New" pitchFamily="49" charset="0"/>
              </a:rPr>
              <a:t>R1(config)# </a:t>
            </a:r>
            <a:r>
              <a:rPr lang="fr-CA" b="1" dirty="0">
                <a:solidFill>
                  <a:schemeClr val="bg2"/>
                </a:solidFill>
                <a:latin typeface="Courier New" pitchFamily="49" charset="0"/>
                <a:cs typeface="Courier New" pitchFamily="49" charset="0"/>
              </a:rPr>
              <a:t>interface </a:t>
            </a:r>
            <a:r>
              <a:rPr lang="fr-CA" b="1" dirty="0" smtClean="0">
                <a:solidFill>
                  <a:schemeClr val="bg2"/>
                </a:solidFill>
                <a:latin typeface="Courier New" pitchFamily="49" charset="0"/>
                <a:cs typeface="Courier New" pitchFamily="49" charset="0"/>
              </a:rPr>
              <a:t>GigabitEthernet0/0</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err="1">
                <a:solidFill>
                  <a:schemeClr val="bg2"/>
                </a:solidFill>
                <a:latin typeface="Courier New" pitchFamily="49" charset="0"/>
                <a:cs typeface="Courier New" pitchFamily="49" charset="0"/>
              </a:rPr>
              <a:t>ip</a:t>
            </a:r>
            <a:r>
              <a:rPr lang="fr-CA" b="1" dirty="0">
                <a:solidFill>
                  <a:schemeClr val="bg2"/>
                </a:solidFill>
                <a:latin typeface="Courier New" pitchFamily="49" charset="0"/>
                <a:cs typeface="Courier New" pitchFamily="49" charset="0"/>
              </a:rPr>
              <a:t> flow </a:t>
            </a:r>
            <a:r>
              <a:rPr lang="fr-CA" b="1" dirty="0" err="1">
                <a:solidFill>
                  <a:schemeClr val="bg2"/>
                </a:solidFill>
                <a:latin typeface="Courier New" pitchFamily="49" charset="0"/>
                <a:cs typeface="Courier New" pitchFamily="49" charset="0"/>
              </a:rPr>
              <a:t>ingress</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err="1">
                <a:solidFill>
                  <a:schemeClr val="bg2"/>
                </a:solidFill>
                <a:latin typeface="Courier New" pitchFamily="49" charset="0"/>
                <a:cs typeface="Courier New" pitchFamily="49" charset="0"/>
              </a:rPr>
              <a:t>ip</a:t>
            </a:r>
            <a:r>
              <a:rPr lang="fr-CA" b="1" dirty="0">
                <a:solidFill>
                  <a:schemeClr val="bg2"/>
                </a:solidFill>
                <a:latin typeface="Courier New" pitchFamily="49" charset="0"/>
                <a:cs typeface="Courier New" pitchFamily="49" charset="0"/>
              </a:rPr>
              <a:t> flow </a:t>
            </a:r>
            <a:r>
              <a:rPr lang="fr-CA" b="1" dirty="0" err="1">
                <a:solidFill>
                  <a:schemeClr val="bg2"/>
                </a:solidFill>
                <a:latin typeface="Courier New" pitchFamily="49" charset="0"/>
                <a:cs typeface="Courier New" pitchFamily="49" charset="0"/>
              </a:rPr>
              <a:t>egress</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a:solidFill>
                  <a:schemeClr val="bg2"/>
                </a:solidFill>
                <a:latin typeface="Courier New" pitchFamily="49" charset="0"/>
                <a:cs typeface="Courier New" pitchFamily="49" charset="0"/>
              </a:rPr>
              <a:t>exit</a:t>
            </a:r>
          </a:p>
          <a:p>
            <a:r>
              <a:rPr lang="fr-CA" dirty="0">
                <a:solidFill>
                  <a:schemeClr val="bg2"/>
                </a:solidFill>
                <a:latin typeface="Courier New" pitchFamily="49" charset="0"/>
                <a:cs typeface="Courier New" pitchFamily="49" charset="0"/>
              </a:rPr>
              <a:t>R1(config)# </a:t>
            </a:r>
            <a:r>
              <a:rPr lang="fr-CA" b="1" dirty="0" err="1">
                <a:solidFill>
                  <a:schemeClr val="bg2"/>
                </a:solidFill>
                <a:latin typeface="Courier New" pitchFamily="49" charset="0"/>
                <a:cs typeface="Courier New" pitchFamily="49" charset="0"/>
              </a:rPr>
              <a:t>ip</a:t>
            </a:r>
            <a:r>
              <a:rPr lang="fr-CA" b="1" dirty="0">
                <a:solidFill>
                  <a:schemeClr val="bg2"/>
                </a:solidFill>
                <a:latin typeface="Courier New" pitchFamily="49" charset="0"/>
                <a:cs typeface="Courier New" pitchFamily="49" charset="0"/>
              </a:rPr>
              <a:t> flow-export destination 10.1.10.100 9996</a:t>
            </a:r>
          </a:p>
          <a:p>
            <a:r>
              <a:rPr lang="en-US" dirty="0">
                <a:solidFill>
                  <a:schemeClr val="bg2"/>
                </a:solidFill>
                <a:latin typeface="Courier New" pitchFamily="49" charset="0"/>
                <a:cs typeface="Courier New" pitchFamily="49" charset="0"/>
              </a:rPr>
              <a:t>R1(</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 </a:t>
            </a:r>
            <a:r>
              <a:rPr lang="en-US" b="1" dirty="0" err="1">
                <a:solidFill>
                  <a:schemeClr val="bg2"/>
                </a:solidFill>
                <a:latin typeface="Courier New" pitchFamily="49" charset="0"/>
                <a:cs typeface="Courier New" pitchFamily="49" charset="0"/>
              </a:rPr>
              <a:t>ip</a:t>
            </a:r>
            <a:r>
              <a:rPr lang="en-US" b="1" dirty="0">
                <a:solidFill>
                  <a:schemeClr val="bg2"/>
                </a:solidFill>
                <a:latin typeface="Courier New" pitchFamily="49" charset="0"/>
                <a:cs typeface="Courier New" pitchFamily="49" charset="0"/>
              </a:rPr>
              <a:t> flow-export version 9</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35" y="1310455"/>
            <a:ext cx="7845938" cy="272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48636" y="5916887"/>
            <a:ext cx="4501553" cy="400110"/>
          </a:xfrm>
          <a:prstGeom prst="rect">
            <a:avLst/>
          </a:prstGeom>
          <a:noFill/>
        </p:spPr>
        <p:txBody>
          <a:bodyPr wrap="none" rtlCol="0">
            <a:spAutoFit/>
          </a:bodyPr>
          <a:lstStyle/>
          <a:p>
            <a:r>
              <a:rPr lang="en-CA" sz="2000" dirty="0" smtClean="0">
                <a:solidFill>
                  <a:schemeClr val="bg2"/>
                </a:solidFill>
              </a:rPr>
              <a:t>Configuration of </a:t>
            </a:r>
            <a:r>
              <a:rPr lang="en-CA" sz="2000" dirty="0" err="1" smtClean="0">
                <a:solidFill>
                  <a:schemeClr val="bg2"/>
                </a:solidFill>
              </a:rPr>
              <a:t>NetFlow</a:t>
            </a:r>
            <a:r>
              <a:rPr lang="en-CA" sz="2000" dirty="0" smtClean="0">
                <a:solidFill>
                  <a:schemeClr val="bg2"/>
                </a:solidFill>
              </a:rPr>
              <a:t> on router R1</a:t>
            </a:r>
            <a:endParaRPr lang="fr-CA" sz="2000" dirty="0">
              <a:solidFill>
                <a:schemeClr val="bg2"/>
              </a:solidFill>
            </a:endParaRPr>
          </a:p>
        </p:txBody>
      </p:sp>
    </p:spTree>
    <p:extLst>
      <p:ext uri="{BB962C8B-B14F-4D97-AF65-F5344CB8AC3E}">
        <p14:creationId xmlns:p14="http://schemas.microsoft.com/office/powerpoint/2010/main" val="272190164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Acad_White_PPT_Template 05Oct12">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NetAcad_White_PPT_Template 05Oct12</Template>
  <TotalTime>528</TotalTime>
  <Words>2238</Words>
  <Application>Microsoft Office PowerPoint</Application>
  <PresentationFormat>Affichage à l'écran (4:3)</PresentationFormat>
  <Paragraphs>192</Paragraphs>
  <Slides>13</Slides>
  <Notes>11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NetAcad_White_PPT_Template 05Oct12</vt:lpstr>
      <vt:lpstr>Network Device Management using Cisco IOS NetFlow</vt:lpstr>
      <vt:lpstr>Objectives</vt:lpstr>
      <vt:lpstr>NetFlow Overview</vt:lpstr>
      <vt:lpstr>NetFlow Overview (Cont.)</vt:lpstr>
      <vt:lpstr>NetFlow Overview (Cont.)</vt:lpstr>
      <vt:lpstr>NetFlow Overview (Cont.)</vt:lpstr>
      <vt:lpstr>NetFlow Architecture</vt:lpstr>
      <vt:lpstr>NetFlow Configuration</vt:lpstr>
      <vt:lpstr>NetFlow Configuration (Cont.)</vt:lpstr>
      <vt:lpstr>NetFlow Configuration (Cont.)</vt:lpstr>
      <vt:lpstr>NetFlow Configuration (Cont.)</vt:lpstr>
      <vt:lpstr>Summary</vt:lpstr>
      <vt:lpstr>Présentation PowerPoint</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NetFlow</dc:title>
  <dc:creator>Patrick Gargano</dc:creator>
  <cp:lastModifiedBy>Patrick</cp:lastModifiedBy>
  <cp:revision>126</cp:revision>
  <dcterms:created xsi:type="dcterms:W3CDTF">2012-10-09T16:58:47Z</dcterms:created>
  <dcterms:modified xsi:type="dcterms:W3CDTF">2013-08-09T02:01:10Z</dcterms:modified>
</cp:coreProperties>
</file>