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20"/>
  </p:notesMasterIdLst>
  <p:sldIdLst>
    <p:sldId id="306" r:id="rId2"/>
    <p:sldId id="267" r:id="rId3"/>
    <p:sldId id="308" r:id="rId4"/>
    <p:sldId id="309" r:id="rId5"/>
    <p:sldId id="310" r:id="rId6"/>
    <p:sldId id="311" r:id="rId7"/>
    <p:sldId id="315" r:id="rId8"/>
    <p:sldId id="319" r:id="rId9"/>
    <p:sldId id="316" r:id="rId10"/>
    <p:sldId id="314" r:id="rId11"/>
    <p:sldId id="318" r:id="rId12"/>
    <p:sldId id="327" r:id="rId13"/>
    <p:sldId id="328" r:id="rId14"/>
    <p:sldId id="320" r:id="rId15"/>
    <p:sldId id="312" r:id="rId16"/>
    <p:sldId id="321" r:id="rId17"/>
    <p:sldId id="322" r:id="rId18"/>
    <p:sldId id="303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1681" autoAdjust="0"/>
  </p:normalViewPr>
  <p:slideViewPr>
    <p:cSldViewPr snapToGrid="0">
      <p:cViewPr>
        <p:scale>
          <a:sx n="100" d="100"/>
          <a:sy n="100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3006-993C-46CE-BE81-A42F2D8A6269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CD79-D36A-4E01-AE1C-064887FE9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Configuration parameters to</a:t>
            </a:r>
            <a:r>
              <a:rPr lang="en-US" baseline="0" dirty="0" smtClean="0"/>
              <a:t> configure a router as a DHCP server.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6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r>
              <a:rPr lang="en-US" baseline="0" dirty="0" smtClean="0"/>
              <a:t> to allow a router to act as a DHCP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show</a:t>
            </a:r>
            <a:r>
              <a:rPr lang="en-US" b="1" baseline="0" dirty="0" smtClean="0"/>
              <a:t> ipv6 </a:t>
            </a:r>
            <a:r>
              <a:rPr lang="en-US" b="1" baseline="0" dirty="0" err="1" smtClean="0"/>
              <a:t>dhcp</a:t>
            </a:r>
            <a:r>
              <a:rPr lang="en-US" b="1" baseline="0" dirty="0" smtClean="0"/>
              <a:t> interface</a:t>
            </a:r>
            <a:r>
              <a:rPr lang="en-US" b="0" baseline="0" dirty="0" smtClean="0"/>
              <a:t> command displays the interfaces that were configured via DHCP. It also displays the link-local address of the DHCP server.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15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Using the same topology, we will configure stateless DHCP servers and clients.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6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ipv6 interface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 shows that the router has “Stateless address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autoconfig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enabled” and has an IPv6 global unicast address (2001:DB8:ACAD:1::2)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displays the subnet address (2001:DB8:ACAD:1::/64) as well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IPv6 global unicast address was created using SLAAC which includes the prefix contained in the RA message. The Interface ID was generated using EUI-64 which is displayed to the right of the subnet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address. The Duplicate Address Detection (DAD) is used to verify no one else on the network is using the address that you created.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2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715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4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339745"/>
            <a:ext cx="8577072" cy="496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30" r:id="rId2"/>
    <p:sldLayoutId id="2147483929" r:id="rId3"/>
    <p:sldLayoutId id="2147483937" r:id="rId4"/>
    <p:sldLayoutId id="2147483900" r:id="rId5"/>
    <p:sldLayoutId id="2147483931" r:id="rId6"/>
    <p:sldLayoutId id="2147483932" r:id="rId7"/>
    <p:sldLayoutId id="2147483933" r:id="rId8"/>
    <p:sldLayoutId id="2147483902" r:id="rId9"/>
    <p:sldLayoutId id="2147483903" r:id="rId10"/>
    <p:sldLayoutId id="2147483935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3" r:id="rId18"/>
    <p:sldLayoutId id="2147483911" r:id="rId19"/>
    <p:sldLayoutId id="2147483912" r:id="rId20"/>
    <p:sldLayoutId id="2147483914" r:id="rId21"/>
    <p:sldLayoutId id="2147483915" r:id="rId22"/>
    <p:sldLayoutId id="2147483916" r:id="rId23"/>
    <p:sldLayoutId id="2147483917" r:id="rId24"/>
    <p:sldLayoutId id="2147483918" r:id="rId25"/>
    <p:sldLayoutId id="2147483919" r:id="rId26"/>
    <p:sldLayoutId id="2147483921" r:id="rId27"/>
    <p:sldLayoutId id="2147483922" r:id="rId28"/>
    <p:sldLayoutId id="2147483936" r:id="rId29"/>
    <p:sldLayoutId id="2147483923" r:id="rId30"/>
    <p:sldLayoutId id="2147483924" r:id="rId31"/>
    <p:sldLayoutId id="2147483925" r:id="rId32"/>
    <p:sldLayoutId id="2147483926" r:id="rId33"/>
    <p:sldLayoutId id="2147483927" r:id="rId3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+mj-lt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+mj-lt"/>
          <a:ea typeface="+mn-ea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14" y="1384962"/>
            <a:ext cx="4077142" cy="1264235"/>
          </a:xfrm>
        </p:spPr>
        <p:txBody>
          <a:bodyPr/>
          <a:lstStyle/>
          <a:p>
            <a:r>
              <a:rPr lang="en-US" dirty="0" smtClean="0"/>
              <a:t>DHCPv6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77" y="0"/>
            <a:ext cx="8588861" cy="838200"/>
          </a:xfrm>
        </p:spPr>
        <p:txBody>
          <a:bodyPr/>
          <a:lstStyle/>
          <a:p>
            <a:pPr algn="ctr"/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smtClean="0"/>
              <a:t>DHCPv6 </a:t>
            </a:r>
            <a:r>
              <a:rPr lang="en-US" dirty="0" smtClean="0"/>
              <a:t>Server </a:t>
            </a:r>
            <a:r>
              <a:rPr lang="en-US" dirty="0" smtClean="0"/>
              <a:t>Verification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95425" y="902970"/>
            <a:ext cx="5715000" cy="1815882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R1#show ipv6 </a:t>
            </a:r>
            <a:r>
              <a:rPr lang="en-US" sz="1600" dirty="0" err="1">
                <a:solidFill>
                  <a:schemeClr val="bg2"/>
                </a:solidFill>
              </a:rPr>
              <a:t>dhcp</a:t>
            </a:r>
            <a:r>
              <a:rPr lang="en-US" sz="1600" dirty="0">
                <a:solidFill>
                  <a:schemeClr val="bg2"/>
                </a:solidFill>
              </a:rPr>
              <a:t> pool</a:t>
            </a:r>
          </a:p>
          <a:p>
            <a:r>
              <a:rPr lang="en-US" sz="1600" dirty="0">
                <a:solidFill>
                  <a:schemeClr val="bg2"/>
                </a:solidFill>
              </a:rPr>
              <a:t>DHCPv6 pool: </a:t>
            </a:r>
            <a:r>
              <a:rPr lang="en-US" sz="1600" dirty="0" err="1">
                <a:solidFill>
                  <a:schemeClr val="bg2"/>
                </a:solidFill>
              </a:rPr>
              <a:t>Stateful_DHCP</a:t>
            </a:r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  Address allocation prefix: 2001:DB8:ACAD:1::/64 valid 4294967295 preferred 4294967295 (1 in use, 0 conflicts)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DNS server: AAAA:BBBB:CCCC:DDDD::FFFF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Domain name: StatefulDHCP.com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Active clients: </a:t>
            </a:r>
            <a:r>
              <a:rPr lang="en-US" sz="1600" dirty="0" smtClean="0">
                <a:solidFill>
                  <a:schemeClr val="bg2"/>
                </a:solidFill>
              </a:rPr>
              <a:t>1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5425" y="4478715"/>
            <a:ext cx="5715000" cy="1815882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R1#show ipv6 </a:t>
            </a:r>
            <a:r>
              <a:rPr lang="en-US" sz="1600" dirty="0" err="1">
                <a:solidFill>
                  <a:schemeClr val="bg2"/>
                </a:solidFill>
              </a:rPr>
              <a:t>dhcp</a:t>
            </a:r>
            <a:r>
              <a:rPr lang="en-US" sz="1600" dirty="0">
                <a:solidFill>
                  <a:schemeClr val="bg2"/>
                </a:solidFill>
              </a:rPr>
              <a:t> binding</a:t>
            </a:r>
          </a:p>
          <a:p>
            <a:r>
              <a:rPr lang="en-US" sz="1600" dirty="0">
                <a:solidFill>
                  <a:schemeClr val="bg2"/>
                </a:solidFill>
              </a:rPr>
              <a:t>Client: FE80</a:t>
            </a:r>
            <a:r>
              <a:rPr lang="en-US" sz="1600" dirty="0" smtClean="0">
                <a:solidFill>
                  <a:schemeClr val="bg2"/>
                </a:solidFill>
              </a:rPr>
              <a:t>::2</a:t>
            </a:r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  DUID: 000300016C2056EC6F18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Username : unassigned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IA NA: IA ID 0x00070001, T1 43200, T2 69120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Address: 2001:DB8:ACAD:1:2CFA:91CC:C683:D1F5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        preferred lifetime INFINITY, , valid lifetime INFINITY,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650" y="2861727"/>
            <a:ext cx="8743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>
                <a:solidFill>
                  <a:schemeClr val="bg2">
                    <a:lumMod val="65000"/>
                    <a:lumOff val="35000"/>
                  </a:schemeClr>
                </a:solidFill>
              </a:rPr>
              <a:t>T</a:t>
            </a:r>
            <a:r>
              <a:rPr lang="en-CA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he </a:t>
            </a:r>
            <a:r>
              <a:rPr lang="en-CA" b="1" dirty="0">
                <a:solidFill>
                  <a:schemeClr val="tx2"/>
                </a:solidFill>
              </a:rPr>
              <a:t>show ipv6 </a:t>
            </a:r>
            <a:r>
              <a:rPr lang="en-CA" b="1" dirty="0" err="1">
                <a:solidFill>
                  <a:schemeClr val="tx2"/>
                </a:solidFill>
              </a:rPr>
              <a:t>dhcp</a:t>
            </a:r>
            <a:r>
              <a:rPr lang="en-CA" b="1" dirty="0">
                <a:solidFill>
                  <a:schemeClr val="tx2"/>
                </a:solidFill>
              </a:rPr>
              <a:t> pool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>
                <a:solidFill>
                  <a:schemeClr val="bg2">
                    <a:lumMod val="65000"/>
                    <a:lumOff val="35000"/>
                  </a:schemeClr>
                </a:solidFill>
              </a:rPr>
              <a:t>command verifies the name of the DHCPv6 pool and its parameters. The number of active clients is 1, which reflects client </a:t>
            </a:r>
            <a:r>
              <a:rPr lang="en-CA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R2 </a:t>
            </a:r>
            <a:r>
              <a:rPr lang="en-CA" dirty="0">
                <a:solidFill>
                  <a:schemeClr val="bg2">
                    <a:lumMod val="65000"/>
                    <a:lumOff val="35000"/>
                  </a:schemeClr>
                </a:solidFill>
              </a:rPr>
              <a:t>receiving its IPv6 global unicast address from this server.</a:t>
            </a:r>
            <a:endParaRPr lang="en-US" dirty="0">
              <a:solidFill>
                <a:schemeClr val="bg2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dirty="0">
                <a:solidFill>
                  <a:schemeClr val="bg2">
                    <a:lumMod val="65000"/>
                    <a:lumOff val="35000"/>
                  </a:schemeClr>
                </a:solidFill>
              </a:rPr>
              <a:t>The </a:t>
            </a:r>
            <a:r>
              <a:rPr lang="en-CA" b="1" dirty="0">
                <a:solidFill>
                  <a:schemeClr val="tx2"/>
                </a:solidFill>
              </a:rPr>
              <a:t>show ipv6 </a:t>
            </a:r>
            <a:r>
              <a:rPr lang="en-CA" b="1" dirty="0" err="1">
                <a:solidFill>
                  <a:schemeClr val="tx2"/>
                </a:solidFill>
              </a:rPr>
              <a:t>dhcp</a:t>
            </a:r>
            <a:r>
              <a:rPr lang="en-CA" b="1" dirty="0">
                <a:solidFill>
                  <a:schemeClr val="tx2"/>
                </a:solidFill>
              </a:rPr>
              <a:t> binding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command, </a:t>
            </a:r>
            <a:r>
              <a:rPr lang="en-CA" dirty="0">
                <a:solidFill>
                  <a:schemeClr val="bg2">
                    <a:lumMod val="65000"/>
                    <a:lumOff val="35000"/>
                  </a:schemeClr>
                </a:solidFill>
              </a:rPr>
              <a:t>displays the automatic binding between the link-local address of the client and the address assigned by the server.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91778" y="4801552"/>
            <a:ext cx="1389547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1800224" y="5773102"/>
            <a:ext cx="4810125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77" y="0"/>
            <a:ext cx="8588861" cy="742950"/>
          </a:xfrm>
        </p:spPr>
        <p:txBody>
          <a:bodyPr/>
          <a:lstStyle/>
          <a:p>
            <a:pPr algn="ctr"/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smtClean="0"/>
              <a:t>DHCPv6 </a:t>
            </a:r>
            <a:r>
              <a:rPr lang="en-US" dirty="0" smtClean="0"/>
              <a:t>Client Verification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34956" y="2286788"/>
            <a:ext cx="5108735" cy="3970318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R2#show ipv6 </a:t>
            </a:r>
            <a:r>
              <a:rPr lang="en-US" sz="1400" dirty="0" err="1">
                <a:solidFill>
                  <a:schemeClr val="bg2"/>
                </a:solidFill>
              </a:rPr>
              <a:t>dhcp</a:t>
            </a:r>
            <a:r>
              <a:rPr lang="en-US" sz="1400" dirty="0">
                <a:solidFill>
                  <a:schemeClr val="bg2"/>
                </a:solidFill>
              </a:rPr>
              <a:t> interface</a:t>
            </a:r>
          </a:p>
          <a:p>
            <a:r>
              <a:rPr lang="en-US" sz="1400" dirty="0">
                <a:solidFill>
                  <a:schemeClr val="bg2"/>
                </a:solidFill>
              </a:rPr>
              <a:t>Serial0/0/0 is in client mode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Prefix State is IDLE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Address State is OPEN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Renew for address will be sent in 11:59:44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List of known servers: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Reachable via address: FE80::1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DUID: 000300016C2056FF38A0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Preference: 0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Configuration parameters: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IA NA: IA ID 0x00070001, T1 43200, T2 69120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  Address: 2001:DB8:ACAD:1:B0A4:64F:CA3F:FA2D/128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          preferred lifetime INFINITY, valid lifetime INFINITY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DNS server: AAAA:BBBB:CCCC:DDDD::FFFF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Domain name: StatefulDHCP.com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   Information refresh time: 0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Prefix Rapid-Commit: disabled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Address Rapid-Commit: disabled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25178" y="3629977"/>
            <a:ext cx="2552700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2253151" y="2363926"/>
            <a:ext cx="1970870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pic>
        <p:nvPicPr>
          <p:cNvPr id="20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57" y="1085347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41384" y="1496755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6785" y="1463272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23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975" y="110032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331293" y="1560575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01411" y="1038095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32245" y="134885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58231" flipV="1">
            <a:off x="2143575" y="1453164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50223" y="75935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3757" y="75040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11361" y="187018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8096" y="185198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713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77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DHCPv6 Configuration Example 2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18" y="153384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4845" y="1945257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246" y="191177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36" y="1548831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14754" y="2009077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84872" y="1486597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5706" y="1797356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227036" y="1901666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33684" y="120785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59472" y="9585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2364" y="1293134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57" y="2300489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7618623" y="230048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 flipV="1">
            <a:off x="7591768" y="353313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33" y="3024389"/>
            <a:ext cx="1208492" cy="50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6949" y="4257039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7048272" y="5075880"/>
            <a:ext cx="1001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DHCP Host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3367" y="3275113"/>
            <a:ext cx="7648689" cy="255454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)#ipv6 unicast-routing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pool MY_DHCP_POOL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R1(config-dhcpv6)#address prefix 2001:DB8:cc1e:1::/64 lifetime infinite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infinite</a:t>
            </a:r>
            <a:endParaRPr lang="en-US" sz="1600" dirty="0" smtClean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dns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-server AAAA:BBBB:CCCC:DDDD::FFFF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R1(config-dhcpv6)#domain-name HOSTdhcp.com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R1(config-dhcpv6)#exit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)#interface g0/0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address 2001:db8:cc1e:1::/64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server MY_DHCP_POOL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nd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managed-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-flag</a:t>
            </a:r>
            <a:endParaRPr lang="en-US" sz="1600" dirty="0">
              <a:solidFill>
                <a:schemeClr val="bg2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902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77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DHCPv6 Host Verification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18" y="153384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4845" y="1945257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246" y="191177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36" y="1548831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14754" y="2009077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84872" y="1486597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5706" y="1797356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227036" y="1901666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33684" y="120785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59472" y="9585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2364" y="1293134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57" y="2300489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7618623" y="230048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 flipV="1">
            <a:off x="7591768" y="3533139"/>
            <a:ext cx="762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33" y="3024389"/>
            <a:ext cx="1208492" cy="50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6949" y="4257039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7048272" y="5075880"/>
            <a:ext cx="1001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DHCP Host</a:t>
            </a:r>
            <a:endParaRPr lang="en-US" sz="1200" b="1" dirty="0">
              <a:solidFill>
                <a:schemeClr val="bg2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57" y="2623501"/>
            <a:ext cx="5943600" cy="3286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7399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77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Stateless DHCPv6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866775"/>
            <a:ext cx="8577072" cy="5442585"/>
          </a:xfrm>
        </p:spPr>
        <p:txBody>
          <a:bodyPr/>
          <a:lstStyle/>
          <a:p>
            <a:r>
              <a:rPr lang="en-CA" sz="2000" dirty="0" smtClean="0"/>
              <a:t>During </a:t>
            </a:r>
            <a:r>
              <a:rPr lang="en-CA" sz="2000" dirty="0"/>
              <a:t>the SLAAC </a:t>
            </a:r>
            <a:r>
              <a:rPr lang="en-CA" sz="2000" dirty="0" smtClean="0"/>
              <a:t>process, </a:t>
            </a:r>
            <a:r>
              <a:rPr lang="en-CA" sz="2000" dirty="0"/>
              <a:t>the client </a:t>
            </a:r>
            <a:r>
              <a:rPr lang="en-CA" sz="2000" dirty="0" smtClean="0"/>
              <a:t>receives information to </a:t>
            </a:r>
            <a:r>
              <a:rPr lang="en-CA" sz="2000" dirty="0"/>
              <a:t>create an IPv6 global unicast address. </a:t>
            </a:r>
            <a:r>
              <a:rPr lang="en-CA" sz="2000" dirty="0" smtClean="0"/>
              <a:t>This includes the </a:t>
            </a:r>
            <a:r>
              <a:rPr lang="en-CA" sz="2000" dirty="0"/>
              <a:t>default gateway information </a:t>
            </a:r>
            <a:r>
              <a:rPr lang="en-CA" sz="2000" dirty="0" smtClean="0"/>
              <a:t>from </a:t>
            </a:r>
            <a:r>
              <a:rPr lang="en-CA" sz="2000" dirty="0"/>
              <a:t>the source IPv6 address </a:t>
            </a:r>
            <a:r>
              <a:rPr lang="en-CA" sz="2000" dirty="0" smtClean="0"/>
              <a:t>in </a:t>
            </a:r>
            <a:r>
              <a:rPr lang="en-CA" sz="2000" dirty="0"/>
              <a:t>the RA message, which is the link-local address of the router. </a:t>
            </a:r>
            <a:r>
              <a:rPr lang="en-CA" sz="2000" dirty="0" smtClean="0"/>
              <a:t>A stateless </a:t>
            </a:r>
            <a:r>
              <a:rPr lang="en-CA" sz="2000" dirty="0"/>
              <a:t>DHCPv6 server can be </a:t>
            </a:r>
            <a:r>
              <a:rPr lang="en-CA" sz="2000" dirty="0" smtClean="0"/>
              <a:t>used to </a:t>
            </a:r>
            <a:r>
              <a:rPr lang="en-CA" sz="2000" dirty="0"/>
              <a:t>provide </a:t>
            </a:r>
            <a:r>
              <a:rPr lang="en-CA" sz="2000" dirty="0" smtClean="0"/>
              <a:t>information </a:t>
            </a:r>
            <a:r>
              <a:rPr lang="en-CA" sz="2000" dirty="0"/>
              <a:t>that might not </a:t>
            </a:r>
            <a:r>
              <a:rPr lang="en-CA" sz="2000" dirty="0" smtClean="0"/>
              <a:t>be </a:t>
            </a:r>
            <a:r>
              <a:rPr lang="en-CA" sz="2000" dirty="0"/>
              <a:t>included in the RA message </a:t>
            </a:r>
            <a:r>
              <a:rPr lang="en-CA" sz="2000" dirty="0" smtClean="0"/>
              <a:t>(DNS </a:t>
            </a:r>
            <a:r>
              <a:rPr lang="en-CA" sz="2000" dirty="0"/>
              <a:t>server address and the domain </a:t>
            </a:r>
            <a:r>
              <a:rPr lang="en-CA" sz="2000" dirty="0" smtClean="0"/>
              <a:t>name).</a:t>
            </a:r>
            <a:endParaRPr lang="en-US" sz="2000" dirty="0"/>
          </a:p>
          <a:p>
            <a:r>
              <a:rPr lang="en-CA" dirty="0" smtClean="0"/>
              <a:t>The </a:t>
            </a:r>
            <a:r>
              <a:rPr lang="en-CA" b="1" dirty="0">
                <a:solidFill>
                  <a:schemeClr val="tx2"/>
                </a:solidFill>
              </a:rPr>
              <a:t>ipv6 </a:t>
            </a:r>
            <a:r>
              <a:rPr lang="en-CA" b="1" dirty="0">
                <a:solidFill>
                  <a:schemeClr val="tx2"/>
                </a:solidFill>
              </a:rPr>
              <a:t>dhcp</a:t>
            </a:r>
            <a:r>
              <a:rPr lang="en-CA" b="1" dirty="0">
                <a:solidFill>
                  <a:schemeClr val="tx2"/>
                </a:solidFill>
              </a:rPr>
              <a:t> server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 smtClean="0"/>
              <a:t>interface </a:t>
            </a:r>
            <a:r>
              <a:rPr lang="en-CA" dirty="0"/>
              <a:t>command binds the DHCPv6 pool to </a:t>
            </a:r>
            <a:r>
              <a:rPr lang="en-CA" dirty="0">
                <a:solidFill>
                  <a:schemeClr val="bg2"/>
                </a:solidFill>
              </a:rPr>
              <a:t>the interface</a:t>
            </a:r>
            <a:r>
              <a:rPr lang="en-CA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CA" dirty="0"/>
              <a:t>The O flag needs to be changed from 0 to 1 using the interface command </a:t>
            </a:r>
            <a:r>
              <a:rPr lang="en-CA" b="1" dirty="0">
                <a:solidFill>
                  <a:schemeClr val="tx2"/>
                </a:solidFill>
              </a:rPr>
              <a:t>ipv6 nd other-config-flag</a:t>
            </a:r>
            <a:r>
              <a:rPr lang="en-CA" dirty="0"/>
              <a:t>. 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2" y="4704847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9009" y="5116255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10" y="5082772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00" y="471982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78918" y="5180075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9036" y="4657595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9870" y="496835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1200" y="5072664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7848" y="437885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31382" y="436990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986" y="548968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721" y="547148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780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1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Stateless DHCPv6 Server Configuration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2" y="1418722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9009" y="1830130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10" y="1796647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00" y="1433704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78918" y="1893950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9036" y="1371470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9870" y="1682229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1200" y="1786539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7848" y="10927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31382" y="108378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986" y="2203555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721" y="2185362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350" y="2953167"/>
            <a:ext cx="7191985" cy="258532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unicast-routing</a:t>
            </a:r>
          </a:p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 pool 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Stateless_DHCP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R1(config-dhcpv6)#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dns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-server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AAAA:BBBB:CCCC:DDDD::FFFF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R1(config-dhcpv6)#domain-name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StatelessDHCP.com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R1(config-dhcpv6)#exit</a:t>
            </a: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)#interface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s0/0/0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-if)#ipv6 address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2001:db8:acad:1::1/64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 server 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Stateless_DHCP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nd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 other-</a:t>
            </a:r>
            <a:r>
              <a:rPr lang="en-US" dirty="0" err="1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-flag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91086" y="3267075"/>
            <a:ext cx="3247689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2400299" y="4924425"/>
            <a:ext cx="3438525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1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Stateless DHCPv6 Client Configuration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2" y="1418722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9009" y="1830130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10" y="1796647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7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00" y="1433704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78918" y="1893950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9036" y="1371470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9870" y="1682229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1200" y="1786539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7848" y="10927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31382" y="108378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986" y="2203555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721" y="2185362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84152" y="2971622"/>
            <a:ext cx="4027907" cy="92333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)#interface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s0/0/0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-if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enable</a:t>
            </a:r>
          </a:p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-if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address 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autoconfig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4343400"/>
            <a:ext cx="8577072" cy="1899284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b="1" dirty="0">
                <a:solidFill>
                  <a:schemeClr val="tx2"/>
                </a:solidFill>
              </a:rPr>
              <a:t>ipv6 enable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/>
              <a:t>command is used because the router does not </a:t>
            </a:r>
            <a:r>
              <a:rPr lang="en-CA" dirty="0" smtClean="0"/>
              <a:t>have </a:t>
            </a:r>
            <a:r>
              <a:rPr lang="en-CA" dirty="0"/>
              <a:t>a global unicast address</a:t>
            </a:r>
            <a:r>
              <a:rPr lang="en-CA" dirty="0" smtClean="0"/>
              <a:t>.</a:t>
            </a:r>
            <a:endParaRPr lang="en-US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chemeClr val="tx2"/>
                </a:solidFill>
              </a:rPr>
              <a:t>ipv6 address autoconfig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/>
              <a:t>command enables automatic configuration of IPv6 addressing using SLAAC.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24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64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Stateless DHCPv6 Verification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162973"/>
            <a:ext cx="6877049" cy="477053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R2#show ipv6 interface s0/0/0</a:t>
            </a:r>
          </a:p>
          <a:p>
            <a:r>
              <a:rPr lang="en-US" sz="1600" dirty="0">
                <a:solidFill>
                  <a:schemeClr val="bg2"/>
                </a:solidFill>
              </a:rPr>
              <a:t>Serial0/0/0 is up, line protocol is up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IPv6 is enabled, link-local address is FE80::2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No Virtual link-local address(</a:t>
            </a:r>
            <a:r>
              <a:rPr lang="en-US" sz="1600" dirty="0" err="1">
                <a:solidFill>
                  <a:schemeClr val="bg2"/>
                </a:solidFill>
              </a:rPr>
              <a:t>es</a:t>
            </a:r>
            <a:r>
              <a:rPr lang="en-US" sz="1600" dirty="0">
                <a:solidFill>
                  <a:schemeClr val="bg2"/>
                </a:solidFill>
              </a:rPr>
              <a:t>):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Stateless address </a:t>
            </a:r>
            <a:r>
              <a:rPr lang="en-US" sz="1600" dirty="0" err="1">
                <a:solidFill>
                  <a:schemeClr val="bg2"/>
                </a:solidFill>
              </a:rPr>
              <a:t>autoconfig</a:t>
            </a:r>
            <a:r>
              <a:rPr lang="en-US" sz="1600" dirty="0">
                <a:solidFill>
                  <a:schemeClr val="bg2"/>
                </a:solidFill>
              </a:rPr>
              <a:t> enabled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Global unicast address(</a:t>
            </a:r>
            <a:r>
              <a:rPr lang="en-US" sz="1600" dirty="0" err="1">
                <a:solidFill>
                  <a:schemeClr val="bg2"/>
                </a:solidFill>
              </a:rPr>
              <a:t>es</a:t>
            </a:r>
            <a:r>
              <a:rPr lang="en-US" sz="1600" dirty="0">
                <a:solidFill>
                  <a:schemeClr val="bg2"/>
                </a:solidFill>
              </a:rPr>
              <a:t>):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2001:DB8:ACAD:1::2, subnet is 2001:DB8:ACAD:1::/64 [EUI/CAL/PRE]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  valid lifetime 2591259 preferred lifetime 604059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Joined group address(</a:t>
            </a:r>
            <a:r>
              <a:rPr lang="en-US" sz="1600" dirty="0" err="1">
                <a:solidFill>
                  <a:schemeClr val="bg2"/>
                </a:solidFill>
              </a:rPr>
              <a:t>es</a:t>
            </a:r>
            <a:r>
              <a:rPr lang="en-US" sz="1600" dirty="0">
                <a:solidFill>
                  <a:schemeClr val="bg2"/>
                </a:solidFill>
              </a:rPr>
              <a:t>):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FF02::1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  FF02::1:FF00:2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MTU is 1500 bytes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ICMP error messages limited to one every 100 milliseconds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ICMP redirects are enabled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ICMP </a:t>
            </a:r>
            <a:r>
              <a:rPr lang="en-US" sz="1600" dirty="0" err="1">
                <a:solidFill>
                  <a:schemeClr val="bg2"/>
                </a:solidFill>
              </a:rPr>
              <a:t>unreachables</a:t>
            </a:r>
            <a:r>
              <a:rPr lang="en-US" sz="1600" dirty="0">
                <a:solidFill>
                  <a:schemeClr val="bg2"/>
                </a:solidFill>
              </a:rPr>
              <a:t> are sent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ND DAD is enabled, number of DAD attempts: 1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ND reachable time is 30000 milliseconds (using 30000)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ND RAs are suppressed (periodic)</a:t>
            </a:r>
          </a:p>
          <a:p>
            <a:r>
              <a:rPr lang="en-US" sz="1600" dirty="0">
                <a:solidFill>
                  <a:schemeClr val="bg2"/>
                </a:solidFill>
              </a:rPr>
              <a:t>  Hosts use stateless </a:t>
            </a:r>
            <a:r>
              <a:rPr lang="en-US" sz="1600" dirty="0" err="1">
                <a:solidFill>
                  <a:schemeClr val="bg2"/>
                </a:solidFill>
              </a:rPr>
              <a:t>autoconfig</a:t>
            </a:r>
            <a:r>
              <a:rPr lang="en-US" sz="1600" dirty="0">
                <a:solidFill>
                  <a:schemeClr val="bg2"/>
                </a:solidFill>
              </a:rPr>
              <a:t> for addresses.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53051" y="1249499"/>
            <a:ext cx="2395049" cy="18097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176826" y="2182951"/>
            <a:ext cx="3433274" cy="274499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267716" y="2716351"/>
            <a:ext cx="1970870" cy="180975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3333922" y="2710001"/>
            <a:ext cx="2990678" cy="1873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6423025" y="2710001"/>
            <a:ext cx="323850" cy="19367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4505497" y="1738451"/>
            <a:ext cx="780878" cy="1873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1176825" y="4900751"/>
            <a:ext cx="4376249" cy="1873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0284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9702" y="415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Stateful DHCPv6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874268"/>
            <a:ext cx="8577072" cy="5437632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Stateful</a:t>
            </a:r>
            <a:r>
              <a:rPr lang="en-US" dirty="0"/>
              <a:t> </a:t>
            </a:r>
            <a:r>
              <a:rPr lang="en-US" dirty="0" smtClean="0"/>
              <a:t>DHCP, </a:t>
            </a:r>
            <a:r>
              <a:rPr lang="en-US" dirty="0"/>
              <a:t>the adddress </a:t>
            </a:r>
            <a:r>
              <a:rPr lang="en-US" dirty="0" smtClean="0"/>
              <a:t>assignment </a:t>
            </a:r>
            <a:r>
              <a:rPr lang="en-US" dirty="0"/>
              <a:t>is centrally managed and clients must obtain configuration </a:t>
            </a:r>
            <a:r>
              <a:rPr lang="en-US" dirty="0" smtClean="0"/>
              <a:t>information </a:t>
            </a:r>
            <a:r>
              <a:rPr lang="en-US" dirty="0"/>
              <a:t>such as address autoconfiguration and neighbor discovery </a:t>
            </a:r>
            <a:r>
              <a:rPr lang="en-US" dirty="0" smtClean="0"/>
              <a:t>that </a:t>
            </a:r>
            <a:r>
              <a:rPr lang="en-US" dirty="0"/>
              <a:t>is not available through protocols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DHCPv6 can be implemented in two ways</a:t>
            </a:r>
          </a:p>
          <a:p>
            <a:pPr lvl="1">
              <a:buFontTx/>
              <a:buChar char="-"/>
            </a:pP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Rapid Commit </a:t>
            </a:r>
            <a:r>
              <a:rPr lang="en-US" dirty="0"/>
              <a:t>- DHCP client </a:t>
            </a:r>
            <a:r>
              <a:rPr lang="en-US" dirty="0" smtClean="0"/>
              <a:t>obtains </a:t>
            </a:r>
            <a:r>
              <a:rPr lang="en-US" dirty="0"/>
              <a:t>configuration parameters from the server through a rapid two message exchange (solicit and reply).</a:t>
            </a:r>
          </a:p>
          <a:p>
            <a:pPr lvl="1">
              <a:buFontTx/>
              <a:buChar char="-"/>
            </a:pP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Normal Commit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- DHCP client uses four message  exchanges (solicit, advertise, request and reply</a:t>
            </a:r>
            <a:r>
              <a:rPr lang="en-US" dirty="0" smtClean="0"/>
              <a:t>).</a:t>
            </a:r>
          </a:p>
          <a:p>
            <a:r>
              <a:rPr lang="en-US" dirty="0"/>
              <a:t>By default normal-commit is used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order to use the rapid-commit option, it has to be enabled by both client and server so that it </a:t>
            </a:r>
            <a:r>
              <a:rPr lang="en-US" dirty="0" smtClean="0"/>
              <a:t>uses the </a:t>
            </a:r>
            <a:r>
              <a:rPr lang="en-US" dirty="0"/>
              <a:t>two-message exchange.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31750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Stateless Address Autoconfiguration (SLAAC)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70000"/>
            <a:ext cx="8577072" cy="5369560"/>
          </a:xfrm>
        </p:spPr>
        <p:txBody>
          <a:bodyPr/>
          <a:lstStyle/>
          <a:p>
            <a:r>
              <a:rPr lang="en-US" sz="2100" dirty="0" smtClean="0"/>
              <a:t>Requires no manual configuration of hosts, minimal (if any) configuration of routers, and no additional servers. </a:t>
            </a:r>
          </a:p>
          <a:p>
            <a:r>
              <a:rPr lang="en-US" sz="2100" dirty="0"/>
              <a:t>DHCP clients autoconfigure their own </a:t>
            </a:r>
            <a:r>
              <a:rPr lang="en-US" sz="2100" dirty="0" smtClean="0"/>
              <a:t>IPv6 address </a:t>
            </a:r>
            <a:r>
              <a:rPr lang="en-US" sz="2100" dirty="0"/>
              <a:t>based on router </a:t>
            </a:r>
            <a:r>
              <a:rPr lang="en-US" sz="2100" dirty="0" smtClean="0"/>
              <a:t>advertisements. </a:t>
            </a:r>
            <a:r>
              <a:rPr lang="en-US" sz="2000" dirty="0"/>
              <a:t>Routers advertise prefixes that identify the subnet(s) associated with a link, while hosts generate an "interface identifier" that uniquely identifies an interface on a subnet.</a:t>
            </a:r>
            <a:endParaRPr lang="en-US" sz="2100" dirty="0" smtClean="0"/>
          </a:p>
          <a:p>
            <a:r>
              <a:rPr lang="en-US" sz="2100" dirty="0" smtClean="0"/>
              <a:t>DHCP clients uses the DHCP server </a:t>
            </a:r>
            <a:r>
              <a:rPr lang="en-US" sz="2100" dirty="0"/>
              <a:t>to obtain the other useful configuration </a:t>
            </a:r>
            <a:r>
              <a:rPr lang="en-US" sz="2100" dirty="0" smtClean="0"/>
              <a:t>information (such as the address </a:t>
            </a:r>
            <a:r>
              <a:rPr lang="en-US" sz="2100" dirty="0"/>
              <a:t>of DNS servers</a:t>
            </a:r>
            <a:r>
              <a:rPr lang="en-US" sz="2100" dirty="0" smtClean="0"/>
              <a:t>).</a:t>
            </a:r>
          </a:p>
          <a:p>
            <a:r>
              <a:rPr lang="en-US" sz="2100" dirty="0" smtClean="0"/>
              <a:t>By using the </a:t>
            </a:r>
            <a:r>
              <a:rPr lang="en-US" sz="2100" b="1" dirty="0" smtClean="0">
                <a:solidFill>
                  <a:schemeClr val="tx2"/>
                </a:solidFill>
              </a:rPr>
              <a:t>eui-64</a:t>
            </a:r>
            <a:r>
              <a:rPr lang="en-US" sz="2100" dirty="0" smtClean="0"/>
              <a:t> command, </a:t>
            </a:r>
            <a:r>
              <a:rPr lang="en-US" sz="2100" dirty="0"/>
              <a:t>a host can automatically assign itself a unique 64-bit IPv6 interface identifier without the need for manual configuration or DHCP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This approach is used when a network is not concerned with the exact addresses hosts use on a network so long as they are unique and routable. </a:t>
            </a:r>
            <a:endParaRPr lang="en-US" sz="2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0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DHCPv6 Message 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76300"/>
          <a:ext cx="4737100" cy="544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550"/>
                <a:gridCol w="2368550"/>
              </a:tblGrid>
              <a:tr h="600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DHCPv6 Message</a:t>
                      </a:r>
                      <a:r>
                        <a:rPr lang="en-US" sz="1600" baseline="0" dirty="0" smtClean="0"/>
                        <a:t> Types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DHCPv4</a:t>
                      </a:r>
                      <a:r>
                        <a:rPr lang="en-US" sz="1600" baseline="0" dirty="0" smtClean="0"/>
                        <a:t> Message Types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SOLICIT(1)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DHCPDISCOVER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ADVERTISE(2)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DHCPOFFER</a:t>
                      </a:r>
                      <a:endParaRPr lang="en-US" sz="1600" dirty="0"/>
                    </a:p>
                  </a:txBody>
                  <a:tcPr/>
                </a:tc>
              </a:tr>
              <a:tr h="8582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REQUEST (3), RENEW (5), REBIND (6)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DHCPREQUEST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REPLY (7)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DHCPACK/DHCPNAK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RELEASE (8)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DHCPRELEASE</a:t>
                      </a:r>
                      <a:endParaRPr lang="en-US" sz="1600" dirty="0"/>
                    </a:p>
                  </a:txBody>
                  <a:tcPr/>
                </a:tc>
              </a:tr>
              <a:tr h="600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INFORMATION-REQUEST (11)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DHCPINFORM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DECLINE (9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DHCPDECLINE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CONFIRM (4)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RECONFIGURE (10)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DHCPFORCERENEW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RELAY-FORW (12), RELAY-REPLY (13)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22300" y="1524000"/>
            <a:ext cx="1092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44500" y="1917700"/>
            <a:ext cx="1473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0" y="2349500"/>
            <a:ext cx="2362200" cy="4699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660400" y="3187700"/>
            <a:ext cx="10287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546100" y="3594100"/>
            <a:ext cx="12700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419100" y="4000500"/>
            <a:ext cx="1549400" cy="533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609600" y="4584700"/>
            <a:ext cx="11430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546100" y="5003800"/>
            <a:ext cx="1282700" cy="2286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90500" y="5397500"/>
            <a:ext cx="1993900" cy="2667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266700" y="5803900"/>
            <a:ext cx="1866900" cy="5588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65300" y="1790700"/>
            <a:ext cx="3492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0500" y="1549400"/>
            <a:ext cx="3251200" cy="369332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Used to locate DHCP Servers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30400" y="2209800"/>
            <a:ext cx="332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70500" y="1968500"/>
            <a:ext cx="3810000" cy="64633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servers to indicate that it is available for DHCP service.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00300" y="2781300"/>
            <a:ext cx="2844800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70500" y="2717800"/>
            <a:ext cx="3873500" cy="1200329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hosts to request addressing information from the server, renew an old IP address and extend the lifetime of an address.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02" y="0"/>
            <a:ext cx="8588861" cy="838200"/>
          </a:xfrm>
        </p:spPr>
        <p:txBody>
          <a:bodyPr/>
          <a:lstStyle/>
          <a:p>
            <a:pPr algn="ctr"/>
            <a:r>
              <a:rPr lang="en-US" dirty="0" smtClean="0"/>
              <a:t>DHCPv6 Message 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76300"/>
          <a:ext cx="4737100" cy="544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550"/>
                <a:gridCol w="2368550"/>
              </a:tblGrid>
              <a:tr h="600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DHCPv6 Message</a:t>
                      </a:r>
                      <a:r>
                        <a:rPr lang="en-US" sz="1600" baseline="0" dirty="0" smtClean="0"/>
                        <a:t> Types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DHCPv4</a:t>
                      </a:r>
                      <a:r>
                        <a:rPr lang="en-US" sz="1600" baseline="0" dirty="0" smtClean="0"/>
                        <a:t> Message Types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SOLICIT(1)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DHCPDISCOVER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ADVERTISE(2)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DHCPOFFER</a:t>
                      </a:r>
                      <a:endParaRPr lang="en-US" sz="1600" dirty="0"/>
                    </a:p>
                  </a:txBody>
                  <a:tcPr/>
                </a:tc>
              </a:tr>
              <a:tr h="8582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REQUEST (3), RENEW (5), REBIND (6)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DHCPREQUEST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REPLY (7)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DHCPACK/DHCPNAK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RELEASE (8)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DHCPRELEASE</a:t>
                      </a:r>
                      <a:endParaRPr lang="en-US" sz="1600" dirty="0"/>
                    </a:p>
                  </a:txBody>
                  <a:tcPr/>
                </a:tc>
              </a:tr>
              <a:tr h="600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INFORMATION-REQUEST (11)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DHCPINFORM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DECLINE (9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DHCPDECLINE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CONFIRM (4)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RECONFIGURE (10)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DHCPFORCERENEW</a:t>
                      </a:r>
                      <a:endParaRPr lang="en-US" sz="1600" dirty="0"/>
                    </a:p>
                  </a:txBody>
                  <a:tcPr/>
                </a:tc>
              </a:tr>
              <a:tr h="400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RELAY-FORW (12), RELAY-REPLY (13)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22300" y="1524000"/>
            <a:ext cx="1092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44500" y="1917700"/>
            <a:ext cx="1473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0" y="2349500"/>
            <a:ext cx="2362200" cy="4699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660400" y="3187700"/>
            <a:ext cx="10287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546100" y="3594100"/>
            <a:ext cx="12700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419100" y="4000500"/>
            <a:ext cx="1549400" cy="533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609600" y="4584700"/>
            <a:ext cx="11430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90500" y="5397500"/>
            <a:ext cx="1993900" cy="2667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16" name="Straight Arrow Connector 15"/>
          <p:cNvCxnSpPr>
            <a:endCxn id="17" idx="1"/>
          </p:cNvCxnSpPr>
          <p:nvPr/>
        </p:nvCxnSpPr>
        <p:spPr>
          <a:xfrm flipV="1">
            <a:off x="1689100" y="1961466"/>
            <a:ext cx="3581400" cy="921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0500" y="1638300"/>
            <a:ext cx="3251200" cy="64633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the server containing address configuration.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81200" y="3898900"/>
            <a:ext cx="3213100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5900" y="2362200"/>
            <a:ext cx="3810000" cy="64633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hosts to indicate that the host will no longer use an address.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0" idx="1"/>
          </p:cNvCxnSpPr>
          <p:nvPr/>
        </p:nvCxnSpPr>
        <p:spPr>
          <a:xfrm flipV="1">
            <a:off x="1841500" y="2685366"/>
            <a:ext cx="3454400" cy="60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70500" y="3073400"/>
            <a:ext cx="3873500" cy="1200329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hosts to request configuration parameters without the assignment of any address to the client.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790700" y="4673600"/>
            <a:ext cx="3390900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45100" y="4343400"/>
            <a:ext cx="3873500" cy="64633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hosts to deny updates sent from the server.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235200" y="5651500"/>
            <a:ext cx="29591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7800" y="5054601"/>
            <a:ext cx="3581400" cy="1200329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Sent by the server to inform clients  of changes in addressing configuration.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DHCPv6 Messages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There are 3 DHCPv6 message types exclusive to only DHCPv6:</a:t>
            </a:r>
          </a:p>
          <a:p>
            <a:pPr lvl="1"/>
            <a:r>
              <a:rPr lang="en-US" dirty="0"/>
              <a:t>- </a:t>
            </a:r>
            <a:r>
              <a:rPr lang="en-US" sz="2000" b="1" dirty="0">
                <a:solidFill>
                  <a:schemeClr val="tx2"/>
                </a:solidFill>
              </a:rPr>
              <a:t>CONFIRM (4)</a:t>
            </a:r>
          </a:p>
          <a:p>
            <a:pPr lvl="1"/>
            <a:r>
              <a:rPr lang="en-US" sz="2000" dirty="0"/>
              <a:t>A client sends a Confirm message to any available </a:t>
            </a:r>
            <a:r>
              <a:rPr lang="en-US" sz="2000" dirty="0" smtClean="0"/>
              <a:t>server </a:t>
            </a:r>
            <a:r>
              <a:rPr lang="en-US" sz="2000" dirty="0"/>
              <a:t>to </a:t>
            </a:r>
            <a:r>
              <a:rPr lang="en-US" sz="2000" dirty="0" smtClean="0"/>
              <a:t>determine whether </a:t>
            </a:r>
            <a:r>
              <a:rPr lang="en-US" sz="2000" dirty="0"/>
              <a:t>the addresses it was </a:t>
            </a:r>
            <a:r>
              <a:rPr lang="en-US" sz="2000" dirty="0" smtClean="0"/>
              <a:t>assigned </a:t>
            </a:r>
            <a:r>
              <a:rPr lang="en-US" sz="2000" dirty="0"/>
              <a:t>are still appropriate to the link to which the </a:t>
            </a:r>
            <a:r>
              <a:rPr lang="en-US" sz="2000" dirty="0" smtClean="0"/>
              <a:t>client is connected.</a:t>
            </a:r>
          </a:p>
          <a:p>
            <a:pPr lvl="1"/>
            <a:r>
              <a:rPr lang="en-US" sz="2000" dirty="0"/>
              <a:t>- </a:t>
            </a:r>
            <a:r>
              <a:rPr lang="en-US" sz="2000" b="1" dirty="0" smtClean="0">
                <a:solidFill>
                  <a:schemeClr val="tx2"/>
                </a:solidFill>
              </a:rPr>
              <a:t>RELAY-FORW </a:t>
            </a:r>
            <a:r>
              <a:rPr lang="en-US" sz="2000" b="1" dirty="0">
                <a:solidFill>
                  <a:schemeClr val="tx2"/>
                </a:solidFill>
              </a:rPr>
              <a:t>(12)</a:t>
            </a:r>
          </a:p>
          <a:p>
            <a:pPr lvl="1"/>
            <a:r>
              <a:rPr lang="en-US" sz="2000" dirty="0"/>
              <a:t>A relay agent sends a Relay-forward message to relay </a:t>
            </a:r>
            <a:r>
              <a:rPr lang="en-US" sz="2000" dirty="0" smtClean="0"/>
              <a:t>messages </a:t>
            </a:r>
            <a:r>
              <a:rPr lang="en-US" sz="2000" dirty="0"/>
              <a:t>to servers, either directly or through another </a:t>
            </a:r>
            <a:r>
              <a:rPr lang="en-US" sz="2000" dirty="0" smtClean="0"/>
              <a:t>relay </a:t>
            </a:r>
            <a:r>
              <a:rPr lang="en-US" sz="2000" dirty="0"/>
              <a:t>agent. </a:t>
            </a:r>
            <a:endParaRPr lang="en-US" sz="2000" dirty="0" smtClean="0"/>
          </a:p>
          <a:p>
            <a:pPr lvl="1"/>
            <a:r>
              <a:rPr lang="en-US" sz="2000" dirty="0"/>
              <a:t>- </a:t>
            </a:r>
            <a:r>
              <a:rPr lang="en-US" sz="2000" b="1" dirty="0">
                <a:solidFill>
                  <a:schemeClr val="tx2"/>
                </a:solidFill>
              </a:rPr>
              <a:t>RELAY-REPL (13)</a:t>
            </a:r>
          </a:p>
          <a:p>
            <a:pPr lvl="1"/>
            <a:r>
              <a:rPr lang="en-US" sz="2000" dirty="0"/>
              <a:t>A server sends a Relay-reply message to a relay </a:t>
            </a:r>
            <a:r>
              <a:rPr lang="en-US" sz="2000" dirty="0" smtClean="0"/>
              <a:t>agent </a:t>
            </a:r>
            <a:r>
              <a:rPr lang="en-US" sz="2000" dirty="0"/>
              <a:t>containing a message that the relay agent </a:t>
            </a:r>
            <a:r>
              <a:rPr lang="en-US" sz="2000" dirty="0" smtClean="0"/>
              <a:t>delivers </a:t>
            </a:r>
            <a:r>
              <a:rPr lang="en-US" sz="2000" dirty="0"/>
              <a:t>to a client.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314325"/>
            <a:ext cx="8588861" cy="742950"/>
          </a:xfrm>
        </p:spPr>
        <p:txBody>
          <a:bodyPr/>
          <a:lstStyle/>
          <a:p>
            <a:pPr algn="ctr"/>
            <a:r>
              <a:rPr lang="en-US" dirty="0" err="1" smtClean="0"/>
              <a:t>Stateful</a:t>
            </a:r>
            <a:r>
              <a:rPr lang="en-US" dirty="0" smtClean="0"/>
              <a:t> DHCPv6 </a:t>
            </a:r>
            <a:r>
              <a:rPr lang="en-US" dirty="0" smtClean="0"/>
              <a:t>Server Configuration Example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8125" y="2806699"/>
            <a:ext cx="8577072" cy="3079751"/>
          </a:xfrm>
        </p:spPr>
        <p:txBody>
          <a:bodyPr/>
          <a:lstStyle/>
          <a:p>
            <a:r>
              <a:rPr lang="en-CA" sz="1800" dirty="0" smtClean="0"/>
              <a:t>The </a:t>
            </a:r>
            <a:r>
              <a:rPr lang="en-CA" sz="1800" b="1" dirty="0">
                <a:solidFill>
                  <a:schemeClr val="tx2"/>
                </a:solidFill>
              </a:rPr>
              <a:t>ipv6 dhcp pool</a:t>
            </a:r>
            <a:r>
              <a:rPr lang="en-CA" sz="1800" dirty="0">
                <a:solidFill>
                  <a:schemeClr val="tx2"/>
                </a:solidFill>
              </a:rPr>
              <a:t> </a:t>
            </a:r>
            <a:r>
              <a:rPr lang="en-CA" sz="1800" dirty="0" smtClean="0"/>
              <a:t>command </a:t>
            </a:r>
            <a:r>
              <a:rPr lang="en-CA" sz="1800" dirty="0"/>
              <a:t>creates a pool and enters the router in DHCPv6 configuration </a:t>
            </a:r>
            <a:r>
              <a:rPr lang="en-CA" sz="1800" dirty="0" smtClean="0"/>
              <a:t>mode.</a:t>
            </a:r>
            <a:endParaRPr lang="en-CA" sz="1800" dirty="0" smtClean="0"/>
          </a:p>
          <a:p>
            <a:r>
              <a:rPr lang="en-CA" sz="1800" dirty="0"/>
              <a:t>The </a:t>
            </a:r>
            <a:r>
              <a:rPr lang="en-CA" sz="1800" b="1" dirty="0">
                <a:solidFill>
                  <a:schemeClr val="tx2"/>
                </a:solidFill>
              </a:rPr>
              <a:t>address</a:t>
            </a:r>
            <a:r>
              <a:rPr lang="en-CA" sz="1800" dirty="0"/>
              <a:t> </a:t>
            </a:r>
            <a:r>
              <a:rPr lang="en-CA" sz="1800" dirty="0" smtClean="0"/>
              <a:t>command </a:t>
            </a:r>
            <a:r>
              <a:rPr lang="en-CA" sz="1800" dirty="0"/>
              <a:t>is used to indicate the pool of addresses to be allocated by the server. </a:t>
            </a:r>
            <a:r>
              <a:rPr lang="en-CA" sz="1800" dirty="0" smtClean="0"/>
              <a:t>The </a:t>
            </a:r>
            <a:r>
              <a:rPr lang="en-CA" sz="1800" b="1" dirty="0">
                <a:solidFill>
                  <a:schemeClr val="tx2"/>
                </a:solidFill>
              </a:rPr>
              <a:t>lifetime</a:t>
            </a:r>
            <a:r>
              <a:rPr lang="en-CA" sz="1800" dirty="0"/>
              <a:t> option indicates the valid and preferred lease times in seconds. </a:t>
            </a:r>
            <a:endParaRPr lang="en-CA" sz="1800" dirty="0" smtClean="0"/>
          </a:p>
          <a:p>
            <a:r>
              <a:rPr lang="en-CA" sz="1800" dirty="0"/>
              <a:t>The </a:t>
            </a:r>
            <a:r>
              <a:rPr lang="en-CA" sz="1800" b="1" dirty="0">
                <a:solidFill>
                  <a:schemeClr val="tx2"/>
                </a:solidFill>
              </a:rPr>
              <a:t>ipv6 dhcp</a:t>
            </a:r>
            <a:r>
              <a:rPr lang="en-CA" sz="1800" b="1" dirty="0">
                <a:solidFill>
                  <a:schemeClr val="tx2"/>
                </a:solidFill>
              </a:rPr>
              <a:t> server</a:t>
            </a:r>
            <a:r>
              <a:rPr lang="en-CA" sz="1800" dirty="0"/>
              <a:t> </a:t>
            </a:r>
            <a:r>
              <a:rPr lang="en-CA" sz="1800" dirty="0" smtClean="0"/>
              <a:t>interface </a:t>
            </a:r>
            <a:r>
              <a:rPr lang="en-CA" sz="1800" dirty="0"/>
              <a:t>command binds the DHCPv6 pool to the interface</a:t>
            </a:r>
            <a:r>
              <a:rPr lang="en-CA" sz="1800" dirty="0" smtClean="0"/>
              <a:t>.</a:t>
            </a:r>
          </a:p>
          <a:p>
            <a:r>
              <a:rPr lang="en-CA" sz="1800" dirty="0"/>
              <a:t>The M flag needs to be changed from 0 to 1 using the interface command </a:t>
            </a:r>
            <a:r>
              <a:rPr lang="en-CA" sz="1800" b="1" dirty="0">
                <a:solidFill>
                  <a:schemeClr val="tx2"/>
                </a:solidFill>
              </a:rPr>
              <a:t>ipv6 nd managed-config-flag</a:t>
            </a:r>
            <a:r>
              <a:rPr lang="en-CA" sz="1800" dirty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18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57" y="1447297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141384" y="1858705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6785" y="1825222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21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975" y="146227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31293" y="1922525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01411" y="1400045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2245" y="171080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 rot="158231" flipV="1">
            <a:off x="2143575" y="1815114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50223" y="112130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83757" y="111235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11361" y="223213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096" y="221393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949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77" y="0"/>
            <a:ext cx="8588861" cy="838200"/>
          </a:xfrm>
        </p:spPr>
        <p:txBody>
          <a:bodyPr/>
          <a:lstStyle/>
          <a:p>
            <a:pPr algn="ctr"/>
            <a:r>
              <a:rPr lang="en-US" dirty="0" err="1"/>
              <a:t>Stateful</a:t>
            </a:r>
            <a:r>
              <a:rPr lang="en-US" dirty="0"/>
              <a:t> DHCPv6 Server Configuration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3367" y="3275113"/>
            <a:ext cx="7648689" cy="255454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)#ipv6 unicast-routing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pool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Stateful_DHCP</a:t>
            </a:r>
            <a:endParaRPr lang="en-US" sz="1600" dirty="0" smtClean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R1(config-dhcpv6)#address prefix 2001:DB8:acad:1::/64 lifetime infinite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infinite</a:t>
            </a:r>
            <a:endParaRPr lang="en-US" sz="1600" dirty="0" smtClean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dns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-server AAAA:BBBB:CCCC:DDDD::FFFF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R1(config-dhcpv6)#domain-name StatefulDHCP.com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R1(config-dhcpv6)#exit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)#interface s0/0/0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address 2001:db8:acad:1::1/64</a:t>
            </a: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dhcp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server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Stateful_DHCP</a:t>
            </a:r>
            <a:endParaRPr lang="en-US" sz="1600" dirty="0" smtClean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R1(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-if)#ipv6 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nd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 managed-</a:t>
            </a:r>
            <a:r>
              <a:rPr lang="en-US" sz="1600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cs typeface="Courier New" pitchFamily="49" charset="0"/>
              </a:rPr>
              <a:t>-flag</a:t>
            </a:r>
            <a:endParaRPr lang="en-US" sz="1600" dirty="0">
              <a:solidFill>
                <a:schemeClr val="bg2"/>
              </a:solidFill>
              <a:cs typeface="Courier New" pitchFamily="49" charset="0"/>
            </a:endParaRPr>
          </a:p>
        </p:txBody>
      </p:sp>
      <p:pic>
        <p:nvPicPr>
          <p:cNvPr id="15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57" y="1561597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79484" y="1973005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4885" y="1939522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18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075" y="1576579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369393" y="2036825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9511" y="1514345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0345" y="1825104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 rot="158231" flipV="1">
            <a:off x="2181675" y="1929414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88323" y="123560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21857" y="122665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49461" y="234643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6196" y="232823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40821" y="3543300"/>
            <a:ext cx="2788329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0"/>
            <a:ext cx="8588861" cy="742950"/>
          </a:xfrm>
        </p:spPr>
        <p:txBody>
          <a:bodyPr/>
          <a:lstStyle/>
          <a:p>
            <a:pPr algn="ctr"/>
            <a:r>
              <a:rPr lang="en-US" dirty="0" err="1" smtClean="0"/>
              <a:t>Stateful</a:t>
            </a:r>
            <a:r>
              <a:rPr lang="en-US" dirty="0" smtClean="0"/>
              <a:t> DHCPv6 </a:t>
            </a:r>
            <a:r>
              <a:rPr lang="en-US" dirty="0" smtClean="0"/>
              <a:t>Client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063624"/>
            <a:ext cx="8577072" cy="1736725"/>
          </a:xfrm>
        </p:spPr>
        <p:txBody>
          <a:bodyPr/>
          <a:lstStyle/>
          <a:p>
            <a:r>
              <a:rPr lang="en-CA" sz="2000" dirty="0" smtClean="0"/>
              <a:t>The </a:t>
            </a:r>
            <a:r>
              <a:rPr lang="en-CA" sz="2000" b="1" dirty="0" smtClean="0">
                <a:solidFill>
                  <a:schemeClr val="tx2"/>
                </a:solidFill>
              </a:rPr>
              <a:t>ipv6 </a:t>
            </a:r>
            <a:r>
              <a:rPr lang="en-CA" sz="2000" b="1" dirty="0">
                <a:solidFill>
                  <a:schemeClr val="tx2"/>
                </a:solidFill>
              </a:rPr>
              <a:t>enable</a:t>
            </a:r>
            <a:r>
              <a:rPr lang="en-CA" sz="2000" dirty="0"/>
              <a:t> interface </a:t>
            </a:r>
            <a:r>
              <a:rPr lang="en-CA" sz="2000" dirty="0" smtClean="0"/>
              <a:t>command </a:t>
            </a:r>
            <a:r>
              <a:rPr lang="en-CA" sz="2000" dirty="0"/>
              <a:t>allow the router to receive a link-local address in order to send RS messages and participate in DHCPv6</a:t>
            </a:r>
            <a:r>
              <a:rPr lang="en-CA" sz="2000" dirty="0" smtClean="0"/>
              <a:t>.</a:t>
            </a:r>
            <a:endParaRPr lang="en-US" sz="2000" dirty="0"/>
          </a:p>
          <a:p>
            <a:r>
              <a:rPr lang="en-CA" sz="2000" dirty="0"/>
              <a:t>The </a:t>
            </a:r>
            <a:r>
              <a:rPr lang="en-CA" sz="2000" b="1" dirty="0">
                <a:solidFill>
                  <a:schemeClr val="tx2"/>
                </a:solidFill>
              </a:rPr>
              <a:t>ipv6 address dhcp</a:t>
            </a:r>
            <a:r>
              <a:rPr lang="en-CA" sz="2000" dirty="0"/>
              <a:t> interface command enables the router as a DHCPv6 client on this interface</a:t>
            </a:r>
            <a:r>
              <a:rPr lang="en-CA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781668" y="3276422"/>
            <a:ext cx="3448050" cy="92333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)#interface 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s0/0/0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-if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enable</a:t>
            </a:r>
          </a:p>
          <a:p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R2(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config</a:t>
            </a:r>
            <a:r>
              <a:rPr lang="en-US" dirty="0" smtClean="0">
                <a:solidFill>
                  <a:schemeClr val="bg2"/>
                </a:solidFill>
                <a:cs typeface="Courier New" pitchFamily="49" charset="0"/>
              </a:rPr>
              <a:t>-if</a:t>
            </a:r>
            <a:r>
              <a:rPr lang="en-US" dirty="0">
                <a:solidFill>
                  <a:schemeClr val="bg2"/>
                </a:solidFill>
                <a:cs typeface="Courier New" pitchFamily="49" charset="0"/>
              </a:rPr>
              <a:t>)#ipv6 address </a:t>
            </a:r>
            <a:r>
              <a:rPr lang="en-US" dirty="0" err="1" smtClean="0">
                <a:solidFill>
                  <a:schemeClr val="bg2"/>
                </a:solidFill>
                <a:cs typeface="Courier New" pitchFamily="49" charset="0"/>
              </a:rPr>
              <a:t>dhcp</a:t>
            </a:r>
            <a:endParaRPr lang="en-US" dirty="0">
              <a:solidFill>
                <a:schemeClr val="bg2"/>
              </a:solidFill>
              <a:cs typeface="Courier New" pitchFamily="49" charset="0"/>
            </a:endParaRPr>
          </a:p>
        </p:txBody>
      </p:sp>
      <p:pic>
        <p:nvPicPr>
          <p:cNvPr id="6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2" y="5076322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9409" y="5487730"/>
            <a:ext cx="59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810" y="5454247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pic>
        <p:nvPicPr>
          <p:cNvPr id="11" name="Picture 3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91304"/>
            <a:ext cx="1411904" cy="7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79318" y="5551550"/>
            <a:ext cx="592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9436" y="5029070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2001:DB8:ACAD:1</a:t>
            </a:r>
            <a:r>
              <a:rPr lang="en-US" sz="1400" b="1" dirty="0" smtClean="0">
                <a:solidFill>
                  <a:schemeClr val="bg2"/>
                </a:solidFill>
              </a:rPr>
              <a:t>::/64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0270" y="5339829"/>
            <a:ext cx="859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/>
                </a:solidFill>
              </a:rPr>
              <a:t>S0/0/0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 rot="158231" flipV="1">
            <a:off x="2191600" y="5444139"/>
            <a:ext cx="4666286" cy="11237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98248" y="47503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31782" y="474138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Server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9386" y="5861155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Link-Local FE80::1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6121" y="5842962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Link-Local FE80</a:t>
            </a:r>
            <a:r>
              <a:rPr lang="en-US" sz="1200" b="1" dirty="0" smtClean="0">
                <a:solidFill>
                  <a:schemeClr val="bg2"/>
                </a:solidFill>
              </a:rPr>
              <a:t>::2</a:t>
            </a:r>
            <a:endParaRPr lang="en-US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626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876</TotalTime>
  <Words>1700</Words>
  <Application>Microsoft Office PowerPoint</Application>
  <PresentationFormat>On-screen Show (4:3)</PresentationFormat>
  <Paragraphs>278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NetAcad_White_PPT_Template 05Oct12</vt:lpstr>
      <vt:lpstr>DHCPv6</vt:lpstr>
      <vt:lpstr>Stateful DHCPv6 </vt:lpstr>
      <vt:lpstr>Stateless Address Autoconfiguration (SLAAC)</vt:lpstr>
      <vt:lpstr>DHCPv6 Message Types</vt:lpstr>
      <vt:lpstr>DHCPv6 Message Types</vt:lpstr>
      <vt:lpstr>DHCPv6 Messages Types</vt:lpstr>
      <vt:lpstr>Stateful DHCPv6 Server Configuration Example 1</vt:lpstr>
      <vt:lpstr>Stateful DHCPv6 Server Configuration</vt:lpstr>
      <vt:lpstr>Stateful DHCPv6 Client Configuration</vt:lpstr>
      <vt:lpstr>Stateful DHCPv6 Server Verification </vt:lpstr>
      <vt:lpstr>Stateful DHCPv6 Client Verification</vt:lpstr>
      <vt:lpstr>DHCPv6 Configuration Example 2</vt:lpstr>
      <vt:lpstr>DHCPv6 Host Verification</vt:lpstr>
      <vt:lpstr>Stateless DHCPv6</vt:lpstr>
      <vt:lpstr>Stateless DHCPv6 Server Configuration</vt:lpstr>
      <vt:lpstr>Stateless DHCPv6 Client Configuration</vt:lpstr>
      <vt:lpstr>Stateless DHCPv6 Verification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Cisco</cp:lastModifiedBy>
  <cp:revision>83</cp:revision>
  <dcterms:created xsi:type="dcterms:W3CDTF">2012-10-09T16:58:47Z</dcterms:created>
  <dcterms:modified xsi:type="dcterms:W3CDTF">2013-08-02T18:05:21Z</dcterms:modified>
</cp:coreProperties>
</file>