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12"/>
  </p:notesMasterIdLst>
  <p:sldIdLst>
    <p:sldId id="306" r:id="rId2"/>
    <p:sldId id="267" r:id="rId3"/>
    <p:sldId id="307" r:id="rId4"/>
    <p:sldId id="308" r:id="rId5"/>
    <p:sldId id="309" r:id="rId6"/>
    <p:sldId id="311" r:id="rId7"/>
    <p:sldId id="313" r:id="rId8"/>
    <p:sldId id="312" r:id="rId9"/>
    <p:sldId id="314" r:id="rId10"/>
    <p:sldId id="303" r:id="rId11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B6B"/>
    <a:srgbClr val="264DAE"/>
    <a:srgbClr val="4ADAD7"/>
    <a:srgbClr val="8A8A8A"/>
    <a:srgbClr val="90A3A6"/>
    <a:srgbClr val="435153"/>
    <a:srgbClr val="EDDFF5"/>
    <a:srgbClr val="493B93"/>
    <a:srgbClr val="80808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24" autoAdjust="0"/>
    <p:restoredTop sz="91681" autoAdjust="0"/>
  </p:normalViewPr>
  <p:slideViewPr>
    <p:cSldViewPr snapToGrid="0">
      <p:cViewPr>
        <p:scale>
          <a:sx n="100" d="100"/>
          <a:sy n="100" d="100"/>
        </p:scale>
        <p:origin x="-122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33006-993C-46CE-BE81-A42F2D8A6269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4025"/>
            <a:ext cx="5584190" cy="4114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926"/>
            <a:ext cx="3024770" cy="4575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4926"/>
            <a:ext cx="3024770" cy="4575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2CD79-D36A-4E01-AE1C-064887FE9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7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CD79-D36A-4E01-AE1C-064887FE954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41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delete a statement without having to delete the entire ACL. You</a:t>
            </a:r>
            <a:r>
              <a:rPr lang="en-US" baseline="0" dirty="0" smtClean="0"/>
              <a:t> can also add a statement in the exact placement based on the sequence number. If you notice, we added two ACLs statements between 20 and 30 using sequence number 25. If I needed to add an additional ACL statements, I can do so using sequence number 26 or 24 depending on what you’re trying to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CD79-D36A-4E01-AE1C-064887FE954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0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3657600" cy="384721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39745"/>
            <a:ext cx="4103687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4984231" y="1416140"/>
            <a:ext cx="3759720" cy="459903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47000">
                <a:schemeClr val="bg1"/>
              </a:gs>
              <a:gs pos="100000">
                <a:srgbClr val="EDDFF5"/>
              </a:gs>
            </a:gsLst>
            <a:lin ang="2700000" scaled="1"/>
            <a:tileRect/>
          </a:gra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221224" y="1747683"/>
            <a:ext cx="3236976" cy="1900292"/>
          </a:xfrm>
        </p:spPr>
        <p:txBody>
          <a:bodyPr/>
          <a:lstStyle>
            <a:lvl1pPr marL="114300" indent="-114300">
              <a:buFontTx/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310124" y="4876800"/>
            <a:ext cx="3044497" cy="326243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990141" y="1335313"/>
            <a:ext cx="1" cy="4760687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25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301752"/>
            <a:ext cx="4123944" cy="838200"/>
          </a:xfrm>
        </p:spPr>
        <p:txBody>
          <a:bodyPr vert="horz" lIns="82296" tIns="45720" rIns="82296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Two Column</a:t>
            </a:r>
            <a:br>
              <a:rPr lang="en-US" dirty="0" smtClean="0"/>
            </a:br>
            <a:r>
              <a:rPr lang="en-US" dirty="0" smtClean="0"/>
              <a:t>Title Left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9455" y="1600200"/>
            <a:ext cx="4142232" cy="452628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j-lt"/>
              </a:defRPr>
            </a:lvl1pPr>
            <a:lvl2pPr marL="406400" indent="0">
              <a:buClr>
                <a:schemeClr val="accent5"/>
              </a:buClr>
              <a:buFontTx/>
              <a:buNone/>
              <a:tabLst/>
              <a:defRPr>
                <a:solidFill>
                  <a:schemeClr val="tx2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</a:t>
            </a:r>
            <a:br>
              <a:rPr lang="en-US" dirty="0" smtClean="0"/>
            </a:br>
            <a:r>
              <a:rPr lang="en-US" dirty="0" smtClean="0"/>
              <a:t>do not italicize; use yellow on the </a:t>
            </a:r>
            <a:br>
              <a:rPr lang="en-US" dirty="0" smtClean="0"/>
            </a:br>
            <a:r>
              <a:rPr lang="en-US" dirty="0" smtClean="0"/>
              <a:t>black template and red for the white template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818888" y="1600200"/>
            <a:ext cx="4005072" cy="45262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06400" indent="0">
              <a:buClr>
                <a:schemeClr val="accent1">
                  <a:lumMod val="40000"/>
                  <a:lumOff val="60000"/>
                </a:schemeClr>
              </a:buClr>
              <a:buFont typeface="Arial" pitchFamily="34" charset="0"/>
              <a:buNone/>
              <a:defRPr>
                <a:solidFill>
                  <a:schemeClr val="tx1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do not italicize; use yellow on the black template and red for the white template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818887" y="301752"/>
            <a:ext cx="3951308" cy="8382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0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Two Column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Title Right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16000">
                    <a:schemeClr val="tx2"/>
                  </a:gs>
                  <a:gs pos="100000">
                    <a:srgbClr val="28A7DF"/>
                  </a:gs>
                </a:gsLst>
                <a:lin ang="1800000" scaled="0"/>
                <a:tileRect/>
              </a:gra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44475" y="1866900"/>
            <a:ext cx="2622550" cy="439102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92474" y="1866900"/>
            <a:ext cx="2593975" cy="4362450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275388" y="1866900"/>
            <a:ext cx="2633662" cy="433387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20"/>
          <p:cNvSpPr>
            <a:spLocks noGrp="1" noChangeAspect="1"/>
          </p:cNvSpPr>
          <p:nvPr>
            <p:ph type="body" sz="quarter" idx="17"/>
          </p:nvPr>
        </p:nvSpPr>
        <p:spPr>
          <a:xfrm>
            <a:off x="219456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3255264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9"/>
          </p:nvPr>
        </p:nvSpPr>
        <p:spPr>
          <a:xfrm>
            <a:off x="6247902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82817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083084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246972" y="439710"/>
            <a:ext cx="8567244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359764" y="1476375"/>
            <a:ext cx="8439461" cy="4305300"/>
          </a:xfrm>
        </p:spPr>
        <p:txBody>
          <a:bodyPr anchor="ctr" anchorCtr="1"/>
          <a:lstStyle>
            <a:lvl1pPr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49466" y="6062114"/>
            <a:ext cx="7461250" cy="276999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200">
                <a:solidFill>
                  <a:srgbClr val="435153"/>
                </a:solidFill>
                <a:latin typeface="+mj-lt"/>
              </a:defRPr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12 Points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6888" y="1600200"/>
            <a:ext cx="4005072" cy="3749040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Simple text goes here and can wrap to accommodate more lines of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873752" y="1947672"/>
            <a:ext cx="3429000" cy="2990088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776" y="5852160"/>
            <a:ext cx="8112126" cy="38417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9456" y="649224"/>
            <a:ext cx="8112125" cy="4480560"/>
          </a:xfrm>
        </p:spPr>
        <p:txBody>
          <a:bodyPr/>
          <a:lstStyle>
            <a:lvl1pPr marL="236538" indent="-236538" algn="l" defTabSz="914400" rtl="0" eaLnBrk="1" latinLnBrk="0" hangingPunct="1">
              <a:lnSpc>
                <a:spcPts val="52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“Format large quotes using this slide layout. Be sure to cite your source below.”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7744" y="484632"/>
            <a:ext cx="8755128" cy="4372131"/>
          </a:xfrm>
        </p:spPr>
        <p:txBody>
          <a:bodyPr anchor="b" anchorCtr="0"/>
          <a:lstStyle>
            <a:lvl1pPr marL="228600" indent="-228600">
              <a:buFont typeface="Arial" pitchFamily="34" charset="0"/>
              <a:buChar char="“"/>
              <a:defRPr sz="6000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Format large quotes using this slide layout. Be sure to cite your source below.”</a:t>
            </a:r>
            <a:endParaRPr lang="en-US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248" y="5358903"/>
            <a:ext cx="8574685" cy="61436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1918741"/>
            <a:ext cx="4117446" cy="3020518"/>
          </a:xfrm>
        </p:spPr>
        <p:txBody>
          <a:bodyPr vert="horz" lIns="82296" tIns="45720" rIns="82296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Telling Shared Experiences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2519" y="777667"/>
            <a:ext cx="3895344" cy="5287676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0" lv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rgbClr val="435153"/>
              </a:buClr>
              <a:buFont typeface="Arial" pitchFamily="34" charset="0"/>
              <a:buNone/>
            </a:pPr>
            <a:r>
              <a:rPr lang="en-US" dirty="0" smtClean="0"/>
              <a:t>Tell your story here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1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2" y="4464066"/>
            <a:ext cx="3657600" cy="384721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772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279392"/>
            <a:ext cx="4684867" cy="38417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kumimoji="0" lang="en-US" sz="2000" b="0" i="0" u="none" strike="noStrike" kern="1200" cap="none" spc="0" normalizeH="0" baseline="0" dirty="0">
                <a:ln>
                  <a:noFill/>
                </a:ln>
                <a:solidFill>
                  <a:srgbClr val="493B93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693" y="3282696"/>
            <a:ext cx="4712557" cy="1022350"/>
          </a:xfrm>
        </p:spPr>
        <p:txBody>
          <a:bodyPr vert="horz" lIns="82296" tIns="45720" rIns="82296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5540375" y="1917700"/>
            <a:ext cx="2676525" cy="2889250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ngl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891875" y="795528"/>
            <a:ext cx="5349240" cy="400507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891874" y="4794352"/>
            <a:ext cx="5347552" cy="996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1900238" y="795528"/>
            <a:ext cx="5329238" cy="400507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65871" y="4873438"/>
            <a:ext cx="5074070" cy="838200"/>
          </a:xfr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photo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38328" y="310896"/>
            <a:ext cx="3273552" cy="245973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38328" y="310896"/>
            <a:ext cx="3273552" cy="2459736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29703" y="3429000"/>
            <a:ext cx="7009298" cy="1421928"/>
          </a:xfrm>
        </p:spPr>
        <p:txBody>
          <a:bodyPr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Large photo </a:t>
            </a:r>
            <a:br>
              <a:rPr lang="en-US" dirty="0" smtClean="0"/>
            </a:br>
            <a:r>
              <a:rPr lang="en-US" dirty="0" smtClean="0"/>
              <a:t>caption here.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rait photo_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4992624" y="859536"/>
            <a:ext cx="3630168" cy="5029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4992624" y="859536"/>
            <a:ext cx="3630168" cy="502920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9703" y="728972"/>
            <a:ext cx="4349918" cy="1089529"/>
          </a:xfrm>
        </p:spPr>
        <p:txBody>
          <a:bodyPr anchor="t">
            <a:sp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668713" y="311149"/>
            <a:ext cx="3268136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3668989" y="311149"/>
            <a:ext cx="326786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4963" y="311149"/>
            <a:ext cx="3258612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20824" y="311149"/>
            <a:ext cx="327275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011988" y="311149"/>
            <a:ext cx="1806574" cy="13081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7011988" y="311149"/>
            <a:ext cx="1806573" cy="1308101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34963" y="3028951"/>
            <a:ext cx="2501965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320824" y="3028951"/>
            <a:ext cx="2516104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911476" y="3028951"/>
            <a:ext cx="4025374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 hasCustomPrompt="1"/>
          </p:nvPr>
        </p:nvSpPr>
        <p:spPr>
          <a:xfrm>
            <a:off x="2908334" y="3028951"/>
            <a:ext cx="4028516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011988" y="1683657"/>
            <a:ext cx="1806574" cy="344215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7011988" y="1676400"/>
            <a:ext cx="1806573" cy="344941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011988" y="5182960"/>
            <a:ext cx="1806574" cy="1304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7011988" y="5182960"/>
            <a:ext cx="1806573" cy="1304925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photo with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328" y="310896"/>
            <a:ext cx="8476488" cy="607539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33375" y="339924"/>
            <a:ext cx="8474869" cy="6054185"/>
          </a:xfrm>
          <a:ln>
            <a:solidFill>
              <a:srgbClr val="FFFFFF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baseline="0" dirty="0">
                <a:solidFill>
                  <a:srgbClr val="54656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placeholder</a:t>
            </a: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91440" y="-91440"/>
            <a:ext cx="9326880" cy="7040880"/>
          </a:xfrm>
        </p:spPr>
        <p:txBody>
          <a:bodyPr anchor="ctr" anchorCtr="1">
            <a:noAutofit/>
          </a:bodyPr>
          <a:lstStyle>
            <a:lvl1pPr algn="ctr"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Full bleed image placeholder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ndar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Media Placeholder 20"/>
          <p:cNvSpPr>
            <a:spLocks noGrp="1"/>
          </p:cNvSpPr>
          <p:nvPr>
            <p:ph type="media" sz="quarter" idx="10" hasCustomPrompt="1"/>
          </p:nvPr>
        </p:nvSpPr>
        <p:spPr>
          <a:xfrm>
            <a:off x="2642616" y="777240"/>
            <a:ext cx="5897880" cy="4425696"/>
          </a:xfrm>
          <a:solidFill>
            <a:srgbClr val="000000"/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video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148" y="6042098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_gradi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8110728" cy="384175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normAutofit/>
          </a:bodyPr>
          <a:lstStyle>
            <a:lvl1pPr marL="0" indent="0" algn="l"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  <p:pic>
        <p:nvPicPr>
          <p:cNvPr id="51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053" y="325971"/>
            <a:ext cx="2920207" cy="48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2" y="4862154"/>
            <a:ext cx="8110728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1" y="5231003"/>
            <a:ext cx="8110728" cy="297004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4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blu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313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712451"/>
            <a:ext cx="8477250" cy="1828800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696378"/>
            <a:ext cx="8477250" cy="1844873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57152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Seg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72439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44168"/>
            <a:ext cx="8577072" cy="496519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480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06781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9702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702" y="1339745"/>
            <a:ext cx="8577072" cy="4965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808080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Public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930" r:id="rId2"/>
    <p:sldLayoutId id="2147483929" r:id="rId3"/>
    <p:sldLayoutId id="2147483937" r:id="rId4"/>
    <p:sldLayoutId id="2147483900" r:id="rId5"/>
    <p:sldLayoutId id="2147483931" r:id="rId6"/>
    <p:sldLayoutId id="2147483932" r:id="rId7"/>
    <p:sldLayoutId id="2147483933" r:id="rId8"/>
    <p:sldLayoutId id="2147483902" r:id="rId9"/>
    <p:sldLayoutId id="2147483903" r:id="rId10"/>
    <p:sldLayoutId id="2147483935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3" r:id="rId18"/>
    <p:sldLayoutId id="2147483911" r:id="rId19"/>
    <p:sldLayoutId id="2147483912" r:id="rId20"/>
    <p:sldLayoutId id="2147483914" r:id="rId21"/>
    <p:sldLayoutId id="2147483915" r:id="rId22"/>
    <p:sldLayoutId id="2147483916" r:id="rId23"/>
    <p:sldLayoutId id="2147483917" r:id="rId24"/>
    <p:sldLayoutId id="2147483918" r:id="rId25"/>
    <p:sldLayoutId id="2147483919" r:id="rId26"/>
    <p:sldLayoutId id="2147483921" r:id="rId27"/>
    <p:sldLayoutId id="2147483922" r:id="rId28"/>
    <p:sldLayoutId id="2147483936" r:id="rId29"/>
    <p:sldLayoutId id="2147483923" r:id="rId30"/>
    <p:sldLayoutId id="2147483924" r:id="rId31"/>
    <p:sldLayoutId id="2147483925" r:id="rId32"/>
    <p:sldLayoutId id="2147483926" r:id="rId33"/>
    <p:sldLayoutId id="2147483927" r:id="rId3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0" lang="en-US" sz="3600" b="0" i="0" u="none" strike="noStrike" kern="1200" cap="none" spc="0" normalizeH="0" baseline="0" dirty="0">
          <a:ln>
            <a:noFill/>
          </a:ln>
          <a:gradFill flip="none" rotWithShape="1">
            <a:gsLst>
              <a:gs pos="16000">
                <a:schemeClr val="tx2"/>
              </a:gs>
              <a:gs pos="100000">
                <a:srgbClr val="28A7DF"/>
              </a:gs>
            </a:gsLst>
            <a:lin ang="1800000" scaled="0"/>
            <a:tileRect/>
          </a:gradFill>
          <a:effectLst/>
          <a:uLnTx/>
          <a:uFillTx/>
          <a:latin typeface="+mj-lt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440"/>
        </a:spcBef>
        <a:buClr>
          <a:srgbClr val="493B93"/>
        </a:buClr>
        <a:buSzPct val="90000"/>
        <a:buFont typeface="Arial" pitchFamily="34" charset="0"/>
        <a:buChar char="•"/>
        <a:tabLst/>
        <a:defRPr lang="en-US" sz="2200" kern="1200" dirty="0" smtClean="0">
          <a:solidFill>
            <a:srgbClr val="435153"/>
          </a:solidFill>
          <a:latin typeface="+mj-lt"/>
          <a:ea typeface="+mn-ea"/>
          <a:cs typeface="+mn-cs"/>
        </a:defRPr>
      </a:lvl1pPr>
      <a:lvl2pPr marL="406400" indent="0" algn="l" defTabSz="914400" rtl="0" eaLnBrk="1" latinLnBrk="0" hangingPunct="1">
        <a:lnSpc>
          <a:spcPct val="95000"/>
        </a:lnSpc>
        <a:spcBef>
          <a:spcPts val="840"/>
        </a:spcBef>
        <a:buClr>
          <a:schemeClr val="tx2"/>
        </a:buClr>
        <a:buFontTx/>
        <a:buNone/>
        <a:defRPr lang="en-US" sz="1800" kern="1200" dirty="0" smtClean="0">
          <a:solidFill>
            <a:srgbClr val="435153"/>
          </a:solidFill>
          <a:latin typeface="+mj-lt"/>
          <a:ea typeface="+mn-ea"/>
          <a:cs typeface="+mn-cs"/>
        </a:defRPr>
      </a:lvl2pPr>
      <a:lvl3pPr marL="571500" indent="-1588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600" kern="1200" dirty="0" smtClean="0">
          <a:solidFill>
            <a:srgbClr val="435153"/>
          </a:solidFill>
          <a:latin typeface="+mj-lt"/>
          <a:ea typeface="+mn-ea"/>
          <a:cs typeface="+mn-cs"/>
        </a:defRPr>
      </a:lvl3pPr>
      <a:lvl4pPr marL="688975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 smtClean="0">
          <a:solidFill>
            <a:srgbClr val="435153"/>
          </a:solidFill>
          <a:latin typeface="+mj-lt"/>
          <a:ea typeface="+mn-ea"/>
          <a:cs typeface="+mn-cs"/>
        </a:defRPr>
      </a:lvl4pPr>
      <a:lvl5pPr marL="80168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>
          <a:solidFill>
            <a:srgbClr val="435153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214" y="1384962"/>
            <a:ext cx="4077142" cy="1264235"/>
          </a:xfrm>
        </p:spPr>
        <p:txBody>
          <a:bodyPr/>
          <a:lstStyle/>
          <a:p>
            <a:r>
              <a:rPr lang="en-US" dirty="0" smtClean="0"/>
              <a:t>IPv6 ACLs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36381" y="4464066"/>
            <a:ext cx="4295861" cy="2262158"/>
          </a:xfrm>
        </p:spPr>
        <p:txBody>
          <a:bodyPr/>
          <a:lstStyle/>
          <a:p>
            <a:r>
              <a:rPr lang="en-US" b="1" dirty="0" smtClean="0"/>
              <a:t>John Rullan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Cisco Certified Instructor Trainer</a:t>
            </a:r>
            <a:br>
              <a:rPr lang="en-US" dirty="0" smtClean="0"/>
            </a:br>
            <a:r>
              <a:rPr lang="en-US" dirty="0" smtClean="0"/>
              <a:t>Thomas A. Edison CTE HS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Stephen Lynch</a:t>
            </a:r>
          </a:p>
          <a:p>
            <a:r>
              <a:rPr lang="en-US" dirty="0" smtClean="0"/>
              <a:t>Network Architect, CCIE #36243</a:t>
            </a:r>
          </a:p>
          <a:p>
            <a:r>
              <a:rPr lang="en-US" dirty="0" smtClean="0"/>
              <a:t>ABS Technology Architects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29702" y="415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IPv6 ACL Operation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8600" y="874268"/>
            <a:ext cx="8577072" cy="4965192"/>
          </a:xfrm>
        </p:spPr>
        <p:txBody>
          <a:bodyPr/>
          <a:lstStyle/>
          <a:p>
            <a:r>
              <a:rPr lang="en-CA" dirty="0"/>
              <a:t>IPv6 ACLs are very similar to IPv4 ACLs in both operation and configuration. Being familiar with IPv4 access lists makes IPv6 ACLs easy to understand and configure. </a:t>
            </a:r>
            <a:endParaRPr lang="en-CA" dirty="0" smtClean="0"/>
          </a:p>
          <a:p>
            <a:r>
              <a:rPr lang="en-CA" dirty="0" smtClean="0"/>
              <a:t>IPv6 has </a:t>
            </a:r>
            <a:r>
              <a:rPr lang="en-CA" dirty="0"/>
              <a:t>only one type of ACL, which is equivalent to an IPv4 extended named ACL</a:t>
            </a:r>
            <a:r>
              <a:rPr lang="en-CA" dirty="0" smtClean="0"/>
              <a:t>.</a:t>
            </a:r>
          </a:p>
          <a:p>
            <a:r>
              <a:rPr lang="en-CA" dirty="0" smtClean="0"/>
              <a:t>There </a:t>
            </a:r>
            <a:r>
              <a:rPr lang="en-CA" dirty="0"/>
              <a:t>are no numbered ACLs in </a:t>
            </a:r>
            <a:r>
              <a:rPr lang="en-CA" dirty="0" smtClean="0"/>
              <a:t>IPv6, only named ACL.</a:t>
            </a:r>
            <a:endParaRPr lang="en-US" dirty="0"/>
          </a:p>
          <a:p>
            <a:r>
              <a:rPr lang="en-US" dirty="0"/>
              <a:t> </a:t>
            </a:r>
            <a:r>
              <a:rPr lang="en-CA" dirty="0"/>
              <a:t>IPv4 uses the command </a:t>
            </a:r>
            <a:r>
              <a:rPr lang="en-CA" b="1" dirty="0">
                <a:solidFill>
                  <a:schemeClr val="tx2"/>
                </a:solidFill>
              </a:rPr>
              <a:t>ip access-group</a:t>
            </a:r>
            <a:r>
              <a:rPr lang="en-CA" dirty="0"/>
              <a:t> to apply an IPv4 ACL to an IPv4 interface. IPv6 uses the </a:t>
            </a:r>
            <a:r>
              <a:rPr lang="en-CA" b="1" dirty="0">
                <a:solidFill>
                  <a:schemeClr val="tx2"/>
                </a:solidFill>
              </a:rPr>
              <a:t>ipv6 traffic-filter</a:t>
            </a:r>
            <a:r>
              <a:rPr lang="en-CA" dirty="0"/>
              <a:t> command to perform the same function for IPv6 </a:t>
            </a:r>
            <a:r>
              <a:rPr lang="en-CA" dirty="0" smtClean="0"/>
              <a:t>ACLs</a:t>
            </a:r>
            <a:r>
              <a:rPr lang="en-CA" dirty="0" smtClean="0"/>
              <a:t>.</a:t>
            </a:r>
            <a:endParaRPr lang="en-CA" dirty="0" smtClean="0"/>
          </a:p>
          <a:p>
            <a:r>
              <a:rPr lang="en-CA" dirty="0"/>
              <a:t>IPv6 ACLs do not use wildcard masks. Instead, the prefix-length is used to indicate how much of an IPv6 source or destination address should be matched.</a:t>
            </a:r>
            <a:endParaRPr lang="en-CA" dirty="0" smtClean="0"/>
          </a:p>
          <a:p>
            <a:endParaRPr lang="en-CA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86" y="0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IPv6 ACL Topology</a:t>
            </a:r>
            <a:endParaRPr lang="en-US" dirty="0"/>
          </a:p>
        </p:txBody>
      </p:sp>
      <p:sp>
        <p:nvSpPr>
          <p:cNvPr id="4" name="Freeform 9"/>
          <p:cNvSpPr>
            <a:spLocks/>
          </p:cNvSpPr>
          <p:nvPr/>
        </p:nvSpPr>
        <p:spPr bwMode="auto">
          <a:xfrm flipV="1">
            <a:off x="4304567" y="1627393"/>
            <a:ext cx="1360194" cy="100349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496" y="1510006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413" y="3737011"/>
            <a:ext cx="907668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731" y="3735424"/>
            <a:ext cx="907668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95899" y="179408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R2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733449" y="5636403"/>
            <a:ext cx="2412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2001:DB8:CC1E:1</a:t>
            </a:r>
            <a:r>
              <a:rPr lang="en-US" sz="1000" b="1" dirty="0" smtClean="0">
                <a:solidFill>
                  <a:schemeClr val="bg2"/>
                </a:solidFill>
              </a:rPr>
              <a:t>::1/64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11" name="Line 47"/>
          <p:cNvSpPr>
            <a:spLocks noChangeShapeType="1"/>
          </p:cNvSpPr>
          <p:nvPr/>
        </p:nvSpPr>
        <p:spPr bwMode="auto">
          <a:xfrm flipH="1">
            <a:off x="1785572" y="3136900"/>
            <a:ext cx="566468" cy="601301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47"/>
          <p:cNvSpPr>
            <a:spLocks noChangeShapeType="1"/>
          </p:cNvSpPr>
          <p:nvPr/>
        </p:nvSpPr>
        <p:spPr bwMode="auto">
          <a:xfrm flipH="1" flipV="1">
            <a:off x="2809239" y="3159760"/>
            <a:ext cx="457158" cy="575664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04596" y="2084681"/>
            <a:ext cx="14847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2001:DB8:CC1E</a:t>
            </a:r>
            <a:r>
              <a:rPr lang="en-US" sz="1000" b="1" dirty="0" smtClean="0">
                <a:solidFill>
                  <a:schemeClr val="bg2"/>
                </a:solidFill>
              </a:rPr>
              <a:t>::/127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4710" y="3221550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2"/>
                </a:solidFill>
              </a:rPr>
              <a:t>2001:DB8:CC1E:1</a:t>
            </a:r>
            <a:r>
              <a:rPr lang="en-US" sz="900" b="1" dirty="0" smtClean="0">
                <a:solidFill>
                  <a:schemeClr val="bg2"/>
                </a:solidFill>
              </a:rPr>
              <a:t>::/64</a:t>
            </a:r>
            <a:endParaRPr lang="en-US" sz="900" b="1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90521" y="188926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47140" y="169241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S0/0/1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7890" y="389399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0953" y="388941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S2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20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273" y="2644811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406223" y="292608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R1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Freeform 9"/>
          <p:cNvSpPr>
            <a:spLocks/>
          </p:cNvSpPr>
          <p:nvPr/>
        </p:nvSpPr>
        <p:spPr bwMode="auto">
          <a:xfrm rot="18445216">
            <a:off x="2821815" y="2280174"/>
            <a:ext cx="956550" cy="177995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36" y="2669440"/>
            <a:ext cx="1190549" cy="501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Line 47"/>
          <p:cNvSpPr>
            <a:spLocks noChangeShapeType="1"/>
          </p:cNvSpPr>
          <p:nvPr/>
        </p:nvSpPr>
        <p:spPr bwMode="auto">
          <a:xfrm flipH="1">
            <a:off x="5969050" y="1938632"/>
            <a:ext cx="2498" cy="730808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89321" y="1147094"/>
            <a:ext cx="1563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2001:DB8:CAFE::2/127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30469" y="2910601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ISP_ASW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30" name="Picture 3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5708" y="4819015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30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6848" y="4825365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3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0790" y="3858931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Line 47"/>
          <p:cNvSpPr>
            <a:spLocks noChangeShapeType="1"/>
          </p:cNvSpPr>
          <p:nvPr/>
        </p:nvSpPr>
        <p:spPr bwMode="auto">
          <a:xfrm flipV="1">
            <a:off x="1590040" y="4104639"/>
            <a:ext cx="7620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47"/>
          <p:cNvSpPr>
            <a:spLocks noChangeShapeType="1"/>
          </p:cNvSpPr>
          <p:nvPr/>
        </p:nvSpPr>
        <p:spPr bwMode="auto">
          <a:xfrm flipV="1">
            <a:off x="3098800" y="4097019"/>
            <a:ext cx="7620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47"/>
          <p:cNvSpPr>
            <a:spLocks noChangeShapeType="1"/>
          </p:cNvSpPr>
          <p:nvPr/>
        </p:nvSpPr>
        <p:spPr bwMode="auto">
          <a:xfrm flipV="1">
            <a:off x="5145608" y="3155429"/>
            <a:ext cx="575742" cy="703502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316355" y="4955540"/>
            <a:ext cx="670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2"/>
                </a:solidFill>
              </a:rPr>
              <a:t>Admin</a:t>
            </a:r>
            <a:endParaRPr lang="en-US" sz="1100" b="1" dirty="0">
              <a:solidFill>
                <a:schemeClr val="bg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70200" y="4979670"/>
            <a:ext cx="670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2"/>
                </a:solidFill>
              </a:rPr>
              <a:t>Host</a:t>
            </a:r>
            <a:endParaRPr lang="en-US" sz="1100" b="1" dirty="0">
              <a:solidFill>
                <a:schemeClr val="bg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19559" y="3969420"/>
            <a:ext cx="73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2"/>
                </a:solidFill>
              </a:rPr>
              <a:t>Outside Host</a:t>
            </a:r>
            <a:endParaRPr lang="en-US" sz="900" b="1" dirty="0">
              <a:solidFill>
                <a:schemeClr val="bg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85911" y="3231523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2"/>
                </a:solidFill>
              </a:rPr>
              <a:t>2001:DB8:CC1E:2</a:t>
            </a:r>
            <a:r>
              <a:rPr lang="en-US" sz="900" b="1" dirty="0" smtClean="0">
                <a:solidFill>
                  <a:schemeClr val="bg2"/>
                </a:solidFill>
              </a:rPr>
              <a:t>::/64</a:t>
            </a:r>
            <a:endParaRPr lang="en-US" sz="900" b="1" dirty="0">
              <a:solidFill>
                <a:schemeClr val="bg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24685" y="2261883"/>
            <a:ext cx="14157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2"/>
                </a:solidFill>
              </a:rPr>
              <a:t>2001:DB8:CC1E:A</a:t>
            </a:r>
            <a:r>
              <a:rPr lang="en-US" sz="900" b="1" dirty="0" smtClean="0">
                <a:solidFill>
                  <a:schemeClr val="bg2"/>
                </a:solidFill>
              </a:rPr>
              <a:t>::/64</a:t>
            </a:r>
            <a:endParaRPr lang="en-US" sz="900" b="1" dirty="0">
              <a:solidFill>
                <a:schemeClr val="bg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54608" y="2582105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0800000" flipV="1">
            <a:off x="4190267" y="4663000"/>
            <a:ext cx="1606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2001:DB8:CC1E:A</a:t>
            </a:r>
            <a:r>
              <a:rPr lang="en-US" sz="1000" b="1" dirty="0" smtClean="0">
                <a:solidFill>
                  <a:schemeClr val="bg2"/>
                </a:solidFill>
              </a:rPr>
              <a:t>::1/64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0800000" flipV="1">
            <a:off x="2432074" y="5645928"/>
            <a:ext cx="2412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2001:DB8:CC1E:2</a:t>
            </a:r>
            <a:r>
              <a:rPr lang="en-US" sz="1000" b="1" dirty="0" smtClean="0">
                <a:solidFill>
                  <a:schemeClr val="bg2"/>
                </a:solidFill>
              </a:rPr>
              <a:t>::1/64</a:t>
            </a:r>
            <a:endParaRPr lang="en-US" sz="1000" b="1" dirty="0">
              <a:solidFill>
                <a:schemeClr val="bg2"/>
              </a:solidFill>
            </a:endParaRPr>
          </a:p>
        </p:txBody>
      </p:sp>
      <p:pic>
        <p:nvPicPr>
          <p:cNvPr id="41" name="Picture 12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109" y="1270205"/>
            <a:ext cx="11811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32767" y="144499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Internet</a:t>
            </a:r>
            <a:endParaRPr lang="en-US" b="1" dirty="0">
              <a:solidFill>
                <a:schemeClr val="bg2"/>
              </a:solidFill>
            </a:endParaRPr>
          </a:p>
        </p:txBody>
      </p:sp>
      <p:pic>
        <p:nvPicPr>
          <p:cNvPr id="44" name="Picture 37" descr="IC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395" y="3684624"/>
            <a:ext cx="723900" cy="148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5563161" y="5309499"/>
            <a:ext cx="109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2"/>
                </a:solidFill>
              </a:rPr>
              <a:t>Web Server</a:t>
            </a:r>
          </a:p>
          <a:p>
            <a:pPr algn="ctr"/>
            <a:r>
              <a:rPr lang="en-US" sz="1000" b="1" dirty="0" smtClean="0">
                <a:solidFill>
                  <a:schemeClr val="bg2"/>
                </a:solidFill>
              </a:rPr>
              <a:t>www.cisco.pka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01614" y="5133992"/>
            <a:ext cx="8867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DNS Server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53" name="Line 47"/>
          <p:cNvSpPr>
            <a:spLocks noChangeShapeType="1"/>
          </p:cNvSpPr>
          <p:nvPr/>
        </p:nvSpPr>
        <p:spPr bwMode="auto">
          <a:xfrm flipV="1">
            <a:off x="6142364" y="3171262"/>
            <a:ext cx="0" cy="687667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47"/>
          <p:cNvSpPr>
            <a:spLocks noChangeShapeType="1"/>
          </p:cNvSpPr>
          <p:nvPr/>
        </p:nvSpPr>
        <p:spPr bwMode="auto">
          <a:xfrm flipH="1" flipV="1">
            <a:off x="6412574" y="3125820"/>
            <a:ext cx="801026" cy="609603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" name="Picture 37" descr="IC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001" y="3861742"/>
            <a:ext cx="723900" cy="148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/>
          <p:cNvSpPr/>
          <p:nvPr/>
        </p:nvSpPr>
        <p:spPr>
          <a:xfrm>
            <a:off x="5299731" y="5622862"/>
            <a:ext cx="16209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bg2"/>
                </a:solidFill>
              </a:rPr>
              <a:t>2001:DB8:CC1E:A</a:t>
            </a:r>
            <a:r>
              <a:rPr lang="en-US" sz="1000" b="1" dirty="0" smtClean="0">
                <a:solidFill>
                  <a:schemeClr val="bg2"/>
                </a:solidFill>
              </a:rPr>
              <a:t>::2/64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05485" y="5296785"/>
            <a:ext cx="16209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bg2"/>
                </a:solidFill>
              </a:rPr>
              <a:t>2001:DB8:CC1E:A</a:t>
            </a:r>
            <a:r>
              <a:rPr lang="en-US" sz="1000" b="1" dirty="0" smtClean="0">
                <a:solidFill>
                  <a:schemeClr val="bg2"/>
                </a:solidFill>
              </a:rPr>
              <a:t>::2/64</a:t>
            </a:r>
            <a:endParaRPr lang="en-US" sz="1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02" y="0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Restrict Access to VTY Lines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6700" y="838200"/>
            <a:ext cx="8577072" cy="528066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this example, </a:t>
            </a:r>
            <a:r>
              <a:rPr lang="en-US" dirty="0" smtClean="0"/>
              <a:t>we will </a:t>
            </a:r>
            <a:r>
              <a:rPr lang="en-US" dirty="0" smtClean="0"/>
              <a:t>only allow </a:t>
            </a:r>
            <a:r>
              <a:rPr lang="en-US" dirty="0" smtClean="0"/>
              <a:t>the Admin PC to telnet into R1 while denying all others.</a:t>
            </a:r>
          </a:p>
          <a:p>
            <a:r>
              <a:rPr lang="en-CA" dirty="0" smtClean="0"/>
              <a:t>Use </a:t>
            </a:r>
            <a:r>
              <a:rPr lang="en-CA" dirty="0"/>
              <a:t>the </a:t>
            </a:r>
            <a:r>
              <a:rPr lang="en-CA" b="1" dirty="0">
                <a:solidFill>
                  <a:schemeClr val="tx2"/>
                </a:solidFill>
              </a:rPr>
              <a:t>ipv6 access-list</a:t>
            </a:r>
            <a:r>
              <a:rPr lang="en-CA" dirty="0"/>
              <a:t> </a:t>
            </a:r>
            <a:r>
              <a:rPr lang="en-CA" dirty="0" smtClean="0"/>
              <a:t>command </a:t>
            </a:r>
            <a:r>
              <a:rPr lang="en-CA" dirty="0"/>
              <a:t>to create </a:t>
            </a:r>
            <a:r>
              <a:rPr lang="en-CA" dirty="0" smtClean="0"/>
              <a:t>a named IPv6 </a:t>
            </a:r>
            <a:r>
              <a:rPr lang="en-CA" dirty="0"/>
              <a:t>ACL. Like IPv4 named ACLs, IPv6 names are alphanumeric, case sensitive and must be unique. </a:t>
            </a:r>
            <a:endParaRPr lang="en-CA" dirty="0" smtClean="0"/>
          </a:p>
          <a:p>
            <a:r>
              <a:rPr lang="en-CA" dirty="0" smtClean="0"/>
              <a:t>Use </a:t>
            </a:r>
            <a:r>
              <a:rPr lang="en-CA" dirty="0"/>
              <a:t>the </a:t>
            </a:r>
            <a:r>
              <a:rPr lang="en-CA" b="1" dirty="0">
                <a:solidFill>
                  <a:schemeClr val="tx2"/>
                </a:solidFill>
              </a:rPr>
              <a:t>permit</a:t>
            </a:r>
            <a:r>
              <a:rPr lang="en-CA" dirty="0"/>
              <a:t> or </a:t>
            </a:r>
            <a:r>
              <a:rPr lang="en-CA" b="1" dirty="0">
                <a:solidFill>
                  <a:schemeClr val="tx2"/>
                </a:solidFill>
              </a:rPr>
              <a:t>deny</a:t>
            </a:r>
            <a:r>
              <a:rPr lang="en-CA" dirty="0"/>
              <a:t> statements to specify one or more conditions to determine if a packet is forwarded or dropped. </a:t>
            </a:r>
            <a:endParaRPr lang="en-CA" dirty="0" smtClean="0"/>
          </a:p>
          <a:p>
            <a:r>
              <a:rPr lang="en-CA" dirty="0" smtClean="0"/>
              <a:t>Use the </a:t>
            </a:r>
            <a:r>
              <a:rPr lang="en-CA" b="1" dirty="0" smtClean="0">
                <a:solidFill>
                  <a:schemeClr val="tx2"/>
                </a:solidFill>
              </a:rPr>
              <a:t>ipv6 access-class</a:t>
            </a:r>
            <a:r>
              <a:rPr lang="en-CA" dirty="0" smtClean="0">
                <a:solidFill>
                  <a:schemeClr val="tx2"/>
                </a:solidFill>
              </a:rPr>
              <a:t> </a:t>
            </a:r>
            <a:r>
              <a:rPr lang="en-CA" dirty="0" smtClean="0"/>
              <a:t>command to apply the ACL to the VTY lines.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Line 47"/>
          <p:cNvSpPr>
            <a:spLocks noChangeShapeType="1"/>
          </p:cNvSpPr>
          <p:nvPr/>
        </p:nvSpPr>
        <p:spPr bwMode="auto">
          <a:xfrm>
            <a:off x="3235426" y="1474897"/>
            <a:ext cx="853283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709" y="1158245"/>
            <a:ext cx="957262" cy="646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ine 47"/>
          <p:cNvSpPr>
            <a:spLocks noChangeShapeType="1"/>
          </p:cNvSpPr>
          <p:nvPr/>
        </p:nvSpPr>
        <p:spPr bwMode="auto">
          <a:xfrm flipV="1">
            <a:off x="2716315" y="1443147"/>
            <a:ext cx="1" cy="725378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7"/>
          <p:cNvSpPr>
            <a:spLocks noChangeShapeType="1"/>
          </p:cNvSpPr>
          <p:nvPr/>
        </p:nvSpPr>
        <p:spPr bwMode="auto">
          <a:xfrm flipH="1">
            <a:off x="6065313" y="1606551"/>
            <a:ext cx="0" cy="561974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915" y="1244762"/>
            <a:ext cx="1128252" cy="48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985" y="2108234"/>
            <a:ext cx="493711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457" y="2108234"/>
            <a:ext cx="493711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036114" y="967763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2001:DB8:CC1E:1::/64</a:t>
            </a:r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515" y="1233651"/>
            <a:ext cx="1128252" cy="48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Line 47"/>
          <p:cNvSpPr>
            <a:spLocks noChangeShapeType="1"/>
          </p:cNvSpPr>
          <p:nvPr/>
        </p:nvSpPr>
        <p:spPr bwMode="auto">
          <a:xfrm>
            <a:off x="5045972" y="1478072"/>
            <a:ext cx="540544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63240" y="974316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2001:DB8:CC1E:2::/</a:t>
            </a:r>
            <a:r>
              <a:rPr lang="en-US" sz="1200" b="1" dirty="0">
                <a:solidFill>
                  <a:schemeClr val="bg2"/>
                </a:solidFill>
              </a:rPr>
              <a:t>64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73030" y="2483813"/>
            <a:ext cx="18790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2001:DB8:CC1E:1</a:t>
            </a:r>
            <a:r>
              <a:rPr lang="en-US" sz="1200" b="1" dirty="0" smtClean="0">
                <a:solidFill>
                  <a:schemeClr val="bg2"/>
                </a:solidFill>
              </a:rPr>
              <a:t>::1/64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35139" y="2476018"/>
            <a:ext cx="18790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2001:DB8:CC1E:2::</a:t>
            </a:r>
            <a:r>
              <a:rPr lang="en-US" sz="1200" b="1" dirty="0">
                <a:solidFill>
                  <a:schemeClr val="bg2"/>
                </a:solidFill>
              </a:rPr>
              <a:t>1/64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9208" y="1477245"/>
            <a:ext cx="548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71951" y="1450255"/>
            <a:ext cx="548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82156" y="1512996"/>
            <a:ext cx="548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R1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92870" y="2165350"/>
            <a:ext cx="5132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solidFill>
                  <a:schemeClr val="bg2"/>
                </a:solidFill>
              </a:rPr>
              <a:t>Admin</a:t>
            </a:r>
            <a:endParaRPr lang="en-US" sz="600" b="1" dirty="0">
              <a:solidFill>
                <a:schemeClr val="bg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61256" y="2165350"/>
            <a:ext cx="5132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solidFill>
                  <a:schemeClr val="bg2"/>
                </a:solidFill>
              </a:rPr>
              <a:t>Host</a:t>
            </a:r>
            <a:endParaRPr lang="en-US" sz="6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15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ACL Configuration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003300"/>
            <a:ext cx="8577072" cy="525526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tx2"/>
                </a:solidFill>
              </a:rPr>
              <a:t>permit</a:t>
            </a:r>
            <a:r>
              <a:rPr lang="en-US" b="1" dirty="0" smtClean="0"/>
              <a:t> </a:t>
            </a:r>
            <a:r>
              <a:rPr lang="en-US" dirty="0" smtClean="0"/>
              <a:t>statement only allows the Admin PC to telnet into R1.</a:t>
            </a:r>
            <a:endParaRPr lang="en-US" dirty="0" smtClean="0"/>
          </a:p>
          <a:p>
            <a:r>
              <a:rPr lang="en-US" dirty="0" smtClean="0"/>
              <a:t>The implicit deny statement (not configured) will deny all others from establishing a telnet session into R1.</a:t>
            </a:r>
          </a:p>
          <a:p>
            <a:r>
              <a:rPr lang="en-US" dirty="0" smtClean="0"/>
              <a:t>Apply the ACL to the VTY lines, using the </a:t>
            </a:r>
            <a:r>
              <a:rPr lang="en-US" b="1" dirty="0" smtClean="0">
                <a:solidFill>
                  <a:schemeClr val="tx2"/>
                </a:solidFill>
              </a:rPr>
              <a:t>ipv6 access-class </a:t>
            </a:r>
            <a:r>
              <a:rPr lang="en-US" dirty="0" smtClean="0"/>
              <a:t>command and with </a:t>
            </a:r>
            <a:r>
              <a:rPr lang="en-US" b="1" dirty="0" smtClean="0">
                <a:solidFill>
                  <a:schemeClr val="tx2"/>
                </a:solidFill>
              </a:rPr>
              <a:t>in</a:t>
            </a:r>
            <a:r>
              <a:rPr lang="en-US" b="1" dirty="0" smtClean="0"/>
              <a:t> </a:t>
            </a:r>
            <a:r>
              <a:rPr lang="en-US" dirty="0" smtClean="0"/>
              <a:t>as the direction.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3100" y="3577441"/>
            <a:ext cx="7556500" cy="203132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R1(</a:t>
            </a:r>
            <a:r>
              <a:rPr lang="en-US" dirty="0" err="1">
                <a:solidFill>
                  <a:schemeClr val="bg2"/>
                </a:solidFill>
              </a:rPr>
              <a:t>config</a:t>
            </a:r>
            <a:r>
              <a:rPr lang="en-US" dirty="0">
                <a:solidFill>
                  <a:schemeClr val="bg2"/>
                </a:solidFill>
              </a:rPr>
              <a:t>)#ipv6 access-list NO_TELNET</a:t>
            </a:r>
          </a:p>
          <a:p>
            <a:r>
              <a:rPr lang="en-US" dirty="0">
                <a:solidFill>
                  <a:schemeClr val="bg2"/>
                </a:solidFill>
              </a:rPr>
              <a:t>R1(config-ipv6-acl)#permit </a:t>
            </a:r>
            <a:r>
              <a:rPr lang="en-US" dirty="0" err="1">
                <a:solidFill>
                  <a:schemeClr val="bg2"/>
                </a:solidFill>
              </a:rPr>
              <a:t>tcp</a:t>
            </a:r>
            <a:r>
              <a:rPr lang="en-US" dirty="0">
                <a:solidFill>
                  <a:schemeClr val="bg2"/>
                </a:solidFill>
              </a:rPr>
              <a:t> host 2001:db8:cc1e:1::1 any </a:t>
            </a:r>
            <a:r>
              <a:rPr lang="en-US" dirty="0" err="1">
                <a:solidFill>
                  <a:schemeClr val="bg2"/>
                </a:solidFill>
              </a:rPr>
              <a:t>eq</a:t>
            </a:r>
            <a:r>
              <a:rPr lang="en-US" dirty="0">
                <a:solidFill>
                  <a:schemeClr val="bg2"/>
                </a:solidFill>
              </a:rPr>
              <a:t> 23</a:t>
            </a:r>
          </a:p>
          <a:p>
            <a:r>
              <a:rPr lang="en-US" dirty="0">
                <a:solidFill>
                  <a:schemeClr val="bg2"/>
                </a:solidFill>
              </a:rPr>
              <a:t>R1(config-ipv6-acl)#exit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R1(</a:t>
            </a:r>
            <a:r>
              <a:rPr lang="en-US" dirty="0" err="1" smtClean="0">
                <a:solidFill>
                  <a:schemeClr val="bg2"/>
                </a:solidFill>
              </a:rPr>
              <a:t>config</a:t>
            </a:r>
            <a:r>
              <a:rPr lang="en-US" dirty="0" smtClean="0">
                <a:solidFill>
                  <a:schemeClr val="bg2"/>
                </a:solidFill>
              </a:rPr>
              <a:t>)#</a:t>
            </a:r>
            <a:r>
              <a:rPr lang="en-US" dirty="0">
                <a:solidFill>
                  <a:schemeClr val="bg2"/>
                </a:solidFill>
              </a:rPr>
              <a:t>line </a:t>
            </a:r>
            <a:r>
              <a:rPr lang="en-US" dirty="0" err="1">
                <a:solidFill>
                  <a:schemeClr val="bg2"/>
                </a:solidFill>
              </a:rPr>
              <a:t>vty</a:t>
            </a:r>
            <a:r>
              <a:rPr lang="en-US" dirty="0">
                <a:solidFill>
                  <a:schemeClr val="bg2"/>
                </a:solidFill>
              </a:rPr>
              <a:t> 0 15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R1(</a:t>
            </a:r>
            <a:r>
              <a:rPr lang="en-US" dirty="0" err="1" smtClean="0">
                <a:solidFill>
                  <a:schemeClr val="bg2"/>
                </a:solidFill>
              </a:rPr>
              <a:t>config</a:t>
            </a:r>
            <a:r>
              <a:rPr lang="en-US" dirty="0" smtClean="0">
                <a:solidFill>
                  <a:schemeClr val="bg2"/>
                </a:solidFill>
              </a:rPr>
              <a:t>-line</a:t>
            </a:r>
            <a:r>
              <a:rPr lang="en-US" dirty="0">
                <a:solidFill>
                  <a:schemeClr val="bg2"/>
                </a:solidFill>
              </a:rPr>
              <a:t>)#ipv6 access-class NO_TELNET in</a:t>
            </a:r>
          </a:p>
          <a:p>
            <a:r>
              <a:rPr lang="en-US" dirty="0">
                <a:solidFill>
                  <a:schemeClr val="bg2"/>
                </a:solidFill>
              </a:rPr>
              <a:t>R1(</a:t>
            </a:r>
            <a:r>
              <a:rPr lang="en-US" dirty="0" err="1">
                <a:solidFill>
                  <a:schemeClr val="bg2"/>
                </a:solidFill>
              </a:rPr>
              <a:t>config</a:t>
            </a:r>
            <a:r>
              <a:rPr lang="en-US" dirty="0">
                <a:solidFill>
                  <a:schemeClr val="bg2"/>
                </a:solidFill>
              </a:rPr>
              <a:t>-line)#exit</a:t>
            </a:r>
          </a:p>
          <a:p>
            <a:r>
              <a:rPr lang="en-US" dirty="0">
                <a:solidFill>
                  <a:schemeClr val="bg2"/>
                </a:solidFill>
              </a:rPr>
              <a:t>R1(</a:t>
            </a:r>
            <a:r>
              <a:rPr lang="en-US" dirty="0" err="1">
                <a:solidFill>
                  <a:schemeClr val="bg2"/>
                </a:solidFill>
              </a:rPr>
              <a:t>config</a:t>
            </a:r>
            <a:r>
              <a:rPr lang="en-US" dirty="0">
                <a:solidFill>
                  <a:schemeClr val="bg2"/>
                </a:solidFill>
              </a:rPr>
              <a:t>)#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02" y="0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ACL Configuration Example (Cont’d)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344168"/>
            <a:ext cx="8577072" cy="175463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tx2"/>
                </a:solidFill>
              </a:rPr>
              <a:t>show </a:t>
            </a:r>
            <a:r>
              <a:rPr lang="en-US" b="1" dirty="0" smtClean="0">
                <a:solidFill>
                  <a:schemeClr val="tx2"/>
                </a:solidFill>
              </a:rPr>
              <a:t>access-lists 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command</a:t>
            </a:r>
            <a:r>
              <a:rPr lang="en-US" b="1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displays all configured IPv4 and IPv6 ACLs configured on the router.</a:t>
            </a:r>
            <a:endParaRPr lang="en-US" dirty="0" smtClean="0">
              <a:solidFill>
                <a:schemeClr val="bg2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The</a:t>
            </a:r>
            <a:r>
              <a:rPr lang="en-US" b="1" dirty="0" smtClean="0">
                <a:solidFill>
                  <a:schemeClr val="tx2"/>
                </a:solidFill>
              </a:rPr>
              <a:t> show ipv6 access-list </a:t>
            </a:r>
            <a:r>
              <a:rPr lang="en-US" dirty="0" smtClean="0"/>
              <a:t>command </a:t>
            </a:r>
            <a:r>
              <a:rPr lang="en-US" dirty="0" smtClean="0"/>
              <a:t>will display </a:t>
            </a:r>
            <a:r>
              <a:rPr lang="en-US" dirty="0"/>
              <a:t>all configured IPv6 access </a:t>
            </a:r>
            <a:r>
              <a:rPr lang="en-US" dirty="0" smtClean="0"/>
              <a:t>lists specified </a:t>
            </a:r>
            <a:r>
              <a:rPr lang="en-US" dirty="0"/>
              <a:t>by name</a:t>
            </a:r>
            <a:r>
              <a:rPr lang="en-US" dirty="0" smtClean="0"/>
              <a:t>. (No numbered IPv6 ACLs)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99419" y="3159036"/>
            <a:ext cx="5956300" cy="923330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R1#show ipv6 access-list </a:t>
            </a:r>
          </a:p>
          <a:p>
            <a:r>
              <a:rPr lang="en-US" dirty="0">
                <a:solidFill>
                  <a:schemeClr val="bg2"/>
                </a:solidFill>
              </a:rPr>
              <a:t>IPv6 access list NO_TELNET</a:t>
            </a:r>
          </a:p>
          <a:p>
            <a:r>
              <a:rPr lang="en-US" dirty="0">
                <a:solidFill>
                  <a:schemeClr val="bg2"/>
                </a:solidFill>
              </a:rPr>
              <a:t>    permit </a:t>
            </a:r>
            <a:r>
              <a:rPr lang="en-US" dirty="0" err="1">
                <a:solidFill>
                  <a:schemeClr val="bg2"/>
                </a:solidFill>
              </a:rPr>
              <a:t>tcp</a:t>
            </a:r>
            <a:r>
              <a:rPr lang="en-US" dirty="0">
                <a:solidFill>
                  <a:schemeClr val="bg2"/>
                </a:solidFill>
              </a:rPr>
              <a:t> host 2001:DB8:CC1E:1::1 any </a:t>
            </a:r>
            <a:r>
              <a:rPr lang="en-US" dirty="0" err="1">
                <a:solidFill>
                  <a:schemeClr val="bg2"/>
                </a:solidFill>
              </a:rPr>
              <a:t>eq</a:t>
            </a:r>
            <a:r>
              <a:rPr lang="en-US" dirty="0">
                <a:solidFill>
                  <a:schemeClr val="bg2"/>
                </a:solidFill>
              </a:rPr>
              <a:t> telnet</a:t>
            </a:r>
          </a:p>
        </p:txBody>
      </p:sp>
      <p:sp>
        <p:nvSpPr>
          <p:cNvPr id="21" name="Line 47"/>
          <p:cNvSpPr>
            <a:spLocks noChangeShapeType="1"/>
          </p:cNvSpPr>
          <p:nvPr/>
        </p:nvSpPr>
        <p:spPr bwMode="auto">
          <a:xfrm>
            <a:off x="3194100" y="4836933"/>
            <a:ext cx="853283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383" y="4520281"/>
            <a:ext cx="957262" cy="646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Line 47"/>
          <p:cNvSpPr>
            <a:spLocks noChangeShapeType="1"/>
          </p:cNvSpPr>
          <p:nvPr/>
        </p:nvSpPr>
        <p:spPr bwMode="auto">
          <a:xfrm flipV="1">
            <a:off x="2674989" y="4805183"/>
            <a:ext cx="1" cy="725378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47"/>
          <p:cNvSpPr>
            <a:spLocks noChangeShapeType="1"/>
          </p:cNvSpPr>
          <p:nvPr/>
        </p:nvSpPr>
        <p:spPr bwMode="auto">
          <a:xfrm flipH="1">
            <a:off x="6023987" y="4968587"/>
            <a:ext cx="0" cy="561974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89" y="4606798"/>
            <a:ext cx="1128252" cy="48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659" y="5470270"/>
            <a:ext cx="493711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131" y="5470270"/>
            <a:ext cx="493711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1994788" y="432979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2001:DB8:CC1E:1::/64</a:t>
            </a:r>
          </a:p>
        </p:txBody>
      </p:sp>
      <p:pic>
        <p:nvPicPr>
          <p:cNvPr id="29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89" y="4595687"/>
            <a:ext cx="1128252" cy="48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Line 47"/>
          <p:cNvSpPr>
            <a:spLocks noChangeShapeType="1"/>
          </p:cNvSpPr>
          <p:nvPr/>
        </p:nvSpPr>
        <p:spPr bwMode="auto">
          <a:xfrm>
            <a:off x="5004646" y="4840108"/>
            <a:ext cx="540544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321914" y="433635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2001:DB8:CC1E:2::/</a:t>
            </a:r>
            <a:r>
              <a:rPr lang="en-US" sz="1200" b="1" dirty="0">
                <a:solidFill>
                  <a:schemeClr val="bg2"/>
                </a:solidFill>
              </a:rPr>
              <a:t>64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31704" y="5845849"/>
            <a:ext cx="18790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2001:DB8:CC1E:1</a:t>
            </a:r>
            <a:r>
              <a:rPr lang="en-US" sz="1200" b="1" dirty="0" smtClean="0">
                <a:solidFill>
                  <a:schemeClr val="bg2"/>
                </a:solidFill>
              </a:rPr>
              <a:t>::1/64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93813" y="5838054"/>
            <a:ext cx="18790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2001:DB8:CC1E:2::</a:t>
            </a:r>
            <a:r>
              <a:rPr lang="en-US" sz="1200" b="1" dirty="0">
                <a:solidFill>
                  <a:schemeClr val="bg2"/>
                </a:solidFill>
              </a:rPr>
              <a:t>1/64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37882" y="4839281"/>
            <a:ext cx="548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30625" y="4812291"/>
            <a:ext cx="548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40830" y="4875032"/>
            <a:ext cx="548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R1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51544" y="5527386"/>
            <a:ext cx="5132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solidFill>
                  <a:schemeClr val="bg2"/>
                </a:solidFill>
              </a:rPr>
              <a:t>Admin</a:t>
            </a:r>
            <a:endParaRPr lang="en-US" sz="600" b="1" dirty="0">
              <a:solidFill>
                <a:schemeClr val="bg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19930" y="5527386"/>
            <a:ext cx="5132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solidFill>
                  <a:schemeClr val="bg2"/>
                </a:solidFill>
              </a:rPr>
              <a:t>Host</a:t>
            </a:r>
            <a:endParaRPr lang="en-US" sz="6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38094"/>
            <a:ext cx="3644900" cy="955738"/>
          </a:xfrm>
        </p:spPr>
        <p:txBody>
          <a:bodyPr/>
          <a:lstStyle/>
          <a:p>
            <a:pPr algn="ctr"/>
            <a:r>
              <a:rPr lang="en-US" dirty="0" smtClean="0"/>
              <a:t>Restrict Web Server Access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" y="3967163"/>
            <a:ext cx="8420100" cy="2400657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1500" dirty="0" smtClean="0">
                <a:solidFill>
                  <a:schemeClr val="bg2"/>
                </a:solidFill>
              </a:rPr>
              <a:t>R1(</a:t>
            </a:r>
            <a:r>
              <a:rPr lang="en-US" sz="1500" dirty="0" err="1" smtClean="0">
                <a:solidFill>
                  <a:schemeClr val="bg2"/>
                </a:solidFill>
              </a:rPr>
              <a:t>config</a:t>
            </a:r>
            <a:r>
              <a:rPr lang="en-US" sz="1500" dirty="0">
                <a:solidFill>
                  <a:schemeClr val="bg2"/>
                </a:solidFill>
              </a:rPr>
              <a:t>)#ipv6 access-list </a:t>
            </a:r>
            <a:r>
              <a:rPr lang="en-US" sz="1500" dirty="0" smtClean="0">
                <a:solidFill>
                  <a:schemeClr val="bg2"/>
                </a:solidFill>
              </a:rPr>
              <a:t>DENY_WWW_FTP</a:t>
            </a:r>
            <a:endParaRPr lang="en-US" sz="1500" dirty="0">
              <a:solidFill>
                <a:schemeClr val="bg2"/>
              </a:solidFill>
            </a:endParaRPr>
          </a:p>
          <a:p>
            <a:r>
              <a:rPr lang="en-US" sz="1500" dirty="0" smtClean="0">
                <a:solidFill>
                  <a:schemeClr val="bg2"/>
                </a:solidFill>
              </a:rPr>
              <a:t>R1(config-ipv6-acl</a:t>
            </a:r>
            <a:r>
              <a:rPr lang="en-US" sz="1500" dirty="0">
                <a:solidFill>
                  <a:schemeClr val="bg2"/>
                </a:solidFill>
              </a:rPr>
              <a:t>)#remark </a:t>
            </a:r>
            <a:r>
              <a:rPr lang="en-US" sz="1500" dirty="0" smtClean="0">
                <a:solidFill>
                  <a:schemeClr val="bg2"/>
                </a:solidFill>
              </a:rPr>
              <a:t>Deny </a:t>
            </a:r>
            <a:r>
              <a:rPr lang="en-US" sz="1500" dirty="0">
                <a:solidFill>
                  <a:schemeClr val="bg2"/>
                </a:solidFill>
              </a:rPr>
              <a:t>WWW and FTP access from R1 LANs to Web Server</a:t>
            </a:r>
          </a:p>
          <a:p>
            <a:r>
              <a:rPr lang="en-US" sz="1500" dirty="0" smtClean="0">
                <a:solidFill>
                  <a:schemeClr val="bg2"/>
                </a:solidFill>
              </a:rPr>
              <a:t>R1(config-ipv6-acl</a:t>
            </a:r>
            <a:r>
              <a:rPr lang="en-US" sz="1500" dirty="0">
                <a:solidFill>
                  <a:schemeClr val="bg2"/>
                </a:solidFill>
              </a:rPr>
              <a:t>)#deny </a:t>
            </a:r>
            <a:r>
              <a:rPr lang="en-US" sz="1500" dirty="0" err="1">
                <a:solidFill>
                  <a:schemeClr val="bg2"/>
                </a:solidFill>
              </a:rPr>
              <a:t>tcp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smtClean="0">
                <a:solidFill>
                  <a:schemeClr val="bg2"/>
                </a:solidFill>
              </a:rPr>
              <a:t>2001:db8:cc1e:1</a:t>
            </a:r>
            <a:r>
              <a:rPr lang="en-US" sz="1500" dirty="0">
                <a:solidFill>
                  <a:schemeClr val="bg2"/>
                </a:solidFill>
              </a:rPr>
              <a:t>::/64 2001:db8:cc1e:a::/64 </a:t>
            </a:r>
            <a:r>
              <a:rPr lang="en-US" sz="1500" dirty="0" err="1">
                <a:solidFill>
                  <a:schemeClr val="bg2"/>
                </a:solidFill>
              </a:rPr>
              <a:t>eq</a:t>
            </a:r>
            <a:r>
              <a:rPr lang="en-US" sz="1500" dirty="0">
                <a:solidFill>
                  <a:schemeClr val="bg2"/>
                </a:solidFill>
              </a:rPr>
              <a:t> www</a:t>
            </a:r>
          </a:p>
          <a:p>
            <a:r>
              <a:rPr lang="en-US" sz="1500" dirty="0">
                <a:solidFill>
                  <a:schemeClr val="bg2"/>
                </a:solidFill>
              </a:rPr>
              <a:t>R1(config-ipv6-acl)#deny </a:t>
            </a:r>
            <a:r>
              <a:rPr lang="en-US" sz="1500" dirty="0" err="1">
                <a:solidFill>
                  <a:schemeClr val="bg2"/>
                </a:solidFill>
              </a:rPr>
              <a:t>tcp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smtClean="0">
                <a:solidFill>
                  <a:schemeClr val="bg2"/>
                </a:solidFill>
              </a:rPr>
              <a:t>2001:db8:cc1e:1</a:t>
            </a:r>
            <a:r>
              <a:rPr lang="en-US" sz="1500" dirty="0">
                <a:solidFill>
                  <a:schemeClr val="bg2"/>
                </a:solidFill>
              </a:rPr>
              <a:t>::/64 2001:db8:cc1e:a::/64 </a:t>
            </a:r>
            <a:r>
              <a:rPr lang="en-US" sz="1500" dirty="0" err="1">
                <a:solidFill>
                  <a:schemeClr val="bg2"/>
                </a:solidFill>
              </a:rPr>
              <a:t>eq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smtClean="0">
                <a:solidFill>
                  <a:schemeClr val="bg2"/>
                </a:solidFill>
              </a:rPr>
              <a:t>ftp</a:t>
            </a:r>
          </a:p>
          <a:p>
            <a:r>
              <a:rPr lang="en-US" sz="1500" dirty="0">
                <a:solidFill>
                  <a:schemeClr val="bg2"/>
                </a:solidFill>
              </a:rPr>
              <a:t>R1(config-ipv6-acl)#deny </a:t>
            </a:r>
            <a:r>
              <a:rPr lang="en-US" sz="1500" dirty="0" err="1">
                <a:solidFill>
                  <a:schemeClr val="bg2"/>
                </a:solidFill>
              </a:rPr>
              <a:t>tcp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smtClean="0">
                <a:solidFill>
                  <a:schemeClr val="bg2"/>
                </a:solidFill>
              </a:rPr>
              <a:t>2001:db8:cc1e:2</a:t>
            </a:r>
            <a:r>
              <a:rPr lang="en-US" sz="1500" dirty="0">
                <a:solidFill>
                  <a:schemeClr val="bg2"/>
                </a:solidFill>
              </a:rPr>
              <a:t>::/64 2001:db8:cc1e:a::/64 </a:t>
            </a:r>
            <a:r>
              <a:rPr lang="en-US" sz="1500" dirty="0" err="1">
                <a:solidFill>
                  <a:schemeClr val="bg2"/>
                </a:solidFill>
              </a:rPr>
              <a:t>eq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smtClean="0">
                <a:solidFill>
                  <a:schemeClr val="bg2"/>
                </a:solidFill>
              </a:rPr>
              <a:t>www</a:t>
            </a:r>
            <a:endParaRPr lang="en-US" sz="1500" dirty="0">
              <a:solidFill>
                <a:schemeClr val="bg2"/>
              </a:solidFill>
            </a:endParaRPr>
          </a:p>
          <a:p>
            <a:r>
              <a:rPr lang="en-US" sz="1500" dirty="0">
                <a:solidFill>
                  <a:schemeClr val="bg2"/>
                </a:solidFill>
              </a:rPr>
              <a:t>R1(config-ipv6-acl)#deny </a:t>
            </a:r>
            <a:r>
              <a:rPr lang="en-US" sz="1500" dirty="0" err="1">
                <a:solidFill>
                  <a:schemeClr val="bg2"/>
                </a:solidFill>
              </a:rPr>
              <a:t>tcp</a:t>
            </a:r>
            <a:r>
              <a:rPr lang="en-US" sz="1500" dirty="0">
                <a:solidFill>
                  <a:schemeClr val="bg2"/>
                </a:solidFill>
              </a:rPr>
              <a:t> </a:t>
            </a:r>
            <a:r>
              <a:rPr lang="en-US" sz="1500" dirty="0" smtClean="0">
                <a:solidFill>
                  <a:schemeClr val="bg2"/>
                </a:solidFill>
              </a:rPr>
              <a:t>2001:db8:cc1e:2</a:t>
            </a:r>
            <a:r>
              <a:rPr lang="en-US" sz="1500" dirty="0">
                <a:solidFill>
                  <a:schemeClr val="bg2"/>
                </a:solidFill>
              </a:rPr>
              <a:t>::/64 2001:db8:cc1e:a::/64 </a:t>
            </a:r>
            <a:r>
              <a:rPr lang="en-US" sz="1500" dirty="0" err="1">
                <a:solidFill>
                  <a:schemeClr val="bg2"/>
                </a:solidFill>
              </a:rPr>
              <a:t>eq</a:t>
            </a:r>
            <a:r>
              <a:rPr lang="en-US" sz="1500" dirty="0">
                <a:solidFill>
                  <a:schemeClr val="bg2"/>
                </a:solidFill>
              </a:rPr>
              <a:t> ftp</a:t>
            </a:r>
          </a:p>
          <a:p>
            <a:r>
              <a:rPr lang="en-US" sz="1500" dirty="0" smtClean="0">
                <a:solidFill>
                  <a:schemeClr val="bg2"/>
                </a:solidFill>
              </a:rPr>
              <a:t>R1(config-ipv6-acl</a:t>
            </a:r>
            <a:r>
              <a:rPr lang="en-US" sz="1500" dirty="0">
                <a:solidFill>
                  <a:schemeClr val="bg2"/>
                </a:solidFill>
              </a:rPr>
              <a:t>)#permit ipv6 any </a:t>
            </a:r>
            <a:r>
              <a:rPr lang="en-US" sz="1500" dirty="0" err="1">
                <a:solidFill>
                  <a:schemeClr val="bg2"/>
                </a:solidFill>
              </a:rPr>
              <a:t>any</a:t>
            </a:r>
            <a:endParaRPr lang="en-US" sz="1500" dirty="0">
              <a:solidFill>
                <a:schemeClr val="bg2"/>
              </a:solidFill>
            </a:endParaRPr>
          </a:p>
          <a:p>
            <a:r>
              <a:rPr lang="en-US" sz="1500" dirty="0">
                <a:solidFill>
                  <a:schemeClr val="bg2"/>
                </a:solidFill>
              </a:rPr>
              <a:t>R1(config-ipv6-acl)#</a:t>
            </a:r>
            <a:r>
              <a:rPr lang="en-US" sz="1500" dirty="0" smtClean="0">
                <a:solidFill>
                  <a:schemeClr val="bg2"/>
                </a:solidFill>
              </a:rPr>
              <a:t>exit</a:t>
            </a:r>
          </a:p>
          <a:p>
            <a:r>
              <a:rPr lang="en-US" sz="1500" dirty="0" smtClean="0">
                <a:solidFill>
                  <a:schemeClr val="bg2"/>
                </a:solidFill>
              </a:rPr>
              <a:t>R1(</a:t>
            </a:r>
            <a:r>
              <a:rPr lang="en-US" sz="1500" dirty="0" err="1" smtClean="0">
                <a:solidFill>
                  <a:schemeClr val="bg2"/>
                </a:solidFill>
              </a:rPr>
              <a:t>config</a:t>
            </a:r>
            <a:r>
              <a:rPr lang="en-US" sz="1500" dirty="0" smtClean="0">
                <a:solidFill>
                  <a:schemeClr val="bg2"/>
                </a:solidFill>
              </a:rPr>
              <a:t>)# </a:t>
            </a:r>
            <a:r>
              <a:rPr lang="en-US" sz="1500" dirty="0" err="1" smtClean="0">
                <a:solidFill>
                  <a:schemeClr val="bg2"/>
                </a:solidFill>
              </a:rPr>
              <a:t>int</a:t>
            </a:r>
            <a:r>
              <a:rPr lang="en-US" sz="1500" dirty="0" smtClean="0">
                <a:solidFill>
                  <a:schemeClr val="bg2"/>
                </a:solidFill>
              </a:rPr>
              <a:t> s0/0/0</a:t>
            </a:r>
          </a:p>
          <a:p>
            <a:r>
              <a:rPr lang="en-US" sz="1500" dirty="0" smtClean="0">
                <a:solidFill>
                  <a:schemeClr val="bg2"/>
                </a:solidFill>
              </a:rPr>
              <a:t>R1(</a:t>
            </a:r>
            <a:r>
              <a:rPr lang="en-US" sz="1500" dirty="0" err="1" smtClean="0">
                <a:solidFill>
                  <a:schemeClr val="bg2"/>
                </a:solidFill>
              </a:rPr>
              <a:t>config</a:t>
            </a:r>
            <a:r>
              <a:rPr lang="en-US" sz="1500" dirty="0" smtClean="0">
                <a:solidFill>
                  <a:schemeClr val="bg2"/>
                </a:solidFill>
              </a:rPr>
              <a:t>-if)# ipv6 traffic-filter DENY_WWW_FTP out</a:t>
            </a:r>
            <a:endParaRPr lang="en-US" sz="15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00" y="1662837"/>
            <a:ext cx="3949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65000"/>
                    <a:lumOff val="35000"/>
                  </a:schemeClr>
                </a:solidFill>
              </a:rPr>
              <a:t>Configure an extended 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ACL </a:t>
            </a:r>
            <a:r>
              <a:rPr lang="en-US" dirty="0">
                <a:solidFill>
                  <a:schemeClr val="bg2">
                    <a:lumMod val="65000"/>
                    <a:lumOff val="35000"/>
                  </a:schemeClr>
                </a:solidFill>
              </a:rPr>
              <a:t>to block TCP applications HTTP &amp; FTP traffic sourcing 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from the Admin PC and Host PC specific </a:t>
            </a:r>
            <a:r>
              <a:rPr lang="en-US" dirty="0">
                <a:solidFill>
                  <a:schemeClr val="bg2">
                    <a:lumMod val="65000"/>
                    <a:lumOff val="35000"/>
                  </a:schemeClr>
                </a:solidFill>
              </a:rPr>
              <a:t>IPv6 address when destined 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for the Internet LAN. </a:t>
            </a:r>
            <a:r>
              <a:rPr lang="en-US" dirty="0">
                <a:solidFill>
                  <a:schemeClr val="bg2">
                    <a:lumMod val="65000"/>
                    <a:lumOff val="35000"/>
                  </a:schemeClr>
                </a:solidFill>
              </a:rPr>
              <a:t>Permit all other 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types of traffic</a:t>
            </a:r>
            <a:r>
              <a:rPr lang="en-US" dirty="0">
                <a:solidFill>
                  <a:schemeClr val="bg2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63794"/>
            <a:ext cx="4880884" cy="295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5086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15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 IPv6 ACL Verification Commands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32726" y="5840712"/>
            <a:ext cx="3793174" cy="3048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32726" y="3942850"/>
            <a:ext cx="3691574" cy="6096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232726" y="2438400"/>
            <a:ext cx="1734619" cy="3556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215253" y="4213386"/>
            <a:ext cx="27906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b="1" dirty="0" smtClean="0">
                <a:solidFill>
                  <a:schemeClr val="tx2"/>
                </a:solidFill>
              </a:rPr>
              <a:t>deny</a:t>
            </a:r>
            <a:r>
              <a:rPr lang="en-US" b="1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and </a:t>
            </a:r>
            <a:r>
              <a:rPr lang="en-US" b="1" dirty="0" smtClean="0">
                <a:solidFill>
                  <a:schemeClr val="tx2"/>
                </a:solidFill>
              </a:rPr>
              <a:t>permit</a:t>
            </a:r>
            <a:r>
              <a:rPr lang="en-US" dirty="0" smtClean="0">
                <a:solidFill>
                  <a:schemeClr val="bg2"/>
                </a:solidFill>
              </a:rPr>
              <a:t> command </a:t>
            </a:r>
            <a:r>
              <a:rPr lang="en-US" dirty="0" smtClean="0">
                <a:solidFill>
                  <a:schemeClr val="bg2"/>
                </a:solidFill>
              </a:rPr>
              <a:t>is </a:t>
            </a:r>
            <a:r>
              <a:rPr lang="en-US" dirty="0" smtClean="0">
                <a:solidFill>
                  <a:schemeClr val="bg2"/>
                </a:solidFill>
              </a:rPr>
              <a:t>used to </a:t>
            </a:r>
            <a:r>
              <a:rPr lang="en-CA" dirty="0" smtClean="0">
                <a:solidFill>
                  <a:schemeClr val="bg2"/>
                </a:solidFill>
              </a:rPr>
              <a:t>specify one or more conditions to determine if a packet is forwarded or dropped.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9942" y="867157"/>
            <a:ext cx="5359400" cy="532453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R1#show ipv6 access-list </a:t>
            </a:r>
            <a:r>
              <a:rPr lang="en-US" sz="2000" dirty="0" smtClean="0">
                <a:solidFill>
                  <a:schemeClr val="bg2"/>
                </a:solidFill>
              </a:rPr>
              <a:t>DENY_WWW_FTP</a:t>
            </a:r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>
                <a:solidFill>
                  <a:schemeClr val="bg2"/>
                </a:solidFill>
              </a:rPr>
              <a:t>IPv6 access list </a:t>
            </a:r>
            <a:r>
              <a:rPr lang="en-US" sz="2000" dirty="0" smtClean="0">
                <a:solidFill>
                  <a:schemeClr val="bg2"/>
                </a:solidFill>
              </a:rPr>
              <a:t>DENY_WWW_FTP</a:t>
            </a:r>
          </a:p>
          <a:p>
            <a:endParaRPr lang="en-US" sz="2000" dirty="0" smtClean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deny </a:t>
            </a:r>
            <a:r>
              <a:rPr lang="en-US" sz="2000" dirty="0" err="1">
                <a:solidFill>
                  <a:schemeClr val="bg2"/>
                </a:solidFill>
              </a:rPr>
              <a:t>tcp</a:t>
            </a:r>
            <a:r>
              <a:rPr lang="en-US" sz="2000" dirty="0">
                <a:solidFill>
                  <a:schemeClr val="bg2"/>
                </a:solidFill>
              </a:rPr>
              <a:t> 2001:DB8:CC1E:1::/64 2001:DB8:CC1E:A::/64 </a:t>
            </a:r>
            <a:r>
              <a:rPr lang="en-US" sz="2000" dirty="0" err="1">
                <a:solidFill>
                  <a:schemeClr val="bg2"/>
                </a:solidFill>
              </a:rPr>
              <a:t>eq</a:t>
            </a:r>
            <a:r>
              <a:rPr lang="en-US" sz="2000" dirty="0">
                <a:solidFill>
                  <a:schemeClr val="bg2"/>
                </a:solidFill>
              </a:rPr>
              <a:t> www </a:t>
            </a:r>
            <a:endParaRPr lang="en-US" sz="2000" dirty="0" smtClean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(</a:t>
            </a:r>
            <a:r>
              <a:rPr lang="en-US" sz="2000" dirty="0">
                <a:solidFill>
                  <a:schemeClr val="bg2"/>
                </a:solidFill>
              </a:rPr>
              <a:t>28 match(</a:t>
            </a:r>
            <a:r>
              <a:rPr lang="en-US" sz="2000" dirty="0" err="1">
                <a:solidFill>
                  <a:schemeClr val="bg2"/>
                </a:solidFill>
              </a:rPr>
              <a:t>es</a:t>
            </a:r>
            <a:r>
              <a:rPr lang="en-US" sz="2000" dirty="0" smtClean="0">
                <a:solidFill>
                  <a:schemeClr val="bg2"/>
                </a:solidFill>
              </a:rPr>
              <a:t>))</a:t>
            </a:r>
          </a:p>
          <a:p>
            <a:endParaRPr lang="en-US" sz="2000" dirty="0" smtClean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deny </a:t>
            </a:r>
            <a:r>
              <a:rPr lang="en-US" sz="2000" dirty="0" err="1">
                <a:solidFill>
                  <a:schemeClr val="bg2"/>
                </a:solidFill>
              </a:rPr>
              <a:t>tcp</a:t>
            </a:r>
            <a:r>
              <a:rPr lang="en-US" sz="2000" dirty="0">
                <a:solidFill>
                  <a:schemeClr val="bg2"/>
                </a:solidFill>
              </a:rPr>
              <a:t> 2001:DB8:CC1E:1::/64 2001:DB8:CC1E:A::/64 </a:t>
            </a:r>
            <a:r>
              <a:rPr lang="en-US" sz="2000" dirty="0" err="1">
                <a:solidFill>
                  <a:schemeClr val="bg2"/>
                </a:solidFill>
              </a:rPr>
              <a:t>eq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ftp</a:t>
            </a:r>
          </a:p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deny </a:t>
            </a:r>
            <a:r>
              <a:rPr lang="en-US" sz="2000" dirty="0" err="1">
                <a:solidFill>
                  <a:schemeClr val="bg2"/>
                </a:solidFill>
              </a:rPr>
              <a:t>tcp</a:t>
            </a:r>
            <a:r>
              <a:rPr lang="en-US" sz="2000" dirty="0">
                <a:solidFill>
                  <a:schemeClr val="bg2"/>
                </a:solidFill>
              </a:rPr>
              <a:t> 2001:DB8:CC1E:2::/</a:t>
            </a:r>
            <a:r>
              <a:rPr lang="en-US" sz="2000" dirty="0" smtClean="0">
                <a:solidFill>
                  <a:schemeClr val="bg2"/>
                </a:solidFill>
              </a:rPr>
              <a:t>64 2001:DB8:CC1E:A</a:t>
            </a:r>
            <a:r>
              <a:rPr lang="en-US" sz="2000" dirty="0">
                <a:solidFill>
                  <a:schemeClr val="bg2"/>
                </a:solidFill>
              </a:rPr>
              <a:t>::/64 </a:t>
            </a:r>
            <a:r>
              <a:rPr lang="en-US" sz="2000" dirty="0" err="1">
                <a:solidFill>
                  <a:schemeClr val="bg2"/>
                </a:solidFill>
              </a:rPr>
              <a:t>eq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ftp</a:t>
            </a:r>
          </a:p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deny </a:t>
            </a:r>
            <a:r>
              <a:rPr lang="en-US" sz="2000" dirty="0" err="1">
                <a:solidFill>
                  <a:schemeClr val="bg2"/>
                </a:solidFill>
              </a:rPr>
              <a:t>tcp</a:t>
            </a:r>
            <a:r>
              <a:rPr lang="en-US" sz="2000" dirty="0">
                <a:solidFill>
                  <a:schemeClr val="bg2"/>
                </a:solidFill>
              </a:rPr>
              <a:t> 2001:DB8:CC1E:2::/64 2001:DB8:CC1E:A::/64 </a:t>
            </a:r>
            <a:r>
              <a:rPr lang="en-US" sz="2000" dirty="0" err="1">
                <a:solidFill>
                  <a:schemeClr val="bg2"/>
                </a:solidFill>
              </a:rPr>
              <a:t>eq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www</a:t>
            </a:r>
          </a:p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permit </a:t>
            </a:r>
            <a:r>
              <a:rPr lang="en-US" sz="2000" dirty="0">
                <a:solidFill>
                  <a:schemeClr val="bg2"/>
                </a:solidFill>
              </a:rPr>
              <a:t>ipv6 any </a:t>
            </a:r>
            <a:r>
              <a:rPr lang="en-US" sz="2000" dirty="0" err="1">
                <a:solidFill>
                  <a:schemeClr val="bg2"/>
                </a:solidFill>
              </a:rPr>
              <a:t>any</a:t>
            </a:r>
            <a:r>
              <a:rPr lang="en-US" sz="2000" dirty="0">
                <a:solidFill>
                  <a:schemeClr val="bg2"/>
                </a:solidFill>
              </a:rPr>
              <a:t> (3 match(</a:t>
            </a:r>
            <a:r>
              <a:rPr lang="en-US" sz="2000" dirty="0" err="1">
                <a:solidFill>
                  <a:schemeClr val="bg2"/>
                </a:solidFill>
              </a:rPr>
              <a:t>es</a:t>
            </a:r>
            <a:r>
              <a:rPr lang="en-US" sz="2000" dirty="0">
                <a:solidFill>
                  <a:schemeClr val="bg2"/>
                </a:solidFill>
              </a:rPr>
              <a:t>))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5588000" y="2495042"/>
            <a:ext cx="489204" cy="242316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6077204" y="2162770"/>
            <a:ext cx="30667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The ACL matched </a:t>
            </a:r>
            <a:r>
              <a:rPr lang="en-US" dirty="0" smtClean="0">
                <a:solidFill>
                  <a:schemeClr val="bg2"/>
                </a:solidFill>
              </a:rPr>
              <a:t>28 denies based on the ACL statement.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1104987">
            <a:off x="5700299" y="4209990"/>
            <a:ext cx="489204" cy="242316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1" name="Right Arrow 20"/>
          <p:cNvSpPr/>
          <p:nvPr/>
        </p:nvSpPr>
        <p:spPr>
          <a:xfrm rot="20303802">
            <a:off x="5704550" y="5730965"/>
            <a:ext cx="489204" cy="242316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78" y="0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Editing IPv6 ACLs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4973" y="762277"/>
            <a:ext cx="8577072" cy="1306668"/>
          </a:xfrm>
        </p:spPr>
        <p:txBody>
          <a:bodyPr/>
          <a:lstStyle/>
          <a:p>
            <a:r>
              <a:rPr lang="en-US" dirty="0" smtClean="0"/>
              <a:t>In order to edit an IPv6 ACL, you can insert an ACL statement based on the sequence number. By default, sequence numbers are in increments of 10.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8036" y="1736439"/>
            <a:ext cx="7218218" cy="1754326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R1#show </a:t>
            </a:r>
            <a:r>
              <a:rPr lang="en-US" sz="1200" dirty="0" smtClean="0">
                <a:solidFill>
                  <a:schemeClr val="bg2"/>
                </a:solidFill>
              </a:rPr>
              <a:t>access-lists</a:t>
            </a:r>
            <a:endParaRPr lang="en-US" sz="1200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</a:rPr>
              <a:t>IPv6 access list </a:t>
            </a:r>
            <a:r>
              <a:rPr lang="en-US" sz="1200" dirty="0" smtClean="0">
                <a:solidFill>
                  <a:schemeClr val="bg2"/>
                </a:solidFill>
              </a:rPr>
              <a:t>NO_TELNET</a:t>
            </a:r>
            <a:endParaRPr lang="en-US" sz="1200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</a:rPr>
              <a:t>    permit </a:t>
            </a:r>
            <a:r>
              <a:rPr lang="en-US" sz="1200" dirty="0" err="1">
                <a:solidFill>
                  <a:schemeClr val="bg2"/>
                </a:solidFill>
              </a:rPr>
              <a:t>tcp</a:t>
            </a:r>
            <a:r>
              <a:rPr lang="en-US" sz="1200" dirty="0">
                <a:solidFill>
                  <a:schemeClr val="bg2"/>
                </a:solidFill>
              </a:rPr>
              <a:t> host </a:t>
            </a:r>
            <a:r>
              <a:rPr lang="en-US" sz="1200" dirty="0" smtClean="0">
                <a:solidFill>
                  <a:schemeClr val="bg2"/>
                </a:solidFill>
              </a:rPr>
              <a:t>2001:DB8:CC1E:1</a:t>
            </a:r>
            <a:r>
              <a:rPr lang="en-US" sz="1200" dirty="0">
                <a:solidFill>
                  <a:schemeClr val="bg2"/>
                </a:solidFill>
              </a:rPr>
              <a:t>::1 any </a:t>
            </a:r>
            <a:r>
              <a:rPr lang="en-US" sz="1200" dirty="0" err="1">
                <a:solidFill>
                  <a:schemeClr val="bg2"/>
                </a:solidFill>
              </a:rPr>
              <a:t>eq</a:t>
            </a:r>
            <a:r>
              <a:rPr lang="en-US" sz="1200" dirty="0">
                <a:solidFill>
                  <a:schemeClr val="bg2"/>
                </a:solidFill>
              </a:rPr>
              <a:t> telnet (2 matches) sequence 10</a:t>
            </a:r>
          </a:p>
          <a:p>
            <a:r>
              <a:rPr lang="en-US" sz="1200" dirty="0">
                <a:solidFill>
                  <a:schemeClr val="bg2"/>
                </a:solidFill>
              </a:rPr>
              <a:t>IPv6 access list </a:t>
            </a:r>
            <a:r>
              <a:rPr lang="en-US" sz="1200" dirty="0" smtClean="0">
                <a:solidFill>
                  <a:schemeClr val="bg2"/>
                </a:solidFill>
              </a:rPr>
              <a:t>DENY_WWW_FTP</a:t>
            </a:r>
            <a:endParaRPr lang="en-US" sz="1200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</a:rPr>
              <a:t>    deny </a:t>
            </a:r>
            <a:r>
              <a:rPr lang="en-US" sz="1200" dirty="0" err="1">
                <a:solidFill>
                  <a:schemeClr val="bg2"/>
                </a:solidFill>
              </a:rPr>
              <a:t>tcp</a:t>
            </a:r>
            <a:r>
              <a:rPr lang="en-US" sz="1200" dirty="0">
                <a:solidFill>
                  <a:schemeClr val="bg2"/>
                </a:solidFill>
              </a:rPr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2001:DB8:</a:t>
            </a:r>
            <a:r>
              <a:rPr lang="en-US" sz="1200" dirty="0">
                <a:solidFill>
                  <a:schemeClr val="bg2"/>
                </a:solidFill>
              </a:rPr>
              <a:t>CC1E</a:t>
            </a:r>
            <a:r>
              <a:rPr lang="en-US" sz="1200" dirty="0" smtClean="0">
                <a:solidFill>
                  <a:schemeClr val="bg2"/>
                </a:solidFill>
              </a:rPr>
              <a:t>:1</a:t>
            </a:r>
            <a:r>
              <a:rPr lang="en-US" sz="1200" dirty="0">
                <a:solidFill>
                  <a:schemeClr val="bg2"/>
                </a:solidFill>
              </a:rPr>
              <a:t>::/64 </a:t>
            </a:r>
            <a:r>
              <a:rPr lang="en-US" sz="1200" dirty="0" smtClean="0">
                <a:solidFill>
                  <a:schemeClr val="bg2"/>
                </a:solidFill>
              </a:rPr>
              <a:t>2001:DB8:</a:t>
            </a:r>
            <a:r>
              <a:rPr lang="en-US" sz="1200" dirty="0">
                <a:solidFill>
                  <a:schemeClr val="bg2"/>
                </a:solidFill>
              </a:rPr>
              <a:t>CC1E</a:t>
            </a:r>
            <a:r>
              <a:rPr lang="en-US" sz="1200" dirty="0" smtClean="0">
                <a:solidFill>
                  <a:schemeClr val="bg2"/>
                </a:solidFill>
              </a:rPr>
              <a:t>:A</a:t>
            </a:r>
            <a:r>
              <a:rPr lang="en-US" sz="1200" dirty="0">
                <a:solidFill>
                  <a:schemeClr val="bg2"/>
                </a:solidFill>
              </a:rPr>
              <a:t>::/64 </a:t>
            </a:r>
            <a:r>
              <a:rPr lang="en-US" sz="1200" dirty="0" err="1">
                <a:solidFill>
                  <a:schemeClr val="bg2"/>
                </a:solidFill>
              </a:rPr>
              <a:t>eq</a:t>
            </a:r>
            <a:r>
              <a:rPr lang="en-US" sz="1200" dirty="0">
                <a:solidFill>
                  <a:schemeClr val="bg2"/>
                </a:solidFill>
              </a:rPr>
              <a:t> www sequence 20</a:t>
            </a:r>
          </a:p>
          <a:p>
            <a:r>
              <a:rPr lang="en-US" sz="1200" dirty="0">
                <a:solidFill>
                  <a:schemeClr val="bg2"/>
                </a:solidFill>
              </a:rPr>
              <a:t>    deny </a:t>
            </a:r>
            <a:r>
              <a:rPr lang="en-US" sz="1200" dirty="0" err="1">
                <a:solidFill>
                  <a:schemeClr val="bg2"/>
                </a:solidFill>
              </a:rPr>
              <a:t>tcp</a:t>
            </a:r>
            <a:r>
              <a:rPr lang="en-US" sz="1200" dirty="0">
                <a:solidFill>
                  <a:schemeClr val="bg2"/>
                </a:solidFill>
              </a:rPr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2001:DB8:</a:t>
            </a:r>
            <a:r>
              <a:rPr lang="en-US" sz="1200" dirty="0">
                <a:solidFill>
                  <a:schemeClr val="bg2"/>
                </a:solidFill>
              </a:rPr>
              <a:t>CC1E</a:t>
            </a:r>
            <a:r>
              <a:rPr lang="en-US" sz="1200" dirty="0" smtClean="0">
                <a:solidFill>
                  <a:schemeClr val="bg2"/>
                </a:solidFill>
              </a:rPr>
              <a:t>:1</a:t>
            </a:r>
            <a:r>
              <a:rPr lang="en-US" sz="1200" dirty="0">
                <a:solidFill>
                  <a:schemeClr val="bg2"/>
                </a:solidFill>
              </a:rPr>
              <a:t>::/64 </a:t>
            </a:r>
            <a:r>
              <a:rPr lang="en-US" sz="1200" dirty="0" smtClean="0">
                <a:solidFill>
                  <a:schemeClr val="bg2"/>
                </a:solidFill>
              </a:rPr>
              <a:t>2001:DB8:</a:t>
            </a:r>
            <a:r>
              <a:rPr lang="en-US" sz="1200" dirty="0">
                <a:solidFill>
                  <a:schemeClr val="bg2"/>
                </a:solidFill>
              </a:rPr>
              <a:t>CC1E</a:t>
            </a:r>
            <a:r>
              <a:rPr lang="en-US" sz="1200" dirty="0" smtClean="0">
                <a:solidFill>
                  <a:schemeClr val="bg2"/>
                </a:solidFill>
              </a:rPr>
              <a:t>:A</a:t>
            </a:r>
            <a:r>
              <a:rPr lang="en-US" sz="1200" dirty="0">
                <a:solidFill>
                  <a:schemeClr val="bg2"/>
                </a:solidFill>
              </a:rPr>
              <a:t>::/64 </a:t>
            </a:r>
            <a:r>
              <a:rPr lang="en-US" sz="1200" dirty="0" err="1">
                <a:solidFill>
                  <a:schemeClr val="bg2"/>
                </a:solidFill>
              </a:rPr>
              <a:t>eq</a:t>
            </a:r>
            <a:r>
              <a:rPr lang="en-US" sz="1200" dirty="0">
                <a:solidFill>
                  <a:schemeClr val="bg2"/>
                </a:solidFill>
              </a:rPr>
              <a:t> ftp sequence 30</a:t>
            </a:r>
          </a:p>
          <a:p>
            <a:r>
              <a:rPr lang="en-US" sz="1200" dirty="0">
                <a:solidFill>
                  <a:schemeClr val="bg2"/>
                </a:solidFill>
              </a:rPr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   deny </a:t>
            </a:r>
            <a:r>
              <a:rPr lang="en-US" sz="1200" dirty="0" err="1">
                <a:solidFill>
                  <a:schemeClr val="bg2"/>
                </a:solidFill>
              </a:rPr>
              <a:t>tcp</a:t>
            </a:r>
            <a:r>
              <a:rPr lang="en-US" sz="1200" dirty="0">
                <a:solidFill>
                  <a:schemeClr val="bg2"/>
                </a:solidFill>
              </a:rPr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2001:DB8:</a:t>
            </a:r>
            <a:r>
              <a:rPr lang="en-US" sz="1200" dirty="0">
                <a:solidFill>
                  <a:schemeClr val="bg2"/>
                </a:solidFill>
              </a:rPr>
              <a:t>CC1E</a:t>
            </a:r>
            <a:r>
              <a:rPr lang="en-US" sz="1200" dirty="0" smtClean="0">
                <a:solidFill>
                  <a:schemeClr val="bg2"/>
                </a:solidFill>
              </a:rPr>
              <a:t>:2</a:t>
            </a:r>
            <a:r>
              <a:rPr lang="en-US" sz="1200" dirty="0">
                <a:solidFill>
                  <a:schemeClr val="bg2"/>
                </a:solidFill>
              </a:rPr>
              <a:t>::/64 </a:t>
            </a:r>
            <a:r>
              <a:rPr lang="en-US" sz="1200" dirty="0" smtClean="0">
                <a:solidFill>
                  <a:schemeClr val="bg2"/>
                </a:solidFill>
              </a:rPr>
              <a:t>2001:DB8:</a:t>
            </a:r>
            <a:r>
              <a:rPr lang="en-US" sz="1200" dirty="0">
                <a:solidFill>
                  <a:schemeClr val="bg2"/>
                </a:solidFill>
              </a:rPr>
              <a:t>CC1E</a:t>
            </a:r>
            <a:r>
              <a:rPr lang="en-US" sz="1200" dirty="0" smtClean="0">
                <a:solidFill>
                  <a:schemeClr val="bg2"/>
                </a:solidFill>
              </a:rPr>
              <a:t>:A</a:t>
            </a:r>
            <a:r>
              <a:rPr lang="en-US" sz="1200" dirty="0">
                <a:solidFill>
                  <a:schemeClr val="bg2"/>
                </a:solidFill>
              </a:rPr>
              <a:t>::/64 </a:t>
            </a:r>
            <a:r>
              <a:rPr lang="en-US" sz="1200" dirty="0" err="1">
                <a:solidFill>
                  <a:schemeClr val="bg2"/>
                </a:solidFill>
              </a:rPr>
              <a:t>eq</a:t>
            </a:r>
            <a:r>
              <a:rPr lang="en-US" sz="1200" dirty="0">
                <a:solidFill>
                  <a:schemeClr val="bg2"/>
                </a:solidFill>
              </a:rPr>
              <a:t> www sequence 4</a:t>
            </a:r>
            <a:r>
              <a:rPr lang="en-US" sz="1200" dirty="0" smtClean="0">
                <a:solidFill>
                  <a:schemeClr val="bg2"/>
                </a:solidFill>
              </a:rPr>
              <a:t>0</a:t>
            </a:r>
          </a:p>
          <a:p>
            <a:r>
              <a:rPr lang="en-US" sz="1200" dirty="0" smtClean="0">
                <a:solidFill>
                  <a:schemeClr val="bg2"/>
                </a:solidFill>
              </a:rPr>
              <a:t>    deny </a:t>
            </a:r>
            <a:r>
              <a:rPr lang="en-US" sz="1200" dirty="0" err="1">
                <a:solidFill>
                  <a:schemeClr val="bg2"/>
                </a:solidFill>
              </a:rPr>
              <a:t>tcp</a:t>
            </a:r>
            <a:r>
              <a:rPr lang="en-US" sz="1200" dirty="0">
                <a:solidFill>
                  <a:schemeClr val="bg2"/>
                </a:solidFill>
              </a:rPr>
              <a:t> 2001:DB8:CC1E:2::/64 2001:DB8:CC1E:A::/64 </a:t>
            </a:r>
            <a:r>
              <a:rPr lang="en-US" sz="1200" dirty="0" err="1">
                <a:solidFill>
                  <a:schemeClr val="bg2"/>
                </a:solidFill>
              </a:rPr>
              <a:t>eq</a:t>
            </a:r>
            <a:r>
              <a:rPr lang="en-US" sz="1200" dirty="0">
                <a:solidFill>
                  <a:schemeClr val="bg2"/>
                </a:solidFill>
              </a:rPr>
              <a:t> ftp sequence 5</a:t>
            </a:r>
            <a:r>
              <a:rPr lang="en-US" sz="1200" dirty="0" smtClean="0">
                <a:solidFill>
                  <a:schemeClr val="bg2"/>
                </a:solidFill>
              </a:rPr>
              <a:t>0</a:t>
            </a:r>
            <a:endParaRPr lang="en-US" sz="1200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</a:rPr>
              <a:t>    permit ipv6 any </a:t>
            </a:r>
            <a:r>
              <a:rPr lang="en-US" sz="1200" dirty="0" err="1">
                <a:solidFill>
                  <a:schemeClr val="bg2"/>
                </a:solidFill>
              </a:rPr>
              <a:t>any</a:t>
            </a:r>
            <a:r>
              <a:rPr lang="en-US" sz="1200" dirty="0">
                <a:solidFill>
                  <a:schemeClr val="bg2"/>
                </a:solidFill>
              </a:rPr>
              <a:t> sequence 60</a:t>
            </a:r>
          </a:p>
        </p:txBody>
      </p:sp>
      <p:sp>
        <p:nvSpPr>
          <p:cNvPr id="5" name="Rectangle 4"/>
          <p:cNvSpPr/>
          <p:nvPr/>
        </p:nvSpPr>
        <p:spPr>
          <a:xfrm>
            <a:off x="568036" y="3517890"/>
            <a:ext cx="7218219" cy="646331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R1(</a:t>
            </a:r>
            <a:r>
              <a:rPr lang="en-US" sz="1200" dirty="0" err="1">
                <a:solidFill>
                  <a:schemeClr val="bg2"/>
                </a:solidFill>
              </a:rPr>
              <a:t>config</a:t>
            </a:r>
            <a:r>
              <a:rPr lang="en-US" sz="1200" dirty="0">
                <a:solidFill>
                  <a:schemeClr val="bg2"/>
                </a:solidFill>
              </a:rPr>
              <a:t>)#ipv6 access-list </a:t>
            </a:r>
            <a:r>
              <a:rPr lang="en-US" sz="1200" dirty="0" smtClean="0">
                <a:solidFill>
                  <a:schemeClr val="bg2"/>
                </a:solidFill>
              </a:rPr>
              <a:t>DENY_WWW_FTP</a:t>
            </a:r>
            <a:r>
              <a:rPr lang="en-US" sz="1200" dirty="0">
                <a:solidFill>
                  <a:schemeClr val="bg2"/>
                </a:solidFill>
              </a:rPr>
              <a:t/>
            </a:r>
            <a:br>
              <a:rPr lang="en-US" sz="1200" dirty="0">
                <a:solidFill>
                  <a:schemeClr val="bg2"/>
                </a:solidFill>
              </a:rPr>
            </a:br>
            <a:r>
              <a:rPr lang="en-US" sz="1200" dirty="0">
                <a:solidFill>
                  <a:schemeClr val="bg2"/>
                </a:solidFill>
              </a:rPr>
              <a:t>R1(config-ipv6-acl</a:t>
            </a:r>
            <a:r>
              <a:rPr lang="en-US" sz="1200" dirty="0" smtClean="0">
                <a:solidFill>
                  <a:schemeClr val="bg2"/>
                </a:solidFill>
              </a:rPr>
              <a:t>)#permit </a:t>
            </a:r>
            <a:r>
              <a:rPr lang="en-US" sz="1200" dirty="0" err="1" smtClean="0">
                <a:solidFill>
                  <a:schemeClr val="bg2"/>
                </a:solidFill>
              </a:rPr>
              <a:t>tcp</a:t>
            </a:r>
            <a:r>
              <a:rPr lang="en-US" sz="1200" dirty="0" smtClean="0">
                <a:solidFill>
                  <a:schemeClr val="bg2"/>
                </a:solidFill>
              </a:rPr>
              <a:t> host 2001:db8:cc1e:1::12 host 2001:db8:cc1e:a:: </a:t>
            </a:r>
            <a:r>
              <a:rPr lang="en-US" sz="1200" dirty="0" err="1" smtClean="0">
                <a:solidFill>
                  <a:schemeClr val="bg2"/>
                </a:solidFill>
              </a:rPr>
              <a:t>eq</a:t>
            </a:r>
            <a:r>
              <a:rPr lang="en-US" sz="1200" dirty="0" smtClean="0">
                <a:solidFill>
                  <a:schemeClr val="bg2"/>
                </a:solidFill>
              </a:rPr>
              <a:t> www sequence 25</a:t>
            </a:r>
          </a:p>
          <a:p>
            <a:r>
              <a:rPr lang="en-US" sz="1200" dirty="0" smtClean="0">
                <a:solidFill>
                  <a:schemeClr val="bg2"/>
                </a:solidFill>
              </a:rPr>
              <a:t>R1(config-ipv6-acl)#permit </a:t>
            </a:r>
            <a:r>
              <a:rPr lang="en-US" sz="1200" dirty="0" err="1">
                <a:solidFill>
                  <a:schemeClr val="bg2"/>
                </a:solidFill>
              </a:rPr>
              <a:t>tcp</a:t>
            </a:r>
            <a:r>
              <a:rPr lang="en-US" sz="1200" dirty="0">
                <a:solidFill>
                  <a:schemeClr val="bg2"/>
                </a:solidFill>
              </a:rPr>
              <a:t> host 2001:db8:cc1e:1::12 host 2001:db8:cc1e:a:: </a:t>
            </a:r>
            <a:r>
              <a:rPr lang="en-US" sz="1200" dirty="0" err="1">
                <a:solidFill>
                  <a:schemeClr val="bg2"/>
                </a:solidFill>
              </a:rPr>
              <a:t>eq</a:t>
            </a:r>
            <a:r>
              <a:rPr lang="en-US" sz="1200" dirty="0">
                <a:solidFill>
                  <a:schemeClr val="bg2"/>
                </a:solidFill>
              </a:rPr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ftp </a:t>
            </a:r>
            <a:r>
              <a:rPr lang="en-US" sz="1200" dirty="0">
                <a:solidFill>
                  <a:schemeClr val="bg2"/>
                </a:solidFill>
              </a:rPr>
              <a:t>sequence 2</a:t>
            </a:r>
            <a:r>
              <a:rPr lang="en-US" sz="1200" dirty="0" smtClean="0">
                <a:solidFill>
                  <a:schemeClr val="bg2"/>
                </a:solidFill>
              </a:rPr>
              <a:t>5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8034" y="4210988"/>
            <a:ext cx="7218221" cy="2123658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R1#show </a:t>
            </a:r>
            <a:r>
              <a:rPr lang="en-US" sz="1200" dirty="0" smtClean="0">
                <a:solidFill>
                  <a:schemeClr val="bg2"/>
                </a:solidFill>
              </a:rPr>
              <a:t>ipv6 access-list</a:t>
            </a:r>
            <a:r>
              <a:rPr lang="en-US" sz="1200" dirty="0">
                <a:solidFill>
                  <a:schemeClr val="bg2"/>
                </a:solidFill>
              </a:rPr>
              <a:t/>
            </a:r>
            <a:br>
              <a:rPr lang="en-US" sz="1200" dirty="0">
                <a:solidFill>
                  <a:schemeClr val="bg2"/>
                </a:solidFill>
              </a:rPr>
            </a:br>
            <a:r>
              <a:rPr lang="en-US" sz="1200" dirty="0">
                <a:solidFill>
                  <a:schemeClr val="bg2"/>
                </a:solidFill>
              </a:rPr>
              <a:t>IPv6 access list </a:t>
            </a:r>
            <a:r>
              <a:rPr lang="en-US" sz="1200" dirty="0" smtClean="0">
                <a:solidFill>
                  <a:schemeClr val="bg2"/>
                </a:solidFill>
              </a:rPr>
              <a:t>NO_TELNET</a:t>
            </a:r>
            <a:r>
              <a:rPr lang="en-US" sz="1200" dirty="0">
                <a:solidFill>
                  <a:schemeClr val="bg2"/>
                </a:solidFill>
              </a:rPr>
              <a:t/>
            </a:r>
            <a:br>
              <a:rPr lang="en-US" sz="1200" dirty="0">
                <a:solidFill>
                  <a:schemeClr val="bg2"/>
                </a:solidFill>
              </a:rPr>
            </a:br>
            <a:r>
              <a:rPr lang="en-US" sz="1200" dirty="0">
                <a:solidFill>
                  <a:schemeClr val="bg2"/>
                </a:solidFill>
              </a:rPr>
              <a:t>    permit </a:t>
            </a:r>
            <a:r>
              <a:rPr lang="en-US" sz="1200" dirty="0" err="1">
                <a:solidFill>
                  <a:schemeClr val="bg2"/>
                </a:solidFill>
              </a:rPr>
              <a:t>tcp</a:t>
            </a:r>
            <a:r>
              <a:rPr lang="en-US" sz="1200" dirty="0">
                <a:solidFill>
                  <a:schemeClr val="bg2"/>
                </a:solidFill>
              </a:rPr>
              <a:t> host </a:t>
            </a:r>
            <a:r>
              <a:rPr lang="en-US" sz="1200" dirty="0" smtClean="0">
                <a:solidFill>
                  <a:schemeClr val="bg2"/>
                </a:solidFill>
              </a:rPr>
              <a:t>2001:DB8:CC1E:1</a:t>
            </a:r>
            <a:r>
              <a:rPr lang="en-US" sz="1200" dirty="0">
                <a:solidFill>
                  <a:schemeClr val="bg2"/>
                </a:solidFill>
              </a:rPr>
              <a:t>::1 any </a:t>
            </a:r>
            <a:r>
              <a:rPr lang="en-US" sz="1200" dirty="0" err="1">
                <a:solidFill>
                  <a:schemeClr val="bg2"/>
                </a:solidFill>
              </a:rPr>
              <a:t>eq</a:t>
            </a:r>
            <a:r>
              <a:rPr lang="en-US" sz="1200" dirty="0">
                <a:solidFill>
                  <a:schemeClr val="bg2"/>
                </a:solidFill>
              </a:rPr>
              <a:t> telnet (2 matches) sequence </a:t>
            </a:r>
            <a:r>
              <a:rPr lang="en-US" sz="1200" dirty="0" smtClean="0">
                <a:solidFill>
                  <a:schemeClr val="bg2"/>
                </a:solidFill>
              </a:rPr>
              <a:t>10</a:t>
            </a:r>
            <a:r>
              <a:rPr lang="en-US" sz="1200" dirty="0">
                <a:solidFill>
                  <a:schemeClr val="bg2"/>
                </a:solidFill>
              </a:rPr>
              <a:t/>
            </a:r>
            <a:br>
              <a:rPr lang="en-US" sz="1200" dirty="0">
                <a:solidFill>
                  <a:schemeClr val="bg2"/>
                </a:solidFill>
              </a:rPr>
            </a:br>
            <a:r>
              <a:rPr lang="en-US" sz="1200" dirty="0">
                <a:solidFill>
                  <a:schemeClr val="bg2"/>
                </a:solidFill>
              </a:rPr>
              <a:t>IPv6 access list </a:t>
            </a:r>
            <a:r>
              <a:rPr lang="en-US" sz="1200" dirty="0" smtClean="0">
                <a:solidFill>
                  <a:schemeClr val="bg2"/>
                </a:solidFill>
              </a:rPr>
              <a:t>DENY_WWW_FTP</a:t>
            </a:r>
            <a:br>
              <a:rPr lang="en-US" sz="1200" dirty="0" smtClean="0">
                <a:solidFill>
                  <a:schemeClr val="bg2"/>
                </a:solidFill>
              </a:rPr>
            </a:br>
            <a:r>
              <a:rPr lang="en-US" sz="1200" dirty="0" smtClean="0">
                <a:solidFill>
                  <a:schemeClr val="bg2"/>
                </a:solidFill>
              </a:rPr>
              <a:t>    deny </a:t>
            </a:r>
            <a:r>
              <a:rPr lang="en-US" sz="1200" dirty="0" err="1" smtClean="0">
                <a:solidFill>
                  <a:schemeClr val="bg2"/>
                </a:solidFill>
              </a:rPr>
              <a:t>tcp</a:t>
            </a:r>
            <a:r>
              <a:rPr lang="en-US" sz="1200" dirty="0" smtClean="0">
                <a:solidFill>
                  <a:schemeClr val="bg2"/>
                </a:solidFill>
              </a:rPr>
              <a:t> 2001:DB8:CC1E:1::/64 2001:DB8:CC1E:A::/64 </a:t>
            </a:r>
            <a:r>
              <a:rPr lang="en-US" sz="1200" dirty="0" err="1" smtClean="0">
                <a:solidFill>
                  <a:schemeClr val="bg2"/>
                </a:solidFill>
              </a:rPr>
              <a:t>eq</a:t>
            </a:r>
            <a:r>
              <a:rPr lang="en-US" sz="1200" dirty="0" smtClean="0">
                <a:solidFill>
                  <a:schemeClr val="bg2"/>
                </a:solidFill>
              </a:rPr>
              <a:t> www sequence 20</a:t>
            </a:r>
          </a:p>
          <a:p>
            <a:r>
              <a:rPr lang="en-US" sz="1200" dirty="0">
                <a:solidFill>
                  <a:schemeClr val="bg2"/>
                </a:solidFill>
              </a:rPr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   permit </a:t>
            </a:r>
            <a:r>
              <a:rPr lang="en-US" sz="1200" dirty="0" err="1">
                <a:solidFill>
                  <a:schemeClr val="bg2"/>
                </a:solidFill>
              </a:rPr>
              <a:t>tcp</a:t>
            </a:r>
            <a:r>
              <a:rPr lang="en-US" sz="1200" dirty="0">
                <a:solidFill>
                  <a:schemeClr val="bg2"/>
                </a:solidFill>
              </a:rPr>
              <a:t> host 2001:DB8:CC1E:1::12 host 2001:DB8:CC1E:A:: </a:t>
            </a:r>
            <a:r>
              <a:rPr lang="en-US" sz="1200" dirty="0" err="1">
                <a:solidFill>
                  <a:schemeClr val="bg2"/>
                </a:solidFill>
              </a:rPr>
              <a:t>eq</a:t>
            </a:r>
            <a:r>
              <a:rPr lang="en-US" sz="1200" dirty="0">
                <a:solidFill>
                  <a:schemeClr val="bg2"/>
                </a:solidFill>
              </a:rPr>
              <a:t> www sequence </a:t>
            </a:r>
            <a:r>
              <a:rPr lang="en-US" sz="1200" dirty="0" smtClean="0">
                <a:solidFill>
                  <a:schemeClr val="bg2"/>
                </a:solidFill>
              </a:rPr>
              <a:t>25</a:t>
            </a:r>
            <a:endParaRPr lang="en-US" sz="1200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</a:rPr>
              <a:t>    </a:t>
            </a:r>
            <a:r>
              <a:rPr lang="en-US" sz="1200" dirty="0" smtClean="0">
                <a:solidFill>
                  <a:schemeClr val="bg2"/>
                </a:solidFill>
              </a:rPr>
              <a:t>permit </a:t>
            </a:r>
            <a:r>
              <a:rPr lang="en-US" sz="1200" dirty="0" err="1">
                <a:solidFill>
                  <a:schemeClr val="bg2"/>
                </a:solidFill>
              </a:rPr>
              <a:t>tcp</a:t>
            </a:r>
            <a:r>
              <a:rPr lang="en-US" sz="1200" dirty="0">
                <a:solidFill>
                  <a:schemeClr val="bg2"/>
                </a:solidFill>
              </a:rPr>
              <a:t> host 2001:DB8:CC1E:1::12 host 2001:DB8:CC1E:A:: </a:t>
            </a:r>
            <a:r>
              <a:rPr lang="en-US" sz="1200" dirty="0" err="1">
                <a:solidFill>
                  <a:schemeClr val="bg2"/>
                </a:solidFill>
              </a:rPr>
              <a:t>eq</a:t>
            </a:r>
            <a:r>
              <a:rPr lang="en-US" sz="1200" dirty="0">
                <a:solidFill>
                  <a:schemeClr val="bg2"/>
                </a:solidFill>
              </a:rPr>
              <a:t> ftp sequence </a:t>
            </a:r>
            <a:r>
              <a:rPr lang="en-US" sz="1200" dirty="0" smtClean="0">
                <a:solidFill>
                  <a:schemeClr val="bg2"/>
                </a:solidFill>
              </a:rPr>
              <a:t>25</a:t>
            </a:r>
            <a:br>
              <a:rPr lang="en-US" sz="1200" dirty="0" smtClean="0">
                <a:solidFill>
                  <a:schemeClr val="bg2"/>
                </a:solidFill>
              </a:rPr>
            </a:br>
            <a:r>
              <a:rPr lang="en-US" sz="1200" dirty="0" smtClean="0">
                <a:solidFill>
                  <a:schemeClr val="bg2"/>
                </a:solidFill>
              </a:rPr>
              <a:t>    deny </a:t>
            </a:r>
            <a:r>
              <a:rPr lang="en-US" sz="1200" dirty="0" err="1" smtClean="0">
                <a:solidFill>
                  <a:schemeClr val="bg2"/>
                </a:solidFill>
              </a:rPr>
              <a:t>tcp</a:t>
            </a:r>
            <a:r>
              <a:rPr lang="en-US" sz="1200" dirty="0" smtClean="0">
                <a:solidFill>
                  <a:schemeClr val="bg2"/>
                </a:solidFill>
              </a:rPr>
              <a:t> 2001:DB8:CC1E:1::/64 2001:DB8:CC1E:A::/64 </a:t>
            </a:r>
            <a:r>
              <a:rPr lang="en-US" sz="1200" dirty="0" err="1" smtClean="0">
                <a:solidFill>
                  <a:schemeClr val="bg2"/>
                </a:solidFill>
              </a:rPr>
              <a:t>eq</a:t>
            </a:r>
            <a:r>
              <a:rPr lang="en-US" sz="1200" dirty="0" smtClean="0">
                <a:solidFill>
                  <a:schemeClr val="bg2"/>
                </a:solidFill>
              </a:rPr>
              <a:t> ftp sequence 30</a:t>
            </a:r>
            <a:br>
              <a:rPr lang="en-US" sz="1200" dirty="0" smtClean="0">
                <a:solidFill>
                  <a:schemeClr val="bg2"/>
                </a:solidFill>
              </a:rPr>
            </a:br>
            <a:r>
              <a:rPr lang="en-US" sz="1200" dirty="0" smtClean="0">
                <a:solidFill>
                  <a:schemeClr val="bg2"/>
                </a:solidFill>
              </a:rPr>
              <a:t>    deny </a:t>
            </a:r>
            <a:r>
              <a:rPr lang="en-US" sz="1200" dirty="0" err="1" smtClean="0">
                <a:solidFill>
                  <a:schemeClr val="bg2"/>
                </a:solidFill>
              </a:rPr>
              <a:t>tcp</a:t>
            </a:r>
            <a:r>
              <a:rPr lang="en-US" sz="1200" dirty="0" smtClean="0">
                <a:solidFill>
                  <a:schemeClr val="bg2"/>
                </a:solidFill>
              </a:rPr>
              <a:t> 2001:DB8:CC1E:2::/64 2001:DB8:CC1E:A::/64 </a:t>
            </a:r>
            <a:r>
              <a:rPr lang="en-US" sz="1200" dirty="0" err="1" smtClean="0">
                <a:solidFill>
                  <a:schemeClr val="bg2"/>
                </a:solidFill>
              </a:rPr>
              <a:t>eq</a:t>
            </a:r>
            <a:r>
              <a:rPr lang="en-US" sz="1200" dirty="0" smtClean="0">
                <a:solidFill>
                  <a:schemeClr val="bg2"/>
                </a:solidFill>
              </a:rPr>
              <a:t> ftp sequence 40</a:t>
            </a:r>
            <a:br>
              <a:rPr lang="en-US" sz="1200" dirty="0" smtClean="0">
                <a:solidFill>
                  <a:schemeClr val="bg2"/>
                </a:solidFill>
              </a:rPr>
            </a:br>
            <a:r>
              <a:rPr lang="en-US" sz="1200" dirty="0" smtClean="0">
                <a:solidFill>
                  <a:schemeClr val="bg2"/>
                </a:solidFill>
              </a:rPr>
              <a:t>    deny </a:t>
            </a:r>
            <a:r>
              <a:rPr lang="en-US" sz="1200" dirty="0" err="1" smtClean="0">
                <a:solidFill>
                  <a:schemeClr val="bg2"/>
                </a:solidFill>
              </a:rPr>
              <a:t>tcp</a:t>
            </a:r>
            <a:r>
              <a:rPr lang="en-US" sz="1200" dirty="0" smtClean="0">
                <a:solidFill>
                  <a:schemeClr val="bg2"/>
                </a:solidFill>
              </a:rPr>
              <a:t> 2001:DB8:CC1E:2::/64 2001:DB8:CC1E:A::/64 </a:t>
            </a:r>
            <a:r>
              <a:rPr lang="en-US" sz="1200" dirty="0" err="1" smtClean="0">
                <a:solidFill>
                  <a:schemeClr val="bg2"/>
                </a:solidFill>
              </a:rPr>
              <a:t>eq</a:t>
            </a:r>
            <a:r>
              <a:rPr lang="en-US" sz="1200" dirty="0" smtClean="0">
                <a:solidFill>
                  <a:schemeClr val="bg2"/>
                </a:solidFill>
              </a:rPr>
              <a:t> www sequence 50</a:t>
            </a:r>
            <a:br>
              <a:rPr lang="en-US" sz="1200" dirty="0" smtClean="0">
                <a:solidFill>
                  <a:schemeClr val="bg2"/>
                </a:solidFill>
              </a:rPr>
            </a:br>
            <a:r>
              <a:rPr lang="en-US" sz="1200" dirty="0" smtClean="0">
                <a:solidFill>
                  <a:schemeClr val="bg2"/>
                </a:solidFill>
              </a:rPr>
              <a:t>    permit ipv6 any </a:t>
            </a:r>
            <a:r>
              <a:rPr lang="en-US" sz="1200" dirty="0" err="1" smtClean="0">
                <a:solidFill>
                  <a:schemeClr val="bg2"/>
                </a:solidFill>
              </a:rPr>
              <a:t>any</a:t>
            </a:r>
            <a:r>
              <a:rPr lang="en-US" sz="1200" dirty="0" smtClean="0">
                <a:solidFill>
                  <a:schemeClr val="bg2"/>
                </a:solidFill>
              </a:rPr>
              <a:t> sequence 60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20313" y="3781425"/>
            <a:ext cx="5533012" cy="32861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798945" y="5200361"/>
            <a:ext cx="5816167" cy="32861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74510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Acad_White_PPT_Template 05Oct12">
  <a:themeElements>
    <a:clrScheme name="Cisco NetAcad">
      <a:dk1>
        <a:srgbClr val="2AA7DF"/>
      </a:dk1>
      <a:lt1>
        <a:srgbClr val="FFFFFF"/>
      </a:lt1>
      <a:dk2>
        <a:srgbClr val="6B308E"/>
      </a:dk2>
      <a:lt2>
        <a:srgbClr val="000000"/>
      </a:lt2>
      <a:accent1>
        <a:srgbClr val="00938E"/>
      </a:accent1>
      <a:accent2>
        <a:srgbClr val="3EB549"/>
      </a:accent2>
      <a:accent3>
        <a:srgbClr val="D81673"/>
      </a:accent3>
      <a:accent4>
        <a:srgbClr val="234493"/>
      </a:accent4>
      <a:accent5>
        <a:srgbClr val="ED2D28"/>
      </a:accent5>
      <a:accent6>
        <a:srgbClr val="F68B21"/>
      </a:accent6>
      <a:hlink>
        <a:srgbClr val="2AA7DF"/>
      </a:hlink>
      <a:folHlink>
        <a:srgbClr val="ACB2C2"/>
      </a:folHlink>
    </a:clrScheme>
    <a:fontScheme name="Cisco 2010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NetAcad_White_PPT_Template 05Oct12</Template>
  <TotalTime>831</TotalTime>
  <Words>885</Words>
  <Application>Microsoft Office PowerPoint</Application>
  <PresentationFormat>On-screen Show (4:3)</PresentationFormat>
  <Paragraphs>138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NetAcad_White_PPT_Template 05Oct12</vt:lpstr>
      <vt:lpstr>IPv6 ACLs</vt:lpstr>
      <vt:lpstr>IPv6 ACL Operation</vt:lpstr>
      <vt:lpstr>IPv6 ACL Topology</vt:lpstr>
      <vt:lpstr>Restrict Access to VTY Lines</vt:lpstr>
      <vt:lpstr>ACL Configuration Example</vt:lpstr>
      <vt:lpstr>ACL Configuration Example (Cont’d)</vt:lpstr>
      <vt:lpstr>Restrict Web Server Access</vt:lpstr>
      <vt:lpstr> IPv6 ACL Verification Commands</vt:lpstr>
      <vt:lpstr>Editing IPv6 ACLs</vt:lpstr>
      <vt:lpstr>PowerPoint Presentation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Real, Relevant,  Surprising and Fresh: Cisco Brand</dc:title>
  <dc:creator>Melissa Gabriel</dc:creator>
  <cp:lastModifiedBy>Cisco</cp:lastModifiedBy>
  <cp:revision>76</cp:revision>
  <cp:lastPrinted>2013-08-01T16:08:56Z</cp:lastPrinted>
  <dcterms:created xsi:type="dcterms:W3CDTF">2012-10-09T16:58:47Z</dcterms:created>
  <dcterms:modified xsi:type="dcterms:W3CDTF">2013-08-01T18:13:20Z</dcterms:modified>
</cp:coreProperties>
</file>