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11"/>
  </p:notesMasterIdLst>
  <p:sldIdLst>
    <p:sldId id="306" r:id="rId2"/>
    <p:sldId id="316" r:id="rId3"/>
    <p:sldId id="317" r:id="rId4"/>
    <p:sldId id="318" r:id="rId5"/>
    <p:sldId id="319" r:id="rId6"/>
    <p:sldId id="320" r:id="rId7"/>
    <p:sldId id="321" r:id="rId8"/>
    <p:sldId id="302" r:id="rId9"/>
    <p:sldId id="303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6B6B"/>
    <a:srgbClr val="264DAE"/>
    <a:srgbClr val="4ADAD7"/>
    <a:srgbClr val="8A8A8A"/>
    <a:srgbClr val="90A3A6"/>
    <a:srgbClr val="435153"/>
    <a:srgbClr val="EDDFF5"/>
    <a:srgbClr val="493B93"/>
    <a:srgbClr val="80808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24" autoAdjust="0"/>
    <p:restoredTop sz="82537" autoAdjust="0"/>
  </p:normalViewPr>
  <p:slideViewPr>
    <p:cSldViewPr snapToGrid="0">
      <p:cViewPr varScale="1">
        <p:scale>
          <a:sx n="58" d="100"/>
          <a:sy n="58" d="100"/>
        </p:scale>
        <p:origin x="-12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EBECC5-2BF1-437E-B29C-EDD436216B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027769-5ABC-4EB3-BF5F-F3F069606A55}">
      <dgm:prSet/>
      <dgm:spPr/>
      <dgm:t>
        <a:bodyPr/>
        <a:lstStyle/>
        <a:p>
          <a:pPr rtl="0"/>
          <a:r>
            <a:rPr lang="en-US" b="1" dirty="0" smtClean="0"/>
            <a:t>15</a:t>
          </a:r>
          <a:r>
            <a:rPr lang="en-US" dirty="0" smtClean="0"/>
            <a:t> </a:t>
          </a:r>
          <a:r>
            <a:rPr lang="en-US" b="1" dirty="0" smtClean="0">
              <a:solidFill>
                <a:srgbClr val="FF4B4B"/>
              </a:solidFill>
            </a:rPr>
            <a:t>M</a:t>
          </a:r>
          <a:r>
            <a:rPr lang="en-US" dirty="0" smtClean="0"/>
            <a:t> (</a:t>
          </a:r>
          <a:r>
            <a:rPr lang="en-US" b="1" dirty="0" smtClean="0"/>
            <a:t>Extended</a:t>
          </a:r>
          <a:r>
            <a:rPr lang="en-US" dirty="0" smtClean="0"/>
            <a:t> Maintenance Release):</a:t>
          </a:r>
          <a:endParaRPr lang="en-US" dirty="0"/>
        </a:p>
      </dgm:t>
    </dgm:pt>
    <dgm:pt modelId="{C67FFCD4-8B22-46E5-97BA-703B75AB3F57}" type="parTrans" cxnId="{470E7B32-B500-4A8E-B8DE-D861EB03CFEC}">
      <dgm:prSet/>
      <dgm:spPr/>
      <dgm:t>
        <a:bodyPr/>
        <a:lstStyle/>
        <a:p>
          <a:endParaRPr lang="en-US"/>
        </a:p>
      </dgm:t>
    </dgm:pt>
    <dgm:pt modelId="{0C635D3D-E64D-4F7A-B4DC-7A202BABE35B}" type="sibTrans" cxnId="{470E7B32-B500-4A8E-B8DE-D861EB03CFEC}">
      <dgm:prSet/>
      <dgm:spPr/>
      <dgm:t>
        <a:bodyPr/>
        <a:lstStyle/>
        <a:p>
          <a:endParaRPr lang="en-US"/>
        </a:p>
      </dgm:t>
    </dgm:pt>
    <dgm:pt modelId="{C92E060C-1777-46BD-A1C5-8B34DB88ED06}">
      <dgm:prSet/>
      <dgm:spPr/>
      <dgm:t>
        <a:bodyPr/>
        <a:lstStyle/>
        <a:p>
          <a:pPr rtl="0"/>
          <a:r>
            <a:rPr lang="en-US" dirty="0" smtClean="0"/>
            <a:t>Ideal for long-term maintenance, enabling customers to qualify, deploy, and remain on the release for an extended period.</a:t>
          </a:r>
          <a:endParaRPr lang="en-US" dirty="0"/>
        </a:p>
      </dgm:t>
    </dgm:pt>
    <dgm:pt modelId="{AF6A7180-A726-4B4E-9BB5-5BC0F65B7F16}" type="parTrans" cxnId="{A0DA28A2-B945-4133-8993-C6513784D5A0}">
      <dgm:prSet/>
      <dgm:spPr/>
      <dgm:t>
        <a:bodyPr/>
        <a:lstStyle/>
        <a:p>
          <a:endParaRPr lang="en-US"/>
        </a:p>
      </dgm:t>
    </dgm:pt>
    <dgm:pt modelId="{19CDF2AA-684A-4CC0-B26A-790B7A56E081}" type="sibTrans" cxnId="{A0DA28A2-B945-4133-8993-C6513784D5A0}">
      <dgm:prSet/>
      <dgm:spPr/>
      <dgm:t>
        <a:bodyPr/>
        <a:lstStyle/>
        <a:p>
          <a:endParaRPr lang="en-US"/>
        </a:p>
      </dgm:t>
    </dgm:pt>
    <dgm:pt modelId="{16717A1D-6A7E-4900-B54C-EC7EC3A09708}">
      <dgm:prSet/>
      <dgm:spPr/>
      <dgm:t>
        <a:bodyPr/>
        <a:lstStyle/>
        <a:p>
          <a:pPr rtl="0"/>
          <a:r>
            <a:rPr lang="en-US" b="1" dirty="0" smtClean="0"/>
            <a:t>15</a:t>
          </a:r>
          <a:r>
            <a:rPr lang="en-US" dirty="0" smtClean="0"/>
            <a:t> </a:t>
          </a:r>
          <a:r>
            <a:rPr lang="en-US" b="1" dirty="0" smtClean="0">
              <a:solidFill>
                <a:srgbClr val="FFD54F"/>
              </a:solidFill>
            </a:rPr>
            <a:t>T</a:t>
          </a:r>
          <a:r>
            <a:rPr lang="en-US" dirty="0" smtClean="0"/>
            <a:t> (</a:t>
          </a:r>
          <a:r>
            <a:rPr lang="en-US" b="1" dirty="0" smtClean="0"/>
            <a:t>Standard</a:t>
          </a:r>
          <a:r>
            <a:rPr lang="en-US" dirty="0" smtClean="0"/>
            <a:t> Maintenance Release):</a:t>
          </a:r>
          <a:endParaRPr lang="en-US" dirty="0"/>
        </a:p>
      </dgm:t>
    </dgm:pt>
    <dgm:pt modelId="{16360004-7BF3-4F8D-9ED0-8C2C44845A4C}" type="parTrans" cxnId="{FDD952DE-623C-4CE0-B4AD-73C6F0FFB1DE}">
      <dgm:prSet/>
      <dgm:spPr/>
      <dgm:t>
        <a:bodyPr/>
        <a:lstStyle/>
        <a:p>
          <a:endParaRPr lang="en-US"/>
        </a:p>
      </dgm:t>
    </dgm:pt>
    <dgm:pt modelId="{9D97E7A5-DADC-4560-9FD1-75E2D8E5170E}" type="sibTrans" cxnId="{FDD952DE-623C-4CE0-B4AD-73C6F0FFB1DE}">
      <dgm:prSet/>
      <dgm:spPr/>
      <dgm:t>
        <a:bodyPr/>
        <a:lstStyle/>
        <a:p>
          <a:endParaRPr lang="en-US"/>
        </a:p>
      </dgm:t>
    </dgm:pt>
    <dgm:pt modelId="{88B8792D-A95D-47A3-9FD0-A8B686B59032}">
      <dgm:prSet/>
      <dgm:spPr/>
      <dgm:t>
        <a:bodyPr/>
        <a:lstStyle/>
        <a:p>
          <a:pPr rtl="0"/>
          <a:r>
            <a:rPr lang="en-US" dirty="0" smtClean="0"/>
            <a:t>Short deployment releases ideal for latest new features and hardware support before the next M release becomes available.</a:t>
          </a:r>
          <a:endParaRPr lang="en-US" dirty="0"/>
        </a:p>
      </dgm:t>
    </dgm:pt>
    <dgm:pt modelId="{C4397FFD-E649-4D6D-9138-07916C1C6CB0}" type="parTrans" cxnId="{1FB373CE-9804-4DE4-A208-1E5E2893755F}">
      <dgm:prSet/>
      <dgm:spPr/>
      <dgm:t>
        <a:bodyPr/>
        <a:lstStyle/>
        <a:p>
          <a:endParaRPr lang="en-US"/>
        </a:p>
      </dgm:t>
    </dgm:pt>
    <dgm:pt modelId="{6F661F58-C3E1-4388-88CD-B016834DB945}" type="sibTrans" cxnId="{1FB373CE-9804-4DE4-A208-1E5E2893755F}">
      <dgm:prSet/>
      <dgm:spPr/>
      <dgm:t>
        <a:bodyPr/>
        <a:lstStyle/>
        <a:p>
          <a:endParaRPr lang="en-US"/>
        </a:p>
      </dgm:t>
    </dgm:pt>
    <dgm:pt modelId="{83761450-20F7-4279-92C9-3D2EDDF8C6E0}">
      <dgm:prSet/>
      <dgm:spPr/>
      <dgm:t>
        <a:bodyPr/>
        <a:lstStyle/>
        <a:p>
          <a:pPr rtl="0"/>
          <a:endParaRPr lang="en-US" dirty="0"/>
        </a:p>
      </dgm:t>
    </dgm:pt>
    <dgm:pt modelId="{0C8CEF8F-00B2-42DE-B8C9-F3AB548E9902}" type="parTrans" cxnId="{AFB0E1CA-886A-481F-97CD-535FD98726EB}">
      <dgm:prSet/>
      <dgm:spPr/>
      <dgm:t>
        <a:bodyPr/>
        <a:lstStyle/>
        <a:p>
          <a:endParaRPr lang="en-US"/>
        </a:p>
      </dgm:t>
    </dgm:pt>
    <dgm:pt modelId="{6C2B5C36-5B44-4E33-9EFA-82A18710469F}" type="sibTrans" cxnId="{AFB0E1CA-886A-481F-97CD-535FD98726EB}">
      <dgm:prSet/>
      <dgm:spPr/>
      <dgm:t>
        <a:bodyPr/>
        <a:lstStyle/>
        <a:p>
          <a:endParaRPr lang="en-US"/>
        </a:p>
      </dgm:t>
    </dgm:pt>
    <dgm:pt modelId="{AA21C0EE-E432-4C3E-BBD9-EBF505E5F10E}">
      <dgm:prSet/>
      <dgm:spPr/>
      <dgm:t>
        <a:bodyPr/>
        <a:lstStyle/>
        <a:p>
          <a:r>
            <a:rPr lang="en-US" dirty="0" smtClean="0"/>
            <a:t>Incorporates features delivered in previous releases plus incremental new feature enhancements and hardware support.</a:t>
          </a:r>
          <a:endParaRPr lang="en-US" dirty="0"/>
        </a:p>
      </dgm:t>
    </dgm:pt>
    <dgm:pt modelId="{C5BA16D0-F91E-4DF3-90DA-1845DBAA6187}" type="parTrans" cxnId="{E244D599-9E43-448F-A333-FC791D0D7A48}">
      <dgm:prSet/>
      <dgm:spPr/>
      <dgm:t>
        <a:bodyPr/>
        <a:lstStyle/>
        <a:p>
          <a:endParaRPr lang="en-US"/>
        </a:p>
      </dgm:t>
    </dgm:pt>
    <dgm:pt modelId="{91D7B513-99EB-4C96-8469-0ADCFD75E8F1}" type="sibTrans" cxnId="{E244D599-9E43-448F-A333-FC791D0D7A48}">
      <dgm:prSet/>
      <dgm:spPr/>
      <dgm:t>
        <a:bodyPr/>
        <a:lstStyle/>
        <a:p>
          <a:endParaRPr lang="en-US"/>
        </a:p>
      </dgm:t>
    </dgm:pt>
    <dgm:pt modelId="{19D02564-E30F-411B-8A60-96E014B7BF1D}">
      <dgm:prSet/>
      <dgm:spPr/>
      <dgm:t>
        <a:bodyPr/>
        <a:lstStyle/>
        <a:p>
          <a:r>
            <a:rPr lang="en-US" dirty="0" smtClean="0"/>
            <a:t>Provides regular bug fix maintenance rebuilds for </a:t>
          </a:r>
          <a:r>
            <a:rPr lang="en-US" b="1" dirty="0" smtClean="0"/>
            <a:t>12</a:t>
          </a:r>
          <a:r>
            <a:rPr lang="en-US" dirty="0" smtClean="0"/>
            <a:t> months, plus 6 additional months of critical fix support for network affecting bugs.</a:t>
          </a:r>
        </a:p>
      </dgm:t>
    </dgm:pt>
    <dgm:pt modelId="{6005FC9D-8347-4979-BB7D-EF5695081040}" type="parTrans" cxnId="{4A5E5F57-0E8B-4DFE-87B4-69A41FDCD233}">
      <dgm:prSet/>
      <dgm:spPr/>
      <dgm:t>
        <a:bodyPr/>
        <a:lstStyle/>
        <a:p>
          <a:endParaRPr lang="en-US"/>
        </a:p>
      </dgm:t>
    </dgm:pt>
    <dgm:pt modelId="{196A6C47-2EC6-4224-ABDB-DC2B114E841F}" type="sibTrans" cxnId="{4A5E5F57-0E8B-4DFE-87B4-69A41FDCD233}">
      <dgm:prSet/>
      <dgm:spPr/>
      <dgm:t>
        <a:bodyPr/>
        <a:lstStyle/>
        <a:p>
          <a:endParaRPr lang="en-US"/>
        </a:p>
      </dgm:t>
    </dgm:pt>
    <dgm:pt modelId="{76D629E2-7D8F-482D-B9CB-E3BDB92D6963}">
      <dgm:prSet/>
      <dgm:spPr/>
      <dgm:t>
        <a:bodyPr/>
        <a:lstStyle/>
        <a:p>
          <a:r>
            <a:rPr lang="en-US" dirty="0" smtClean="0"/>
            <a:t>Incorporates features and hardware support delivered in previous releases.</a:t>
          </a:r>
        </a:p>
      </dgm:t>
    </dgm:pt>
    <dgm:pt modelId="{1C12E17E-CBAF-4DBF-918A-10123D6635B2}" type="parTrans" cxnId="{C309E105-21FE-4AFB-BFD4-73FDA33D5582}">
      <dgm:prSet/>
      <dgm:spPr/>
      <dgm:t>
        <a:bodyPr/>
        <a:lstStyle/>
        <a:p>
          <a:endParaRPr lang="en-US"/>
        </a:p>
      </dgm:t>
    </dgm:pt>
    <dgm:pt modelId="{A334A298-6E89-4D4D-9529-887E184B652C}" type="sibTrans" cxnId="{C309E105-21FE-4AFB-BFD4-73FDA33D5582}">
      <dgm:prSet/>
      <dgm:spPr/>
      <dgm:t>
        <a:bodyPr/>
        <a:lstStyle/>
        <a:p>
          <a:endParaRPr lang="en-US"/>
        </a:p>
      </dgm:t>
    </dgm:pt>
    <dgm:pt modelId="{4B550E45-7BAA-4C85-9A3C-C09EE173F508}">
      <dgm:prSet/>
      <dgm:spPr/>
      <dgm:t>
        <a:bodyPr/>
        <a:lstStyle/>
        <a:p>
          <a:r>
            <a:rPr lang="en-US" dirty="0" smtClean="0"/>
            <a:t>Provides </a:t>
          </a:r>
          <a:r>
            <a:rPr lang="en-US" b="1" dirty="0" smtClean="0"/>
            <a:t>44</a:t>
          </a:r>
          <a:r>
            <a:rPr lang="en-US" dirty="0" smtClean="0"/>
            <a:t> months of support.</a:t>
          </a:r>
          <a:endParaRPr lang="en-US" dirty="0"/>
        </a:p>
      </dgm:t>
    </dgm:pt>
    <dgm:pt modelId="{479AD238-B47B-41DD-850D-1A7884ECC54E}" type="parTrans" cxnId="{7ECA8B8A-8463-4C23-8478-35FAB1CCFCD9}">
      <dgm:prSet/>
      <dgm:spPr/>
      <dgm:t>
        <a:bodyPr/>
        <a:lstStyle/>
        <a:p>
          <a:endParaRPr lang="en-US"/>
        </a:p>
      </dgm:t>
    </dgm:pt>
    <dgm:pt modelId="{7747104B-05A0-4C87-8143-8DE617D2BF0B}" type="sibTrans" cxnId="{7ECA8B8A-8463-4C23-8478-35FAB1CCFCD9}">
      <dgm:prSet/>
      <dgm:spPr/>
      <dgm:t>
        <a:bodyPr/>
        <a:lstStyle/>
        <a:p>
          <a:endParaRPr lang="en-US"/>
        </a:p>
      </dgm:t>
    </dgm:pt>
    <dgm:pt modelId="{2DC26852-C3E1-4A36-92E5-4197974089E7}" type="pres">
      <dgm:prSet presAssocID="{36EBECC5-2BF1-437E-B29C-EDD436216B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B02A2E-15E9-4DF8-95D8-91831738E3C5}" type="pres">
      <dgm:prSet presAssocID="{9B027769-5ABC-4EB3-BF5F-F3F069606A55}" presName="parentText" presStyleLbl="node1" presStyleIdx="0" presStyleCnt="2" custLinFactNeighborX="-4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A60A0-C842-4590-9A05-AC0D1887DDF7}" type="pres">
      <dgm:prSet presAssocID="{9B027769-5ABC-4EB3-BF5F-F3F069606A5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A3963-4671-4D11-9E66-7E4ECDC78339}" type="pres">
      <dgm:prSet presAssocID="{16717A1D-6A7E-4900-B54C-EC7EC3A097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01680C-E830-43CC-9A1A-68322F206A4E}" type="pres">
      <dgm:prSet presAssocID="{16717A1D-6A7E-4900-B54C-EC7EC3A097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44D599-9E43-448F-A333-FC791D0D7A48}" srcId="{9B027769-5ABC-4EB3-BF5F-F3F069606A55}" destId="{AA21C0EE-E432-4C3E-BBD9-EBF505E5F10E}" srcOrd="2" destOrd="0" parTransId="{C5BA16D0-F91E-4DF3-90DA-1845DBAA6187}" sibTransId="{91D7B513-99EB-4C96-8469-0ADCFD75E8F1}"/>
    <dgm:cxn modelId="{ACB4C5AC-5B03-4245-8E9A-02A5725B0932}" type="presOf" srcId="{9B027769-5ABC-4EB3-BF5F-F3F069606A55}" destId="{66B02A2E-15E9-4DF8-95D8-91831738E3C5}" srcOrd="0" destOrd="0" presId="urn:microsoft.com/office/officeart/2005/8/layout/vList2"/>
    <dgm:cxn modelId="{4E201557-82ED-47BC-9CBA-4AD2F5B87259}" type="presOf" srcId="{19D02564-E30F-411B-8A60-96E014B7BF1D}" destId="{1201680C-E830-43CC-9A1A-68322F206A4E}" srcOrd="0" destOrd="1" presId="urn:microsoft.com/office/officeart/2005/8/layout/vList2"/>
    <dgm:cxn modelId="{93651CBF-0388-44F3-922A-54A70D9517B0}" type="presOf" srcId="{76D629E2-7D8F-482D-B9CB-E3BDB92D6963}" destId="{1201680C-E830-43CC-9A1A-68322F206A4E}" srcOrd="0" destOrd="2" presId="urn:microsoft.com/office/officeart/2005/8/layout/vList2"/>
    <dgm:cxn modelId="{738C08EE-991F-4EAA-9C45-566F5E31D230}" type="presOf" srcId="{AA21C0EE-E432-4C3E-BBD9-EBF505E5F10E}" destId="{E56A60A0-C842-4590-9A05-AC0D1887DDF7}" srcOrd="0" destOrd="2" presId="urn:microsoft.com/office/officeart/2005/8/layout/vList2"/>
    <dgm:cxn modelId="{8F827A43-CB95-4005-A7FC-65B670748BB1}" type="presOf" srcId="{4B550E45-7BAA-4C85-9A3C-C09EE173F508}" destId="{E56A60A0-C842-4590-9A05-AC0D1887DDF7}" srcOrd="0" destOrd="1" presId="urn:microsoft.com/office/officeart/2005/8/layout/vList2"/>
    <dgm:cxn modelId="{4A5E5F57-0E8B-4DFE-87B4-69A41FDCD233}" srcId="{16717A1D-6A7E-4900-B54C-EC7EC3A09708}" destId="{19D02564-E30F-411B-8A60-96E014B7BF1D}" srcOrd="1" destOrd="0" parTransId="{6005FC9D-8347-4979-BB7D-EF5695081040}" sibTransId="{196A6C47-2EC6-4224-ABDB-DC2B114E841F}"/>
    <dgm:cxn modelId="{E0AC825A-5C5D-4BCE-AC7B-DD64E77FAD02}" type="presOf" srcId="{36EBECC5-2BF1-437E-B29C-EDD436216B5B}" destId="{2DC26852-C3E1-4A36-92E5-4197974089E7}" srcOrd="0" destOrd="0" presId="urn:microsoft.com/office/officeart/2005/8/layout/vList2"/>
    <dgm:cxn modelId="{C309E105-21FE-4AFB-BFD4-73FDA33D5582}" srcId="{16717A1D-6A7E-4900-B54C-EC7EC3A09708}" destId="{76D629E2-7D8F-482D-B9CB-E3BDB92D6963}" srcOrd="2" destOrd="0" parTransId="{1C12E17E-CBAF-4DBF-918A-10123D6635B2}" sibTransId="{A334A298-6E89-4D4D-9529-887E184B652C}"/>
    <dgm:cxn modelId="{AFB0E1CA-886A-481F-97CD-535FD98726EB}" srcId="{9B027769-5ABC-4EB3-BF5F-F3F069606A55}" destId="{83761450-20F7-4279-92C9-3D2EDDF8C6E0}" srcOrd="3" destOrd="0" parTransId="{0C8CEF8F-00B2-42DE-B8C9-F3AB548E9902}" sibTransId="{6C2B5C36-5B44-4E33-9EFA-82A18710469F}"/>
    <dgm:cxn modelId="{1FB373CE-9804-4DE4-A208-1E5E2893755F}" srcId="{16717A1D-6A7E-4900-B54C-EC7EC3A09708}" destId="{88B8792D-A95D-47A3-9FD0-A8B686B59032}" srcOrd="0" destOrd="0" parTransId="{C4397FFD-E649-4D6D-9138-07916C1C6CB0}" sibTransId="{6F661F58-C3E1-4388-88CD-B016834DB945}"/>
    <dgm:cxn modelId="{7ECA8B8A-8463-4C23-8478-35FAB1CCFCD9}" srcId="{9B027769-5ABC-4EB3-BF5F-F3F069606A55}" destId="{4B550E45-7BAA-4C85-9A3C-C09EE173F508}" srcOrd="1" destOrd="0" parTransId="{479AD238-B47B-41DD-850D-1A7884ECC54E}" sibTransId="{7747104B-05A0-4C87-8143-8DE617D2BF0B}"/>
    <dgm:cxn modelId="{2DE46156-F73E-40C0-81E2-23F23CE57770}" type="presOf" srcId="{88B8792D-A95D-47A3-9FD0-A8B686B59032}" destId="{1201680C-E830-43CC-9A1A-68322F206A4E}" srcOrd="0" destOrd="0" presId="urn:microsoft.com/office/officeart/2005/8/layout/vList2"/>
    <dgm:cxn modelId="{A0DA28A2-B945-4133-8993-C6513784D5A0}" srcId="{9B027769-5ABC-4EB3-BF5F-F3F069606A55}" destId="{C92E060C-1777-46BD-A1C5-8B34DB88ED06}" srcOrd="0" destOrd="0" parTransId="{AF6A7180-A726-4B4E-9BB5-5BC0F65B7F16}" sibTransId="{19CDF2AA-684A-4CC0-B26A-790B7A56E081}"/>
    <dgm:cxn modelId="{E1E00076-4957-43D7-97AE-3EA9D262A84F}" type="presOf" srcId="{16717A1D-6A7E-4900-B54C-EC7EC3A09708}" destId="{7A8A3963-4671-4D11-9E66-7E4ECDC78339}" srcOrd="0" destOrd="0" presId="urn:microsoft.com/office/officeart/2005/8/layout/vList2"/>
    <dgm:cxn modelId="{68748FE2-D8CE-4081-9512-F050FEE7BD5A}" type="presOf" srcId="{C92E060C-1777-46BD-A1C5-8B34DB88ED06}" destId="{E56A60A0-C842-4590-9A05-AC0D1887DDF7}" srcOrd="0" destOrd="0" presId="urn:microsoft.com/office/officeart/2005/8/layout/vList2"/>
    <dgm:cxn modelId="{0C39235B-214A-4AC4-842B-9A88B63E42D5}" type="presOf" srcId="{83761450-20F7-4279-92C9-3D2EDDF8C6E0}" destId="{E56A60A0-C842-4590-9A05-AC0D1887DDF7}" srcOrd="0" destOrd="3" presId="urn:microsoft.com/office/officeart/2005/8/layout/vList2"/>
    <dgm:cxn modelId="{470E7B32-B500-4A8E-B8DE-D861EB03CFEC}" srcId="{36EBECC5-2BF1-437E-B29C-EDD436216B5B}" destId="{9B027769-5ABC-4EB3-BF5F-F3F069606A55}" srcOrd="0" destOrd="0" parTransId="{C67FFCD4-8B22-46E5-97BA-703B75AB3F57}" sibTransId="{0C635D3D-E64D-4F7A-B4DC-7A202BABE35B}"/>
    <dgm:cxn modelId="{FDD952DE-623C-4CE0-B4AD-73C6F0FFB1DE}" srcId="{36EBECC5-2BF1-437E-B29C-EDD436216B5B}" destId="{16717A1D-6A7E-4900-B54C-EC7EC3A09708}" srcOrd="1" destOrd="0" parTransId="{16360004-7BF3-4F8D-9ED0-8C2C44845A4C}" sibTransId="{9D97E7A5-DADC-4560-9FD1-75E2D8E5170E}"/>
    <dgm:cxn modelId="{4661F60E-8C6F-4BF5-B8B5-E87DB24AC1A6}" type="presParOf" srcId="{2DC26852-C3E1-4A36-92E5-4197974089E7}" destId="{66B02A2E-15E9-4DF8-95D8-91831738E3C5}" srcOrd="0" destOrd="0" presId="urn:microsoft.com/office/officeart/2005/8/layout/vList2"/>
    <dgm:cxn modelId="{294FAD7F-41C4-40B9-8E45-E8C94ED506F3}" type="presParOf" srcId="{2DC26852-C3E1-4A36-92E5-4197974089E7}" destId="{E56A60A0-C842-4590-9A05-AC0D1887DDF7}" srcOrd="1" destOrd="0" presId="urn:microsoft.com/office/officeart/2005/8/layout/vList2"/>
    <dgm:cxn modelId="{CD40CB7C-0173-4F20-824C-02ED879A6936}" type="presParOf" srcId="{2DC26852-C3E1-4A36-92E5-4197974089E7}" destId="{7A8A3963-4671-4D11-9E66-7E4ECDC78339}" srcOrd="2" destOrd="0" presId="urn:microsoft.com/office/officeart/2005/8/layout/vList2"/>
    <dgm:cxn modelId="{0381464F-DC6D-4552-80B4-2B6E7BDBC547}" type="presParOf" srcId="{2DC26852-C3E1-4A36-92E5-4197974089E7}" destId="{1201680C-E830-43CC-9A1A-68322F206A4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02A2E-15E9-4DF8-95D8-91831738E3C5}">
      <dsp:nvSpPr>
        <dsp:cNvPr id="0" name=""/>
        <dsp:cNvSpPr/>
      </dsp:nvSpPr>
      <dsp:spPr>
        <a:xfrm>
          <a:off x="0" y="71225"/>
          <a:ext cx="857885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15</a:t>
          </a:r>
          <a:r>
            <a:rPr lang="en-US" sz="2600" kern="1200" dirty="0" smtClean="0"/>
            <a:t> </a:t>
          </a:r>
          <a:r>
            <a:rPr lang="en-US" sz="2600" b="1" kern="1200" dirty="0" smtClean="0">
              <a:solidFill>
                <a:srgbClr val="FF4B4B"/>
              </a:solidFill>
            </a:rPr>
            <a:t>M</a:t>
          </a:r>
          <a:r>
            <a:rPr lang="en-US" sz="2600" kern="1200" dirty="0" smtClean="0"/>
            <a:t> (</a:t>
          </a:r>
          <a:r>
            <a:rPr lang="en-US" sz="2600" b="1" kern="1200" dirty="0" smtClean="0"/>
            <a:t>Extended</a:t>
          </a:r>
          <a:r>
            <a:rPr lang="en-US" sz="2600" kern="1200" dirty="0" smtClean="0"/>
            <a:t> Maintenance Release):</a:t>
          </a:r>
          <a:endParaRPr lang="en-US" sz="2600" kern="1200" dirty="0"/>
        </a:p>
      </dsp:txBody>
      <dsp:txXfrm>
        <a:off x="29700" y="100925"/>
        <a:ext cx="8519450" cy="549000"/>
      </dsp:txXfrm>
    </dsp:sp>
    <dsp:sp modelId="{E56A60A0-C842-4590-9A05-AC0D1887DDF7}">
      <dsp:nvSpPr>
        <dsp:cNvPr id="0" name=""/>
        <dsp:cNvSpPr/>
      </dsp:nvSpPr>
      <dsp:spPr>
        <a:xfrm>
          <a:off x="0" y="679625"/>
          <a:ext cx="8578850" cy="1829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378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Ideal for long-term maintenance, enabling customers to qualify, deploy, and remain on the release for an extended period.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Provides </a:t>
          </a:r>
          <a:r>
            <a:rPr lang="en-US" sz="2000" b="1" kern="1200" dirty="0" smtClean="0"/>
            <a:t>44</a:t>
          </a:r>
          <a:r>
            <a:rPr lang="en-US" sz="2000" kern="1200" dirty="0" smtClean="0"/>
            <a:t> months of support.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Incorporates features delivered in previous releases plus incremental new feature enhancements and hardware support.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/>
        </a:p>
      </dsp:txBody>
      <dsp:txXfrm>
        <a:off x="0" y="679625"/>
        <a:ext cx="8578850" cy="1829880"/>
      </dsp:txXfrm>
    </dsp:sp>
    <dsp:sp modelId="{7A8A3963-4671-4D11-9E66-7E4ECDC78339}">
      <dsp:nvSpPr>
        <dsp:cNvPr id="0" name=""/>
        <dsp:cNvSpPr/>
      </dsp:nvSpPr>
      <dsp:spPr>
        <a:xfrm>
          <a:off x="0" y="2509505"/>
          <a:ext cx="857885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15</a:t>
          </a:r>
          <a:r>
            <a:rPr lang="en-US" sz="2600" kern="1200" dirty="0" smtClean="0"/>
            <a:t> </a:t>
          </a:r>
          <a:r>
            <a:rPr lang="en-US" sz="2600" b="1" kern="1200" dirty="0" smtClean="0">
              <a:solidFill>
                <a:srgbClr val="FFD54F"/>
              </a:solidFill>
            </a:rPr>
            <a:t>T</a:t>
          </a:r>
          <a:r>
            <a:rPr lang="en-US" sz="2600" kern="1200" dirty="0" smtClean="0"/>
            <a:t> (</a:t>
          </a:r>
          <a:r>
            <a:rPr lang="en-US" sz="2600" b="1" kern="1200" dirty="0" smtClean="0"/>
            <a:t>Standard</a:t>
          </a:r>
          <a:r>
            <a:rPr lang="en-US" sz="2600" kern="1200" dirty="0" smtClean="0"/>
            <a:t> Maintenance Release):</a:t>
          </a:r>
          <a:endParaRPr lang="en-US" sz="2600" kern="1200" dirty="0"/>
        </a:p>
      </dsp:txBody>
      <dsp:txXfrm>
        <a:off x="29700" y="2539205"/>
        <a:ext cx="8519450" cy="549000"/>
      </dsp:txXfrm>
    </dsp:sp>
    <dsp:sp modelId="{1201680C-E830-43CC-9A1A-68322F206A4E}">
      <dsp:nvSpPr>
        <dsp:cNvPr id="0" name=""/>
        <dsp:cNvSpPr/>
      </dsp:nvSpPr>
      <dsp:spPr>
        <a:xfrm>
          <a:off x="0" y="3117905"/>
          <a:ext cx="8578850" cy="1776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378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Short deployment releases ideal for latest new features and hardware support before the next M release becomes available.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Provides regular bug fix maintenance rebuilds for </a:t>
          </a:r>
          <a:r>
            <a:rPr lang="en-US" sz="2000" b="1" kern="1200" dirty="0" smtClean="0"/>
            <a:t>12</a:t>
          </a:r>
          <a:r>
            <a:rPr lang="en-US" sz="2000" kern="1200" dirty="0" smtClean="0"/>
            <a:t> months, plus 6 additional months of critical fix support for network affecting bugs.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Incorporates features and hardware support delivered in previous releases.</a:t>
          </a:r>
        </a:p>
      </dsp:txBody>
      <dsp:txXfrm>
        <a:off x="0" y="3117905"/>
        <a:ext cx="8578850" cy="1776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33006-993C-46CE-BE81-A42F2D8A6269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2CD79-D36A-4E01-AE1C-064887FE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7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the major differences between</a:t>
            </a:r>
            <a:r>
              <a:rPr lang="en-US" baseline="0" dirty="0" smtClean="0"/>
              <a:t> IOS releases prior to 15 and IOS 15 releases is the concept of a Universal Image.  A universal image contains all of the features capable on the specific device, but may not be activated by default.  Additional features may require the purchase of additional licenses to activate.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CD79-D36A-4E01-AE1C-064887FE95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96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Cuba, Iran, North Korea, Sudan, and Syria.  These are Embargoed.  Cisco doesn’t ship at all to these Countries.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These are the “Restriction Free” Countries.  If you aren’t in this list, Cisco may not be allowed to ship Strong Encryption: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Austria, Australia,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Belgium, Bulgaria, Canada, Cyprus, Czech Republic, Denmark, Estonia, Finland, France,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Germany, Greece, Hungary, Iceland, Ireland, Italy, Japan, Latvia, Lithuania,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Luxembourg, Malta, Netherlands, New Zealand, Norway, Poland, Portugal, Romania,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Slovakia, Slovenia, Spain, Sweden, Switzerland, Turkey, United Kingdom, United States.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Universal</a:t>
            </a:r>
            <a:r>
              <a:rPr lang="en-US" baseline="0" dirty="0" err="1" smtClean="0"/>
              <a:t>k9_npe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npe</a:t>
            </a:r>
            <a:r>
              <a:rPr lang="en-US" baseline="0" dirty="0" smtClean="0"/>
              <a:t> (no payload encryption)</a:t>
            </a:r>
          </a:p>
          <a:p>
            <a:r>
              <a:rPr lang="en-US" baseline="0" dirty="0" smtClean="0"/>
              <a:t>Include the Short List of Countries Impacted by </a:t>
            </a:r>
            <a:r>
              <a:rPr lang="en-US" baseline="0" dirty="0" err="1" smtClean="0"/>
              <a:t>npe</a:t>
            </a:r>
            <a:r>
              <a:rPr lang="en-US" baseline="0" dirty="0" smtClean="0"/>
              <a:t>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7FEF6-BAC3-48A7-BA55-C8E73EB8EDF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23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ym typeface="Wingdings" pitchFamily="2" charset="2"/>
              </a:rPr>
              <a:t>IOS 15.0 universal image </a:t>
            </a:r>
            <a:r>
              <a:rPr lang="en-US" baseline="0" dirty="0" smtClean="0">
                <a:sym typeface="Wingdings" pitchFamily="2" charset="2"/>
              </a:rPr>
              <a:t>aims to reduce the complexity when trying to determine the right license, for the right job. </a:t>
            </a:r>
            <a:endParaRPr lang="en-US" dirty="0" smtClean="0">
              <a:sym typeface="Wingdings" pitchFamily="2" charset="2"/>
            </a:endParaRPr>
          </a:p>
          <a:p>
            <a:pPr lvl="0"/>
            <a:endParaRPr lang="en-US" dirty="0" smtClean="0">
              <a:sym typeface="Wingdings" pitchFamily="2" charset="2"/>
            </a:endParaRPr>
          </a:p>
          <a:p>
            <a:pPr lvl="0"/>
            <a:r>
              <a:rPr lang="en-US" dirty="0" smtClean="0">
                <a:sym typeface="Wingdings" pitchFamily="2" charset="2"/>
              </a:rPr>
              <a:t>Features not supported from IOS Release 15 onward: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AppleTalk</a:t>
            </a:r>
          </a:p>
          <a:p>
            <a:pPr lvl="1"/>
            <a:r>
              <a:rPr lang="en-US" baseline="0" dirty="0" smtClean="0">
                <a:sym typeface="Wingdings" pitchFamily="2" charset="2"/>
              </a:rPr>
              <a:t>Cisco Service Selection Gateway (SSG)</a:t>
            </a:r>
          </a:p>
          <a:p>
            <a:pPr lvl="2"/>
            <a:r>
              <a:rPr lang="en-US" baseline="0" dirty="0" smtClean="0">
                <a:sym typeface="Wingdings" pitchFamily="2" charset="2"/>
              </a:rPr>
              <a:t>SSG is a switching solution for Service Providers who offer Intranet, Extranet and Internet connections to subscribers using broadband access technology such as DSL, cable modems, or wireless LAN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http://www.cisco.com/en/US/products/ps6589/products_ios_protocol_group_home.html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7FEF6-BAC3-48A7-BA55-C8E73EB8EDF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350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2713" marR="0" lvl="1" indent="-112713" algn="l" defTabSz="1020763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dirty="0" smtClean="0"/>
              <a:t>Exception</a:t>
            </a:r>
            <a:r>
              <a:rPr lang="en-US" baseline="0" dirty="0" smtClean="0"/>
              <a:t>s to the first statement: </a:t>
            </a:r>
            <a:r>
              <a:rPr lang="en-US" baseline="0" dirty="0" err="1" smtClean="0"/>
              <a:t>Appletalk</a:t>
            </a:r>
            <a:r>
              <a:rPr lang="en-US" baseline="0" dirty="0" smtClean="0"/>
              <a:t> and </a:t>
            </a:r>
            <a:r>
              <a:rPr lang="en-US" dirty="0" smtClean="0">
                <a:sym typeface="Wingdings" pitchFamily="2" charset="2"/>
              </a:rPr>
              <a:t>Cisco Service Selection Gateway (SSG)</a:t>
            </a:r>
          </a:p>
          <a:p>
            <a:r>
              <a:rPr lang="en-US" dirty="0" smtClean="0"/>
              <a:t>FCS: first customer</a:t>
            </a:r>
            <a:r>
              <a:rPr lang="en-US" baseline="0" dirty="0" smtClean="0"/>
              <a:t> ship (day 0)</a:t>
            </a:r>
          </a:p>
          <a:p>
            <a:pPr lvl="1"/>
            <a:r>
              <a:rPr lang="en-US" dirty="0" smtClean="0"/>
              <a:t>The date the software release is first available to customers on Cisco Software Download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7FEF6-BAC3-48A7-BA55-C8E73EB8EDF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483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</a:t>
            </a:r>
            <a:r>
              <a:rPr lang="en-US" baseline="0" dirty="0" smtClean="0"/>
              <a:t> will most </a:t>
            </a:r>
            <a:r>
              <a:rPr lang="en-US" dirty="0" smtClean="0"/>
              <a:t>likely be</a:t>
            </a:r>
            <a:r>
              <a:rPr lang="en-US" baseline="0" dirty="0" smtClean="0"/>
              <a:t> used by those who want the latest features (resellers, vendors, students etc.) </a:t>
            </a:r>
          </a:p>
          <a:p>
            <a:r>
              <a:rPr lang="en-US" b="1" baseline="0" dirty="0" smtClean="0"/>
              <a:t>M</a:t>
            </a:r>
            <a:r>
              <a:rPr lang="en-US" baseline="0" dirty="0" smtClean="0"/>
              <a:t> however will most likely be used in production networks, will lag behind T train releases, so hopefully the resellers, vendors and students can learn about the new features prior to deployment.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7FEF6-BAC3-48A7-BA55-C8E73EB8EDF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27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the audience to name the parts</a:t>
            </a:r>
          </a:p>
          <a:p>
            <a:pPr lvl="1"/>
            <a:r>
              <a:rPr lang="en-US" b="1" dirty="0" smtClean="0"/>
              <a:t>A. </a:t>
            </a:r>
            <a:r>
              <a:rPr lang="en-US" dirty="0" smtClean="0"/>
              <a:t>major release number</a:t>
            </a:r>
          </a:p>
          <a:p>
            <a:pPr lvl="1"/>
            <a:r>
              <a:rPr lang="en-US" b="1" dirty="0" smtClean="0"/>
              <a:t>B. </a:t>
            </a:r>
            <a:r>
              <a:rPr lang="en-US" dirty="0" smtClean="0"/>
              <a:t>minor release number</a:t>
            </a:r>
          </a:p>
          <a:p>
            <a:pPr lvl="1"/>
            <a:r>
              <a:rPr lang="en-US" b="1" dirty="0" smtClean="0"/>
              <a:t>C. </a:t>
            </a:r>
            <a:r>
              <a:rPr lang="en-US" dirty="0" smtClean="0"/>
              <a:t>new feature</a:t>
            </a:r>
            <a:r>
              <a:rPr lang="en-US" baseline="0" dirty="0" smtClean="0"/>
              <a:t> release number</a:t>
            </a:r>
          </a:p>
          <a:p>
            <a:pPr lvl="1"/>
            <a:r>
              <a:rPr lang="en-US" b="1" baseline="0" dirty="0" smtClean="0"/>
              <a:t>D.</a:t>
            </a:r>
          </a:p>
          <a:p>
            <a:pPr lvl="2"/>
            <a:r>
              <a:rPr lang="en-US" baseline="0" dirty="0" smtClean="0"/>
              <a:t>M = extended maintenance release</a:t>
            </a:r>
          </a:p>
          <a:p>
            <a:pPr lvl="2"/>
            <a:r>
              <a:rPr lang="en-US" dirty="0" smtClean="0"/>
              <a:t>T </a:t>
            </a:r>
            <a:r>
              <a:rPr lang="en-US" baseline="0" dirty="0" smtClean="0"/>
              <a:t> = standard maintenance release</a:t>
            </a:r>
          </a:p>
          <a:p>
            <a:pPr lvl="1"/>
            <a:r>
              <a:rPr lang="en-US" b="1" baseline="0" dirty="0" smtClean="0"/>
              <a:t>E. </a:t>
            </a:r>
            <a:r>
              <a:rPr lang="en-US" baseline="0" dirty="0" smtClean="0"/>
              <a:t>maintenance rebuild number</a:t>
            </a:r>
          </a:p>
          <a:p>
            <a:pPr lvl="2"/>
            <a:r>
              <a:rPr lang="en-US" baseline="0" dirty="0" smtClean="0"/>
              <a:t>No new features or hardware support are delivered in maintenance rebuilds of release 15 M or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7FEF6-BAC3-48A7-BA55-C8E73EB8EDF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4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3657600" cy="384721"/>
          </a:xfr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39745"/>
            <a:ext cx="4103687" cy="4965700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4984231" y="1416140"/>
            <a:ext cx="3759720" cy="459903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tx1">
                  <a:lumMod val="20000"/>
                  <a:lumOff val="80000"/>
                </a:schemeClr>
              </a:gs>
              <a:gs pos="47000">
                <a:schemeClr val="bg1"/>
              </a:gs>
              <a:gs pos="100000">
                <a:srgbClr val="EDDFF5"/>
              </a:gs>
            </a:gsLst>
            <a:lin ang="2700000" scaled="1"/>
            <a:tileRect/>
          </a:gra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221224" y="1747683"/>
            <a:ext cx="3236976" cy="1900292"/>
          </a:xfrm>
        </p:spPr>
        <p:txBody>
          <a:bodyPr/>
          <a:lstStyle>
            <a:lvl1pPr marL="114300" indent="-114300">
              <a:buFontTx/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5310124" y="4876800"/>
            <a:ext cx="3044497" cy="326243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990141" y="1335313"/>
            <a:ext cx="1" cy="4760687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25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301752"/>
            <a:ext cx="4123944" cy="838200"/>
          </a:xfrm>
        </p:spPr>
        <p:txBody>
          <a:bodyPr vert="horz" lIns="82296" tIns="45720" rIns="82296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Two Column</a:t>
            </a:r>
            <a:br>
              <a:rPr lang="en-US" dirty="0" smtClean="0"/>
            </a:br>
            <a:r>
              <a:rPr lang="en-US" dirty="0" smtClean="0"/>
              <a:t>Title Left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9455" y="1600200"/>
            <a:ext cx="4142232" cy="452628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j-lt"/>
              </a:defRPr>
            </a:lvl1pPr>
            <a:lvl2pPr marL="406400" indent="0">
              <a:buClr>
                <a:schemeClr val="accent5"/>
              </a:buClr>
              <a:buFontTx/>
              <a:buNone/>
              <a:tabLst/>
              <a:defRPr>
                <a:solidFill>
                  <a:schemeClr val="tx2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</a:t>
            </a:r>
            <a:br>
              <a:rPr lang="en-US" dirty="0" smtClean="0"/>
            </a:br>
            <a:r>
              <a:rPr lang="en-US" dirty="0" smtClean="0"/>
              <a:t>do not italicize; use yellow on the </a:t>
            </a:r>
            <a:br>
              <a:rPr lang="en-US" dirty="0" smtClean="0"/>
            </a:br>
            <a:r>
              <a:rPr lang="en-US" dirty="0" smtClean="0"/>
              <a:t>black template and red for the white template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818888" y="1600200"/>
            <a:ext cx="4005072" cy="452628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06400" indent="0">
              <a:buClr>
                <a:schemeClr val="accent1">
                  <a:lumMod val="40000"/>
                  <a:lumOff val="60000"/>
                </a:schemeClr>
              </a:buClr>
              <a:buFont typeface="Arial" pitchFamily="34" charset="0"/>
              <a:buNone/>
              <a:defRPr>
                <a:solidFill>
                  <a:schemeClr val="tx1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do not italicize; use yellow on the black template and red for the white template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818887" y="301752"/>
            <a:ext cx="3951308" cy="8382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0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Two Column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Title Right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16000">
                    <a:schemeClr val="tx2"/>
                  </a:gs>
                  <a:gs pos="100000">
                    <a:srgbClr val="28A7DF"/>
                  </a:gs>
                </a:gsLst>
                <a:lin ang="1800000" scaled="0"/>
                <a:tileRect/>
              </a:gra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44475" y="1866900"/>
            <a:ext cx="2622550" cy="439102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292474" y="1866900"/>
            <a:ext cx="2593975" cy="4362450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275388" y="1866900"/>
            <a:ext cx="2633662" cy="433387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20"/>
          <p:cNvSpPr>
            <a:spLocks noGrp="1" noChangeAspect="1"/>
          </p:cNvSpPr>
          <p:nvPr>
            <p:ph type="body" sz="quarter" idx="17"/>
          </p:nvPr>
        </p:nvSpPr>
        <p:spPr>
          <a:xfrm>
            <a:off x="219456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3255264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 noChangeAspect="1"/>
          </p:cNvSpPr>
          <p:nvPr>
            <p:ph type="body" sz="quarter" idx="19"/>
          </p:nvPr>
        </p:nvSpPr>
        <p:spPr>
          <a:xfrm>
            <a:off x="6247902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82817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083084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246972" y="439710"/>
            <a:ext cx="8567244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359764" y="1476375"/>
            <a:ext cx="8439461" cy="4305300"/>
          </a:xfrm>
        </p:spPr>
        <p:txBody>
          <a:bodyPr anchor="ctr" anchorCtr="1"/>
          <a:lstStyle>
            <a:lvl1pPr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49466" y="6062114"/>
            <a:ext cx="7461250" cy="276999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200">
                <a:solidFill>
                  <a:srgbClr val="435153"/>
                </a:solidFill>
                <a:latin typeface="+mj-lt"/>
              </a:defRPr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12 Points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_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46888" y="1600200"/>
            <a:ext cx="4005072" cy="3749040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400" baseline="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Simple text goes here and can wrap to accommodate more lines of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873752" y="1947672"/>
            <a:ext cx="3429000" cy="2990088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776" y="5852160"/>
            <a:ext cx="8112126" cy="38417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9456" y="649224"/>
            <a:ext cx="8112125" cy="4480560"/>
          </a:xfrm>
        </p:spPr>
        <p:txBody>
          <a:bodyPr/>
          <a:lstStyle>
            <a:lvl1pPr marL="236538" indent="-236538" algn="l" defTabSz="914400" rtl="0" eaLnBrk="1" latinLnBrk="0" hangingPunct="1">
              <a:lnSpc>
                <a:spcPts val="52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“Format large quotes using this slide layout. Be sure to cite your source below.”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7744" y="484632"/>
            <a:ext cx="8755128" cy="4372131"/>
          </a:xfrm>
        </p:spPr>
        <p:txBody>
          <a:bodyPr anchor="b" anchorCtr="0"/>
          <a:lstStyle>
            <a:lvl1pPr marL="228600" indent="-228600">
              <a:buFont typeface="Arial" pitchFamily="34" charset="0"/>
              <a:buChar char="“"/>
              <a:defRPr sz="6000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Format large quotes using this slide layout. Be sure to cite your source below.”</a:t>
            </a:r>
            <a:endParaRPr lang="en-US" dirty="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248" y="5358903"/>
            <a:ext cx="8574685" cy="61436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1918741"/>
            <a:ext cx="4117446" cy="3020518"/>
          </a:xfrm>
        </p:spPr>
        <p:txBody>
          <a:bodyPr vert="horz" lIns="82296" tIns="45720" rIns="82296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Telling Shared Experiences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22519" y="777667"/>
            <a:ext cx="3895344" cy="5287676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0" lv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rgbClr val="435153"/>
              </a:buClr>
              <a:buFont typeface="Arial" pitchFamily="34" charset="0"/>
              <a:buNone/>
            </a:pPr>
            <a:r>
              <a:rPr lang="en-US" dirty="0" smtClean="0"/>
              <a:t>Tell your story here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1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2" y="4464066"/>
            <a:ext cx="3657600" cy="384721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772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279392"/>
            <a:ext cx="4684867" cy="38417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kumimoji="0" lang="en-US" sz="2000" b="0" i="0" u="none" strike="noStrike" kern="1200" cap="none" spc="0" normalizeH="0" baseline="0" dirty="0">
                <a:ln>
                  <a:noFill/>
                </a:ln>
                <a:solidFill>
                  <a:srgbClr val="493B93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8693" y="3282696"/>
            <a:ext cx="4712557" cy="1022350"/>
          </a:xfrm>
        </p:spPr>
        <p:txBody>
          <a:bodyPr vert="horz" lIns="82296" tIns="45720" rIns="82296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Demo Title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 hasCustomPrompt="1"/>
          </p:nvPr>
        </p:nvSpPr>
        <p:spPr>
          <a:xfrm>
            <a:off x="5540375" y="1917700"/>
            <a:ext cx="2676525" cy="2889250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ngl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891875" y="795528"/>
            <a:ext cx="5349240" cy="400507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891874" y="4794352"/>
            <a:ext cx="5347552" cy="996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1900238" y="795528"/>
            <a:ext cx="5329238" cy="400507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65871" y="4873438"/>
            <a:ext cx="5074070" cy="838200"/>
          </a:xfr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photo_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38328" y="310896"/>
            <a:ext cx="3273552" cy="245973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38328" y="310896"/>
            <a:ext cx="3273552" cy="2459736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29703" y="3429000"/>
            <a:ext cx="7009298" cy="1421928"/>
          </a:xfrm>
        </p:spPr>
        <p:txBody>
          <a:bodyPr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Large photo </a:t>
            </a:r>
            <a:br>
              <a:rPr lang="en-US" dirty="0" smtClean="0"/>
            </a:br>
            <a:r>
              <a:rPr lang="en-US" dirty="0" smtClean="0"/>
              <a:t>caption here.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rait photo_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4992624" y="859536"/>
            <a:ext cx="3630168" cy="5029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4992624" y="859536"/>
            <a:ext cx="3630168" cy="502920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9703" y="728972"/>
            <a:ext cx="4349918" cy="1089529"/>
          </a:xfrm>
        </p:spPr>
        <p:txBody>
          <a:bodyPr anchor="t">
            <a:spAutoFit/>
          </a:bodyPr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ltip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668713" y="311149"/>
            <a:ext cx="3268136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 hasCustomPrompt="1"/>
          </p:nvPr>
        </p:nvSpPr>
        <p:spPr>
          <a:xfrm>
            <a:off x="3668989" y="311149"/>
            <a:ext cx="326786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4963" y="311149"/>
            <a:ext cx="3258612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20824" y="311149"/>
            <a:ext cx="327275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011988" y="311149"/>
            <a:ext cx="1806574" cy="13081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 hasCustomPrompt="1"/>
          </p:nvPr>
        </p:nvSpPr>
        <p:spPr>
          <a:xfrm>
            <a:off x="7011988" y="311149"/>
            <a:ext cx="1806573" cy="1308101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34963" y="3028951"/>
            <a:ext cx="2501965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320824" y="3028951"/>
            <a:ext cx="2516104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911476" y="3028951"/>
            <a:ext cx="4025374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 hasCustomPrompt="1"/>
          </p:nvPr>
        </p:nvSpPr>
        <p:spPr>
          <a:xfrm>
            <a:off x="2908334" y="3028951"/>
            <a:ext cx="4028516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011988" y="1683657"/>
            <a:ext cx="1806574" cy="344215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7011988" y="1676400"/>
            <a:ext cx="1806573" cy="344941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011988" y="5182960"/>
            <a:ext cx="1806574" cy="13049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 hasCustomPrompt="1"/>
          </p:nvPr>
        </p:nvSpPr>
        <p:spPr>
          <a:xfrm>
            <a:off x="7011988" y="5182960"/>
            <a:ext cx="1806573" cy="1304925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photo with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328" y="310896"/>
            <a:ext cx="8476488" cy="607539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33375" y="339924"/>
            <a:ext cx="8474869" cy="6054185"/>
          </a:xfrm>
          <a:ln>
            <a:solidFill>
              <a:srgbClr val="FFFFFF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baseline="0" dirty="0">
                <a:solidFill>
                  <a:srgbClr val="54656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placeholder</a:t>
            </a: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91440" y="-91440"/>
            <a:ext cx="9326880" cy="7040880"/>
          </a:xfrm>
        </p:spPr>
        <p:txBody>
          <a:bodyPr anchor="ctr" anchorCtr="1">
            <a:noAutofit/>
          </a:bodyPr>
          <a:lstStyle>
            <a:lvl1pPr algn="ctr"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Full bleed image placeholder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ndar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Media Placeholder 20"/>
          <p:cNvSpPr>
            <a:spLocks noGrp="1"/>
          </p:cNvSpPr>
          <p:nvPr>
            <p:ph type="media" sz="quarter" idx="10" hasCustomPrompt="1"/>
          </p:nvPr>
        </p:nvSpPr>
        <p:spPr>
          <a:xfrm>
            <a:off x="2642616" y="777240"/>
            <a:ext cx="5897880" cy="4425696"/>
          </a:xfrm>
          <a:solidFill>
            <a:srgbClr val="000000"/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video</a:t>
            </a:r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148" y="6042098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_gradi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8110728" cy="384175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normAutofit/>
          </a:bodyPr>
          <a:lstStyle>
            <a:lvl1pPr marL="0" indent="0" algn="l"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  <p:pic>
        <p:nvPicPr>
          <p:cNvPr id="51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053" y="325971"/>
            <a:ext cx="2920207" cy="48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2" y="4862154"/>
            <a:ext cx="8110728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1" y="5231003"/>
            <a:ext cx="8110728" cy="297004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4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3" name="Freeform 22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blu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3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39745"/>
            <a:ext cx="8578850" cy="4965700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000000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000000"/>
                </a:solidFill>
                <a:latin typeface="+mj-lt"/>
              </a:defRPr>
            </a:lvl2pPr>
            <a:lvl3pPr>
              <a:defRPr>
                <a:solidFill>
                  <a:srgbClr val="000000"/>
                </a:solidFill>
                <a:latin typeface="+mj-lt"/>
              </a:defRPr>
            </a:lvl3pPr>
            <a:lvl4pPr>
              <a:defRPr>
                <a:solidFill>
                  <a:srgbClr val="000000"/>
                </a:solidFill>
                <a:latin typeface="+mj-lt"/>
              </a:defRPr>
            </a:lvl4pPr>
            <a:lvl5pPr>
              <a:defRPr>
                <a:solidFill>
                  <a:srgbClr val="000000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010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313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712451"/>
            <a:ext cx="8477250" cy="1828800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696378"/>
            <a:ext cx="8477250" cy="1844873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57152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Segu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72439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344168"/>
            <a:ext cx="8577072" cy="496519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480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06781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9702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702" y="1339745"/>
            <a:ext cx="8577072" cy="4965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808080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Public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930" r:id="rId2"/>
    <p:sldLayoutId id="2147483929" r:id="rId3"/>
    <p:sldLayoutId id="2147483937" r:id="rId4"/>
    <p:sldLayoutId id="2147483900" r:id="rId5"/>
    <p:sldLayoutId id="2147483931" r:id="rId6"/>
    <p:sldLayoutId id="2147483932" r:id="rId7"/>
    <p:sldLayoutId id="2147483933" r:id="rId8"/>
    <p:sldLayoutId id="2147483902" r:id="rId9"/>
    <p:sldLayoutId id="2147483903" r:id="rId10"/>
    <p:sldLayoutId id="2147483935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3" r:id="rId18"/>
    <p:sldLayoutId id="2147483911" r:id="rId19"/>
    <p:sldLayoutId id="2147483912" r:id="rId20"/>
    <p:sldLayoutId id="2147483914" r:id="rId21"/>
    <p:sldLayoutId id="2147483915" r:id="rId22"/>
    <p:sldLayoutId id="2147483916" r:id="rId23"/>
    <p:sldLayoutId id="2147483917" r:id="rId24"/>
    <p:sldLayoutId id="2147483918" r:id="rId25"/>
    <p:sldLayoutId id="2147483919" r:id="rId26"/>
    <p:sldLayoutId id="2147483921" r:id="rId27"/>
    <p:sldLayoutId id="2147483922" r:id="rId28"/>
    <p:sldLayoutId id="2147483936" r:id="rId29"/>
    <p:sldLayoutId id="2147483923" r:id="rId30"/>
    <p:sldLayoutId id="2147483924" r:id="rId31"/>
    <p:sldLayoutId id="2147483925" r:id="rId32"/>
    <p:sldLayoutId id="2147483926" r:id="rId33"/>
    <p:sldLayoutId id="2147483927" r:id="rId34"/>
    <p:sldLayoutId id="2147483938" r:id="rId35"/>
    <p:sldLayoutId id="2147483939" r:id="rId36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0" lang="en-US" sz="3600" b="0" i="0" u="none" strike="noStrike" kern="1200" cap="none" spc="0" normalizeH="0" baseline="0" dirty="0">
          <a:ln>
            <a:noFill/>
          </a:ln>
          <a:gradFill flip="none" rotWithShape="1">
            <a:gsLst>
              <a:gs pos="16000">
                <a:schemeClr val="tx2"/>
              </a:gs>
              <a:gs pos="100000">
                <a:srgbClr val="28A7DF"/>
              </a:gs>
            </a:gsLst>
            <a:lin ang="1800000" scaled="0"/>
            <a:tileRect/>
          </a:gradFill>
          <a:effectLst/>
          <a:uLnTx/>
          <a:uFillTx/>
          <a:latin typeface="+mj-lt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440"/>
        </a:spcBef>
        <a:buClr>
          <a:srgbClr val="493B93"/>
        </a:buClr>
        <a:buSzPct val="90000"/>
        <a:buFont typeface="Arial" pitchFamily="34" charset="0"/>
        <a:buChar char="•"/>
        <a:tabLst/>
        <a:defRPr lang="en-US" sz="2200" kern="1200" dirty="0" smtClean="0">
          <a:solidFill>
            <a:srgbClr val="435153"/>
          </a:solidFill>
          <a:latin typeface="+mj-lt"/>
          <a:ea typeface="+mn-ea"/>
          <a:cs typeface="+mn-cs"/>
        </a:defRPr>
      </a:lvl1pPr>
      <a:lvl2pPr marL="406400" indent="0" algn="l" defTabSz="914400" rtl="0" eaLnBrk="1" latinLnBrk="0" hangingPunct="1">
        <a:lnSpc>
          <a:spcPct val="95000"/>
        </a:lnSpc>
        <a:spcBef>
          <a:spcPts val="840"/>
        </a:spcBef>
        <a:buClr>
          <a:schemeClr val="tx2"/>
        </a:buClr>
        <a:buFontTx/>
        <a:buNone/>
        <a:defRPr lang="en-US" sz="1800" kern="1200" dirty="0" smtClean="0">
          <a:solidFill>
            <a:srgbClr val="435153"/>
          </a:solidFill>
          <a:latin typeface="+mj-lt"/>
          <a:ea typeface="+mn-ea"/>
          <a:cs typeface="+mn-cs"/>
        </a:defRPr>
      </a:lvl2pPr>
      <a:lvl3pPr marL="571500" indent="-1588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600" kern="1200" dirty="0" smtClean="0">
          <a:solidFill>
            <a:srgbClr val="435153"/>
          </a:solidFill>
          <a:latin typeface="+mj-lt"/>
          <a:ea typeface="+mn-ea"/>
          <a:cs typeface="+mn-cs"/>
        </a:defRPr>
      </a:lvl3pPr>
      <a:lvl4pPr marL="688975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 smtClean="0">
          <a:solidFill>
            <a:srgbClr val="435153"/>
          </a:solidFill>
          <a:latin typeface="+mj-lt"/>
          <a:ea typeface="+mn-ea"/>
          <a:cs typeface="+mn-cs"/>
        </a:defRPr>
      </a:lvl4pPr>
      <a:lvl5pPr marL="80168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>
          <a:solidFill>
            <a:srgbClr val="435153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A. Peter Anderson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IOS 15 Trains, Numbering, and System Image </a:t>
            </a:r>
            <a:r>
              <a:rPr lang="en-US" dirty="0" smtClean="0"/>
              <a:t>Packaging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Associate Professor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August 4, 2013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6054" y="2820573"/>
            <a:ext cx="8588861" cy="838200"/>
          </a:xfrm>
        </p:spPr>
        <p:txBody>
          <a:bodyPr/>
          <a:lstStyle/>
          <a:p>
            <a:r>
              <a:rPr lang="en-US" dirty="0" smtClean="0"/>
              <a:t>Universal IOS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11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What is a Universal Image?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 smtClean="0"/>
              <a:t>Universal </a:t>
            </a:r>
            <a:r>
              <a:rPr dirty="0" err="1" smtClean="0"/>
              <a:t>IOS</a:t>
            </a:r>
            <a:r>
              <a:rPr dirty="0" smtClean="0"/>
              <a:t> Image contains all Cisco </a:t>
            </a:r>
            <a:r>
              <a:rPr dirty="0" err="1" smtClean="0"/>
              <a:t>IOS</a:t>
            </a:r>
            <a:r>
              <a:rPr dirty="0" smtClean="0"/>
              <a:t> features.</a:t>
            </a:r>
          </a:p>
          <a:p>
            <a:r>
              <a:rPr dirty="0" smtClean="0"/>
              <a:t>Single universal IOS Image is shipped with the ISR G2 devices.</a:t>
            </a:r>
          </a:p>
          <a:p>
            <a:r>
              <a:rPr dirty="0" smtClean="0"/>
              <a:t>IOS functionality is determined by the specific licenses applied to the devices.</a:t>
            </a:r>
          </a:p>
          <a:p>
            <a:r>
              <a:rPr dirty="0" smtClean="0"/>
              <a:t>Only two </a:t>
            </a:r>
            <a:r>
              <a:rPr dirty="0" err="1" smtClean="0"/>
              <a:t>IOS</a:t>
            </a:r>
            <a:r>
              <a:rPr dirty="0" smtClean="0"/>
              <a:t> images for each release:</a:t>
            </a:r>
          </a:p>
          <a:p>
            <a:pPr lvl="1"/>
            <a:r>
              <a:rPr dirty="0" err="1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dirty="0" err="1" smtClean="0">
                <a:solidFill>
                  <a:schemeClr val="tx2">
                    <a:lumMod val="50000"/>
                  </a:schemeClr>
                </a:solidFill>
              </a:rPr>
              <a:t>niversalk9</a:t>
            </a:r>
            <a:r>
              <a:rPr dirty="0" smtClean="0">
                <a:solidFill>
                  <a:schemeClr val="accent4"/>
                </a:solidFill>
              </a:rPr>
              <a:t>: </a:t>
            </a:r>
            <a:r>
              <a:rPr dirty="0" smtClean="0"/>
              <a:t>This universal image offers all the Cisco </a:t>
            </a:r>
            <a:r>
              <a:rPr dirty="0" err="1" smtClean="0"/>
              <a:t>IOS</a:t>
            </a:r>
            <a:r>
              <a:rPr dirty="0" smtClean="0"/>
              <a:t> features including strong crypto features such as </a:t>
            </a:r>
            <a:r>
              <a:rPr dirty="0" err="1" smtClean="0"/>
              <a:t>VPN</a:t>
            </a:r>
            <a:r>
              <a:rPr dirty="0" smtClean="0"/>
              <a:t> payload, Secure </a:t>
            </a:r>
            <a:r>
              <a:rPr dirty="0" err="1" smtClean="0"/>
              <a:t>UC</a:t>
            </a:r>
            <a:r>
              <a:rPr dirty="0" smtClean="0"/>
              <a:t>, etc.</a:t>
            </a:r>
          </a:p>
          <a:p>
            <a:pPr lvl="1"/>
            <a:r>
              <a:rPr dirty="0" err="1" smtClean="0">
                <a:solidFill>
                  <a:schemeClr val="tx2">
                    <a:lumMod val="50000"/>
                  </a:schemeClr>
                </a:solidFill>
              </a:rPr>
              <a:t>universalk9_npe</a:t>
            </a:r>
            <a:r>
              <a:rPr dirty="0" smtClean="0">
                <a:solidFill>
                  <a:schemeClr val="tx2">
                    <a:lumMod val="50000"/>
                  </a:schemeClr>
                </a:solidFill>
              </a:rPr>
              <a:t> (no payload encryption)</a:t>
            </a:r>
            <a:r>
              <a:rPr dirty="0" smtClean="0">
                <a:solidFill>
                  <a:schemeClr val="accent4"/>
                </a:solidFill>
              </a:rPr>
              <a:t>: </a:t>
            </a:r>
            <a:r>
              <a:rPr dirty="0"/>
              <a:t>This universal image </a:t>
            </a:r>
            <a:r>
              <a:rPr dirty="0" smtClean="0"/>
              <a:t>satisfies requirements of import restricted countries. It does not support any strong payload encryption, such as </a:t>
            </a:r>
            <a:r>
              <a:rPr dirty="0" err="1" smtClean="0"/>
              <a:t>VPN</a:t>
            </a:r>
            <a:r>
              <a:rPr dirty="0" smtClean="0"/>
              <a:t> payload, secure voice, etc.</a:t>
            </a:r>
          </a:p>
          <a:p>
            <a:r>
              <a:rPr dirty="0" smtClean="0"/>
              <a:t>Examples:</a:t>
            </a:r>
          </a:p>
          <a:p>
            <a:pPr lvl="1"/>
            <a:r>
              <a:rPr dirty="0" err="1" smtClean="0">
                <a:solidFill>
                  <a:schemeClr val="tx2">
                    <a:lumMod val="50000"/>
                  </a:schemeClr>
                </a:solidFill>
              </a:rPr>
              <a:t>c2900-universalk9-mz.SPA.151-4.M.bin</a:t>
            </a:r>
            <a:endParaRPr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dirty="0" err="1" smtClean="0">
                <a:solidFill>
                  <a:schemeClr val="tx2">
                    <a:lumMod val="50000"/>
                  </a:schemeClr>
                </a:solidFill>
              </a:rPr>
              <a:t>c2900-universalk9_npe-mz.SPA.151.4-M.bin</a:t>
            </a:r>
            <a:endParaRPr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485" y="176719"/>
            <a:ext cx="1190117" cy="134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96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Universal IOS Images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dirty="0" smtClean="0">
                <a:solidFill>
                  <a:srgbClr val="111111"/>
                </a:solidFill>
              </a:rPr>
              <a:t>Includes all the available features in a model.</a:t>
            </a:r>
          </a:p>
          <a:p>
            <a:r>
              <a:rPr lang="en-US" dirty="0" smtClean="0">
                <a:solidFill>
                  <a:srgbClr val="111111"/>
                </a:solidFill>
              </a:rPr>
              <a:t>F</a:t>
            </a:r>
            <a:r>
              <a:rPr dirty="0" smtClean="0">
                <a:solidFill>
                  <a:srgbClr val="111111"/>
                </a:solidFill>
              </a:rPr>
              <a:t>our technology packages available: </a:t>
            </a:r>
            <a:r>
              <a:rPr b="1" dirty="0" smtClean="0">
                <a:solidFill>
                  <a:srgbClr val="111111"/>
                </a:solidFill>
              </a:rPr>
              <a:t>IP Base</a:t>
            </a:r>
            <a:r>
              <a:rPr dirty="0" smtClean="0">
                <a:solidFill>
                  <a:srgbClr val="111111"/>
                </a:solidFill>
              </a:rPr>
              <a:t>, </a:t>
            </a:r>
            <a:r>
              <a:rPr b="1" dirty="0" smtClean="0">
                <a:solidFill>
                  <a:srgbClr val="111111"/>
                </a:solidFill>
              </a:rPr>
              <a:t>Security</a:t>
            </a:r>
            <a:r>
              <a:rPr dirty="0" smtClean="0">
                <a:solidFill>
                  <a:srgbClr val="111111"/>
                </a:solidFill>
              </a:rPr>
              <a:t>, </a:t>
            </a:r>
            <a:r>
              <a:rPr b="1" dirty="0" smtClean="0">
                <a:solidFill>
                  <a:srgbClr val="111111"/>
                </a:solidFill>
              </a:rPr>
              <a:t>UC</a:t>
            </a:r>
            <a:r>
              <a:rPr dirty="0" smtClean="0">
                <a:solidFill>
                  <a:srgbClr val="111111"/>
                </a:solidFill>
              </a:rPr>
              <a:t> and </a:t>
            </a:r>
            <a:r>
              <a:rPr b="1" dirty="0" smtClean="0">
                <a:solidFill>
                  <a:srgbClr val="111111"/>
                </a:solidFill>
              </a:rPr>
              <a:t>Data</a:t>
            </a:r>
          </a:p>
          <a:p>
            <a:pPr lvl="1"/>
            <a:r>
              <a:rPr dirty="0" smtClean="0">
                <a:solidFill>
                  <a:srgbClr val="111111"/>
                </a:solidFill>
              </a:rPr>
              <a:t>IP Base Technology Package is </a:t>
            </a:r>
            <a:r>
              <a:rPr i="1" dirty="0" smtClean="0">
                <a:solidFill>
                  <a:srgbClr val="111111"/>
                </a:solidFill>
              </a:rPr>
              <a:t>enabled by default.</a:t>
            </a:r>
          </a:p>
          <a:p>
            <a:pPr lvl="1"/>
            <a:r>
              <a:rPr dirty="0" smtClean="0">
                <a:solidFill>
                  <a:srgbClr val="111111"/>
                </a:solidFill>
              </a:rPr>
              <a:t>Security, UC and Data Technology Package licenses activate more features.</a:t>
            </a:r>
            <a:endParaRPr lang="en-US" dirty="0">
              <a:solidFill>
                <a:srgbClr val="111111"/>
              </a:solidFill>
            </a:endParaRPr>
          </a:p>
        </p:txBody>
      </p:sp>
      <p:pic>
        <p:nvPicPr>
          <p:cNvPr id="4" name="Picture 5" descr="Universal_IOS_Imag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93" y="3494172"/>
            <a:ext cx="8220078" cy="2811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2707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Release 15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Feature inheritance and platform support from 12.4T and 12.4 </a:t>
            </a:r>
            <a:r>
              <a:rPr dirty="0"/>
              <a:t>M</a:t>
            </a:r>
            <a:r>
              <a:rPr lang="en-US" dirty="0" smtClean="0"/>
              <a:t>ainline</a:t>
            </a:r>
          </a:p>
          <a:p>
            <a:pPr>
              <a:defRPr/>
            </a:pPr>
            <a:r>
              <a:rPr dirty="0" smtClean="0"/>
              <a:t>Two major maintenance releases for IOS 15:</a:t>
            </a:r>
            <a:endParaRPr lang="en-US" dirty="0" smtClean="0"/>
          </a:p>
          <a:p>
            <a:pPr lvl="1">
              <a:defRPr/>
            </a:pPr>
            <a:r>
              <a:rPr lang="en-US" b="1" dirty="0" smtClean="0"/>
              <a:t>M Release (Extended)</a:t>
            </a:r>
          </a:p>
          <a:p>
            <a:pPr lvl="1">
              <a:defRPr/>
            </a:pPr>
            <a:r>
              <a:rPr lang="en-US" b="1" dirty="0" smtClean="0"/>
              <a:t>T </a:t>
            </a:r>
            <a:r>
              <a:rPr b="1" dirty="0" smtClean="0"/>
              <a:t>Re</a:t>
            </a:r>
            <a:r>
              <a:rPr lang="en-US" b="1" dirty="0" smtClean="0"/>
              <a:t>lease (Standard)</a:t>
            </a:r>
          </a:p>
        </p:txBody>
      </p:sp>
      <p:pic>
        <p:nvPicPr>
          <p:cNvPr id="14340" name="Picture 3" descr="Timeli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978" y="3297342"/>
            <a:ext cx="8396165" cy="1372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63369" y="4669718"/>
            <a:ext cx="35337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</a:rPr>
              <a:t>FCS: First Customer Ship</a:t>
            </a:r>
          </a:p>
          <a:p>
            <a:pPr marL="0" lvl="1"/>
            <a:r>
              <a:rPr lang="en-US" sz="1000" dirty="0" smtClean="0">
                <a:solidFill>
                  <a:srgbClr val="000000"/>
                </a:solidFill>
              </a:rPr>
              <a:t>The date the software release is first available to customers on Cisco Software Download Center</a:t>
            </a:r>
          </a:p>
          <a:p>
            <a:endParaRPr lang="en-US" sz="1000" dirty="0" smtClean="0">
              <a:solidFill>
                <a:srgbClr val="000000"/>
              </a:solidFill>
            </a:endParaRPr>
          </a:p>
          <a:p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56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Maintenance Releases?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60819740"/>
              </p:ext>
            </p:extLst>
          </p:nvPr>
        </p:nvGraphicFramePr>
        <p:xfrm>
          <a:off x="239713" y="1192696"/>
          <a:ext cx="8578850" cy="4965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6701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837259" y="3533052"/>
            <a:ext cx="1435962" cy="0"/>
          </a:xfrm>
          <a:prstGeom prst="line">
            <a:avLst/>
          </a:prstGeom>
          <a:ln w="19050" cap="rnd" cmpd="sng">
            <a:solidFill>
              <a:schemeClr val="tx1">
                <a:lumMod val="50000"/>
              </a:schemeClr>
            </a:solidFill>
            <a:miter lim="800000"/>
          </a:ln>
          <a:effectLst>
            <a:outerShdw blurRad="50800" dist="50800" dir="5400000" sx="1000" sy="1000" algn="ctr" rotWithShape="0">
              <a:schemeClr val="tx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168" y="1808814"/>
            <a:ext cx="6774075" cy="573206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rgbClr val="000B10"/>
                </a:solidFill>
              </a:rPr>
              <a:t/>
            </a:r>
            <a:br>
              <a:rPr lang="en-US" b="1" dirty="0" smtClean="0">
                <a:solidFill>
                  <a:srgbClr val="000B10"/>
                </a:solidFill>
              </a:rPr>
            </a:br>
            <a:r>
              <a:rPr lang="en-US" b="1" dirty="0">
                <a:solidFill>
                  <a:srgbClr val="000B10"/>
                </a:solidFill>
              </a:rPr>
              <a:t/>
            </a:r>
            <a:br>
              <a:rPr lang="en-US" b="1" dirty="0">
                <a:solidFill>
                  <a:srgbClr val="000B10"/>
                </a:solidFill>
              </a:rPr>
            </a:br>
            <a:r>
              <a:rPr lang="en-US" b="1" dirty="0" smtClean="0">
                <a:solidFill>
                  <a:srgbClr val="000B10"/>
                </a:solidFill>
              </a:rPr>
              <a:t/>
            </a:r>
            <a:br>
              <a:rPr lang="en-US" b="1" dirty="0" smtClean="0">
                <a:solidFill>
                  <a:srgbClr val="000B10"/>
                </a:solidFill>
              </a:rPr>
            </a:br>
            <a:r>
              <a:rPr lang="en-US" sz="2400" b="1" dirty="0" smtClean="0">
                <a:solidFill>
                  <a:srgbClr val="000B10"/>
                </a:solidFill>
              </a:rPr>
              <a:t>c2900-universalk9-mz.SPA.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</a:rPr>
              <a:t>15</a:t>
            </a:r>
            <a:r>
              <a:rPr lang="en-US" sz="36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3600" b="1" dirty="0" smtClean="0">
                <a:solidFill>
                  <a:srgbClr val="000B10"/>
                </a:solidFill>
              </a:rPr>
              <a:t>-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en-US" sz="3600" b="1" dirty="0" smtClean="0">
                <a:solidFill>
                  <a:srgbClr val="000B10"/>
                </a:solidFill>
              </a:rPr>
              <a:t>.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en-US" sz="3600" b="1" dirty="0" smtClean="0">
                <a:solidFill>
                  <a:srgbClr val="9AAD3D"/>
                </a:solidFill>
              </a:rPr>
              <a:t>1</a:t>
            </a:r>
            <a:r>
              <a:rPr lang="en-US" sz="2400" b="1" dirty="0" smtClean="0">
                <a:solidFill>
                  <a:srgbClr val="000B10"/>
                </a:solidFill>
              </a:rPr>
              <a:t>.bin</a:t>
            </a:r>
            <a:endParaRPr lang="en-US" sz="2400" dirty="0">
              <a:solidFill>
                <a:srgbClr val="000B1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5795616" y="3057032"/>
            <a:ext cx="952041" cy="1588"/>
          </a:xfrm>
          <a:prstGeom prst="straightConnector1">
            <a:avLst/>
          </a:prstGeom>
          <a:ln w="19050"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8016" y="2532146"/>
            <a:ext cx="347240" cy="0"/>
          </a:xfrm>
          <a:prstGeom prst="line">
            <a:avLst/>
          </a:prstGeom>
          <a:ln w="1905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837259" y="4002099"/>
            <a:ext cx="1774038" cy="1"/>
          </a:xfrm>
          <a:prstGeom prst="line">
            <a:avLst/>
          </a:prstGeom>
          <a:ln w="19050" cap="rnd" cmpd="sng">
            <a:solidFill>
              <a:schemeClr val="tx1">
                <a:lumMod val="60000"/>
                <a:lumOff val="40000"/>
              </a:schemeClr>
            </a:solidFill>
            <a:miter lim="800000"/>
          </a:ln>
          <a:effectLst>
            <a:outerShdw blurRad="50800" dist="50800" dir="5400000" sx="1000" sy="1000" algn="ctr" rotWithShape="0">
              <a:schemeClr val="tx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907116" y="3277966"/>
            <a:ext cx="1448264" cy="4"/>
          </a:xfrm>
          <a:prstGeom prst="straightConnector1">
            <a:avLst/>
          </a:prstGeom>
          <a:ln w="19050">
            <a:solidFill>
              <a:schemeClr val="tx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37259" y="4473059"/>
            <a:ext cx="2225176" cy="3691"/>
          </a:xfrm>
          <a:prstGeom prst="line">
            <a:avLst/>
          </a:prstGeom>
          <a:ln w="19050" cap="rnd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50800" dist="50800" dir="5400000" sx="1000" sy="1000" algn="ctr" rotWithShape="0">
              <a:schemeClr val="tx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6108546" y="3514614"/>
            <a:ext cx="1916028" cy="8244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837259" y="4933950"/>
            <a:ext cx="2653801" cy="661"/>
          </a:xfrm>
          <a:prstGeom prst="line">
            <a:avLst/>
          </a:prstGeom>
          <a:ln w="19050" cap="rnd" cmpd="sng">
            <a:solidFill>
              <a:schemeClr val="tx2">
                <a:lumMod val="50000"/>
              </a:schemeClr>
            </a:solidFill>
            <a:miter lim="800000"/>
          </a:ln>
          <a:effectLst>
            <a:outerShdw blurRad="50800" dist="50800" dir="5400000" sx="1000" sy="1000" algn="ctr" rotWithShape="0">
              <a:schemeClr val="tx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6319769" y="3757415"/>
            <a:ext cx="2354398" cy="159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837259" y="5381625"/>
            <a:ext cx="3034801" cy="14717"/>
          </a:xfrm>
          <a:prstGeom prst="line">
            <a:avLst/>
          </a:prstGeom>
          <a:ln w="19050" cap="rnd" cmpd="sng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0800" dist="50800" dir="5400000" sx="1000" sy="1000" algn="ctr" rotWithShape="0">
              <a:schemeClr val="tx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6474992" y="3979148"/>
            <a:ext cx="2815329" cy="5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12897" y="3735294"/>
            <a:ext cx="3831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Minor Release Number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-56109" y="4196959"/>
            <a:ext cx="4380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New Feature Release Number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243544" y="4658624"/>
            <a:ext cx="4101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M/T = Ext./Std Maintenance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-56110" y="5120288"/>
            <a:ext cx="4380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9AAD3D"/>
                </a:solidFill>
              </a:rPr>
              <a:t>Maintenance Rebuild Number</a:t>
            </a:r>
            <a:endParaRPr lang="en-US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198615" y="381419"/>
            <a:ext cx="8863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The New </a:t>
            </a:r>
            <a:r>
              <a:rPr lang="en-US" sz="3600" b="1" dirty="0" err="1" smtClean="0"/>
              <a:t>IOS</a:t>
            </a:r>
            <a:r>
              <a:rPr lang="en-US" sz="3600" b="1" dirty="0" smtClean="0"/>
              <a:t> 15 Naming Convention</a:t>
            </a:r>
            <a:endParaRPr lang="en-US" sz="3600" dirty="0"/>
          </a:p>
        </p:txBody>
      </p:sp>
      <p:sp>
        <p:nvSpPr>
          <p:cNvPr id="84" name="TextBox 83"/>
          <p:cNvSpPr txBox="1"/>
          <p:nvPr/>
        </p:nvSpPr>
        <p:spPr>
          <a:xfrm flipH="1">
            <a:off x="701341" y="3270644"/>
            <a:ext cx="362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Major Release Number</a:t>
            </a:r>
            <a:endParaRPr lang="en-US" sz="2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323950" y="3302219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A.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323950" y="423293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C.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323950" y="3771267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B.</a:t>
            </a:r>
            <a:endParaRPr lang="en-US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344816" y="469459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D.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344816" y="5150792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E.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43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  <p:bldP spid="84" grpId="0"/>
      <p:bldP spid="107" grpId="0"/>
      <p:bldP spid="108" grpId="0"/>
      <p:bldP spid="109" grpId="0"/>
      <p:bldP spid="110" grpId="0"/>
      <p:bldP spid="1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Acad_White_PPT_Template 05Oct12">
  <a:themeElements>
    <a:clrScheme name="Cisco NetAcad">
      <a:dk1>
        <a:srgbClr val="2AA7DF"/>
      </a:dk1>
      <a:lt1>
        <a:srgbClr val="FFFFFF"/>
      </a:lt1>
      <a:dk2>
        <a:srgbClr val="6B308E"/>
      </a:dk2>
      <a:lt2>
        <a:srgbClr val="000000"/>
      </a:lt2>
      <a:accent1>
        <a:srgbClr val="00938E"/>
      </a:accent1>
      <a:accent2>
        <a:srgbClr val="3EB549"/>
      </a:accent2>
      <a:accent3>
        <a:srgbClr val="D81673"/>
      </a:accent3>
      <a:accent4>
        <a:srgbClr val="234493"/>
      </a:accent4>
      <a:accent5>
        <a:srgbClr val="ED2D28"/>
      </a:accent5>
      <a:accent6>
        <a:srgbClr val="F68B21"/>
      </a:accent6>
      <a:hlink>
        <a:srgbClr val="2AA7DF"/>
      </a:hlink>
      <a:folHlink>
        <a:srgbClr val="ACB2C2"/>
      </a:folHlink>
    </a:clrScheme>
    <a:fontScheme name="Cisco 2010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824</Words>
  <Application>Microsoft Office PowerPoint</Application>
  <PresentationFormat>On-screen Show (4:3)</PresentationFormat>
  <Paragraphs>88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NetAcad_White_PPT_Template 05Oct12</vt:lpstr>
      <vt:lpstr>Introduction to IOS 15 Trains, Numbering, and System Image Packaging</vt:lpstr>
      <vt:lpstr>Universal IOS Image</vt:lpstr>
      <vt:lpstr>What is a Universal Image?</vt:lpstr>
      <vt:lpstr>Universal IOS Images</vt:lpstr>
      <vt:lpstr>IOS Release 15 Timeline</vt:lpstr>
      <vt:lpstr>What are the Maintenance Releases?</vt:lpstr>
      <vt:lpstr>   c2900-universalk9-mz.SPA.151-4.M1.bin</vt:lpstr>
      <vt:lpstr>PowerPoint Presentation</vt:lpstr>
      <vt:lpstr>PowerPoint Presentation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Real, Relevant,  Surprising and Fresh: Cisco Brand</dc:title>
  <dc:creator>Melissa Gabriel</dc:creator>
  <cp:lastModifiedBy>A. Peter Anderson</cp:lastModifiedBy>
  <cp:revision>11</cp:revision>
  <dcterms:created xsi:type="dcterms:W3CDTF">2012-10-09T16:58:47Z</dcterms:created>
  <dcterms:modified xsi:type="dcterms:W3CDTF">2013-08-14T00:57:10Z</dcterms:modified>
</cp:coreProperties>
</file>