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57"/>
  </p:notesMasterIdLst>
  <p:sldIdLst>
    <p:sldId id="758" r:id="rId2"/>
    <p:sldId id="760" r:id="rId3"/>
    <p:sldId id="905" r:id="rId4"/>
    <p:sldId id="759" r:id="rId5"/>
    <p:sldId id="628" r:id="rId6"/>
    <p:sldId id="906" r:id="rId7"/>
    <p:sldId id="907" r:id="rId8"/>
    <p:sldId id="908" r:id="rId9"/>
    <p:sldId id="909" r:id="rId10"/>
    <p:sldId id="911" r:id="rId11"/>
    <p:sldId id="912" r:id="rId12"/>
    <p:sldId id="913" r:id="rId13"/>
    <p:sldId id="914" r:id="rId14"/>
    <p:sldId id="915" r:id="rId15"/>
    <p:sldId id="916" r:id="rId16"/>
    <p:sldId id="917" r:id="rId17"/>
    <p:sldId id="918" r:id="rId18"/>
    <p:sldId id="919" r:id="rId19"/>
    <p:sldId id="920" r:id="rId20"/>
    <p:sldId id="921" r:id="rId21"/>
    <p:sldId id="922" r:id="rId22"/>
    <p:sldId id="923" r:id="rId23"/>
    <p:sldId id="924" r:id="rId24"/>
    <p:sldId id="925" r:id="rId25"/>
    <p:sldId id="926" r:id="rId26"/>
    <p:sldId id="927" r:id="rId27"/>
    <p:sldId id="928" r:id="rId28"/>
    <p:sldId id="929" r:id="rId29"/>
    <p:sldId id="930" r:id="rId30"/>
    <p:sldId id="931" r:id="rId31"/>
    <p:sldId id="932" r:id="rId32"/>
    <p:sldId id="933" r:id="rId33"/>
    <p:sldId id="934" r:id="rId34"/>
    <p:sldId id="935" r:id="rId35"/>
    <p:sldId id="936" r:id="rId36"/>
    <p:sldId id="937" r:id="rId37"/>
    <p:sldId id="938" r:id="rId38"/>
    <p:sldId id="939" r:id="rId39"/>
    <p:sldId id="940" r:id="rId40"/>
    <p:sldId id="941" r:id="rId41"/>
    <p:sldId id="942" r:id="rId42"/>
    <p:sldId id="943" r:id="rId43"/>
    <p:sldId id="944" r:id="rId44"/>
    <p:sldId id="945" r:id="rId45"/>
    <p:sldId id="946" r:id="rId46"/>
    <p:sldId id="947" r:id="rId47"/>
    <p:sldId id="948" r:id="rId48"/>
    <p:sldId id="949" r:id="rId49"/>
    <p:sldId id="771" r:id="rId50"/>
    <p:sldId id="953" r:id="rId51"/>
    <p:sldId id="956" r:id="rId52"/>
    <p:sldId id="765" r:id="rId53"/>
    <p:sldId id="773" r:id="rId54"/>
    <p:sldId id="903" r:id="rId55"/>
    <p:sldId id="291" r:id="rId5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81027" autoAdjust="0"/>
  </p:normalViewPr>
  <p:slideViewPr>
    <p:cSldViewPr snapToGrid="0" showGuides="1">
      <p:cViewPr varScale="1">
        <p:scale>
          <a:sx n="123" d="100"/>
          <a:sy n="123" d="100"/>
        </p:scale>
        <p:origin x="1188" y="102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3/9/2019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v6.0</a:t>
            </a:r>
          </a:p>
          <a:p>
            <a:pPr>
              <a:buFontTx/>
              <a:buNone/>
            </a:pPr>
            <a:r>
              <a:rPr lang="en-US" b="0" dirty="0"/>
              <a:t>Chapter 3: Branch Connections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Remote Access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3.1.2 – Select a Broadband Connection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3.1.2.1</a:t>
            </a:r>
            <a:r>
              <a:rPr lang="en-US" baseline="0" dirty="0">
                <a:latin typeface="Arial" charset="0"/>
              </a:rPr>
              <a:t> – Comparing Broadband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27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Remote Access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3.1.2 – Select a Broadband Connection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3.1.2.2</a:t>
            </a:r>
            <a:r>
              <a:rPr lang="en-US" baseline="0" dirty="0">
                <a:latin typeface="Arial" charset="0"/>
              </a:rPr>
              <a:t> – Lab - Researching Broadband Internet Access 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07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3 – Branch Connections</a:t>
            </a:r>
          </a:p>
          <a:p>
            <a:pPr>
              <a:buFontTx/>
              <a:buNone/>
            </a:pPr>
            <a:r>
              <a:rPr lang="en-US" sz="1200" b="0" dirty="0"/>
              <a:t>3.2 – PPPoE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95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3.2.1 – PPPoE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3.2.1.1</a:t>
            </a:r>
            <a:r>
              <a:rPr lang="en-US" baseline="0" dirty="0">
                <a:latin typeface="Arial" charset="0"/>
              </a:rPr>
              <a:t> – PPPoE Motivation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674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3.2.1 – PPPoE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3.2.1.2</a:t>
            </a:r>
            <a:r>
              <a:rPr lang="en-US" baseline="0" dirty="0">
                <a:latin typeface="Arial" charset="0"/>
              </a:rPr>
              <a:t> – PPPoE Concepts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031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3.2.2.1</a:t>
            </a:r>
            <a:r>
              <a:rPr lang="en-US" baseline="0" dirty="0">
                <a:latin typeface="Arial" charset="0"/>
              </a:rPr>
              <a:t> – PPPoE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039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3.2.2.2</a:t>
            </a:r>
            <a:r>
              <a:rPr lang="en-US" baseline="0" dirty="0">
                <a:latin typeface="Arial" charset="0"/>
              </a:rPr>
              <a:t> – PPPoE Verification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075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3.2.2.3</a:t>
            </a:r>
            <a:r>
              <a:rPr lang="en-US" baseline="0" dirty="0">
                <a:latin typeface="Arial" charset="0"/>
              </a:rPr>
              <a:t> – PPPoE Troubleshooting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99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3.2.2.4</a:t>
            </a:r>
            <a:r>
              <a:rPr lang="en-US" baseline="0" dirty="0">
                <a:latin typeface="Arial" charset="0"/>
              </a:rPr>
              <a:t> – PPPoE Negotiation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41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3.2.2.5 </a:t>
            </a:r>
            <a:r>
              <a:rPr lang="en-US" baseline="0" dirty="0">
                <a:latin typeface="Arial" charset="0"/>
              </a:rPr>
              <a:t>– PPPoE Authentication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3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v6.0</a:t>
            </a:r>
          </a:p>
          <a:p>
            <a:pPr>
              <a:buFontTx/>
              <a:buNone/>
            </a:pPr>
            <a:r>
              <a:rPr lang="en-US" b="0" dirty="0"/>
              <a:t>Chapter 3: Branch Connections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752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3.2.2.6 </a:t>
            </a:r>
            <a:r>
              <a:rPr lang="en-US" baseline="0" dirty="0">
                <a:latin typeface="Arial" charset="0"/>
              </a:rPr>
              <a:t>– PPPoE MTU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032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3.2.2.7 </a:t>
            </a:r>
            <a:r>
              <a:rPr lang="en-US" baseline="0" dirty="0">
                <a:latin typeface="Arial" charset="0"/>
              </a:rPr>
              <a:t>– Lab - Configuring a Router as a PPPoE Client for DSL Connectivity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31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3.2 – PPPoE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 – Implement PPPoE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3.2.2.8 </a:t>
            </a:r>
            <a:r>
              <a:rPr lang="en-US" baseline="0" dirty="0">
                <a:latin typeface="Arial" charset="0"/>
              </a:rPr>
              <a:t>– Lab - Troubleshoot PPPoE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28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3 – Branch Connections</a:t>
            </a:r>
          </a:p>
          <a:p>
            <a:pPr>
              <a:buFontTx/>
              <a:buNone/>
            </a:pPr>
            <a:r>
              <a:rPr lang="en-US" sz="1200" b="0" dirty="0"/>
              <a:t>3.3 – VPNs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323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3.3.1 – Fundamentals of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3.3.1.1 </a:t>
            </a:r>
            <a:r>
              <a:rPr lang="en-US" baseline="0" dirty="0">
                <a:latin typeface="Arial" charset="0"/>
              </a:rPr>
              <a:t>– Introducing VPNs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3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3.3.1 – Fundamentals of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3.3.1.2 </a:t>
            </a:r>
            <a:r>
              <a:rPr lang="en-US" baseline="0" dirty="0">
                <a:latin typeface="Arial" charset="0"/>
              </a:rPr>
              <a:t>– Benefits of VPNs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03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3.3.2 –Types of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3.3.2.1 </a:t>
            </a:r>
            <a:r>
              <a:rPr lang="en-US" baseline="0" dirty="0">
                <a:latin typeface="Arial" charset="0"/>
              </a:rPr>
              <a:t>– Site-to-Site VPNs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146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3.3.2 –Types of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3.3.2.2 </a:t>
            </a:r>
            <a:r>
              <a:rPr lang="en-US" baseline="0" dirty="0">
                <a:latin typeface="Arial" charset="0"/>
              </a:rPr>
              <a:t>– Remote Access VPNs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32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3.3 –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3.3.2 –Types of VPNs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3.3.2.3 </a:t>
            </a:r>
            <a:r>
              <a:rPr lang="en-US" baseline="0" dirty="0">
                <a:latin typeface="Arial" charset="0"/>
              </a:rPr>
              <a:t>– DMVPN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098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3 – Branch Connections</a:t>
            </a:r>
          </a:p>
          <a:p>
            <a:pPr>
              <a:buFontTx/>
              <a:buNone/>
            </a:pPr>
            <a:r>
              <a:rPr lang="en-US" sz="1200" b="0" dirty="0"/>
              <a:t>3.4 – GRE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059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3</a:t>
            </a:fld>
            <a:endParaRPr lang="en-US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dirty="0"/>
              <a:t>Connecting Networks v6.0</a:t>
            </a:r>
          </a:p>
          <a:p>
            <a:pPr>
              <a:buFontTx/>
              <a:buNone/>
            </a:pPr>
            <a:r>
              <a:rPr lang="en-US" b="0" dirty="0"/>
              <a:t>Chapter 3: Branch Connections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5241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3.4.1 –GRE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3.4.1.1 </a:t>
            </a:r>
            <a:r>
              <a:rPr lang="en-US" baseline="0" dirty="0">
                <a:latin typeface="Arial" charset="0"/>
              </a:rPr>
              <a:t>– GRE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7511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3.4.1 –GRE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3.4.1.2 </a:t>
            </a:r>
            <a:r>
              <a:rPr lang="en-US" baseline="0" dirty="0">
                <a:latin typeface="Arial" charset="0"/>
              </a:rPr>
              <a:t>– GRE Characteristics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6854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 –Implement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3.4.2.1 </a:t>
            </a:r>
            <a:r>
              <a:rPr lang="en-US" baseline="0" dirty="0">
                <a:latin typeface="Arial" charset="0"/>
              </a:rPr>
              <a:t>– Configure GRE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760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 –Implement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3.4.2.2 </a:t>
            </a:r>
            <a:r>
              <a:rPr lang="en-US" baseline="0" dirty="0">
                <a:latin typeface="Arial" charset="0"/>
              </a:rPr>
              <a:t>– Verify GRE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287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 –Implement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3.4.2.3 </a:t>
            </a:r>
            <a:r>
              <a:rPr lang="en-US" baseline="0" dirty="0">
                <a:latin typeface="Arial" charset="0"/>
              </a:rPr>
              <a:t>– Troubleshoot GRE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016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 –Implement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3.4.2.4 </a:t>
            </a:r>
            <a:r>
              <a:rPr lang="en-US" baseline="0" dirty="0">
                <a:latin typeface="Arial" charset="0"/>
              </a:rPr>
              <a:t>– Packet Tracer - Configuring GRE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1423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 –Implement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3.4.2.5 </a:t>
            </a:r>
            <a:r>
              <a:rPr lang="en-US" baseline="0" dirty="0">
                <a:latin typeface="Arial" charset="0"/>
              </a:rPr>
              <a:t>– Packet Tracer - Troubleshooting GRE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453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3.4 –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 –Implement GRE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3.4.2.6 </a:t>
            </a:r>
            <a:r>
              <a:rPr lang="en-US" baseline="0" dirty="0">
                <a:latin typeface="Arial" charset="0"/>
              </a:rPr>
              <a:t>– Lab – Configuring a Point-to-Point GRE VPN Tunnel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148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3 – Branch Connections</a:t>
            </a:r>
          </a:p>
          <a:p>
            <a:pPr>
              <a:buFontTx/>
              <a:buNone/>
            </a:pPr>
            <a:r>
              <a:rPr lang="en-US" sz="1200" b="0" dirty="0"/>
              <a:t>3.5 – eBGP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4785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3.5.1 –BGP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3.5.1.1 </a:t>
            </a:r>
            <a:r>
              <a:rPr lang="en-US" baseline="0" dirty="0">
                <a:latin typeface="Arial" charset="0"/>
              </a:rPr>
              <a:t>– IGP and EGP Routing Protocols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93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3 – Branch Connections</a:t>
            </a:r>
          </a:p>
          <a:p>
            <a:pPr>
              <a:buFontTx/>
              <a:buNone/>
            </a:pPr>
            <a:r>
              <a:rPr lang="en-US" sz="1200" b="0" dirty="0"/>
              <a:t>3.1 – Remote Access Connections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40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3.5.1 –BGP Overview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3.5.1.2 </a:t>
            </a:r>
            <a:r>
              <a:rPr lang="en-US" baseline="0" dirty="0">
                <a:latin typeface="Arial" charset="0"/>
              </a:rPr>
              <a:t>– eBGP and iBGP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14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3.5.2 –BGP Design Considerations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3.5.2.1 </a:t>
            </a:r>
            <a:r>
              <a:rPr lang="en-US" baseline="0" dirty="0">
                <a:latin typeface="Arial" charset="0"/>
              </a:rPr>
              <a:t>– When to use BGP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977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3.5.2 –BGP Design Considerations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3.5.2.2 </a:t>
            </a:r>
            <a:r>
              <a:rPr lang="en-US" baseline="0" dirty="0">
                <a:latin typeface="Arial" charset="0"/>
              </a:rPr>
              <a:t>– When not to use BGP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796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3.5.2 –BGP Design Considerations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3.5.2.3 </a:t>
            </a:r>
            <a:r>
              <a:rPr lang="en-US" baseline="0" dirty="0">
                <a:latin typeface="Arial" charset="0"/>
              </a:rPr>
              <a:t>– BGP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026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 –eBGP Branch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3.5.3.1 </a:t>
            </a:r>
            <a:r>
              <a:rPr lang="en-US" baseline="0" dirty="0">
                <a:latin typeface="Arial" charset="0"/>
              </a:rPr>
              <a:t>– Steps to Configure eBGP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9560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 –eBGP Branch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3.5.3.2 </a:t>
            </a:r>
            <a:r>
              <a:rPr lang="en-US" baseline="0" dirty="0">
                <a:latin typeface="Arial" charset="0"/>
              </a:rPr>
              <a:t>– BGP Sample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380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 </a:t>
            </a:r>
            <a:r>
              <a:rPr lang="en-US" dirty="0" smtClean="0">
                <a:latin typeface="Arial" charset="0"/>
              </a:rPr>
              <a:t>– </a:t>
            </a:r>
            <a:r>
              <a:rPr lang="en-US" dirty="0" err="1" smtClean="0">
                <a:latin typeface="Arial" charset="0"/>
              </a:rPr>
              <a:t>eBGP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Branch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3.5.3.3 </a:t>
            </a:r>
            <a:r>
              <a:rPr lang="en-US" baseline="0" dirty="0">
                <a:latin typeface="Arial" charset="0"/>
              </a:rPr>
              <a:t>– Verify eBGP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171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 –eBGP Branch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3.5.3.4 </a:t>
            </a:r>
            <a:r>
              <a:rPr lang="en-US" baseline="0" dirty="0">
                <a:latin typeface="Arial" charset="0"/>
              </a:rPr>
              <a:t>– Packet Tracer - Configure and Verify eBGP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3218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3.5 – eBGP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 –eBGP Branch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3.5.3.5 </a:t>
            </a:r>
            <a:r>
              <a:rPr lang="en-US" baseline="0" dirty="0">
                <a:latin typeface="Arial" charset="0"/>
              </a:rPr>
              <a:t>– Lab - Configure and Verify eBGP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5307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b="0" dirty="0"/>
              <a:t>3 – Branch Connections</a:t>
            </a:r>
          </a:p>
          <a:p>
            <a:r>
              <a:rPr lang="en-US" dirty="0"/>
              <a:t>3.6 –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Remote Access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 – Broadband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3.1.1.1</a:t>
            </a:r>
            <a:r>
              <a:rPr lang="en-US" baseline="0" dirty="0">
                <a:latin typeface="Arial" charset="0"/>
              </a:rPr>
              <a:t> – What is a Cable System?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50</a:t>
            </a:fld>
            <a:endParaRPr lang="en-US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3.6 – Summary</a:t>
            </a:r>
          </a:p>
          <a:p>
            <a:r>
              <a:rPr lang="en-US" dirty="0"/>
              <a:t>3.6.1 – Conclusion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3.6.1.2 - </a:t>
            </a:r>
            <a:r>
              <a:rPr lang="sv-SE" altLang="en-US" dirty="0"/>
              <a:t>Packet Tracer - Skills Integration Challenge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40707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51</a:t>
            </a:fld>
            <a:endParaRPr lang="en-US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3.6 – Summary</a:t>
            </a:r>
          </a:p>
          <a:p>
            <a:r>
              <a:rPr lang="en-US" dirty="0"/>
              <a:t>3.6.1 – Conclusion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3.6.1.3 - Lab - Configure a Branch Connection</a:t>
            </a:r>
          </a:p>
        </p:txBody>
      </p:sp>
    </p:spTree>
    <p:extLst>
      <p:ext uri="{BB962C8B-B14F-4D97-AF65-F5344CB8AC3E}">
        <p14:creationId xmlns:p14="http://schemas.microsoft.com/office/powerpoint/2010/main" val="23253827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52</a:t>
            </a:fld>
            <a:endParaRPr lang="en-US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3.6 – Summary</a:t>
            </a:r>
          </a:p>
          <a:p>
            <a:r>
              <a:rPr lang="en-US" dirty="0"/>
              <a:t>3.6.1 – Conclusion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3.6.1.4 - Chapter 3: Branch Connections</a:t>
            </a:r>
          </a:p>
        </p:txBody>
      </p:sp>
    </p:spTree>
    <p:extLst>
      <p:ext uri="{BB962C8B-B14F-4D97-AF65-F5344CB8AC3E}">
        <p14:creationId xmlns:p14="http://schemas.microsoft.com/office/powerpoint/2010/main" val="24237981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53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118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54</a:t>
            </a:fld>
            <a:endParaRPr lang="en-US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New Terms and Commands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92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Remote Access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 – Broadband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3.1.1.2</a:t>
            </a:r>
            <a:r>
              <a:rPr lang="en-US" baseline="0" dirty="0">
                <a:latin typeface="Arial" charset="0"/>
              </a:rPr>
              <a:t> – Cable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12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Remote Access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 – Broadband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3.1.1.3</a:t>
            </a:r>
            <a:r>
              <a:rPr lang="en-US" baseline="0" dirty="0">
                <a:latin typeface="Arial" charset="0"/>
              </a:rPr>
              <a:t> – What is DSL?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59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8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Remote Access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 – Broadband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3.1.1.4</a:t>
            </a:r>
            <a:r>
              <a:rPr lang="en-US" baseline="0" dirty="0">
                <a:latin typeface="Arial" charset="0"/>
              </a:rPr>
              <a:t> – DSL Connections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50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3.1 – Remote Access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 – Broadband Connections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Arial" charset="0"/>
              </a:rPr>
              <a:t>3.1.1.5</a:t>
            </a:r>
            <a:r>
              <a:rPr lang="en-US" baseline="0" dirty="0">
                <a:latin typeface="Arial" charset="0"/>
              </a:rPr>
              <a:t> – Wireless Connection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65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6807548" cy="644730"/>
          </a:xfrm>
        </p:spPr>
        <p:txBody>
          <a:bodyPr/>
          <a:lstStyle/>
          <a:p>
            <a:r>
              <a:rPr lang="en-US" dirty="0"/>
              <a:t>Chapter 3: Branch Connections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en-US" dirty="0"/>
              <a:t>CCNA Routing and Switching</a:t>
            </a:r>
          </a:p>
          <a:p>
            <a:r>
              <a:rPr lang="en-US" dirty="0"/>
              <a:t>Connecting Networks v6.0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04632" y="840159"/>
            <a:ext cx="4976883" cy="3795532"/>
          </a:xfrm>
        </p:spPr>
        <p:txBody>
          <a:bodyPr/>
          <a:lstStyle/>
          <a:p>
            <a:r>
              <a:rPr lang="en-US" altLang="ja-JP" sz="1600" dirty="0"/>
              <a:t>Factors to consider in selecting a broadband solution:</a:t>
            </a:r>
          </a:p>
          <a:p>
            <a:pPr lvl="1"/>
            <a:r>
              <a:rPr lang="en-US" altLang="ja-JP" b="1" dirty="0"/>
              <a:t>Cable - </a:t>
            </a:r>
            <a:r>
              <a:rPr lang="en-US" altLang="ja-JP" dirty="0"/>
              <a:t>Bandwidth shared by many users, slow data rates during high-usage hours.</a:t>
            </a:r>
          </a:p>
          <a:p>
            <a:pPr lvl="1"/>
            <a:r>
              <a:rPr lang="en-US" altLang="ja-JP" b="1" dirty="0"/>
              <a:t>DSL</a:t>
            </a:r>
            <a:r>
              <a:rPr lang="en-US" altLang="ja-JP" dirty="0"/>
              <a:t> - Limited bandwidth that is distance sensitive (in relation to the ISP’s central office).</a:t>
            </a:r>
          </a:p>
          <a:p>
            <a:pPr lvl="1"/>
            <a:r>
              <a:rPr lang="en-US" altLang="ja-JP" b="1" dirty="0"/>
              <a:t>Fiber-to-the-Home</a:t>
            </a:r>
            <a:r>
              <a:rPr lang="en-US" altLang="ja-JP" dirty="0"/>
              <a:t> - Requires fiber installation directly to the home.</a:t>
            </a:r>
          </a:p>
          <a:p>
            <a:pPr lvl="1"/>
            <a:r>
              <a:rPr lang="en-US" altLang="ja-JP" b="1" dirty="0"/>
              <a:t>Cellular/Mobile </a:t>
            </a:r>
            <a:r>
              <a:rPr lang="en-US" altLang="ja-JP" dirty="0"/>
              <a:t>- Coverage is often an issue.</a:t>
            </a:r>
          </a:p>
          <a:p>
            <a:pPr lvl="1"/>
            <a:r>
              <a:rPr lang="en-US" altLang="ja-JP" b="1" dirty="0"/>
              <a:t>Wi-Fi Mesh </a:t>
            </a:r>
            <a:r>
              <a:rPr lang="en-US" altLang="ja-JP" dirty="0"/>
              <a:t>- Most municipalities do not have a mesh network deployed.</a:t>
            </a:r>
          </a:p>
          <a:p>
            <a:pPr lvl="1"/>
            <a:r>
              <a:rPr lang="en-US" altLang="ja-JP" b="1" dirty="0"/>
              <a:t>Satellite</a:t>
            </a:r>
            <a:r>
              <a:rPr lang="en-US" altLang="ja-JP" dirty="0"/>
              <a:t> - Expensive, limited capacity per subscriber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Select a Broadband Connection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Comparing Broadband Solutions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4EE03BED-0B34-4E20-B047-C884D91D1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907" y="670161"/>
            <a:ext cx="2688607" cy="399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2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Select a Broadband Connection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Lab - Researching Broadband Internet Access Technologies</a:t>
            </a:r>
          </a:p>
        </p:txBody>
      </p:sp>
      <p:pic>
        <p:nvPicPr>
          <p:cNvPr id="4" name="Picture 3" descr="3.1.2.2 Lab - Researching Broadband Internet Access Technologies.pdf - Mozilla Firefox">
            <a:extLst>
              <a:ext uri="{FF2B5EF4-FFF2-40B4-BE49-F238E27FC236}">
                <a16:creationId xmlns:a16="http://schemas.microsoft.com/office/drawing/2014/main" id="{8EADE693-ABA0-4AF4-86B1-E514E56D3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6027" y="914401"/>
            <a:ext cx="3152995" cy="38577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4359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3.2 PPPoE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476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04632" y="878259"/>
            <a:ext cx="4012443" cy="3467984"/>
          </a:xfrm>
        </p:spPr>
        <p:txBody>
          <a:bodyPr/>
          <a:lstStyle/>
          <a:p>
            <a:r>
              <a:rPr lang="en-US" altLang="ja-JP" sz="1600" dirty="0"/>
              <a:t>PPP can be used on all serial links including those links created with dial-up analog and ISDN modems.</a:t>
            </a:r>
          </a:p>
          <a:p>
            <a:r>
              <a:rPr lang="en-US" altLang="ja-JP" sz="1600" dirty="0"/>
              <a:t>ISPs often use PPP as the data link protocol over broadband connections.</a:t>
            </a:r>
          </a:p>
          <a:p>
            <a:pPr lvl="1"/>
            <a:r>
              <a:rPr lang="en-US" altLang="ja-JP" dirty="0"/>
              <a:t>ISPs can use PPP to assign each customer one public IPv4 address.</a:t>
            </a:r>
          </a:p>
          <a:p>
            <a:pPr lvl="1"/>
            <a:r>
              <a:rPr lang="en-US" altLang="ja-JP" dirty="0"/>
              <a:t>PPP supports CHAP authentication. </a:t>
            </a:r>
          </a:p>
          <a:p>
            <a:r>
              <a:rPr lang="en-US" altLang="ja-JP" sz="1600" dirty="0"/>
              <a:t>Ethernet links do not natively support PPP.</a:t>
            </a:r>
          </a:p>
          <a:p>
            <a:pPr lvl="1"/>
            <a:r>
              <a:rPr lang="en-US" altLang="ja-JP" dirty="0"/>
              <a:t>PPP over Ethernet (PPPoE) provides a solution to this problem.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PPPoE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Motivation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07CF3E8D-B687-4182-9965-B41852F49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7934" y="1412691"/>
            <a:ext cx="4909606" cy="2707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7875" y="1019664"/>
            <a:ext cx="456972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PPP Frames Over An Ethernet Connection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22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04632" y="840158"/>
            <a:ext cx="7842914" cy="3490731"/>
          </a:xfrm>
        </p:spPr>
        <p:txBody>
          <a:bodyPr/>
          <a:lstStyle/>
          <a:p>
            <a:r>
              <a:rPr lang="en-US" altLang="ja-JP" sz="1600" dirty="0"/>
              <a:t>PPPoE creates a PPP tunnel over an Ethernet connection.</a:t>
            </a:r>
          </a:p>
          <a:p>
            <a:r>
              <a:rPr lang="en-US" altLang="ja-JP" sz="1600" dirty="0"/>
              <a:t>This allows PPP frames to be sent across the Ethernet cable to the ISP from the customer’s router.</a:t>
            </a:r>
          </a:p>
          <a:p>
            <a:endParaRPr lang="en-US" altLang="ja-JP" sz="16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PPPoE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Concepts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7592EC1D-576F-4D11-98D8-DEA6078B39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466" y="1948502"/>
            <a:ext cx="6613450" cy="258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14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879535" y="605888"/>
            <a:ext cx="4138981" cy="4172155"/>
          </a:xfrm>
        </p:spPr>
        <p:txBody>
          <a:bodyPr/>
          <a:lstStyle/>
          <a:p>
            <a:r>
              <a:rPr lang="en-US" altLang="ja-JP" dirty="0"/>
              <a:t>To create the PPP tunnel a dialer interface is configured.</a:t>
            </a:r>
          </a:p>
          <a:p>
            <a:pPr lvl="1"/>
            <a:r>
              <a:rPr lang="en-US" altLang="ja-JP" dirty="0"/>
              <a:t>Use </a:t>
            </a:r>
            <a:r>
              <a:rPr lang="en-US" altLang="ja-JP" b="1" dirty="0"/>
              <a:t>interface dialer </a:t>
            </a:r>
            <a:r>
              <a:rPr lang="en-US" altLang="ja-JP" i="1" dirty="0"/>
              <a:t>number </a:t>
            </a:r>
            <a:r>
              <a:rPr lang="en-US" altLang="ja-JP" dirty="0"/>
              <a:t>command</a:t>
            </a:r>
          </a:p>
          <a:p>
            <a:r>
              <a:rPr lang="en-US" altLang="ja-JP" dirty="0"/>
              <a:t>The PPP CHAP is then configured. Use </a:t>
            </a:r>
            <a:r>
              <a:rPr lang="en-US" altLang="ja-JP" b="1" dirty="0"/>
              <a:t>ppp chap hostname </a:t>
            </a:r>
            <a:r>
              <a:rPr lang="en-US" altLang="ja-JP" i="1" dirty="0"/>
              <a:t>name </a:t>
            </a:r>
            <a:r>
              <a:rPr lang="en-US" altLang="ja-JP" dirty="0"/>
              <a:t>and</a:t>
            </a:r>
            <a:r>
              <a:rPr lang="en-US" altLang="ja-JP" i="1" dirty="0"/>
              <a:t> </a:t>
            </a:r>
            <a:r>
              <a:rPr lang="en-US" altLang="ja-JP" b="1" dirty="0"/>
              <a:t>ppp chap password </a:t>
            </a:r>
            <a:r>
              <a:rPr lang="en-US" altLang="ja-JP" i="1" dirty="0"/>
              <a:t>password.</a:t>
            </a:r>
          </a:p>
          <a:p>
            <a:r>
              <a:rPr lang="en-US" altLang="ja-JP" dirty="0"/>
              <a:t>The physical Ethernet interface connected to the DSL modem is enabled with the command </a:t>
            </a:r>
            <a:r>
              <a:rPr lang="en-US" altLang="ja-JP" b="1" dirty="0"/>
              <a:t>pppoe enable</a:t>
            </a:r>
            <a:r>
              <a:rPr lang="en-US" altLang="ja-JP" dirty="0"/>
              <a:t> interface configuration command. </a:t>
            </a:r>
          </a:p>
          <a:p>
            <a:r>
              <a:rPr lang="en-US" altLang="ja-JP" dirty="0"/>
              <a:t>Dialer interface is linked to the Ethernet interface with the </a:t>
            </a:r>
            <a:r>
              <a:rPr lang="en-US" altLang="ja-JP" b="1" dirty="0"/>
              <a:t>dialer pool </a:t>
            </a:r>
            <a:r>
              <a:rPr lang="en-US" altLang="ja-JP" dirty="0"/>
              <a:t>and </a:t>
            </a:r>
            <a:r>
              <a:rPr lang="en-US" altLang="ja-JP" b="1" dirty="0"/>
              <a:t>pppoe-client</a:t>
            </a:r>
            <a:r>
              <a:rPr lang="en-US" altLang="ja-JP" dirty="0"/>
              <a:t> interface configuration commands. </a:t>
            </a:r>
          </a:p>
          <a:p>
            <a:r>
              <a:rPr lang="en-US" altLang="ja-JP" dirty="0"/>
              <a:t>The MTU should be set to 1492 to accommodate PPPoE headers</a:t>
            </a:r>
            <a:r>
              <a:rPr lang="en-US" altLang="ja-JP" sz="1600" dirty="0"/>
              <a:t>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Configuration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92" y="1092200"/>
            <a:ext cx="416209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21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849502" y="803764"/>
            <a:ext cx="4053385" cy="4113979"/>
          </a:xfrm>
        </p:spPr>
        <p:txBody>
          <a:bodyPr/>
          <a:lstStyle/>
          <a:p>
            <a:r>
              <a:rPr lang="en-US" altLang="ja-JP" sz="1600" dirty="0"/>
              <a:t>Use the following commands to verify PPPoE:</a:t>
            </a:r>
          </a:p>
          <a:p>
            <a:pPr lvl="1"/>
            <a:r>
              <a:rPr lang="en-US" altLang="ja-JP" b="1" dirty="0"/>
              <a:t>show ip interface brief -  </a:t>
            </a:r>
            <a:r>
              <a:rPr lang="en-US" altLang="ja-JP" dirty="0"/>
              <a:t>verify the IPv4 address automatically assigned.</a:t>
            </a:r>
          </a:p>
          <a:p>
            <a:pPr lvl="1"/>
            <a:r>
              <a:rPr lang="en-US" altLang="ja-JP" b="1" dirty="0"/>
              <a:t>show interface dialer - </a:t>
            </a:r>
            <a:r>
              <a:rPr lang="en-US" altLang="ja-JP" dirty="0"/>
              <a:t>verifies the MTU and PPP encapsulation.</a:t>
            </a:r>
          </a:p>
          <a:p>
            <a:pPr lvl="1"/>
            <a:r>
              <a:rPr lang="en-US" altLang="ja-JP" b="1" dirty="0"/>
              <a:t>show ip route </a:t>
            </a:r>
          </a:p>
          <a:p>
            <a:pPr lvl="1"/>
            <a:r>
              <a:rPr lang="en-US" altLang="ja-JP" b="1" dirty="0"/>
              <a:t>show pppoe session - </a:t>
            </a:r>
            <a:r>
              <a:rPr lang="en-US" altLang="ja-JP" dirty="0"/>
              <a:t>displays information about currently active PPPoE sessions.</a:t>
            </a:r>
          </a:p>
          <a:p>
            <a:pPr lvl="1"/>
            <a:endParaRPr lang="en-US" altLang="ja-JP" sz="15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Verification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76" y="1036445"/>
            <a:ext cx="4521200" cy="12545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63" y="2480200"/>
            <a:ext cx="4532713" cy="1611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513" y="3507831"/>
            <a:ext cx="3962242" cy="8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98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0945" y="862904"/>
            <a:ext cx="4212607" cy="4113979"/>
          </a:xfrm>
        </p:spPr>
        <p:txBody>
          <a:bodyPr/>
          <a:lstStyle/>
          <a:p>
            <a:r>
              <a:rPr lang="en-US" altLang="ja-JP" sz="1600" dirty="0"/>
              <a:t>The following are possible causes of problems with PPPoE:</a:t>
            </a:r>
          </a:p>
          <a:p>
            <a:pPr lvl="1"/>
            <a:r>
              <a:rPr lang="en-US" altLang="ja-JP" sz="1500" dirty="0"/>
              <a:t>Failure in the PPP negotiation process</a:t>
            </a:r>
          </a:p>
          <a:p>
            <a:pPr lvl="1"/>
            <a:r>
              <a:rPr lang="en-US" altLang="ja-JP" sz="1500" dirty="0"/>
              <a:t>Failure in the PPP authentication process</a:t>
            </a:r>
          </a:p>
          <a:p>
            <a:pPr lvl="1"/>
            <a:r>
              <a:rPr lang="en-US" altLang="ja-JP" sz="1500" dirty="0"/>
              <a:t>Failure to adjust the TCP maximum segment size</a:t>
            </a:r>
          </a:p>
          <a:p>
            <a:pPr lvl="1"/>
            <a:endParaRPr lang="en-US" altLang="ja-JP" sz="15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Troubleshooting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47F7F474-2332-4C94-8EC3-017BAC40A1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0030" y="923499"/>
            <a:ext cx="4494663" cy="317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31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48763" y="780873"/>
            <a:ext cx="8604292" cy="3509418"/>
          </a:xfrm>
        </p:spPr>
        <p:txBody>
          <a:bodyPr/>
          <a:lstStyle/>
          <a:p>
            <a:r>
              <a:rPr lang="en-US" altLang="ja-JP" sz="1600" dirty="0"/>
              <a:t>Use the debug ppp negotiation command to verify PPP negotiation. </a:t>
            </a:r>
          </a:p>
          <a:p>
            <a:r>
              <a:rPr lang="en-US" altLang="ja-JP" sz="1600" dirty="0"/>
              <a:t>Four possible points of failure in PPP negotiation:</a:t>
            </a:r>
          </a:p>
          <a:p>
            <a:pPr lvl="1"/>
            <a:r>
              <a:rPr lang="en-US" altLang="ja-JP" sz="1500" dirty="0"/>
              <a:t>No response from the remote device.</a:t>
            </a:r>
          </a:p>
          <a:p>
            <a:pPr lvl="1"/>
            <a:r>
              <a:rPr lang="en-US" altLang="ja-JP" sz="1500" dirty="0"/>
              <a:t>Link Control Protocol (LCP) not open.</a:t>
            </a:r>
          </a:p>
          <a:p>
            <a:pPr lvl="1"/>
            <a:r>
              <a:rPr lang="en-US" altLang="ja-JP" sz="1500" dirty="0"/>
              <a:t>Authentication failure.</a:t>
            </a:r>
          </a:p>
          <a:p>
            <a:pPr lvl="1"/>
            <a:r>
              <a:rPr lang="en-US" altLang="ja-JP" sz="1500" dirty="0"/>
              <a:t>IP Control Protocol (IPCP) failure.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Negotiation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730" y="2285999"/>
            <a:ext cx="5203325" cy="22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95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48763" y="780873"/>
            <a:ext cx="8604292" cy="3509418"/>
          </a:xfrm>
        </p:spPr>
        <p:txBody>
          <a:bodyPr/>
          <a:lstStyle/>
          <a:p>
            <a:r>
              <a:rPr lang="en-US" altLang="ja-JP" sz="1600" dirty="0"/>
              <a:t>Verify that the CHAP username and password are correct using </a:t>
            </a:r>
            <a:r>
              <a:rPr lang="en-US" altLang="ja-JP" sz="1600" b="1" dirty="0"/>
              <a:t>debug ppp negotiation </a:t>
            </a:r>
            <a:r>
              <a:rPr lang="en-US" altLang="ja-JP" sz="1600" dirty="0"/>
              <a:t>command.</a:t>
            </a:r>
          </a:p>
          <a:p>
            <a:endParaRPr lang="en-US" altLang="ja-JP" sz="16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Authentication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95" y="1538424"/>
            <a:ext cx="7658100" cy="275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32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641281"/>
            <a:ext cx="8853286" cy="4155319"/>
          </a:xfrm>
        </p:spPr>
        <p:txBody>
          <a:bodyPr/>
          <a:lstStyle/>
          <a:p>
            <a:r>
              <a:rPr lang="en-CA" sz="1600" dirty="0"/>
              <a:t>3.1 Remote Access Connections</a:t>
            </a:r>
          </a:p>
          <a:p>
            <a:pPr marL="393700" indent="-228600">
              <a:buFont typeface="Arial" panose="020B0604020202020204" pitchFamily="34" charset="0"/>
              <a:buChar char="•"/>
            </a:pPr>
            <a:r>
              <a:rPr lang="en-US" dirty="0"/>
              <a:t>Select broadband remote access technologies to support business requirements.</a:t>
            </a:r>
          </a:p>
          <a:p>
            <a:pPr marL="571500" lvl="1" indent="-177800">
              <a:buFont typeface="Arial" panose="020B0604020202020204" pitchFamily="34" charset="0"/>
              <a:buChar char="•"/>
            </a:pPr>
            <a:r>
              <a:rPr lang="en-US" dirty="0"/>
              <a:t>Compare remote access broadband connection options for small to medium-sized businesses.</a:t>
            </a:r>
          </a:p>
          <a:p>
            <a:pPr marL="571500" lvl="1" indent="-177800">
              <a:buFont typeface="Arial" panose="020B0604020202020204" pitchFamily="34" charset="0"/>
              <a:buChar char="•"/>
            </a:pPr>
            <a:r>
              <a:rPr lang="en-US" dirty="0"/>
              <a:t>Select an appropriate broadband connection for a given network requirement.</a:t>
            </a:r>
          </a:p>
          <a:p>
            <a:r>
              <a:rPr lang="en-US" sz="1600" dirty="0"/>
              <a:t>3.2 PPPoE</a:t>
            </a:r>
          </a:p>
          <a:p>
            <a:pPr marL="393700" lvl="1" indent="-228600">
              <a:spcBef>
                <a:spcPts val="60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500" dirty="0"/>
              <a:t>Configure a Cisco router with PPPoE.</a:t>
            </a:r>
          </a:p>
          <a:p>
            <a:pPr marL="571500" lvl="1" indent="-177800">
              <a:buFont typeface="Arial" panose="020B0604020202020204" pitchFamily="34" charset="0"/>
              <a:buChar char="•"/>
            </a:pPr>
            <a:r>
              <a:rPr lang="en-US" dirty="0"/>
              <a:t>Explain how PPPoE operates.</a:t>
            </a:r>
          </a:p>
          <a:p>
            <a:pPr marL="571500" lvl="1" indent="-177800">
              <a:buFont typeface="Arial" panose="020B0604020202020204" pitchFamily="34" charset="0"/>
              <a:buChar char="•"/>
            </a:pPr>
            <a:r>
              <a:rPr lang="en-US" dirty="0"/>
              <a:t>Implement a basic PPPoE connection on a client router.</a:t>
            </a:r>
          </a:p>
          <a:p>
            <a:r>
              <a:rPr lang="en-US" sz="1600" dirty="0"/>
              <a:t>3.3 VPNs</a:t>
            </a:r>
          </a:p>
          <a:p>
            <a:pPr marL="393700" lvl="1" indent="-228600">
              <a:spcBef>
                <a:spcPts val="60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500" dirty="0"/>
              <a:t>Explain how VPNs secure site-to-site and remote access connectivity.</a:t>
            </a:r>
          </a:p>
          <a:p>
            <a:pPr marL="571500" lvl="1" indent="-177800">
              <a:buFont typeface="Arial" panose="020B0604020202020204" pitchFamily="34" charset="0"/>
              <a:buChar char="•"/>
            </a:pPr>
            <a:r>
              <a:rPr lang="en-US" dirty="0"/>
              <a:t>Describe benefits of VPN technology.</a:t>
            </a:r>
          </a:p>
          <a:p>
            <a:pPr marL="571500" lvl="1" indent="-177800">
              <a:buFont typeface="Arial" panose="020B0604020202020204" pitchFamily="34" charset="0"/>
              <a:buChar char="•"/>
            </a:pPr>
            <a:r>
              <a:rPr lang="en-US" dirty="0"/>
              <a:t>Describe site-to-site and remote access VPNs.</a:t>
            </a:r>
          </a:p>
          <a:p>
            <a:pPr lvl="1"/>
            <a:endParaRPr lang="en-US" sz="130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57551"/>
          </a:xfrm>
        </p:spPr>
        <p:txBody>
          <a:bodyPr/>
          <a:lstStyle/>
          <a:p>
            <a:pPr eaLnBrk="1" hangingPunct="1"/>
            <a:r>
              <a:rPr lang="en-US" dirty="0"/>
              <a:t>Chapter 3 - Sections &amp; Objectives</a:t>
            </a:r>
          </a:p>
        </p:txBody>
      </p:sp>
    </p:spTree>
    <p:extLst>
      <p:ext uri="{BB962C8B-B14F-4D97-AF65-F5344CB8AC3E}">
        <p14:creationId xmlns:p14="http://schemas.microsoft.com/office/powerpoint/2010/main" val="1758868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79490" y="968864"/>
            <a:ext cx="4018437" cy="3814219"/>
          </a:xfrm>
        </p:spPr>
        <p:txBody>
          <a:bodyPr/>
          <a:lstStyle/>
          <a:p>
            <a:r>
              <a:rPr lang="en-US" altLang="ja-JP" sz="1600" dirty="0"/>
              <a:t>PPPoE supports an MTU of only 1492 bytes in order to accommodate the additional 8-byte PPPoE header.</a:t>
            </a:r>
          </a:p>
          <a:p>
            <a:r>
              <a:rPr lang="en-US" altLang="ja-JP" sz="1600" dirty="0"/>
              <a:t>Use </a:t>
            </a:r>
            <a:r>
              <a:rPr lang="en-US" altLang="ja-JP" sz="1600" b="1" dirty="0"/>
              <a:t>show running-config </a:t>
            </a:r>
            <a:r>
              <a:rPr lang="en-US" altLang="ja-JP" sz="1600" dirty="0"/>
              <a:t>command to verify PPPoE MTU.</a:t>
            </a:r>
          </a:p>
          <a:p>
            <a:r>
              <a:rPr lang="en-US" altLang="ja-JP" sz="1600" dirty="0"/>
              <a:t>The </a:t>
            </a:r>
            <a:r>
              <a:rPr lang="en-US" altLang="ja-JP" sz="1600" b="1" dirty="0"/>
              <a:t>ip tcp adjust-mss </a:t>
            </a:r>
            <a:r>
              <a:rPr lang="en-US" altLang="ja-JP" sz="1600" i="1" dirty="0"/>
              <a:t>max-segment-size</a:t>
            </a:r>
            <a:r>
              <a:rPr lang="en-US" altLang="ja-JP" sz="1600" dirty="0"/>
              <a:t> interface command prevents TCP sessions from being dropped by adjusting the MSS value during the TCP 3-way handshake.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PPPoE MTU Size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C20D17E5-55E3-4F0A-AB6A-046FC85AA0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2619" y="780872"/>
            <a:ext cx="4465782" cy="1690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4519" y="473096"/>
            <a:ext cx="4465782" cy="30777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Adjusted maximum segment size with </a:t>
            </a:r>
            <a:r>
              <a:rPr lang="en-US" sz="1400" dirty="0" err="1" smtClean="0"/>
              <a:t>PPPoE</a:t>
            </a:r>
            <a:r>
              <a:rPr lang="en-US" sz="1400" dirty="0" smtClean="0"/>
              <a:t> Header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735" y="2553999"/>
            <a:ext cx="3943350" cy="1204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3912370"/>
            <a:ext cx="3263900" cy="60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88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200" dirty="0"/>
              <a:t>Lab - Configuring a Router as a PPPoE Client for DSL Connectivity</a:t>
            </a:r>
          </a:p>
        </p:txBody>
      </p:sp>
      <p:pic>
        <p:nvPicPr>
          <p:cNvPr id="7" name="Content Placeholder 6" descr="3.2.2.7 Lab - Configuring a Router as a PPPoE Client for DSL Connectivity.pdf - Mozilla Firefox">
            <a:extLst>
              <a:ext uri="{FF2B5EF4-FFF2-40B4-BE49-F238E27FC236}">
                <a16:creationId xmlns:a16="http://schemas.microsoft.com/office/drawing/2014/main" id="{1B672DD7-FA75-476C-AD41-4E5ADD9B7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5410" y="895927"/>
            <a:ext cx="3014870" cy="3689927"/>
          </a:xfrm>
          <a:ln w="3175"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8B6015-1F54-46A1-B734-7F3ECD0C8A3A}"/>
              </a:ext>
            </a:extLst>
          </p:cNvPr>
          <p:cNvSpPr/>
          <p:nvPr/>
        </p:nvSpPr>
        <p:spPr>
          <a:xfrm>
            <a:off x="2904836" y="900545"/>
            <a:ext cx="3024909" cy="3676073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44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PPPoE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Lab - Troubleshoot PPPoE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8B6015-1F54-46A1-B734-7F3ECD0C8A3A}"/>
              </a:ext>
            </a:extLst>
          </p:cNvPr>
          <p:cNvSpPr/>
          <p:nvPr/>
        </p:nvSpPr>
        <p:spPr>
          <a:xfrm>
            <a:off x="2904836" y="900545"/>
            <a:ext cx="3024909" cy="3676073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3.2.2.8 Lab - Troubleshoot PPPoE.pdf - Mozilla Firefox">
            <a:extLst>
              <a:ext uri="{FF2B5EF4-FFF2-40B4-BE49-F238E27FC236}">
                <a16:creationId xmlns:a16="http://schemas.microsoft.com/office/drawing/2014/main" id="{F37AC0AC-C74A-44FF-8F3C-F432A27B3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7705" y="909781"/>
            <a:ext cx="2919170" cy="3616039"/>
          </a:xfrm>
        </p:spPr>
      </p:pic>
    </p:spTree>
    <p:extLst>
      <p:ext uri="{BB962C8B-B14F-4D97-AF65-F5344CB8AC3E}">
        <p14:creationId xmlns:p14="http://schemas.microsoft.com/office/powerpoint/2010/main" val="133524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3.3 VPNs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4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79490" y="854564"/>
            <a:ext cx="4018437" cy="3814219"/>
          </a:xfrm>
        </p:spPr>
        <p:txBody>
          <a:bodyPr/>
          <a:lstStyle/>
          <a:p>
            <a:r>
              <a:rPr lang="en-US" altLang="ja-JP" sz="1600" dirty="0"/>
              <a:t>A VPN is a private network created via tunneling over a public network, usually the Internet.</a:t>
            </a:r>
          </a:p>
          <a:p>
            <a:r>
              <a:rPr lang="en-US" altLang="ja-JP" sz="1600" dirty="0"/>
              <a:t>A secure implementation of VPN with encryption, such as IPsec VPNs, is what is usually meant by virtual private networking.</a:t>
            </a:r>
          </a:p>
          <a:p>
            <a:r>
              <a:rPr lang="en-US" altLang="ja-JP" sz="1600" dirty="0"/>
              <a:t>To implement VPNs, a VPN gateway is necessary - could be a router, a firewall, or a Cisco Adaptive Security Appliance (ASA).</a:t>
            </a:r>
          </a:p>
          <a:p>
            <a:endParaRPr lang="en-US" altLang="ja-JP" sz="16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Fundamentals of VPNs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Introducing VPNs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0CBB35E9-BD7D-453D-9EC2-343ECEBE49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930764"/>
            <a:ext cx="4408222" cy="32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37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79490" y="803765"/>
            <a:ext cx="4265510" cy="3907936"/>
          </a:xfrm>
        </p:spPr>
        <p:txBody>
          <a:bodyPr/>
          <a:lstStyle/>
          <a:p>
            <a:r>
              <a:rPr lang="en-US" altLang="ja-JP" sz="1600" dirty="0"/>
              <a:t>The benefits of a VPN include the following:</a:t>
            </a:r>
          </a:p>
          <a:p>
            <a:pPr lvl="1"/>
            <a:r>
              <a:rPr lang="en-US" altLang="ja-JP" b="1" dirty="0"/>
              <a:t>Cost savings </a:t>
            </a:r>
            <a:r>
              <a:rPr lang="en-US" altLang="ja-JP" dirty="0"/>
              <a:t>- VPNs enable organizations to use cost-effective, high-bandwidth technologies, such as DSL to connect remote offices and remote users to the main site.</a:t>
            </a:r>
          </a:p>
          <a:p>
            <a:pPr lvl="1"/>
            <a:r>
              <a:rPr lang="en-US" altLang="ja-JP" b="1" dirty="0"/>
              <a:t>Scalability</a:t>
            </a:r>
            <a:r>
              <a:rPr lang="en-US" altLang="ja-JP" dirty="0"/>
              <a:t> - Organizations are able to add large amounts of capacity without adding significant infrastructure.</a:t>
            </a:r>
          </a:p>
          <a:p>
            <a:pPr lvl="1"/>
            <a:r>
              <a:rPr lang="en-US" altLang="ja-JP" b="1" dirty="0"/>
              <a:t>Compatibility with broadband technology </a:t>
            </a:r>
            <a:r>
              <a:rPr lang="en-US" altLang="ja-JP" dirty="0"/>
              <a:t>- Allow mobile workers and telecommuters to take advantage of high-speed, broadband connectivity.</a:t>
            </a:r>
          </a:p>
          <a:p>
            <a:pPr lvl="1"/>
            <a:r>
              <a:rPr lang="en-US" altLang="ja-JP" b="1" dirty="0"/>
              <a:t>Security</a:t>
            </a:r>
            <a:r>
              <a:rPr lang="en-US" altLang="ja-JP" dirty="0"/>
              <a:t> - VPNs can use advanced encryption and authentication protocols.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Fundamentals of VPNs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Benefits of VPNs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582E128E-36E3-4476-B64E-A45BD1272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000" y="1003433"/>
            <a:ext cx="4405306" cy="35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54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3865" y="803764"/>
            <a:ext cx="8492993" cy="1939836"/>
          </a:xfrm>
        </p:spPr>
        <p:txBody>
          <a:bodyPr/>
          <a:lstStyle/>
          <a:p>
            <a:r>
              <a:rPr lang="en-US" altLang="ja-JP" dirty="0"/>
              <a:t>Site-to-site VPNs connect entire networks to each other, for example, connecting a branch office network to a company headquarters network.</a:t>
            </a:r>
          </a:p>
          <a:p>
            <a:r>
              <a:rPr lang="en-US" altLang="ja-JP" dirty="0"/>
              <a:t>In a site-to-site VPN, end hosts send and receive normal TCP/IP traffic through a VPN “gateway”. </a:t>
            </a:r>
          </a:p>
          <a:p>
            <a:r>
              <a:rPr lang="en-US" altLang="ja-JP" dirty="0"/>
              <a:t>The VPN gateway is responsible for encapsulating and encrypting outbound traffic.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Types of VPNs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Site-to-Site VPNs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C8E6E414-42C7-4C3D-926E-47756E01DF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2326" y="2410890"/>
            <a:ext cx="5519347" cy="23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8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3865" y="867263"/>
            <a:ext cx="3849335" cy="3435727"/>
          </a:xfrm>
        </p:spPr>
        <p:txBody>
          <a:bodyPr/>
          <a:lstStyle/>
          <a:p>
            <a:r>
              <a:rPr lang="en-US" altLang="ja-JP" dirty="0"/>
              <a:t>A remote-access VPN supports the needs of telecommuters, mobile users, and extranet traffic.</a:t>
            </a:r>
          </a:p>
          <a:p>
            <a:r>
              <a:rPr lang="en-US" altLang="ja-JP" dirty="0"/>
              <a:t>Allows for dynamically changing information, and can be enabled and disabled. </a:t>
            </a:r>
          </a:p>
          <a:p>
            <a:r>
              <a:rPr lang="en-US" altLang="ja-JP" dirty="0"/>
              <a:t>Used to connect individual hosts that must access their company network securely over the Internet.</a:t>
            </a:r>
          </a:p>
          <a:p>
            <a:r>
              <a:rPr lang="en-US" altLang="ja-JP" dirty="0"/>
              <a:t>VPN client software may need to be installed on the mobile user’s end device.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Types of VPNs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Remote Access VPNs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04BDB6A0-5114-4F8C-ADC1-2BF3120B5C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073" y="1252480"/>
            <a:ext cx="4810318" cy="20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47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3865" y="803763"/>
            <a:ext cx="4367191" cy="3939110"/>
          </a:xfrm>
        </p:spPr>
        <p:txBody>
          <a:bodyPr/>
          <a:lstStyle/>
          <a:p>
            <a:r>
              <a:rPr lang="en-US" altLang="ja-JP" dirty="0"/>
              <a:t>Dynamic Multipoint VPN (DMVPN) is a Cisco software solution for building multiple VPNs.</a:t>
            </a:r>
          </a:p>
          <a:p>
            <a:r>
              <a:rPr lang="en-US" altLang="ja-JP" dirty="0"/>
              <a:t>DMVPN is built using the following technologies:</a:t>
            </a:r>
          </a:p>
          <a:p>
            <a:pPr lvl="1"/>
            <a:r>
              <a:rPr lang="en-US" altLang="ja-JP" b="1" dirty="0"/>
              <a:t>Next Hop Resolution Protocol (NHRP) </a:t>
            </a:r>
            <a:r>
              <a:rPr lang="en-US" altLang="ja-JP" dirty="0"/>
              <a:t>- NHRP creates a distributed mapping database of public IP addresses for all tunnel spokes.</a:t>
            </a:r>
          </a:p>
          <a:p>
            <a:pPr lvl="1"/>
            <a:r>
              <a:rPr lang="en-US" altLang="ja-JP" b="1" dirty="0"/>
              <a:t>Multipoint Generic Routing Encapsulation (mGRE) tunnels </a:t>
            </a:r>
            <a:r>
              <a:rPr lang="en-US" altLang="ja-JP" dirty="0"/>
              <a:t>- An mGRE tunnel interface allows a single GRE interface to support multiple IPsec tunnels.</a:t>
            </a:r>
          </a:p>
          <a:p>
            <a:pPr lvl="1"/>
            <a:r>
              <a:rPr lang="en-US" altLang="ja-JP" b="1" dirty="0"/>
              <a:t>IP Security (IPsec) encryption - </a:t>
            </a:r>
            <a:r>
              <a:rPr lang="en-US" altLang="ja-JP" dirty="0"/>
              <a:t>provides secure transport of private information over public networks.</a:t>
            </a:r>
          </a:p>
          <a:p>
            <a:pPr lvl="1"/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Types of VPNs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DMVPN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13945847-9F53-4CF0-A533-7CBE60640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2945" y="868417"/>
            <a:ext cx="4195651" cy="337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26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3.4 GRE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191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45357" y="742881"/>
            <a:ext cx="8853286" cy="4155319"/>
          </a:xfrm>
        </p:spPr>
        <p:txBody>
          <a:bodyPr/>
          <a:lstStyle/>
          <a:p>
            <a:r>
              <a:rPr lang="en-CA" sz="1600" dirty="0"/>
              <a:t>3.4 GRE</a:t>
            </a:r>
          </a:p>
          <a:p>
            <a:pPr marL="393700" lvl="1" indent="-228600">
              <a:spcBef>
                <a:spcPts val="60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500" dirty="0"/>
              <a:t>Implement a GRE tunnel.</a:t>
            </a:r>
          </a:p>
          <a:p>
            <a:pPr marL="571500" lvl="2" indent="-228600"/>
            <a:r>
              <a:rPr lang="en-US" sz="1400" dirty="0"/>
              <a:t>Explain the purpose and benefits of GRE tunnels.</a:t>
            </a:r>
          </a:p>
          <a:p>
            <a:pPr marL="571500" lvl="2" indent="-228600"/>
            <a:r>
              <a:rPr lang="en-US" sz="1400" dirty="0"/>
              <a:t>Troubleshoot a site-to-site GRE tunnel.</a:t>
            </a:r>
          </a:p>
          <a:p>
            <a:r>
              <a:rPr lang="en-US" sz="1600" dirty="0"/>
              <a:t>3.5 eBGP</a:t>
            </a:r>
          </a:p>
          <a:p>
            <a:pPr marL="393700" lvl="1" indent="-228600">
              <a:spcBef>
                <a:spcPts val="60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500" dirty="0"/>
              <a:t>Implement eBGP in a single-homed remote access network.</a:t>
            </a:r>
          </a:p>
          <a:p>
            <a:pPr marL="571500" lvl="2" indent="-228600"/>
            <a:r>
              <a:rPr lang="en-US" sz="1400" dirty="0"/>
              <a:t>Describe basic BGP features.</a:t>
            </a:r>
          </a:p>
          <a:p>
            <a:pPr marL="571500" lvl="2" indent="-228600"/>
            <a:r>
              <a:rPr lang="en-US" sz="1400" dirty="0"/>
              <a:t>Explain BGP design considerations.</a:t>
            </a:r>
          </a:p>
          <a:p>
            <a:pPr marL="571500" lvl="2" indent="-228600"/>
            <a:r>
              <a:rPr lang="en-US" sz="1400" dirty="0"/>
              <a:t>Configure an eBGP branch connection.</a:t>
            </a:r>
          </a:p>
          <a:p>
            <a:pPr marL="261937" lvl="2" indent="0">
              <a:buNone/>
            </a:pPr>
            <a:endParaRPr lang="en-US" sz="130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57551"/>
          </a:xfrm>
        </p:spPr>
        <p:txBody>
          <a:bodyPr/>
          <a:lstStyle/>
          <a:p>
            <a:pPr eaLnBrk="1" hangingPunct="1"/>
            <a:r>
              <a:rPr lang="en-US" dirty="0"/>
              <a:t>Chapter 3 - Sections &amp; Objectives (Cont.)</a:t>
            </a:r>
          </a:p>
        </p:txBody>
      </p:sp>
    </p:spTree>
    <p:extLst>
      <p:ext uri="{BB962C8B-B14F-4D97-AF65-F5344CB8AC3E}">
        <p14:creationId xmlns:p14="http://schemas.microsoft.com/office/powerpoint/2010/main" val="1043021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612945" y="792365"/>
            <a:ext cx="4258584" cy="3939110"/>
          </a:xfrm>
        </p:spPr>
        <p:txBody>
          <a:bodyPr/>
          <a:lstStyle/>
          <a:p>
            <a:r>
              <a:rPr lang="en-US" altLang="ja-JP" dirty="0"/>
              <a:t>Generic Routing Encapsulation (GRE) is a non-secure, site-to-site VPN tunneling protocol.</a:t>
            </a:r>
          </a:p>
          <a:p>
            <a:r>
              <a:rPr lang="en-US" altLang="ja-JP" dirty="0"/>
              <a:t>Developed by Cisco.</a:t>
            </a:r>
          </a:p>
          <a:p>
            <a:r>
              <a:rPr lang="en-US" altLang="ja-JP" dirty="0"/>
              <a:t>GRE manages the transportation of multiprotocol and IP multicast traffic between two or more sites</a:t>
            </a:r>
          </a:p>
          <a:p>
            <a:r>
              <a:rPr lang="en-US" altLang="ja-JP" dirty="0"/>
              <a:t>A tunnel interface supports a header for each of the following:</a:t>
            </a:r>
          </a:p>
          <a:p>
            <a:pPr lvl="1"/>
            <a:r>
              <a:rPr lang="pt-BR" altLang="ja-JP" dirty="0"/>
              <a:t>An </a:t>
            </a:r>
            <a:r>
              <a:rPr lang="pt-BR" altLang="ja-JP" dirty="0" err="1"/>
              <a:t>encapsulated</a:t>
            </a:r>
            <a:r>
              <a:rPr lang="pt-BR" altLang="ja-JP" dirty="0"/>
              <a:t> </a:t>
            </a:r>
            <a:r>
              <a:rPr lang="pt-BR" altLang="ja-JP" dirty="0" err="1" smtClean="0"/>
              <a:t>protocol</a:t>
            </a:r>
            <a:r>
              <a:rPr lang="pt-BR" altLang="ja-JP" dirty="0" smtClean="0"/>
              <a:t>  - </a:t>
            </a:r>
            <a:r>
              <a:rPr lang="pt-BR" altLang="ja-JP" dirty="0" err="1" smtClean="0"/>
              <a:t>or</a:t>
            </a:r>
            <a:r>
              <a:rPr lang="pt-BR" altLang="ja-JP" dirty="0" smtClean="0"/>
              <a:t> </a:t>
            </a:r>
            <a:r>
              <a:rPr lang="pt-BR" altLang="ja-JP" dirty="0"/>
              <a:t>passenger protocol, such as </a:t>
            </a:r>
            <a:r>
              <a:rPr lang="pt-BR" altLang="ja-JP" dirty="0" smtClean="0"/>
              <a:t>IPv4, </a:t>
            </a:r>
            <a:r>
              <a:rPr lang="pt-BR" altLang="ja-JP" dirty="0"/>
              <a:t>IPv6.</a:t>
            </a:r>
          </a:p>
          <a:p>
            <a:pPr lvl="1"/>
            <a:r>
              <a:rPr lang="en-US" altLang="ja-JP" dirty="0"/>
              <a:t>An encapsulation protocol  - or carrier protocol, such as GRE.</a:t>
            </a:r>
          </a:p>
          <a:p>
            <a:pPr lvl="1"/>
            <a:r>
              <a:rPr lang="en-US" altLang="ja-JP" dirty="0"/>
              <a:t>A transport delivery protocol, such as IP.</a:t>
            </a:r>
            <a:endParaRPr lang="pt-BR" altLang="ja-JP" dirty="0"/>
          </a:p>
          <a:p>
            <a:pPr lvl="1"/>
            <a:endParaRPr lang="en-US" altLang="ja-JP" dirty="0"/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GRE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GRE Introduction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4151C2C9-C933-422E-A6E9-81CA951EDF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56" y="951344"/>
            <a:ext cx="4419944" cy="284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87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612945" y="882272"/>
            <a:ext cx="4258584" cy="3939110"/>
          </a:xfrm>
        </p:spPr>
        <p:txBody>
          <a:bodyPr/>
          <a:lstStyle/>
          <a:p>
            <a:r>
              <a:rPr lang="en-US" altLang="ja-JP" dirty="0"/>
              <a:t>GRE is defined as an IETF standard (RFC 2784).</a:t>
            </a:r>
          </a:p>
          <a:p>
            <a:r>
              <a:rPr lang="en-US" altLang="ja-JP" dirty="0"/>
              <a:t>In the outer IP header, 47 is used in the protocol field.</a:t>
            </a:r>
          </a:p>
          <a:p>
            <a:r>
              <a:rPr lang="en-US" altLang="ja-JP" dirty="0"/>
              <a:t>GRE encapsulation uses a protocol type field in the GRE header to support the encapsulation of any OSI Layer 3 protocol. </a:t>
            </a:r>
          </a:p>
          <a:p>
            <a:r>
              <a:rPr lang="en-US" altLang="ja-JP" dirty="0"/>
              <a:t>GRE is stateless.</a:t>
            </a:r>
          </a:p>
          <a:p>
            <a:r>
              <a:rPr lang="en-US" altLang="ja-JP" dirty="0"/>
              <a:t>GRE does not include any strong security mechanisms. </a:t>
            </a:r>
          </a:p>
          <a:p>
            <a:r>
              <a:rPr lang="en-US" altLang="ja-JP" dirty="0" smtClean="0"/>
              <a:t>GRE </a:t>
            </a:r>
            <a:r>
              <a:rPr lang="en-US" altLang="ja-JP" dirty="0"/>
              <a:t>header, together with the tunneling IP header, creates at least 24 bytes of additional overhead for tunneled packets.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GRE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GRE Characteristics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2537A178-4CC3-40D1-B108-F13257FBA8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82" y="942109"/>
            <a:ext cx="4466184" cy="23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51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785814" y="882272"/>
            <a:ext cx="4258584" cy="3939110"/>
          </a:xfrm>
        </p:spPr>
        <p:txBody>
          <a:bodyPr/>
          <a:lstStyle/>
          <a:p>
            <a:r>
              <a:rPr lang="en-US" altLang="ja-JP" dirty="0"/>
              <a:t>Five steps to configuring a GRE tunnel:</a:t>
            </a:r>
          </a:p>
          <a:p>
            <a:pPr lvl="1"/>
            <a:r>
              <a:rPr lang="en-US" altLang="ja-JP" dirty="0"/>
              <a:t>Step 1. Create a tunnel interface using the </a:t>
            </a:r>
            <a:r>
              <a:rPr lang="en-US" altLang="ja-JP" b="1" dirty="0"/>
              <a:t>interface tunnel </a:t>
            </a:r>
            <a:r>
              <a:rPr lang="en-US" altLang="ja-JP" i="1" dirty="0"/>
              <a:t>number</a:t>
            </a:r>
            <a:r>
              <a:rPr lang="en-US" altLang="ja-JP" dirty="0"/>
              <a:t> command.</a:t>
            </a:r>
          </a:p>
          <a:p>
            <a:pPr lvl="1"/>
            <a:r>
              <a:rPr lang="en-US" altLang="ja-JP" dirty="0"/>
              <a:t>Step 2. Configure an IP address for the tunnel interface. (Usually a private address)</a:t>
            </a:r>
          </a:p>
          <a:p>
            <a:pPr lvl="1"/>
            <a:r>
              <a:rPr lang="en-US" altLang="ja-JP" dirty="0"/>
              <a:t>Step3. Specify the tunnel source IP address.</a:t>
            </a:r>
          </a:p>
          <a:p>
            <a:pPr lvl="1"/>
            <a:r>
              <a:rPr lang="en-US" altLang="ja-JP" dirty="0"/>
              <a:t>Step 4. Specify the tunnel destination IP address.</a:t>
            </a:r>
          </a:p>
          <a:p>
            <a:pPr lvl="1"/>
            <a:r>
              <a:rPr lang="en-US" altLang="ja-JP" dirty="0"/>
              <a:t>Step 5. (Optional) Specify GRE tunnel mode as the tunnel interface mode.</a:t>
            </a:r>
          </a:p>
          <a:p>
            <a:pPr lvl="1"/>
            <a:endParaRPr lang="en-US" altLang="ja-JP" dirty="0"/>
          </a:p>
          <a:p>
            <a:pPr marL="0" indent="0">
              <a:buNone/>
            </a:pPr>
            <a:r>
              <a:rPr lang="en-US" altLang="ja-JP" sz="1400" b="1" dirty="0"/>
              <a:t>Note: </a:t>
            </a:r>
            <a:r>
              <a:rPr lang="en-US" altLang="ja-JP" sz="1400" dirty="0"/>
              <a:t>The tunnel source and tunnel destination commands reference the IP addresses of the preconfigured physical interfaces.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GRE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Configure GRE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C069FA5A-0ECC-47A6-962F-D9F313AB05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363" y="882272"/>
            <a:ext cx="4567451" cy="2734385"/>
          </a:xfrm>
          <a:prstGeom prst="rect">
            <a:avLst/>
          </a:prstGeom>
        </p:spPr>
      </p:pic>
      <p:pic>
        <p:nvPicPr>
          <p:cNvPr id="5" name="Picture 4" descr="Connecting Networks - Mozilla Firefox">
            <a:extLst>
              <a:ext uri="{FF2B5EF4-FFF2-40B4-BE49-F238E27FC236}">
                <a16:creationId xmlns:a16="http://schemas.microsoft.com/office/drawing/2014/main" id="{F6DFDE14-4392-487D-B497-C14FDD6639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073" y="3648502"/>
            <a:ext cx="4419602" cy="98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28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0945" y="854976"/>
            <a:ext cx="4258584" cy="3939110"/>
          </a:xfrm>
        </p:spPr>
        <p:txBody>
          <a:bodyPr/>
          <a:lstStyle/>
          <a:p>
            <a:r>
              <a:rPr lang="en-US" altLang="ja-JP" dirty="0"/>
              <a:t>Use the </a:t>
            </a:r>
            <a:r>
              <a:rPr lang="en-US" altLang="ja-JP" b="1" dirty="0"/>
              <a:t>show ip interface brief </a:t>
            </a:r>
            <a:r>
              <a:rPr lang="en-US" altLang="ja-JP" dirty="0"/>
              <a:t>command to verify that the tunnel interface is up.</a:t>
            </a:r>
          </a:p>
          <a:p>
            <a:r>
              <a:rPr lang="en-US" altLang="ja-JP" dirty="0"/>
              <a:t>Use the </a:t>
            </a:r>
            <a:r>
              <a:rPr lang="en-US" altLang="ja-JP" b="1" dirty="0"/>
              <a:t>show interface tunnel </a:t>
            </a:r>
            <a:r>
              <a:rPr lang="en-US" altLang="ja-JP" dirty="0"/>
              <a:t>command to verify the state of the tunnel.</a:t>
            </a:r>
          </a:p>
          <a:p>
            <a:r>
              <a:rPr lang="en-US" altLang="ja-JP" dirty="0"/>
              <a:t>Use the </a:t>
            </a:r>
            <a:r>
              <a:rPr lang="en-US" altLang="ja-JP" b="1" dirty="0"/>
              <a:t>show ip ospf neighbor </a:t>
            </a:r>
            <a:r>
              <a:rPr lang="en-US" altLang="ja-JP" dirty="0"/>
              <a:t>command to verify that an OSPF adjacency has been established over the tunnel interface.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GRE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Verify GRE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529" y="803764"/>
            <a:ext cx="4599295" cy="2287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396" y="3142647"/>
            <a:ext cx="4612428" cy="91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4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0945" y="854976"/>
            <a:ext cx="4258584" cy="3939110"/>
          </a:xfrm>
        </p:spPr>
        <p:txBody>
          <a:bodyPr/>
          <a:lstStyle/>
          <a:p>
            <a:r>
              <a:rPr lang="en-US" altLang="ja-JP" dirty="0"/>
              <a:t>Issues with GRE are usually due to one or more of the following:</a:t>
            </a:r>
          </a:p>
          <a:p>
            <a:pPr lvl="1"/>
            <a:r>
              <a:rPr lang="en-US" altLang="ja-JP" dirty="0"/>
              <a:t>The tunnel interface IP addresses are not on the same network or the subnet masks do not match. Use the </a:t>
            </a:r>
            <a:r>
              <a:rPr lang="en-US" altLang="ja-JP" b="1" dirty="0"/>
              <a:t>show ip interface brief </a:t>
            </a:r>
            <a:r>
              <a:rPr lang="en-US" altLang="ja-JP" dirty="0"/>
              <a:t>command.</a:t>
            </a:r>
          </a:p>
          <a:p>
            <a:pPr lvl="1"/>
            <a:r>
              <a:rPr lang="en-US" altLang="ja-JP" dirty="0"/>
              <a:t>The interfaces for the tunnel source and/or destination are not configured with the correct IP address or are down. Use the </a:t>
            </a:r>
            <a:r>
              <a:rPr lang="en-US" altLang="ja-JP" b="1" dirty="0"/>
              <a:t>show ip interface brief </a:t>
            </a:r>
            <a:r>
              <a:rPr lang="en-US" altLang="ja-JP" dirty="0"/>
              <a:t>command. </a:t>
            </a:r>
          </a:p>
          <a:p>
            <a:pPr lvl="1"/>
            <a:r>
              <a:rPr lang="en-US" altLang="ja-JP" dirty="0"/>
              <a:t>Static or dynamic routing is not properly configured. Use </a:t>
            </a:r>
            <a:r>
              <a:rPr lang="en-US" altLang="ja-JP" b="1" dirty="0"/>
              <a:t>show ip route </a:t>
            </a:r>
            <a:r>
              <a:rPr lang="en-US" altLang="ja-JP" dirty="0"/>
              <a:t>or</a:t>
            </a:r>
            <a:r>
              <a:rPr lang="en-US" altLang="ja-JP" b="1" dirty="0"/>
              <a:t> show ip ospf neighbor.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GRE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Troubleshoot GRE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57"/>
          <a:stretch/>
        </p:blipFill>
        <p:spPr>
          <a:xfrm>
            <a:off x="4299529" y="803764"/>
            <a:ext cx="461302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39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GRE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Packet Tracer - Configuring GRE</a:t>
            </a:r>
          </a:p>
        </p:txBody>
      </p:sp>
      <p:pic>
        <p:nvPicPr>
          <p:cNvPr id="6" name="Content Placeholder 5" descr="3.4.2.4 Packet Tracer - Configuring GRE.pdf - Mozilla Firefox">
            <a:extLst>
              <a:ext uri="{FF2B5EF4-FFF2-40B4-BE49-F238E27FC236}">
                <a16:creationId xmlns:a16="http://schemas.microsoft.com/office/drawing/2014/main" id="{BF51B524-3775-4205-B2C5-CA81D3F3D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6781" y="914400"/>
            <a:ext cx="3112616" cy="3830471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1412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GRE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Packet Tracer - Troubleshooting GRE</a:t>
            </a:r>
          </a:p>
        </p:txBody>
      </p:sp>
      <p:pic>
        <p:nvPicPr>
          <p:cNvPr id="5" name="Content Placeholder 4" descr="3.4.2.5 Packet Tracer - Troubleshooting GRE.pdf - Mozilla Firefox">
            <a:extLst>
              <a:ext uri="{FF2B5EF4-FFF2-40B4-BE49-F238E27FC236}">
                <a16:creationId xmlns:a16="http://schemas.microsoft.com/office/drawing/2014/main" id="{299DA406-63F3-46CE-A622-332937C1B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282" y="941696"/>
            <a:ext cx="3196445" cy="3812274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7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Implement GRE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Lab – Configuring a Point-to-Point GRE VPN Tunnel</a:t>
            </a:r>
          </a:p>
        </p:txBody>
      </p:sp>
      <p:pic>
        <p:nvPicPr>
          <p:cNvPr id="6" name="Content Placeholder 5" descr="3.4.2.6 Lab - Configuring a Point-to-Point GRE VPN Tunnel.pdf - Mozilla Firefox">
            <a:extLst>
              <a:ext uri="{FF2B5EF4-FFF2-40B4-BE49-F238E27FC236}">
                <a16:creationId xmlns:a16="http://schemas.microsoft.com/office/drawing/2014/main" id="{5825D718-21B7-4315-B7AB-37896450E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554" y="841612"/>
            <a:ext cx="3156310" cy="3839570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5157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3.5 eBGP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764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0945" y="854976"/>
            <a:ext cx="4258584" cy="3939110"/>
          </a:xfrm>
        </p:spPr>
        <p:txBody>
          <a:bodyPr/>
          <a:lstStyle/>
          <a:p>
            <a:r>
              <a:rPr lang="en-US" altLang="ja-JP" dirty="0"/>
              <a:t>IGPs are used to exchange routing information within a company network or an autonomous system (AS).</a:t>
            </a:r>
          </a:p>
          <a:p>
            <a:r>
              <a:rPr lang="en-US" altLang="ja-JP" dirty="0"/>
              <a:t>An Exterior Gateway Protocol (EGP) is used for the exchange of routing information between autonomous systems, such as ISPs.</a:t>
            </a:r>
          </a:p>
          <a:p>
            <a:r>
              <a:rPr lang="en-US" altLang="ja-JP" dirty="0"/>
              <a:t>Border Gateway Protocol (BGP) is an Exterior Gateway Protocol (EGP).</a:t>
            </a:r>
          </a:p>
          <a:p>
            <a:pPr lvl="1"/>
            <a:r>
              <a:rPr lang="en-US" altLang="ja-JP" dirty="0"/>
              <a:t>Every AS is assigned a unique 16-bit or 32-bit AS number which uniquely identifies it on the Internet.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BGP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IGP and EGP Routing Protocols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361A2EFF-09BB-4944-9585-D4F5002B39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9529" y="1082722"/>
            <a:ext cx="4462818" cy="279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29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072482" cy="1900579"/>
          </a:xfrm>
        </p:spPr>
        <p:txBody>
          <a:bodyPr/>
          <a:lstStyle/>
          <a:p>
            <a:r>
              <a:rPr lang="en-US" dirty="0"/>
              <a:t>3.1 Remote Access Connections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2749" y="854976"/>
            <a:ext cx="4258584" cy="3939110"/>
          </a:xfrm>
        </p:spPr>
        <p:txBody>
          <a:bodyPr/>
          <a:lstStyle/>
          <a:p>
            <a:r>
              <a:rPr lang="en-US" altLang="ja-JP" b="1" dirty="0"/>
              <a:t>External BGP (eBGP) </a:t>
            </a:r>
            <a:r>
              <a:rPr lang="en-US" altLang="ja-JP" dirty="0"/>
              <a:t>– External BGP is the routing protocol used between routers in different autonomous systems.</a:t>
            </a:r>
          </a:p>
          <a:p>
            <a:r>
              <a:rPr lang="en-US" altLang="ja-JP" b="1" dirty="0"/>
              <a:t>Internal BGP (iBGP) </a:t>
            </a:r>
            <a:r>
              <a:rPr lang="en-US" altLang="ja-JP" dirty="0"/>
              <a:t>- Internal BGP is the routing protocol used between routers in the same AS.</a:t>
            </a:r>
          </a:p>
          <a:p>
            <a:r>
              <a:rPr lang="en-US" altLang="ja-JP" dirty="0"/>
              <a:t>Two routers exchanging BGP routing information are known as BGP peers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BGP Overview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eBGP and iBGP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C46C8683-457E-4441-8EF4-2C88BF803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905" y="854976"/>
            <a:ext cx="4817660" cy="296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07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3773" y="803764"/>
            <a:ext cx="8584927" cy="3970671"/>
          </a:xfrm>
        </p:spPr>
        <p:txBody>
          <a:bodyPr/>
          <a:lstStyle/>
          <a:p>
            <a:r>
              <a:rPr lang="en-US" altLang="ja-JP" dirty="0"/>
              <a:t>BGP is used when an AS has connections to multiple autonomous systems. This is known as multi-homed.</a:t>
            </a:r>
          </a:p>
          <a:p>
            <a:r>
              <a:rPr lang="en-US" altLang="ja-JP" dirty="0"/>
              <a:t>A misconfiguration of a BGP router could have negative effects throughout the Internet.</a:t>
            </a:r>
          </a:p>
          <a:p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BGP Design Considerations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When to use BGP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8E713A88-B275-4486-A81A-A49471E4D7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534" y="1865194"/>
            <a:ext cx="4740322" cy="28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22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3773" y="803764"/>
            <a:ext cx="8584927" cy="3970671"/>
          </a:xfrm>
        </p:spPr>
        <p:txBody>
          <a:bodyPr/>
          <a:lstStyle/>
          <a:p>
            <a:r>
              <a:rPr lang="en-US" altLang="ja-JP" dirty="0"/>
              <a:t>BGP should not be used when one of the following conditions exist:</a:t>
            </a:r>
          </a:p>
          <a:p>
            <a:pPr lvl="1"/>
            <a:r>
              <a:rPr lang="en-US" altLang="ja-JP" dirty="0"/>
              <a:t>There is a single connection to the Internet or another AS. Known as single-homed.</a:t>
            </a:r>
          </a:p>
          <a:p>
            <a:pPr lvl="1"/>
            <a:r>
              <a:rPr lang="en-US" altLang="ja-JP" dirty="0"/>
              <a:t>When there is a limited understanding of BGP.</a:t>
            </a:r>
          </a:p>
          <a:p>
            <a:pPr marL="0" indent="0">
              <a:buNone/>
            </a:pPr>
            <a:r>
              <a:rPr lang="en-US" altLang="ja-JP" sz="1400" b="1" dirty="0"/>
              <a:t>Note: </a:t>
            </a:r>
            <a:r>
              <a:rPr lang="en-US" altLang="ja-JP" sz="1400" dirty="0"/>
              <a:t>Although it is recommended only in unusual situations, for the purposes of this course, you will configure single-homed BGP.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BGP Design Considerations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When not to use BGP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75B85948-F5FB-46AE-AA26-9EBF0E1FBD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57" y="2429301"/>
            <a:ext cx="7156091" cy="20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47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63773" y="1172829"/>
            <a:ext cx="3862127" cy="3970671"/>
          </a:xfrm>
        </p:spPr>
        <p:txBody>
          <a:bodyPr/>
          <a:lstStyle/>
          <a:p>
            <a:r>
              <a:rPr lang="en-US" altLang="ja-JP" dirty="0"/>
              <a:t>Three common ways an organization can implement BGP in a multi-homed environment:</a:t>
            </a:r>
          </a:p>
          <a:p>
            <a:pPr lvl="1"/>
            <a:r>
              <a:rPr lang="en-US" altLang="ja-JP" dirty="0"/>
              <a:t>Default Route Only</a:t>
            </a:r>
          </a:p>
          <a:p>
            <a:pPr lvl="1"/>
            <a:r>
              <a:rPr lang="en-US" altLang="ja-JP" dirty="0"/>
              <a:t>Default Route and ISP Routes</a:t>
            </a:r>
          </a:p>
          <a:p>
            <a:pPr lvl="1"/>
            <a:r>
              <a:rPr lang="en-US" altLang="ja-JP" dirty="0"/>
              <a:t>All Internet Routes (this would include </a:t>
            </a:r>
          </a:p>
          <a:p>
            <a:pPr marL="142875" lvl="1" indent="0">
              <a:buNone/>
            </a:pPr>
            <a:r>
              <a:rPr lang="en-US" altLang="ja-JP" dirty="0"/>
              <a:t>     routes to over 550,000 networks)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BGP Design Considerations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BGP Options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5FA183A4-30D7-4CA5-9548-91FB1C599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5900" y="1236329"/>
            <a:ext cx="4451325" cy="31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53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5576" y="859809"/>
            <a:ext cx="8798257" cy="1469409"/>
          </a:xfrm>
        </p:spPr>
        <p:txBody>
          <a:bodyPr/>
          <a:lstStyle/>
          <a:p>
            <a:r>
              <a:rPr lang="en-US" altLang="ja-JP" dirty="0"/>
              <a:t>To implement eBGP:</a:t>
            </a:r>
          </a:p>
          <a:p>
            <a:pPr lvl="1"/>
            <a:r>
              <a:rPr lang="en-US" altLang="ja-JP" dirty="0"/>
              <a:t>Enable BGP routing.</a:t>
            </a:r>
          </a:p>
          <a:p>
            <a:pPr lvl="1"/>
            <a:r>
              <a:rPr lang="en-US" altLang="ja-JP" dirty="0"/>
              <a:t>Configure BGP neighbor(s) (peering)</a:t>
            </a:r>
          </a:p>
          <a:p>
            <a:pPr lvl="1"/>
            <a:r>
              <a:rPr lang="en-US" altLang="ja-JP" dirty="0"/>
              <a:t>Advertise network(s) originating from this AS.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eBGP Branch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Steps to Configure eBGP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C340CE68-0424-4FD2-8C81-9EC6369209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246" y="2215486"/>
            <a:ext cx="8009578" cy="21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0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0944" y="859809"/>
            <a:ext cx="3739486" cy="3766782"/>
          </a:xfrm>
        </p:spPr>
        <p:txBody>
          <a:bodyPr/>
          <a:lstStyle/>
          <a:p>
            <a:r>
              <a:rPr lang="en-US" altLang="ja-JP" dirty="0"/>
              <a:t>The</a:t>
            </a:r>
            <a:r>
              <a:rPr lang="en-US" altLang="ja-JP" b="1" dirty="0"/>
              <a:t> router bgp </a:t>
            </a:r>
            <a:r>
              <a:rPr lang="en-US" altLang="ja-JP" i="1" dirty="0"/>
              <a:t>as</a:t>
            </a:r>
            <a:r>
              <a:rPr lang="en-US" altLang="ja-JP" dirty="0"/>
              <a:t>-</a:t>
            </a:r>
            <a:r>
              <a:rPr lang="en-US" altLang="ja-JP" i="1" dirty="0"/>
              <a:t>number</a:t>
            </a:r>
            <a:r>
              <a:rPr lang="en-US" altLang="ja-JP" b="1" dirty="0"/>
              <a:t> </a:t>
            </a:r>
            <a:r>
              <a:rPr lang="en-US" altLang="ja-JP" dirty="0"/>
              <a:t>global configuration</a:t>
            </a:r>
            <a:r>
              <a:rPr lang="en-US" altLang="ja-JP" b="1" dirty="0"/>
              <a:t> </a:t>
            </a:r>
            <a:r>
              <a:rPr lang="en-US" altLang="ja-JP" dirty="0"/>
              <a:t>command enables BGP and identifies the AS number.</a:t>
            </a:r>
          </a:p>
          <a:p>
            <a:r>
              <a:rPr lang="en-US" altLang="ja-JP" dirty="0"/>
              <a:t>The </a:t>
            </a:r>
            <a:r>
              <a:rPr lang="en-US" altLang="ja-JP" b="1" dirty="0"/>
              <a:t>neighbor </a:t>
            </a:r>
            <a:r>
              <a:rPr lang="en-US" altLang="ja-JP" i="1" dirty="0"/>
              <a:t>ip-address</a:t>
            </a:r>
            <a:r>
              <a:rPr lang="en-US" altLang="ja-JP" b="1" dirty="0"/>
              <a:t> remote-as </a:t>
            </a:r>
            <a:r>
              <a:rPr lang="en-US" altLang="ja-JP" i="1" dirty="0"/>
              <a:t>as-number</a:t>
            </a:r>
            <a:r>
              <a:rPr lang="en-US" altLang="ja-JP" b="1" dirty="0"/>
              <a:t> </a:t>
            </a:r>
            <a:r>
              <a:rPr lang="en-US" altLang="ja-JP" dirty="0"/>
              <a:t>router configuration command identifies the BGP peer and its AS number.</a:t>
            </a:r>
          </a:p>
          <a:p>
            <a:r>
              <a:rPr lang="en-US" altLang="ja-JP" dirty="0"/>
              <a:t>The</a:t>
            </a:r>
            <a:r>
              <a:rPr lang="en-US" altLang="ja-JP" b="1" dirty="0"/>
              <a:t> network</a:t>
            </a:r>
            <a:r>
              <a:rPr lang="en-US" altLang="ja-JP" b="1" i="1" dirty="0"/>
              <a:t> </a:t>
            </a:r>
            <a:r>
              <a:rPr lang="en-US" altLang="ja-JP" i="1" dirty="0" smtClean="0"/>
              <a:t>network-address </a:t>
            </a:r>
            <a:r>
              <a:rPr lang="en-US" altLang="ja-JP" dirty="0" smtClean="0"/>
              <a:t>[</a:t>
            </a:r>
            <a:r>
              <a:rPr lang="en-US" altLang="ja-JP" b="1" dirty="0"/>
              <a:t>mask</a:t>
            </a:r>
            <a:r>
              <a:rPr lang="en-US" altLang="ja-JP" dirty="0"/>
              <a:t> </a:t>
            </a:r>
            <a:r>
              <a:rPr lang="en-US" altLang="ja-JP" i="1" dirty="0"/>
              <a:t>network-mask</a:t>
            </a:r>
            <a:r>
              <a:rPr lang="en-US" altLang="ja-JP" dirty="0"/>
              <a:t>] router configuration command enters the network-address into the local BGP table.</a:t>
            </a:r>
          </a:p>
          <a:p>
            <a:pPr marL="0" indent="0">
              <a:buNone/>
            </a:pPr>
            <a:r>
              <a:rPr lang="en-US" altLang="ja-JP" b="1" dirty="0"/>
              <a:t>Note: </a:t>
            </a:r>
            <a:r>
              <a:rPr lang="en-US" altLang="ja-JP" dirty="0"/>
              <a:t>The network-address used in the network command does not have to be a directly connected network.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eBGP Branch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BGP Sample Configuration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A7406F06-49EC-4ED8-BF85-2E3F1C16E5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463" y="859809"/>
            <a:ext cx="5179101" cy="17119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D1FDB9-B2B4-4435-8B67-24014D79CBF1}"/>
              </a:ext>
            </a:extLst>
          </p:cNvPr>
          <p:cNvSpPr/>
          <p:nvPr/>
        </p:nvSpPr>
        <p:spPr>
          <a:xfrm>
            <a:off x="4112525" y="2333113"/>
            <a:ext cx="4262651" cy="5140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0F9BF-19E9-4C56-B335-7ACB2B16DBAA}"/>
              </a:ext>
            </a:extLst>
          </p:cNvPr>
          <p:cNvSpPr txBox="1"/>
          <p:nvPr/>
        </p:nvSpPr>
        <p:spPr>
          <a:xfrm>
            <a:off x="4176216" y="2317834"/>
            <a:ext cx="507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n-lt"/>
              </a:rPr>
              <a:t>Company-A(config)#</a:t>
            </a:r>
            <a:r>
              <a:rPr lang="en-US" sz="900" b="1" dirty="0">
                <a:solidFill>
                  <a:schemeClr val="bg1"/>
                </a:solidFill>
                <a:latin typeface="+mn-lt"/>
              </a:rPr>
              <a:t>router bgp 65000</a:t>
            </a:r>
          </a:p>
          <a:p>
            <a:r>
              <a:rPr lang="en-US" sz="900" dirty="0">
                <a:solidFill>
                  <a:schemeClr val="bg1"/>
                </a:solidFill>
                <a:latin typeface="+mn-lt"/>
              </a:rPr>
              <a:t>Company-A(config-router)#</a:t>
            </a:r>
            <a:r>
              <a:rPr lang="en-US" sz="900" b="1" dirty="0">
                <a:solidFill>
                  <a:schemeClr val="bg1"/>
                </a:solidFill>
                <a:latin typeface="+mn-lt"/>
              </a:rPr>
              <a:t>neighbor 209.165.201.1 remote-as 65001</a:t>
            </a:r>
          </a:p>
          <a:p>
            <a:r>
              <a:rPr lang="en-US" sz="900" dirty="0">
                <a:solidFill>
                  <a:schemeClr val="bg1"/>
                </a:solidFill>
                <a:latin typeface="+mn-lt"/>
              </a:rPr>
              <a:t>Company-A(config-router)#</a:t>
            </a:r>
            <a:r>
              <a:rPr lang="en-US" sz="900" b="1" dirty="0">
                <a:solidFill>
                  <a:schemeClr val="bg1"/>
                </a:solidFill>
                <a:latin typeface="+mn-lt"/>
              </a:rPr>
              <a:t>network 198.133.219.0 </a:t>
            </a:r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mask </a:t>
            </a:r>
            <a:r>
              <a:rPr lang="en-US" sz="900" b="1" dirty="0">
                <a:solidFill>
                  <a:schemeClr val="bg1"/>
                </a:solidFill>
                <a:latin typeface="+mn-lt"/>
              </a:rPr>
              <a:t>255.255.255.0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525" y="3187926"/>
            <a:ext cx="4262651" cy="6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12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5026380" y="803764"/>
            <a:ext cx="3739486" cy="3766782"/>
          </a:xfrm>
        </p:spPr>
        <p:txBody>
          <a:bodyPr/>
          <a:lstStyle/>
          <a:p>
            <a:r>
              <a:rPr lang="en-US" altLang="ja-JP" dirty="0"/>
              <a:t>Three commands to verify eBGP:</a:t>
            </a:r>
          </a:p>
          <a:p>
            <a:pPr lvl="1"/>
            <a:r>
              <a:rPr lang="en-US" altLang="ja-JP" b="1" dirty="0"/>
              <a:t>show ip route</a:t>
            </a:r>
          </a:p>
          <a:p>
            <a:pPr lvl="1"/>
            <a:r>
              <a:rPr lang="en-US" altLang="ja-JP" b="1" dirty="0"/>
              <a:t>show ip bgp</a:t>
            </a:r>
          </a:p>
          <a:p>
            <a:pPr lvl="1"/>
            <a:r>
              <a:rPr lang="en-US" altLang="ja-JP" b="1" dirty="0"/>
              <a:t>show ip bgp summary</a:t>
            </a:r>
          </a:p>
          <a:p>
            <a:pPr lvl="1"/>
            <a:endParaRPr lang="en-US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eBGP Branch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Verify eBGP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E69B8C1E-2E08-4C35-9E73-C937D5804C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29" y="803765"/>
            <a:ext cx="4770368" cy="1251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39" y="2116402"/>
            <a:ext cx="3851252" cy="1414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39" y="3563669"/>
            <a:ext cx="3851252" cy="1209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901" y="2489200"/>
            <a:ext cx="4509049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75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eBGP Branch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Packet Tracer - Configure and Verify eBGP</a:t>
            </a:r>
          </a:p>
        </p:txBody>
      </p:sp>
      <p:pic>
        <p:nvPicPr>
          <p:cNvPr id="6" name="Content Placeholder 5" descr="3.5.3.4 Packet Tracer - Configure and Verify eBGP.pdf - Mozilla Firefox">
            <a:extLst>
              <a:ext uri="{FF2B5EF4-FFF2-40B4-BE49-F238E27FC236}">
                <a16:creationId xmlns:a16="http://schemas.microsoft.com/office/drawing/2014/main" id="{B83C30C6-19C1-45CC-BB35-B6E1B7AE6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7836" y="1145405"/>
            <a:ext cx="2839962" cy="3388093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9572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eBGP Branch Configuration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Lab - Configure and Verify eBGP</a:t>
            </a:r>
          </a:p>
        </p:txBody>
      </p:sp>
      <p:pic>
        <p:nvPicPr>
          <p:cNvPr id="5" name="Content Placeholder 4" descr="3.5.3.5 Lab - Configure and Verify eBGP.pdf - Mozilla Firefox">
            <a:extLst>
              <a:ext uri="{FF2B5EF4-FFF2-40B4-BE49-F238E27FC236}">
                <a16:creationId xmlns:a16="http://schemas.microsoft.com/office/drawing/2014/main" id="{B6B4FF14-056B-4073-9106-173572420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2340" y="861461"/>
            <a:ext cx="3085816" cy="3907857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5043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en-US" dirty="0"/>
              <a:t>3.6 Chapter Summary</a:t>
            </a:r>
          </a:p>
        </p:txBody>
      </p:sp>
    </p:spTree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94868" y="964061"/>
            <a:ext cx="3675581" cy="3749907"/>
          </a:xfrm>
        </p:spPr>
        <p:txBody>
          <a:bodyPr/>
          <a:lstStyle/>
          <a:p>
            <a:r>
              <a:rPr lang="en-US" altLang="ja-JP" sz="1700" dirty="0" smtClean="0"/>
              <a:t>Cable system </a:t>
            </a:r>
            <a:r>
              <a:rPr lang="en-US" altLang="ja-JP" sz="1700" dirty="0"/>
              <a:t>uses a coaxial cable that carries radio frequency (RF) signals across the network.</a:t>
            </a:r>
          </a:p>
          <a:p>
            <a:r>
              <a:rPr lang="en-US" altLang="ja-JP" sz="1700" dirty="0"/>
              <a:t>Cable systems provide high-speed Internet access, digital cable television, and residential telephone service.</a:t>
            </a:r>
          </a:p>
          <a:p>
            <a:r>
              <a:rPr lang="en-US" altLang="ja-JP" sz="1700" dirty="0"/>
              <a:t>Use hybrid fiber-coaxial (HFC) networks to enable high-speed transmission of data.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Broadband Connections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What is a Cable System?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B397BD6A-1F57-4C6F-9398-1129FADD5C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449" y="964061"/>
            <a:ext cx="5229486" cy="29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Conclusion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sv-SE" dirty="0">
                <a:latin typeface="Arial" charset="0"/>
              </a:rPr>
              <a:t>Packet Tracer - Skills Integration Challenge</a:t>
            </a:r>
            <a:endParaRPr lang="en-US" dirty="0">
              <a:latin typeface="Arial" charset="0"/>
            </a:endParaRPr>
          </a:p>
        </p:txBody>
      </p:sp>
      <p:pic>
        <p:nvPicPr>
          <p:cNvPr id="7" name="Content Placeholder 6" descr="3.6.1.2 Packet Tracer - Skills Integration Challenge.pdf - Mozilla Firefox">
            <a:extLst>
              <a:ext uri="{FF2B5EF4-FFF2-40B4-BE49-F238E27FC236}">
                <a16:creationId xmlns:a16="http://schemas.microsoft.com/office/drawing/2014/main" id="{8DA8BFD8-5A25-440F-AC93-FCD2EA758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078" y="876886"/>
            <a:ext cx="3000486" cy="3725722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3443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Conclusion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Lab - Configure a Branch Connection</a:t>
            </a:r>
          </a:p>
        </p:txBody>
      </p:sp>
      <p:pic>
        <p:nvPicPr>
          <p:cNvPr id="6" name="Content Placeholder 5" descr="3.6.1.3 Lab - Configure a Branch Connection.pdf - Mozilla Firefox">
            <a:extLst>
              <a:ext uri="{FF2B5EF4-FFF2-40B4-BE49-F238E27FC236}">
                <a16:creationId xmlns:a16="http://schemas.microsoft.com/office/drawing/2014/main" id="{852BD384-E756-4DB8-8E00-A635BB51D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98" y="899243"/>
            <a:ext cx="3073786" cy="3794003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9867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broadband remote access technologies to support business requirements.</a:t>
            </a:r>
          </a:p>
          <a:p>
            <a:r>
              <a:rPr lang="en-US" dirty="0"/>
              <a:t>Configure a Cisco router with PPPoE.</a:t>
            </a:r>
          </a:p>
          <a:p>
            <a:r>
              <a:rPr lang="en-US" dirty="0"/>
              <a:t>Explain how VPNs secure site-to-site and remote access connectivity.</a:t>
            </a:r>
          </a:p>
          <a:p>
            <a:r>
              <a:rPr lang="en-US" dirty="0"/>
              <a:t>Implement a GRE tunnel.</a:t>
            </a:r>
          </a:p>
          <a:p>
            <a:r>
              <a:rPr lang="en-US" dirty="0"/>
              <a:t>Implement eBGP in a single-homed remote access network.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Conclusion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Chapter 3: Branch Connections</a:t>
            </a:r>
          </a:p>
        </p:txBody>
      </p:sp>
    </p:spTree>
    <p:extLst>
      <p:ext uri="{BB962C8B-B14F-4D97-AF65-F5344CB8AC3E}">
        <p14:creationId xmlns:p14="http://schemas.microsoft.com/office/powerpoint/2010/main" val="2175629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Chapter 3: Branch Connections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546486"/>
              </p:ext>
            </p:extLst>
          </p:nvPr>
        </p:nvGraphicFramePr>
        <p:xfrm>
          <a:off x="105034" y="763604"/>
          <a:ext cx="8769718" cy="40404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47100">
                  <a:extLst>
                    <a:ext uri="{9D8B030D-6E8A-4147-A177-3AD203B41FA5}">
                      <a16:colId xmlns:a16="http://schemas.microsoft.com/office/drawing/2014/main" val="2731093094"/>
                    </a:ext>
                  </a:extLst>
                </a:gridCol>
                <a:gridCol w="4322618">
                  <a:extLst>
                    <a:ext uri="{9D8B030D-6E8A-4147-A177-3AD203B41FA5}">
                      <a16:colId xmlns:a16="http://schemas.microsoft.com/office/drawing/2014/main" val="2353496225"/>
                    </a:ext>
                  </a:extLst>
                </a:gridCol>
              </a:tblGrid>
              <a:tr h="4040408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PPP over Ethernet (PPPoE)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Internet Protocol Security (IPsec)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Border Gateway Protocol (BGP)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radio frequency (RF)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hybrid fiber-coaxial (HFC)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Data over Cable Service Interface Specification (DOCSIS)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Antenna Site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Transportation Network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distribution network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central office (co)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Amplifier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Subscriber Drop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Node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downstream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upstream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Asymmetric DSL (ADSL)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symmetric DSL (SDSL)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DSL Transceiver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DSL micro filter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Cellular/mobile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dialer interface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maximum transmission unit (MTU)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maximum segment size (MSS) 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VPN gateway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telecommuters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VPN client software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Cisco AnyConnect Secure Mobility Client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Dynamic Multipoint VPN (DMVPN)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Next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Hop Resolution Protocol (NHRP) 	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238262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400" dirty="0">
                <a:latin typeface="Arial" charset="0"/>
              </a:rPr>
              <a:t>Chapter 3: Branch Connections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 (Cont.)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359202"/>
              </p:ext>
            </p:extLst>
          </p:nvPr>
        </p:nvGraphicFramePr>
        <p:xfrm>
          <a:off x="118683" y="798944"/>
          <a:ext cx="8769718" cy="37447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47100">
                  <a:extLst>
                    <a:ext uri="{9D8B030D-6E8A-4147-A177-3AD203B41FA5}">
                      <a16:colId xmlns:a16="http://schemas.microsoft.com/office/drawing/2014/main" val="2731093094"/>
                    </a:ext>
                  </a:extLst>
                </a:gridCol>
                <a:gridCol w="4322618">
                  <a:extLst>
                    <a:ext uri="{9D8B030D-6E8A-4147-A177-3AD203B41FA5}">
                      <a16:colId xmlns:a16="http://schemas.microsoft.com/office/drawing/2014/main" val="2353496225"/>
                    </a:ext>
                  </a:extLst>
                </a:gridCol>
              </a:tblGrid>
              <a:tr h="3744707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Next Hop Server (NHS)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Next Hop Clients (NHCs)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spoke-to-spoke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Multipoint Generic Routing Encapsulation (mGRE) 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Passenger protocol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Carrier protocol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Transport protocol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Secure Sockets Layer (SSL)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AS number (ASN)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path vector routing protocol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External BGP (eBGP) 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Internal BGP (iBGP) </a:t>
                      </a: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multi-homed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single-homed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BGP peers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Network Address Translation (NAT)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95620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8385786" cy="3636578"/>
          </a:xfrm>
        </p:spPr>
        <p:txBody>
          <a:bodyPr/>
          <a:lstStyle/>
          <a:p>
            <a:r>
              <a:rPr lang="en-US" altLang="ja-JP" sz="1700" dirty="0"/>
              <a:t>Two types of equipment are required to send signals upstream and downstream on a cable system:</a:t>
            </a:r>
          </a:p>
          <a:p>
            <a:pPr lvl="1"/>
            <a:r>
              <a:rPr lang="en-US" altLang="ja-JP" sz="1600" dirty="0"/>
              <a:t>Cable Modem Termination System (CMTS) at the headend of the cable operator. The headend is a router with databases for providing Internet services to cable subscribers.</a:t>
            </a:r>
          </a:p>
          <a:p>
            <a:pPr lvl="1"/>
            <a:r>
              <a:rPr lang="en-US" altLang="ja-JP" sz="1600" dirty="0"/>
              <a:t>Cable Modem (CM) on the subscriber end.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Broadband Connections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Cable Components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BCD969B5-5919-4AB5-A91B-DF3F1188A3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159" y="2379260"/>
            <a:ext cx="5289598" cy="2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42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12219" y="938645"/>
            <a:ext cx="4582610" cy="3341256"/>
          </a:xfrm>
        </p:spPr>
        <p:txBody>
          <a:bodyPr/>
          <a:lstStyle/>
          <a:p>
            <a:r>
              <a:rPr lang="en-US" altLang="ja-JP" sz="1700" dirty="0" smtClean="0"/>
              <a:t>Digital </a:t>
            </a:r>
            <a:r>
              <a:rPr lang="en-US" altLang="ja-JP" sz="1700" dirty="0"/>
              <a:t>Subscriber Line (DSL) is a means of providing high-speed connections over installed copper wires.</a:t>
            </a:r>
          </a:p>
          <a:p>
            <a:r>
              <a:rPr lang="en-US" altLang="ja-JP" sz="1700" dirty="0"/>
              <a:t>Asymmetric DSL (ADSL) provides higher downstream bandwidth to the user than upload bandwidth. </a:t>
            </a:r>
          </a:p>
          <a:p>
            <a:r>
              <a:rPr lang="en-US" altLang="ja-JP" sz="1700" dirty="0"/>
              <a:t>Symmetric DSL (SDSL) provides the same capacity in both directions. </a:t>
            </a:r>
            <a:endParaRPr lang="en-US" altLang="ja-JP" sz="1600" dirty="0"/>
          </a:p>
          <a:p>
            <a:r>
              <a:rPr lang="en-US" altLang="ja-JP" sz="1600" dirty="0"/>
              <a:t>For satisfactory ADSL service, the local loop length must be less than 3.39 miles (5.46 km).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Broadband Connections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What is DSL?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C2A72EE9-1375-4DCB-BD91-DF50371CC8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4829" y="1026615"/>
            <a:ext cx="4393751" cy="23292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94829" y="3355833"/>
            <a:ext cx="4284071" cy="1384995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iscoSansTTLight" charset="0"/>
              </a:rPr>
              <a:t>The figure shows a representation of bandwidth space allocation on a copper wire </a:t>
            </a:r>
            <a:r>
              <a:rPr lang="en-US" sz="1400" dirty="0" smtClean="0">
                <a:solidFill>
                  <a:srgbClr val="FF0000"/>
                </a:solidFill>
                <a:latin typeface="CiscoSansTTLight" charset="0"/>
              </a:rPr>
              <a:t>for ADSL. POTS </a:t>
            </a:r>
            <a:r>
              <a:rPr lang="en-US" sz="1400" dirty="0">
                <a:solidFill>
                  <a:srgbClr val="FF0000"/>
                </a:solidFill>
                <a:latin typeface="CiscoSansTTLight" charset="0"/>
              </a:rPr>
              <a:t>(Plain Old Telephone System) identifies the frequency range used by the voice-grade telephone service. </a:t>
            </a:r>
            <a:r>
              <a:rPr lang="en-US" sz="1400" dirty="0" smtClean="0">
                <a:solidFill>
                  <a:srgbClr val="FF0000"/>
                </a:solidFill>
                <a:latin typeface="CiscoSansTTLight" charset="0"/>
              </a:rPr>
              <a:t>The area labeled ADSL </a:t>
            </a:r>
            <a:r>
              <a:rPr lang="en-US" sz="1400" dirty="0">
                <a:solidFill>
                  <a:srgbClr val="FF0000"/>
                </a:solidFill>
                <a:latin typeface="CiscoSansTTLight" charset="0"/>
              </a:rPr>
              <a:t>represents the frequency space used by the upstream and downstream DSL signals. 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76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458269" y="803764"/>
            <a:ext cx="4582610" cy="3895885"/>
          </a:xfrm>
        </p:spPr>
        <p:txBody>
          <a:bodyPr/>
          <a:lstStyle/>
          <a:p>
            <a:r>
              <a:rPr lang="en-US" altLang="ja-JP" sz="1600" dirty="0"/>
              <a:t>The DSL connection is set up between the customer premises equipment (CPE) and the DSL access multiplexer (DSLAM) device located at the Central Office (CO).</a:t>
            </a:r>
          </a:p>
          <a:p>
            <a:r>
              <a:rPr lang="en-US" altLang="ja-JP" sz="1600" dirty="0" smtClean="0"/>
              <a:t>Key components </a:t>
            </a:r>
            <a:r>
              <a:rPr lang="en-US" altLang="ja-JP" sz="1600" dirty="0"/>
              <a:t>in the DSL connection:</a:t>
            </a:r>
          </a:p>
          <a:p>
            <a:pPr lvl="1"/>
            <a:r>
              <a:rPr lang="en-US" altLang="ja-JP" dirty="0"/>
              <a:t>Transceiver - Usually a modem in a router which connects the computer of the teleworker to the DSL.</a:t>
            </a:r>
          </a:p>
          <a:p>
            <a:pPr lvl="1"/>
            <a:r>
              <a:rPr lang="en-US" altLang="ja-JP" dirty="0" smtClean="0"/>
              <a:t>DSLAM </a:t>
            </a:r>
            <a:r>
              <a:rPr lang="en-US" altLang="ja-JP" dirty="0"/>
              <a:t>- Located at the CO of the carrier, it combines individual DSL connections from users into one high-capacity link to an ISP.</a:t>
            </a:r>
          </a:p>
          <a:p>
            <a:r>
              <a:rPr lang="en-US" altLang="ja-JP" sz="1600" dirty="0"/>
              <a:t>Advantage of DSL over cable technology is that DSL is not a shared medium. Each user has a separate direct connection to the DSLAM.</a:t>
            </a:r>
          </a:p>
          <a:p>
            <a:pPr lvl="1"/>
            <a:endParaRPr lang="en-US" altLang="ja-JP" sz="15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074"/>
            <a:ext cx="9144000" cy="757551"/>
          </a:xfrm>
        </p:spPr>
        <p:txBody>
          <a:bodyPr/>
          <a:lstStyle/>
          <a:p>
            <a:r>
              <a:rPr lang="en-US" altLang="en-US" sz="1600" dirty="0"/>
              <a:t>Broadband Connections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DSL Connections</a:t>
            </a:r>
          </a:p>
        </p:txBody>
      </p:sp>
      <p:pic>
        <p:nvPicPr>
          <p:cNvPr id="3" name="Picture 2" descr="Connecting Networks - Mozilla Firefox">
            <a:extLst>
              <a:ext uri="{FF2B5EF4-FFF2-40B4-BE49-F238E27FC236}">
                <a16:creationId xmlns:a16="http://schemas.microsoft.com/office/drawing/2014/main" id="{49D80C84-78CC-4E8B-A6AB-C12EDAC8A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77" y="953077"/>
            <a:ext cx="4321792" cy="323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06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4458269" y="803764"/>
            <a:ext cx="4582610" cy="3895885"/>
          </a:xfrm>
        </p:spPr>
        <p:txBody>
          <a:bodyPr/>
          <a:lstStyle/>
          <a:p>
            <a:r>
              <a:rPr lang="en-US" altLang="ja-JP" sz="1600" dirty="0"/>
              <a:t>Three main broadband wireless technologies:</a:t>
            </a:r>
          </a:p>
          <a:p>
            <a:pPr lvl="1"/>
            <a:r>
              <a:rPr lang="en-US" altLang="ja-JP" b="1" dirty="0"/>
              <a:t>Municipal Wi-Fi </a:t>
            </a:r>
            <a:r>
              <a:rPr lang="en-US" altLang="ja-JP" dirty="0"/>
              <a:t>- Most municipal wireless networks use a mesh of interconnected access </a:t>
            </a:r>
            <a:r>
              <a:rPr lang="en-US" altLang="ja-JP" dirty="0" smtClean="0"/>
              <a:t>points as shown in figure.</a:t>
            </a:r>
            <a:endParaRPr lang="en-US" altLang="ja-JP" dirty="0"/>
          </a:p>
          <a:p>
            <a:pPr lvl="1"/>
            <a:r>
              <a:rPr lang="en-US" altLang="ja-JP" b="1" dirty="0"/>
              <a:t>Cellular/mobile </a:t>
            </a:r>
            <a:r>
              <a:rPr lang="en-US" altLang="ja-JP" dirty="0"/>
              <a:t>- Mobile phones use radio waves to communicate through nearby cell towers. Cellular speeds continue to increase. LTE Category 10 supports up to 450 Mb/s download and 100 Mb/s upload.</a:t>
            </a:r>
          </a:p>
          <a:p>
            <a:pPr lvl="1"/>
            <a:r>
              <a:rPr lang="en-US" altLang="ja-JP" b="1" dirty="0"/>
              <a:t>Satellite Internet </a:t>
            </a:r>
            <a:r>
              <a:rPr lang="en-US" altLang="ja-JP" dirty="0"/>
              <a:t>- Used in locations where land-based Internet access is not available. Primary installation requirement is for the antenna to have a clear view toward the equator.</a:t>
            </a:r>
          </a:p>
          <a:p>
            <a:pPr marL="142875" lvl="1" indent="0">
              <a:buNone/>
            </a:pPr>
            <a:r>
              <a:rPr lang="en-US" altLang="ja-JP" b="1" dirty="0"/>
              <a:t>Note:</a:t>
            </a:r>
            <a:r>
              <a:rPr lang="en-US" altLang="ja-JP" dirty="0"/>
              <a:t> WiMAX has largely been replaced by LTE for mobile access, and cable or DSL for fixed access.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45" y="46213"/>
            <a:ext cx="9144000" cy="757551"/>
          </a:xfrm>
        </p:spPr>
        <p:txBody>
          <a:bodyPr/>
          <a:lstStyle/>
          <a:p>
            <a:r>
              <a:rPr lang="en-US" altLang="en-US" sz="1600" dirty="0"/>
              <a:t>Broadband Connections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Wireless Connection</a:t>
            </a:r>
          </a:p>
        </p:txBody>
      </p:sp>
      <p:pic>
        <p:nvPicPr>
          <p:cNvPr id="4" name="Picture 3" descr="Connecting Networks - Mozilla Firefox">
            <a:extLst>
              <a:ext uri="{FF2B5EF4-FFF2-40B4-BE49-F238E27FC236}">
                <a16:creationId xmlns:a16="http://schemas.microsoft.com/office/drawing/2014/main" id="{C363B8F1-4FD9-47D9-AC76-A36B4C08B8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203" y="1052393"/>
            <a:ext cx="3944809" cy="265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23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11512</TotalTime>
  <Words>3223</Words>
  <Application>Microsoft Office PowerPoint</Application>
  <PresentationFormat>On-screen Show (16:9)</PresentationFormat>
  <Paragraphs>481</Paragraphs>
  <Slides>55</Slides>
  <Notes>54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ＭＳ Ｐゴシック</vt:lpstr>
      <vt:lpstr>Arial</vt:lpstr>
      <vt:lpstr>Calibri</vt:lpstr>
      <vt:lpstr>CiscoSans</vt:lpstr>
      <vt:lpstr>CiscoSans ExtraLight</vt:lpstr>
      <vt:lpstr>CiscoSans Thin</vt:lpstr>
      <vt:lpstr>CiscoSansTTLight</vt:lpstr>
      <vt:lpstr>Wingdings</vt:lpstr>
      <vt:lpstr>Default Theme</vt:lpstr>
      <vt:lpstr>Chapter 3: Branch Connections</vt:lpstr>
      <vt:lpstr>Chapter 3 - Sections &amp; Objectives</vt:lpstr>
      <vt:lpstr>Chapter 3 - Sections &amp; Objectives (Cont.)</vt:lpstr>
      <vt:lpstr>3.1 Remote Access Connections </vt:lpstr>
      <vt:lpstr>Broadband Connections What is a Cable System?</vt:lpstr>
      <vt:lpstr>Broadband Connections Cable Components</vt:lpstr>
      <vt:lpstr>Broadband Connections What is DSL?</vt:lpstr>
      <vt:lpstr>Broadband Connections DSL Connections</vt:lpstr>
      <vt:lpstr>Broadband Connections Wireless Connection</vt:lpstr>
      <vt:lpstr>Select a Broadband Connection Comparing Broadband Solutions</vt:lpstr>
      <vt:lpstr>Select a Broadband Connection Lab - Researching Broadband Internet Access Technologies</vt:lpstr>
      <vt:lpstr>3.2 PPPoE </vt:lpstr>
      <vt:lpstr>PPPoE Overview PPPoE Motivation</vt:lpstr>
      <vt:lpstr>PPPoE Overview PPPoE Concepts</vt:lpstr>
      <vt:lpstr>Implement PPPoE  PPPoE Configuration</vt:lpstr>
      <vt:lpstr>Implement PPPoE  PPPoE Verification</vt:lpstr>
      <vt:lpstr>Implement PPPoE  PPPoE Troubleshooting</vt:lpstr>
      <vt:lpstr>Implement PPPoE  PPPoE Negotiation</vt:lpstr>
      <vt:lpstr>Implement PPPoE  PPPoE Authentication</vt:lpstr>
      <vt:lpstr>Implement PPPoE  PPPoE MTU Size</vt:lpstr>
      <vt:lpstr>Implement PPPoE  Lab - Configuring a Router as a PPPoE Client for DSL Connectivity</vt:lpstr>
      <vt:lpstr>Implement PPPoE  Lab - Troubleshoot PPPoE</vt:lpstr>
      <vt:lpstr>3.3 VPNs </vt:lpstr>
      <vt:lpstr>Fundamentals of VPNs Introducing VPNs</vt:lpstr>
      <vt:lpstr>Fundamentals of VPNs Benefits of VPNs</vt:lpstr>
      <vt:lpstr>Types of VPNs Site-to-Site VPNs</vt:lpstr>
      <vt:lpstr>Types of VPNs Remote Access VPNs</vt:lpstr>
      <vt:lpstr>Types of VPNs DMVPN</vt:lpstr>
      <vt:lpstr>3.4 GRE </vt:lpstr>
      <vt:lpstr>GRE Overview GRE Introduction</vt:lpstr>
      <vt:lpstr>GRE Overview GRE Characteristics</vt:lpstr>
      <vt:lpstr>Implement GRE Configure GRE</vt:lpstr>
      <vt:lpstr>Implement GRE Verify GRE</vt:lpstr>
      <vt:lpstr>Implement GRE Troubleshoot GRE</vt:lpstr>
      <vt:lpstr>Implement GRE Packet Tracer - Configuring GRE</vt:lpstr>
      <vt:lpstr>Implement GRE Packet Tracer - Troubleshooting GRE</vt:lpstr>
      <vt:lpstr>Implement GRE Lab – Configuring a Point-to-Point GRE VPN Tunnel</vt:lpstr>
      <vt:lpstr>3.5 eBGP </vt:lpstr>
      <vt:lpstr>BGP Overview IGP and EGP Routing Protocols</vt:lpstr>
      <vt:lpstr>BGP Overview eBGP and iBGP</vt:lpstr>
      <vt:lpstr>BGP Design Considerations When to use BGP</vt:lpstr>
      <vt:lpstr>BGP Design Considerations When not to use BGP</vt:lpstr>
      <vt:lpstr>BGP Design Considerations BGP Options</vt:lpstr>
      <vt:lpstr>eBGP Branch Configuration Steps to Configure eBGP</vt:lpstr>
      <vt:lpstr>eBGP Branch Configuration BGP Sample Configuration</vt:lpstr>
      <vt:lpstr>eBGP Branch Configuration Verify eBGP</vt:lpstr>
      <vt:lpstr>eBGP Branch Configuration Packet Tracer - Configure and Verify eBGP</vt:lpstr>
      <vt:lpstr>eBGP Branch Configuration Lab - Configure and Verify eBGP</vt:lpstr>
      <vt:lpstr>3.6 Chapter Summary</vt:lpstr>
      <vt:lpstr>Conclusion Packet Tracer - Skills Integration Challenge</vt:lpstr>
      <vt:lpstr>Conclusion Lab - Configure a Branch Connection</vt:lpstr>
      <vt:lpstr>Conclusion Chapter 3: Branch Connections</vt:lpstr>
      <vt:lpstr>Chapter 3: Branch Connections New Terms and Commands</vt:lpstr>
      <vt:lpstr>Chapter 3: Branch Connections New Terms and Commands (Cont.)</vt:lpstr>
      <vt:lpstr>PowerPoint Presentation</vt:lpstr>
    </vt:vector>
  </TitlesOfParts>
  <Company>Cisco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Engineering</cp:lastModifiedBy>
  <cp:revision>589</cp:revision>
  <dcterms:created xsi:type="dcterms:W3CDTF">2016-08-22T22:27:36Z</dcterms:created>
  <dcterms:modified xsi:type="dcterms:W3CDTF">2019-03-09T14:55:38Z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